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1723" r:id="rId2"/>
    <p:sldId id="464" r:id="rId3"/>
    <p:sldId id="442" r:id="rId4"/>
    <p:sldId id="1714" r:id="rId5"/>
    <p:sldId id="466" r:id="rId6"/>
    <p:sldId id="462" r:id="rId7"/>
    <p:sldId id="469" r:id="rId8"/>
    <p:sldId id="467" r:id="rId9"/>
    <p:sldId id="1715" r:id="rId10"/>
    <p:sldId id="475" r:id="rId11"/>
    <p:sldId id="1716" r:id="rId12"/>
    <p:sldId id="473" r:id="rId13"/>
    <p:sldId id="476" r:id="rId14"/>
    <p:sldId id="474" r:id="rId15"/>
    <p:sldId id="477" r:id="rId16"/>
    <p:sldId id="478" r:id="rId17"/>
    <p:sldId id="458" r:id="rId18"/>
    <p:sldId id="1717" r:id="rId19"/>
    <p:sldId id="1718" r:id="rId20"/>
    <p:sldId id="1719" r:id="rId21"/>
    <p:sldId id="17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rabhism16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B6650-2166-4F69-B169-0566A9E7BCE0}" v="1" dt="2022-08-24T06:07:23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7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bha, Sirisha" userId="49206864-d32d-4567-a62f-c9078b0f425b" providerId="ADAL" clId="{4F2B6650-2166-4F69-B169-0566A9E7BCE0}"/>
    <pc:docChg chg="delSld">
      <pc:chgData name="Darbha, Sirisha" userId="49206864-d32d-4567-a62f-c9078b0f425b" providerId="ADAL" clId="{4F2B6650-2166-4F69-B169-0566A9E7BCE0}" dt="2022-08-22T08:33:44.962" v="2" actId="47"/>
      <pc:docMkLst>
        <pc:docMk/>
      </pc:docMkLst>
      <pc:sldChg chg="del">
        <pc:chgData name="Darbha, Sirisha" userId="49206864-d32d-4567-a62f-c9078b0f425b" providerId="ADAL" clId="{4F2B6650-2166-4F69-B169-0566A9E7BCE0}" dt="2022-08-22T08:33:23.110" v="0" actId="47"/>
        <pc:sldMkLst>
          <pc:docMk/>
          <pc:sldMk cId="0" sldId="256"/>
        </pc:sldMkLst>
      </pc:sldChg>
      <pc:sldChg chg="del">
        <pc:chgData name="Darbha, Sirisha" userId="49206864-d32d-4567-a62f-c9078b0f425b" providerId="ADAL" clId="{4F2B6650-2166-4F69-B169-0566A9E7BCE0}" dt="2022-08-22T08:33:23.110" v="0" actId="47"/>
        <pc:sldMkLst>
          <pc:docMk/>
          <pc:sldMk cId="3765623594" sldId="257"/>
        </pc:sldMkLst>
      </pc:sldChg>
      <pc:sldChg chg="del">
        <pc:chgData name="Darbha, Sirisha" userId="49206864-d32d-4567-a62f-c9078b0f425b" providerId="ADAL" clId="{4F2B6650-2166-4F69-B169-0566A9E7BCE0}" dt="2022-08-22T08:33:23.110" v="0" actId="47"/>
        <pc:sldMkLst>
          <pc:docMk/>
          <pc:sldMk cId="2701052977" sldId="25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5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3623813063" sldId="26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61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437192771" sldId="262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6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64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65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444122886" sldId="266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611713025" sldId="26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258951071" sldId="26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357445647" sldId="26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8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459696126" sldId="29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06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0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500865485" sldId="30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814406776" sldId="311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12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1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345380725" sldId="316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969058819" sldId="31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668608927" sldId="318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1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2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933637379" sldId="321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322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248594219" sldId="323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24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26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27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28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30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54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56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57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58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35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579189157" sldId="167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016477440" sldId="1674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881051553" sldId="1696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661643656" sldId="169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462254579" sldId="169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509354553" sldId="169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831895103" sldId="170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976438432" sldId="1701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849707738" sldId="1702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417786726" sldId="1706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27242660" sldId="170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936180694" sldId="171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309835098" sldId="1712"/>
        </pc:sldMkLst>
      </pc:sldChg>
      <pc:sldChg chg="del">
        <pc:chgData name="Darbha, Sirisha" userId="49206864-d32d-4567-a62f-c9078b0f425b" providerId="ADAL" clId="{4F2B6650-2166-4F69-B169-0566A9E7BCE0}" dt="2022-08-22T08:33:23.110" v="0" actId="47"/>
        <pc:sldMkLst>
          <pc:docMk/>
          <pc:sldMk cId="1435900924" sldId="1722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3515904470" sldId="1724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4089277247" sldId="1725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1298925686" sldId="1726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406666041" sldId="1727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1262072562" sldId="1728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429904022" sldId="172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3045713345" sldId="1730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1731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311450347" sldId="1732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618179838" sldId="173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180516862" sldId="353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44361766" sldId="354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006378371" sldId="355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917179910" sldId="3555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3754736105" sldId="4488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136360256" sldId="448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1417370010" sldId="4493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626500234" sldId="4495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406999050" sldId="449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3955508644" sldId="4500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4129410561" sldId="4501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1724297839" sldId="4502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227255864" sldId="4504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409852090" sldId="4505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703243035" sldId="4506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1624771973" sldId="4507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144009683" sldId="4508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3997375065" sldId="450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275499133" sldId="2141411862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317978145" sldId="214141186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691481499" sldId="2141411864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469775811" sldId="2141411866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760852664" sldId="214141186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777242350" sldId="214141186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951719836" sldId="214141186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923335956" sldId="214141187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688544757" sldId="214141194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105809123" sldId="214141194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2504004678" sldId="2141411952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668639805" sldId="2141411953"/>
        </pc:sldMkLst>
      </pc:sldChg>
      <pc:sldChg chg="del">
        <pc:chgData name="Darbha, Sirisha" userId="49206864-d32d-4567-a62f-c9078b0f425b" providerId="ADAL" clId="{4F2B6650-2166-4F69-B169-0566A9E7BCE0}" dt="2022-08-22T08:33:23.110" v="0" actId="47"/>
        <pc:sldMkLst>
          <pc:docMk/>
          <pc:sldMk cId="0" sldId="2141411954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55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58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59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60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61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62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63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64"/>
        </pc:sldMkLst>
      </pc:sldChg>
      <pc:sldChg chg="del">
        <pc:chgData name="Darbha, Sirisha" userId="49206864-d32d-4567-a62f-c9078b0f425b" providerId="ADAL" clId="{4F2B6650-2166-4F69-B169-0566A9E7BCE0}" dt="2022-08-22T08:33:34.478" v="1" actId="47"/>
        <pc:sldMkLst>
          <pc:docMk/>
          <pc:sldMk cId="0" sldId="2141411965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6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6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6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7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71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825284917" sldId="2141411972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825920468" sldId="214141197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570544910" sldId="2141411974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981033797" sldId="2141411975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76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647737198" sldId="214141197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679118930" sldId="214141197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811089405" sldId="214141197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4160911782" sldId="214141198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145462947" sldId="2141411981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547032956" sldId="2141411982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365487529" sldId="214141198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4015785371" sldId="2141411984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740502181" sldId="214141198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445878642" sldId="214141198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89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90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2529232627" sldId="2141411991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92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3288317676" sldId="2141411993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560634233" sldId="2141411994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0" sldId="2141411995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834625401" sldId="2141411997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966396995" sldId="2141411998"/>
        </pc:sldMkLst>
      </pc:sldChg>
      <pc:sldChg chg="del">
        <pc:chgData name="Darbha, Sirisha" userId="49206864-d32d-4567-a62f-c9078b0f425b" providerId="ADAL" clId="{4F2B6650-2166-4F69-B169-0566A9E7BCE0}" dt="2022-08-22T08:33:44.962" v="2" actId="47"/>
        <pc:sldMkLst>
          <pc:docMk/>
          <pc:sldMk cId="1719888416" sldId="2141411999"/>
        </pc:sldMkLst>
      </pc:sldChg>
      <pc:sldMasterChg chg="delSldLayout">
        <pc:chgData name="Darbha, Sirisha" userId="49206864-d32d-4567-a62f-c9078b0f425b" providerId="ADAL" clId="{4F2B6650-2166-4F69-B169-0566A9E7BCE0}" dt="2022-08-22T08:33:44.962" v="2" actId="47"/>
        <pc:sldMasterMkLst>
          <pc:docMk/>
          <pc:sldMasterMk cId="4208430645" sldId="2147483648"/>
        </pc:sldMasterMkLst>
        <pc:sldLayoutChg chg="del">
          <pc:chgData name="Darbha, Sirisha" userId="49206864-d32d-4567-a62f-c9078b0f425b" providerId="ADAL" clId="{4F2B6650-2166-4F69-B169-0566A9E7BCE0}" dt="2022-08-22T08:33:44.962" v="2" actId="47"/>
          <pc:sldLayoutMkLst>
            <pc:docMk/>
            <pc:sldMasterMk cId="4208430645" sldId="2147483648"/>
            <pc:sldLayoutMk cId="2000022362" sldId="2147483661"/>
          </pc:sldLayoutMkLst>
        </pc:sldLayoutChg>
        <pc:sldLayoutChg chg="del">
          <pc:chgData name="Darbha, Sirisha" userId="49206864-d32d-4567-a62f-c9078b0f425b" providerId="ADAL" clId="{4F2B6650-2166-4F69-B169-0566A9E7BCE0}" dt="2022-08-22T08:33:44.962" v="2" actId="47"/>
          <pc:sldLayoutMkLst>
            <pc:docMk/>
            <pc:sldMasterMk cId="4208430645" sldId="2147483648"/>
            <pc:sldLayoutMk cId="3604836177" sldId="2147483662"/>
          </pc:sldLayoutMkLst>
        </pc:sldLayoutChg>
        <pc:sldLayoutChg chg="del">
          <pc:chgData name="Darbha, Sirisha" userId="49206864-d32d-4567-a62f-c9078b0f425b" providerId="ADAL" clId="{4F2B6650-2166-4F69-B169-0566A9E7BCE0}" dt="2022-08-22T08:33:44.962" v="2" actId="47"/>
          <pc:sldLayoutMkLst>
            <pc:docMk/>
            <pc:sldMasterMk cId="4208430645" sldId="2147483648"/>
            <pc:sldLayoutMk cId="305997052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B55A-3CA8-6640-8192-D598D8890763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7C7C2-A9E5-9E41-9D36-1DF3DB9C1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7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include a photograph of Hon’ble CM and PS HUDD launching the scheme, if required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E5E65D-A2ED-4810-AC12-35538042F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9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3" name="Google Shape;140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Icons from vector stock</a:t>
            </a:r>
            <a:endParaRPr/>
          </a:p>
        </p:txBody>
      </p:sp>
      <p:sp>
        <p:nvSpPr>
          <p:cNvPr id="1404" name="Google Shape;1404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IN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4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2" name="Google Shape;132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Location: </a:t>
            </a: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 adjacent to Changing cum storage 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Type: Digital Display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IN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4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F7379-7F35-428C-B759-CDD428BF741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19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FFD6F-A791-13E7-3A41-5A0FC2BDF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5E267-6E69-0488-F9E6-277CDD8F3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9956-37EE-11C5-A13D-2044ACB8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D538C-AAC6-1AA5-7D53-EC997532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1FFB-3BCF-5F2B-CDC6-5BAC7A4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8AF8-BC04-1D53-B310-0A2084C4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D43ED-8BEC-F48D-5C33-7B8352B79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22899-8290-DDBA-72F0-2A78CD51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C57DB-815A-96C3-7D19-8CFF4D22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23CB-CCFD-B57D-41D9-F1AE0DF2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9CC36-CA3A-1A2A-791C-30F147E1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A6ABD-DC9E-B564-C091-C4E2080C5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70012-8D7D-E9C8-70DD-FD39F685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9735E-01CC-EFCD-FBDA-9E1EA0FA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3DF53-2536-F6EF-26F5-68FBD4DC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7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22A0-1A94-6EBD-6318-96F03ABF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8F2E-10DD-EABB-FA20-AFDEFADB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E39D-109D-862C-09EE-485C1703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6021-9936-C24A-2D08-ADE6BEA9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BA739-52B4-3C0A-D82A-FC053AF3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83AB-17EC-D802-1B9C-9641BB95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5CB79-4919-1A53-4856-E7A9DAC6C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61728-328E-18A5-B1FF-9A47F8246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1118-7809-030F-F288-F3249A15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8E736-D6B2-302F-39E8-53DCB049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D4D7B-35DE-C653-FEF5-1362CF83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8A86-F2C1-714A-EC27-D96811E39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9110AC-B2FD-9FB9-CA15-F08FF7EA1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6DAAC-6154-5361-E398-21A706EC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5280D-8534-4FD3-17DC-2CC3C9B7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FEB9A-85C5-F102-377A-30465E812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6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0792-CF14-09A2-E850-83720A6CA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1FCDC-8C0A-EBCA-375F-42A9C47D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DE328-D9AF-2D1E-0BEA-5770D5D43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96965-5D04-9BF6-83A3-A4FA1BAAB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AEA3D-C88A-E51D-655C-88743638E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0D935-46A3-DF65-5F68-0829A504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6F927-AD3E-D3FA-6B31-3F113A3A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FF020F-0E92-58BB-3596-246F28CD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DAA2-2577-BF2C-FDEE-B0C23AED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7A665-A7A9-827C-2749-7C606625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C5D14-48A3-0E5E-6762-6917ED67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5C8E5-2230-9A94-BF49-B4E6932B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D2A66-8DA3-664D-EE7D-A95E4C04E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3D65E-BF8A-7314-BBC3-B0255A14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045D4-8A95-F518-C7D8-EA213E72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92CB-3327-EA31-A5C1-8D0CB884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5A8C2-40F6-C23A-EC9C-F9DBB94D7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8DB3F-1FBF-9B21-0E78-01280344C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EBB0B-544A-78B8-BD75-CBEABABF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66234-680D-BE45-218E-155B3AA0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0E7D8-C843-E13D-E63A-80DF5B1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B94B-09CD-519C-6885-132FB03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E5FD7-CC3F-D70C-89D8-1B90A147D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AEFBD-0C55-211A-4741-A1BDCEB49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002C4-CDE9-B655-88FC-4AB1806A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62A9AC-5822-B1CB-2316-481EAB75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57FFE-E0D5-BE1D-D08C-F099B4C3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0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DFFB9-BBD4-305A-2112-5685274B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25E8B-D5E4-DCFD-1DF3-105011FA9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776E-9C46-453F-3AD1-1BAFAB0F7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D2F1D-396C-7E42-BE80-1C59C0F193C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9960-42AD-D8ED-6444-817B0F47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F0724-63FA-BADE-1030-2A745634C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14276-FE94-7449-8D23-82AB8A5C7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65.png"/><Relationship Id="rId10" Type="http://schemas.openxmlformats.org/officeDocument/2006/relationships/image" Target="../media/image69.jpeg"/><Relationship Id="rId4" Type="http://schemas.openxmlformats.org/officeDocument/2006/relationships/image" Target="../media/image64.jpeg"/><Relationship Id="rId9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5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5413-6F69-C6BD-4DB5-1B0DC1BA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494" y="-144379"/>
            <a:ext cx="2481012" cy="1325563"/>
          </a:xfrm>
        </p:spPr>
        <p:txBody>
          <a:bodyPr/>
          <a:lstStyle/>
          <a:p>
            <a:r>
              <a:rPr lang="en-US" dirty="0"/>
              <a:t>Hoarding</a:t>
            </a: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B34311-0C38-255D-3EC4-1D3C76360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970007"/>
          </a:xfrm>
        </p:spPr>
      </p:pic>
    </p:spTree>
    <p:extLst>
      <p:ext uri="{BB962C8B-B14F-4D97-AF65-F5344CB8AC3E}">
        <p14:creationId xmlns:p14="http://schemas.microsoft.com/office/powerpoint/2010/main" val="269150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CC4DF1-1FC2-69B5-72EE-F26F69C95D3F}"/>
              </a:ext>
            </a:extLst>
          </p:cNvPr>
          <p:cNvGrpSpPr/>
          <p:nvPr/>
        </p:nvGrpSpPr>
        <p:grpSpPr>
          <a:xfrm>
            <a:off x="0" y="493428"/>
            <a:ext cx="12168965" cy="6364572"/>
            <a:chOff x="485665" y="1261706"/>
            <a:chExt cx="17056727" cy="78812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C25445-943E-4857-9DED-CC520354B107}"/>
                </a:ext>
              </a:extLst>
            </p:cNvPr>
            <p:cNvGrpSpPr/>
            <p:nvPr/>
          </p:nvGrpSpPr>
          <p:grpSpPr>
            <a:xfrm>
              <a:off x="485665" y="1261706"/>
              <a:ext cx="16999379" cy="7881209"/>
              <a:chOff x="571498" y="1579277"/>
              <a:chExt cx="17061181" cy="817333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1541A5-1849-F34B-AB87-04F679DC6A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498" y="1579277"/>
                <a:ext cx="5737862" cy="36004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2081AC2-AE46-824C-B454-815B7E8A1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7815" y="1579277"/>
                <a:ext cx="5396459" cy="36004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1CE26FF-0EE3-A94E-9954-2F50F395B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17033" y="1603493"/>
                <a:ext cx="5615646" cy="36004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5BEFE66F-F404-BD4E-9A61-7AB1E7482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1499" y="5264386"/>
                <a:ext cx="5737862" cy="448821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F1EE9C7-6BC4-6542-B8A4-1AC554AF2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927721" y="4786053"/>
                <a:ext cx="4536648" cy="5396459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89738" y="4815105"/>
              <a:ext cx="5652654" cy="4327806"/>
            </a:xfrm>
            <a:prstGeom prst="rect">
              <a:avLst/>
            </a:prstGeom>
          </p:spPr>
        </p:pic>
      </p:grpSp>
      <p:sp>
        <p:nvSpPr>
          <p:cNvPr id="10" name="Google Shape;278;p18">
            <a:extLst>
              <a:ext uri="{FF2B5EF4-FFF2-40B4-BE49-F238E27FC236}">
                <a16:creationId xmlns:a16="http://schemas.microsoft.com/office/drawing/2014/main" id="{65EAD07D-E25B-60D1-DF9B-762652A47D2C}"/>
              </a:ext>
            </a:extLst>
          </p:cNvPr>
          <p:cNvSpPr txBox="1"/>
          <p:nvPr/>
        </p:nvSpPr>
        <p:spPr>
          <a:xfrm>
            <a:off x="1" y="1"/>
            <a:ext cx="12191999" cy="493493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defRPr sz="34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267" dirty="0">
                <a:sym typeface="Calibri"/>
              </a:rPr>
              <a:t>Skill Development Training to Core Sanitation Worker at Odisha Water Academy  </a:t>
            </a:r>
            <a:endParaRPr sz="2267" dirty="0">
              <a:sym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AB9BE8-DDA3-902E-4840-E4E951A0ECE4}"/>
              </a:ext>
            </a:extLst>
          </p:cNvPr>
          <p:cNvSpPr/>
          <p:nvPr/>
        </p:nvSpPr>
        <p:spPr>
          <a:xfrm>
            <a:off x="83535" y="2847243"/>
            <a:ext cx="1013787" cy="793486"/>
          </a:xfrm>
          <a:prstGeom prst="ellipse">
            <a:avLst/>
          </a:prstGeom>
          <a:solidFill>
            <a:schemeClr val="bg1">
              <a:alpha val="64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Google Shape;325;p21">
            <a:extLst>
              <a:ext uri="{FF2B5EF4-FFF2-40B4-BE49-F238E27FC236}">
                <a16:creationId xmlns:a16="http://schemas.microsoft.com/office/drawing/2014/main" id="{D261D02E-F41A-8800-DA78-FACA2672A0AA}"/>
              </a:ext>
            </a:extLst>
          </p:cNvPr>
          <p:cNvSpPr txBox="1"/>
          <p:nvPr/>
        </p:nvSpPr>
        <p:spPr>
          <a:xfrm>
            <a:off x="1323380" y="3027184"/>
            <a:ext cx="4772620" cy="656819"/>
          </a:xfrm>
          <a:prstGeom prst="rect">
            <a:avLst/>
          </a:prstGeom>
          <a:solidFill>
            <a:srgbClr val="4472C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600" dirty="0">
                <a:sym typeface="Calibri"/>
              </a:rPr>
              <a:t>Master Trainers certified to provide </a:t>
            </a:r>
            <a:r>
              <a:rPr lang="en-IN" sz="1600" dirty="0">
                <a:sym typeface="Calibri"/>
              </a:rPr>
              <a:t>Sewer Entry Professionals </a:t>
            </a:r>
            <a:r>
              <a:rPr lang="en-US" sz="1600" dirty="0">
                <a:sym typeface="Calibri"/>
              </a:rPr>
              <a:t>Training to CSWs</a:t>
            </a:r>
            <a:endParaRPr sz="1600" dirty="0">
              <a:sym typeface="Calibri"/>
            </a:endParaRPr>
          </a:p>
        </p:txBody>
      </p:sp>
      <p:sp>
        <p:nvSpPr>
          <p:cNvPr id="20" name="Google Shape;329;p21">
            <a:extLst>
              <a:ext uri="{FF2B5EF4-FFF2-40B4-BE49-F238E27FC236}">
                <a16:creationId xmlns:a16="http://schemas.microsoft.com/office/drawing/2014/main" id="{4DEEF6C9-D0BF-029C-98D9-194E316A50DA}"/>
              </a:ext>
            </a:extLst>
          </p:cNvPr>
          <p:cNvSpPr txBox="1"/>
          <p:nvPr/>
        </p:nvSpPr>
        <p:spPr>
          <a:xfrm>
            <a:off x="-130577" y="3097712"/>
            <a:ext cx="1392217" cy="4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buClr>
                <a:srgbClr val="7F6000"/>
              </a:buClr>
              <a:buSzPts val="7200"/>
            </a:pPr>
            <a:r>
              <a:rPr lang="en-IN" sz="2667" b="1" dirty="0">
                <a:solidFill>
                  <a:srgbClr val="C00000"/>
                </a:solidFill>
                <a:latin typeface="Arial Black"/>
                <a:sym typeface="Arial Black"/>
              </a:rPr>
              <a:t>71</a:t>
            </a:r>
            <a:endParaRPr sz="2667" b="1" dirty="0">
              <a:solidFill>
                <a:srgbClr val="C00000"/>
              </a:solidFill>
              <a:latin typeface="Arial Black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59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1D5DF6-2167-CAB0-5D85-36B5DD54761B}"/>
              </a:ext>
            </a:extLst>
          </p:cNvPr>
          <p:cNvGrpSpPr/>
          <p:nvPr/>
        </p:nvGrpSpPr>
        <p:grpSpPr>
          <a:xfrm>
            <a:off x="1" y="500972"/>
            <a:ext cx="12192000" cy="6357028"/>
            <a:chOff x="473189" y="1186355"/>
            <a:chExt cx="17062500" cy="73154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517" y="1186355"/>
              <a:ext cx="5597199" cy="37364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5842" y="1186355"/>
              <a:ext cx="5639847" cy="37364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189" y="1211584"/>
              <a:ext cx="5597201" cy="37364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4425" y="4936936"/>
              <a:ext cx="6381263" cy="35648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900" y="5033405"/>
              <a:ext cx="5195712" cy="34684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3740" y="5013361"/>
              <a:ext cx="5225738" cy="3488459"/>
            </a:xfrm>
            <a:prstGeom prst="rect">
              <a:avLst/>
            </a:prstGeom>
          </p:spPr>
        </p:pic>
      </p:grpSp>
      <p:sp>
        <p:nvSpPr>
          <p:cNvPr id="15" name="Google Shape;325;p21">
            <a:extLst>
              <a:ext uri="{FF2B5EF4-FFF2-40B4-BE49-F238E27FC236}">
                <a16:creationId xmlns:a16="http://schemas.microsoft.com/office/drawing/2014/main" id="{0ADF6AB1-DCD9-1D94-8442-6E037FDF2990}"/>
              </a:ext>
            </a:extLst>
          </p:cNvPr>
          <p:cNvSpPr txBox="1"/>
          <p:nvPr/>
        </p:nvSpPr>
        <p:spPr>
          <a:xfrm>
            <a:off x="1325240" y="3309568"/>
            <a:ext cx="4743071" cy="811709"/>
          </a:xfrm>
          <a:prstGeom prst="rect">
            <a:avLst/>
          </a:prstGeom>
          <a:solidFill>
            <a:srgbClr val="45B45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sym typeface="Calibri"/>
              </a:rPr>
              <a:t>Highly Skilled Core Sanitation Worker trained as </a:t>
            </a:r>
            <a:r>
              <a:rPr lang="en-IN" sz="1600" dirty="0">
                <a:sym typeface="Calibri"/>
              </a:rPr>
              <a:t>Sewer Entry Professionals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409416-A1FE-D6E3-FDED-BDC0972C1AAD}"/>
              </a:ext>
            </a:extLst>
          </p:cNvPr>
          <p:cNvSpPr/>
          <p:nvPr/>
        </p:nvSpPr>
        <p:spPr>
          <a:xfrm>
            <a:off x="1" y="3268542"/>
            <a:ext cx="1013787" cy="793486"/>
          </a:xfrm>
          <a:prstGeom prst="ellipse">
            <a:avLst/>
          </a:prstGeom>
          <a:solidFill>
            <a:schemeClr val="bg1">
              <a:alpha val="64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Google Shape;329;p21">
            <a:extLst>
              <a:ext uri="{FF2B5EF4-FFF2-40B4-BE49-F238E27FC236}">
                <a16:creationId xmlns:a16="http://schemas.microsoft.com/office/drawing/2014/main" id="{C636DE9B-6FB3-993D-09B1-C001A4DC9993}"/>
              </a:ext>
            </a:extLst>
          </p:cNvPr>
          <p:cNvSpPr txBox="1"/>
          <p:nvPr/>
        </p:nvSpPr>
        <p:spPr>
          <a:xfrm>
            <a:off x="99708" y="3511923"/>
            <a:ext cx="1392217" cy="4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2667" b="1" dirty="0">
                <a:solidFill>
                  <a:srgbClr val="C00000"/>
                </a:solidFill>
                <a:latin typeface="Arial Black"/>
                <a:sym typeface="Arial Black"/>
              </a:rPr>
              <a:t>280</a:t>
            </a:r>
            <a:endParaRPr sz="2667" b="1" dirty="0">
              <a:solidFill>
                <a:srgbClr val="C00000"/>
              </a:solidFill>
              <a:latin typeface="Arial Black"/>
              <a:sym typeface="Calibri"/>
            </a:endParaRPr>
          </a:p>
        </p:txBody>
      </p:sp>
      <p:sp>
        <p:nvSpPr>
          <p:cNvPr id="3" name="Google Shape;278;p18">
            <a:extLst>
              <a:ext uri="{FF2B5EF4-FFF2-40B4-BE49-F238E27FC236}">
                <a16:creationId xmlns:a16="http://schemas.microsoft.com/office/drawing/2014/main" id="{57F53C1F-71AC-BEA1-84B6-A5E5F73B5C3E}"/>
              </a:ext>
            </a:extLst>
          </p:cNvPr>
          <p:cNvSpPr txBox="1"/>
          <p:nvPr/>
        </p:nvSpPr>
        <p:spPr>
          <a:xfrm>
            <a:off x="7655" y="-20848"/>
            <a:ext cx="12191999" cy="493493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defRPr sz="34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267" dirty="0">
                <a:sym typeface="Calibri"/>
              </a:rPr>
              <a:t>Skill Development Training to Core Sanitation Worker at Odisha Water Academy  </a:t>
            </a:r>
            <a:endParaRPr sz="2267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391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A83D07AB-7EEB-2767-796B-3DF0068711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3071" y="-135452"/>
            <a:ext cx="3078480" cy="27328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D75D90-9F17-80C6-BDF2-DC78FECD0F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551" y="-14276"/>
            <a:ext cx="2530449" cy="26199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D174224-DFCB-673F-457F-B950E4CBE3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85" y="-175631"/>
            <a:ext cx="3405749" cy="28511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4464" y="-205620"/>
            <a:ext cx="3273196" cy="2898402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20235" y="4191515"/>
            <a:ext cx="146727" cy="131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35" name="Google Shape;278;p18">
            <a:extLst>
              <a:ext uri="{FF2B5EF4-FFF2-40B4-BE49-F238E27FC236}">
                <a16:creationId xmlns:a16="http://schemas.microsoft.com/office/drawing/2014/main" id="{8818CF06-7A6F-3E93-7962-1B6860236DEA}"/>
              </a:ext>
            </a:extLst>
          </p:cNvPr>
          <p:cNvSpPr txBox="1"/>
          <p:nvPr/>
        </p:nvSpPr>
        <p:spPr>
          <a:xfrm>
            <a:off x="-41293" y="-14277"/>
            <a:ext cx="12223286" cy="658601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defRPr sz="34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3200" dirty="0">
                <a:sym typeface="Calibri"/>
              </a:rPr>
              <a:t>“Man hole”</a:t>
            </a:r>
            <a:r>
              <a:rPr lang="or-IN" sz="3200" dirty="0">
                <a:sym typeface="Calibri"/>
              </a:rPr>
              <a:t> </a:t>
            </a:r>
            <a:r>
              <a:rPr lang="en-US" sz="3200" dirty="0">
                <a:sym typeface="Calibri"/>
              </a:rPr>
              <a:t>to</a:t>
            </a:r>
            <a:r>
              <a:rPr lang="or-IN" sz="3200" dirty="0">
                <a:sym typeface="Calibri"/>
              </a:rPr>
              <a:t> </a:t>
            </a:r>
            <a:r>
              <a:rPr lang="en-US" sz="3200" dirty="0">
                <a:sym typeface="Calibri"/>
              </a:rPr>
              <a:t>“Machine hole ”</a:t>
            </a:r>
            <a:r>
              <a:rPr lang="or-IN" sz="3200" dirty="0">
                <a:sym typeface="Calibri"/>
              </a:rPr>
              <a:t> </a:t>
            </a:r>
            <a:endParaRPr sz="3200" dirty="0"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DF813-DCEF-9E98-213E-77F4A1F388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294" y="2675490"/>
            <a:ext cx="3547867" cy="4190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E027D6-3F0C-3A95-6B93-06CCA8BBA6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537" y="2605695"/>
            <a:ext cx="2899275" cy="4260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B26E1-5928-9906-222F-388D26CB00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975" y="2667172"/>
            <a:ext cx="2731161" cy="4190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960185-546E-6BDF-7C61-1580ECF3709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4261" y="2610346"/>
            <a:ext cx="3147739" cy="426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7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727;p39">
            <a:extLst>
              <a:ext uri="{FF2B5EF4-FFF2-40B4-BE49-F238E27FC236}">
                <a16:creationId xmlns:a16="http://schemas.microsoft.com/office/drawing/2014/main" id="{A77F7858-5219-35B0-F37A-91AAF7BAA9D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410" y="1368463"/>
            <a:ext cx="1933465" cy="156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724;p39">
            <a:extLst>
              <a:ext uri="{FF2B5EF4-FFF2-40B4-BE49-F238E27FC236}">
                <a16:creationId xmlns:a16="http://schemas.microsoft.com/office/drawing/2014/main" id="{74C6ED07-9586-92FF-A083-EBC117520A4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517" y="4120747"/>
            <a:ext cx="2065935" cy="225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20EF0F3-B122-DA0D-23F0-D8B490DA3A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019" y="3803710"/>
            <a:ext cx="1933465" cy="26099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ADCCAAD-C7C6-02C9-B5C8-4D0F139BE3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673" y="721345"/>
            <a:ext cx="2455548" cy="2851121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20235" y="4191515"/>
            <a:ext cx="146727" cy="131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2E2D8B-2A50-0DE8-4579-E9508E63B58F}"/>
              </a:ext>
            </a:extLst>
          </p:cNvPr>
          <p:cNvGrpSpPr/>
          <p:nvPr/>
        </p:nvGrpSpPr>
        <p:grpSpPr>
          <a:xfrm>
            <a:off x="7818583" y="507638"/>
            <a:ext cx="3087225" cy="2985456"/>
            <a:chOff x="3762545" y="2435202"/>
            <a:chExt cx="2269201" cy="175303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6D418CB-FBAD-52DB-D590-2F147E1E9E2E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3324" y="3320937"/>
              <a:ext cx="1057275" cy="63817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4EC4C3F-779C-323C-1863-D901DC04FE19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2545" y="3139378"/>
              <a:ext cx="747396" cy="10273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BD93227-6FF2-6B55-E9FF-8048C57F7C6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0366" y="2435202"/>
              <a:ext cx="1070610" cy="72517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C8CBE3D-0566-EA96-72D3-38FBA572B4C9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3392" y="3117865"/>
              <a:ext cx="848354" cy="107036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DDDEBE5-5C2D-643E-162D-24C6AFC7486C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982" y="2548882"/>
              <a:ext cx="1044830" cy="665787"/>
            </a:xfrm>
            <a:prstGeom prst="rect">
              <a:avLst/>
            </a:prstGeom>
          </p:spPr>
        </p:pic>
      </p:grpSp>
      <p:sp>
        <p:nvSpPr>
          <p:cNvPr id="35" name="Google Shape;278;p18">
            <a:extLst>
              <a:ext uri="{FF2B5EF4-FFF2-40B4-BE49-F238E27FC236}">
                <a16:creationId xmlns:a16="http://schemas.microsoft.com/office/drawing/2014/main" id="{8818CF06-7A6F-3E93-7962-1B6860236DEA}"/>
              </a:ext>
            </a:extLst>
          </p:cNvPr>
          <p:cNvSpPr txBox="1"/>
          <p:nvPr/>
        </p:nvSpPr>
        <p:spPr>
          <a:xfrm>
            <a:off x="0" y="273271"/>
            <a:ext cx="12192000" cy="658601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defRPr sz="34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sz="3200" dirty="0"/>
              <a:t>Safety Devices </a:t>
            </a:r>
            <a:endParaRPr sz="2933" dirty="0"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627D70-CE83-EC4C-CE06-B1E38D70498B}"/>
              </a:ext>
            </a:extLst>
          </p:cNvPr>
          <p:cNvSpPr/>
          <p:nvPr/>
        </p:nvSpPr>
        <p:spPr>
          <a:xfrm>
            <a:off x="7666821" y="598748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Body Harness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8117A8-A3CA-F615-1AA4-9E8A1A8B9AA4}"/>
              </a:ext>
            </a:extLst>
          </p:cNvPr>
          <p:cNvSpPr/>
          <p:nvPr/>
        </p:nvSpPr>
        <p:spPr>
          <a:xfrm>
            <a:off x="1289498" y="3154540"/>
            <a:ext cx="879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Fan Blower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CC43C7-3B54-3FE2-C72A-F9E3651487FB}"/>
              </a:ext>
            </a:extLst>
          </p:cNvPr>
          <p:cNvSpPr/>
          <p:nvPr/>
        </p:nvSpPr>
        <p:spPr>
          <a:xfrm>
            <a:off x="5240812" y="3641744"/>
            <a:ext cx="580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Tripod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1BEEB9-F101-B7F4-8ACE-73C1B63BD2D8}"/>
              </a:ext>
            </a:extLst>
          </p:cNvPr>
          <p:cNvSpPr/>
          <p:nvPr/>
        </p:nvSpPr>
        <p:spPr>
          <a:xfrm>
            <a:off x="7885841" y="3637644"/>
            <a:ext cx="18405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Airline respiratory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FC103-D9D2-0C30-4BB8-F9E0D6208100}"/>
              </a:ext>
            </a:extLst>
          </p:cNvPr>
          <p:cNvSpPr/>
          <p:nvPr/>
        </p:nvSpPr>
        <p:spPr>
          <a:xfrm>
            <a:off x="2996211" y="6014782"/>
            <a:ext cx="985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Gas detector</a:t>
            </a:r>
          </a:p>
        </p:txBody>
      </p:sp>
    </p:spTree>
    <p:extLst>
      <p:ext uri="{BB962C8B-B14F-4D97-AF65-F5344CB8AC3E}">
        <p14:creationId xmlns:p14="http://schemas.microsoft.com/office/powerpoint/2010/main" val="74006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884;p34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0EFCC597-4AC1-9566-C773-1F13B075348C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486" y="501701"/>
            <a:ext cx="4346211" cy="621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C77E0ED-1D8B-1D51-52C7-A72CE437A4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98979C"/>
              </a:clrFrom>
              <a:clrTo>
                <a:srgbClr val="98979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07" b="99308" l="9985" r="89862">
                        <a14:foregroundMark x1="47312" y1="22837" x2="53763" y2="20069"/>
                        <a14:foregroundMark x1="55914" y1="14533" x2="52842" y2="10554"/>
                        <a14:foregroundMark x1="42089" y1="75260" x2="39939" y2="74913"/>
                        <a14:foregroundMark x1="41167" y1="95848" x2="43932" y2="93253"/>
                        <a14:foregroundMark x1="65131" y1="95675" x2="63287" y2="91869"/>
                        <a14:foregroundMark x1="44240" y1="17128" x2="54378" y2="18512"/>
                        <a14:foregroundMark x1="55300" y1="20242" x2="54992" y2="18685"/>
                        <a14:backgroundMark x1="24578" y1="27336" x2="35330" y2="17474"/>
                        <a14:backgroundMark x1="20276" y1="40138" x2="20276" y2="27855"/>
                        <a14:backgroundMark x1="78034" y1="32526" x2="68510" y2="24221"/>
                        <a14:backgroundMark x1="52842" y1="94637" x2="52535" y2="90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79" y="597133"/>
            <a:ext cx="4216439" cy="61686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Oval 60"/>
          <p:cNvSpPr/>
          <p:nvPr/>
        </p:nvSpPr>
        <p:spPr>
          <a:xfrm>
            <a:off x="320235" y="4191515"/>
            <a:ext cx="146727" cy="131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35" name="Google Shape;278;p18">
            <a:extLst>
              <a:ext uri="{FF2B5EF4-FFF2-40B4-BE49-F238E27FC236}">
                <a16:creationId xmlns:a16="http://schemas.microsoft.com/office/drawing/2014/main" id="{8818CF06-7A6F-3E93-7962-1B6860236DEA}"/>
              </a:ext>
            </a:extLst>
          </p:cNvPr>
          <p:cNvSpPr txBox="1"/>
          <p:nvPr/>
        </p:nvSpPr>
        <p:spPr>
          <a:xfrm>
            <a:off x="1" y="-14277"/>
            <a:ext cx="12191999" cy="61134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defRPr sz="34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IN" sz="2933" dirty="0">
                <a:sym typeface="Calibri"/>
              </a:rPr>
              <a:t>Protective Uniform with “Garima “ branding for CSWs</a:t>
            </a:r>
          </a:p>
        </p:txBody>
      </p:sp>
    </p:spTree>
    <p:extLst>
      <p:ext uri="{BB962C8B-B14F-4D97-AF65-F5344CB8AC3E}">
        <p14:creationId xmlns:p14="http://schemas.microsoft.com/office/powerpoint/2010/main" val="25550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7965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914492"/>
            <a:r>
              <a:rPr lang="en-IN" sz="1867" b="1" dirty="0">
                <a:solidFill>
                  <a:schemeClr val="bg1"/>
                </a:solidFill>
              </a:rPr>
              <a:t>Emergency Response Sanitation Units has been set up in 114 Cities to Control the Manual cleaning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327193"/>
            <a:ext cx="12191999" cy="50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6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14420 Helpline is operational in 98 Cities for receipt of sanitation requests</a:t>
            </a:r>
            <a:endParaRPr lang="en-IN" sz="266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4437"/>
            <a:ext cx="5461000" cy="50618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8A6CF3-0C1E-98D5-7EAB-87E45D03056E}"/>
              </a:ext>
            </a:extLst>
          </p:cNvPr>
          <p:cNvSpPr/>
          <p:nvPr/>
        </p:nvSpPr>
        <p:spPr>
          <a:xfrm>
            <a:off x="5739363" y="1331906"/>
            <a:ext cx="6229351" cy="543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933" b="1" dirty="0">
                <a:solidFill>
                  <a:schemeClr val="accent5">
                    <a:lumMod val="50000"/>
                  </a:schemeClr>
                </a:solidFill>
              </a:rPr>
              <a:t>Punishment for Illegal Cleaning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29F6920-BBBC-12D7-297C-113EDDD05ED2}"/>
              </a:ext>
            </a:extLst>
          </p:cNvPr>
          <p:cNvGraphicFramePr>
            <a:graphicFrameLocks noGrp="1"/>
          </p:cNvGraphicFramePr>
          <p:nvPr/>
        </p:nvGraphicFramePr>
        <p:xfrm>
          <a:off x="5461000" y="1844866"/>
          <a:ext cx="6507714" cy="444137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70286">
                  <a:extLst>
                    <a:ext uri="{9D8B030D-6E8A-4147-A177-3AD203B41FA5}">
                      <a16:colId xmlns:a16="http://schemas.microsoft.com/office/drawing/2014/main" val="2628771001"/>
                    </a:ext>
                  </a:extLst>
                </a:gridCol>
                <a:gridCol w="1138571">
                  <a:extLst>
                    <a:ext uri="{9D8B030D-6E8A-4147-A177-3AD203B41FA5}">
                      <a16:colId xmlns:a16="http://schemas.microsoft.com/office/drawing/2014/main" val="3231821914"/>
                    </a:ext>
                  </a:extLst>
                </a:gridCol>
                <a:gridCol w="1667773">
                  <a:extLst>
                    <a:ext uri="{9D8B030D-6E8A-4147-A177-3AD203B41FA5}">
                      <a16:colId xmlns:a16="http://schemas.microsoft.com/office/drawing/2014/main" val="2676387166"/>
                    </a:ext>
                  </a:extLst>
                </a:gridCol>
                <a:gridCol w="2031084">
                  <a:extLst>
                    <a:ext uri="{9D8B030D-6E8A-4147-A177-3AD203B41FA5}">
                      <a16:colId xmlns:a16="http://schemas.microsoft.com/office/drawing/2014/main" val="3846735074"/>
                    </a:ext>
                  </a:extLst>
                </a:gridCol>
              </a:tblGrid>
              <a:tr h="1114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</a:rPr>
                        <a:t>Offence </a:t>
                      </a:r>
                      <a:endParaRPr lang="en-IN" sz="1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</a:rPr>
                        <a:t>Fine</a:t>
                      </a:r>
                      <a:endParaRPr lang="en-IN" sz="1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</a:rPr>
                        <a:t>Imprisonment</a:t>
                      </a:r>
                      <a:endParaRPr lang="en-IN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</a:rPr>
                        <a:t>Punishment</a:t>
                      </a:r>
                      <a:endParaRPr lang="en-IN" sz="1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2456166708"/>
                  </a:ext>
                </a:extLst>
              </a:tr>
              <a:tr h="166342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900" b="1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First time Offence</a:t>
                      </a:r>
                      <a:endParaRPr lang="en-IN" sz="1900" b="1" i="0" u="none" strike="noStrike" cap="non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effectLst/>
                        </a:rPr>
                        <a:t>Up to 2 lakh</a:t>
                      </a:r>
                      <a:endParaRPr lang="en-IN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effectLst/>
                        </a:rPr>
                        <a:t>Up to 2 year</a:t>
                      </a:r>
                      <a:endParaRPr lang="en-IN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900" b="1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effectLst/>
                        </a:rPr>
                        <a:t>Fine or Imprisonment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effectLst/>
                        </a:rPr>
                        <a:t>or Both</a:t>
                      </a:r>
                      <a:endParaRPr lang="en-IN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635246902"/>
                  </a:ext>
                </a:extLst>
              </a:tr>
              <a:tr h="166342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solidFill>
                            <a:schemeClr val="tx1"/>
                          </a:solidFill>
                          <a:effectLst/>
                        </a:rPr>
                        <a:t>Consecutive Offence </a:t>
                      </a:r>
                      <a:endParaRPr lang="en-IN" sz="1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effectLst/>
                        </a:rPr>
                        <a:t>Up to 5 lakh</a:t>
                      </a:r>
                      <a:endParaRPr lang="en-IN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900" b="1" dirty="0">
                          <a:effectLst/>
                        </a:rPr>
                        <a:t>Up to 5 Year</a:t>
                      </a:r>
                      <a:endParaRPr lang="en-IN" sz="1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linga" panose="020B0502040204020203" pitchFamily="34" charset="0"/>
                      </a:endParaRPr>
                    </a:p>
                  </a:txBody>
                  <a:tcPr marL="60960" marR="60960" marT="30480" marB="30480" anchor="ctr"/>
                </a:tc>
                <a:tc vMerge="1">
                  <a:txBody>
                    <a:bodyPr/>
                    <a:lstStyle/>
                    <a:p>
                      <a:pPr marL="0" marR="0" algn="ctr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None/>
                      </a:pPr>
                      <a:endParaRPr lang="en-IN" sz="1600" b="0" i="0" u="none" strike="noStrike" kern="1200" cap="none" spc="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Gill Sans MT" panose="020B0502020104020203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5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1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C430DA-2A79-2583-AFBB-627046AC18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301" y="524355"/>
            <a:ext cx="2553883" cy="3405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0130BC-D94B-1550-BB76-7CDA2C6E8F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532" y="3836481"/>
            <a:ext cx="3544249" cy="30215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2CD9B4-2427-A9D1-DC88-121D6AE017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956" y="542076"/>
            <a:ext cx="2981160" cy="3276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DD46CB-0683-584A-FC74-8C4E0B47DB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-1943"/>
            <a:ext cx="2884125" cy="3845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83CCB-DE59-32D1-9936-1FEABA075E0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781" y="3769341"/>
            <a:ext cx="4001064" cy="309732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75" y="-1027"/>
            <a:ext cx="12191999" cy="617496"/>
          </a:xfrm>
          <a:prstGeom prst="rect">
            <a:avLst/>
          </a:pr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9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Resting lounges called “Garima </a:t>
            </a:r>
            <a:r>
              <a:rPr lang="en-IN" sz="2933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Grihas</a:t>
            </a:r>
            <a:r>
              <a:rPr lang="en-IN" sz="29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9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CSWs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FABBA-D52A-197D-BA8A-ED48DED415D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" y="616468"/>
            <a:ext cx="4928825" cy="62415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9ACDBC-4B52-810D-9FEF-F19DFBA93C21}"/>
              </a:ext>
            </a:extLst>
          </p:cNvPr>
          <p:cNvSpPr txBox="1"/>
          <p:nvPr/>
        </p:nvSpPr>
        <p:spPr>
          <a:xfrm>
            <a:off x="0" y="4976451"/>
            <a:ext cx="2559621" cy="307777"/>
          </a:xfrm>
          <a:prstGeom prst="rect">
            <a:avLst/>
          </a:prstGeom>
          <a:solidFill>
            <a:srgbClr val="43AFC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/>
              <a:t>External Washing area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7754D-99CD-BF3A-04EA-7091535637A4}"/>
              </a:ext>
            </a:extLst>
          </p:cNvPr>
          <p:cNvSpPr txBox="1"/>
          <p:nvPr/>
        </p:nvSpPr>
        <p:spPr>
          <a:xfrm>
            <a:off x="-1" y="5347241"/>
            <a:ext cx="2559621" cy="307777"/>
          </a:xfrm>
          <a:prstGeom prst="rect">
            <a:avLst/>
          </a:prstGeom>
          <a:solidFill>
            <a:srgbClr val="4472C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/>
              <a:t>Changing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6A466-0630-A8AA-D093-AC7BBE941DA1}"/>
              </a:ext>
            </a:extLst>
          </p:cNvPr>
          <p:cNvSpPr txBox="1"/>
          <p:nvPr/>
        </p:nvSpPr>
        <p:spPr>
          <a:xfrm>
            <a:off x="-1" y="5744575"/>
            <a:ext cx="2559621" cy="307777"/>
          </a:xfrm>
          <a:prstGeom prst="rect">
            <a:avLst/>
          </a:prstGeom>
          <a:solidFill>
            <a:srgbClr val="45B45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/>
              <a:t>Personal lockers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BC7D3-DBBE-AD0C-9C05-12D44F744F38}"/>
              </a:ext>
            </a:extLst>
          </p:cNvPr>
          <p:cNvSpPr txBox="1"/>
          <p:nvPr/>
        </p:nvSpPr>
        <p:spPr>
          <a:xfrm>
            <a:off x="11475" y="6152890"/>
            <a:ext cx="2559621" cy="307777"/>
          </a:xfrm>
          <a:prstGeom prst="rect">
            <a:avLst/>
          </a:prstGeom>
          <a:solidFill>
            <a:srgbClr val="70AD4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/>
              <a:t>Washroom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FBA5C2-282C-C4D4-032F-8D8D3762F12F}"/>
              </a:ext>
            </a:extLst>
          </p:cNvPr>
          <p:cNvSpPr txBox="1"/>
          <p:nvPr/>
        </p:nvSpPr>
        <p:spPr>
          <a:xfrm>
            <a:off x="11475" y="6541014"/>
            <a:ext cx="2559621" cy="307777"/>
          </a:xfrm>
          <a:prstGeom prst="rect">
            <a:avLst/>
          </a:prstGeom>
          <a:solidFill>
            <a:srgbClr val="43BB8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/>
              <a:t>Waiting/Resting Room</a:t>
            </a:r>
          </a:p>
        </p:txBody>
      </p:sp>
    </p:spTree>
    <p:extLst>
      <p:ext uri="{BB962C8B-B14F-4D97-AF65-F5344CB8AC3E}">
        <p14:creationId xmlns:p14="http://schemas.microsoft.com/office/powerpoint/2010/main" val="25526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832101" y="498099"/>
            <a:ext cx="6861545" cy="585825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E5D5-7E07-4B38-805F-C0F4F29475A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32484" y="619488"/>
            <a:ext cx="6880446" cy="5615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4670" y="2027275"/>
            <a:ext cx="3289005" cy="28367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ED6222-945D-7C15-B369-112640E61450}"/>
              </a:ext>
            </a:extLst>
          </p:cNvPr>
          <p:cNvSpPr/>
          <p:nvPr/>
        </p:nvSpPr>
        <p:spPr>
          <a:xfrm>
            <a:off x="3922009" y="-12996"/>
            <a:ext cx="3485207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STORY OF CHANGE 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65BD1D76-A917-C884-C10C-92758B62D4A1}"/>
              </a:ext>
            </a:extLst>
          </p:cNvPr>
          <p:cNvSpPr/>
          <p:nvPr/>
        </p:nvSpPr>
        <p:spPr>
          <a:xfrm>
            <a:off x="0" y="7233"/>
            <a:ext cx="1669287" cy="186138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Babuli</a:t>
            </a:r>
            <a:r>
              <a:rPr lang="en-US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Nayak</a:t>
            </a:r>
          </a:p>
          <a:p>
            <a:pPr algn="ctr"/>
            <a:endParaRPr lang="en-US" sz="1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endParaRPr lang="en-US" sz="1333" b="1" dirty="0">
              <a:solidFill>
                <a:srgbClr val="002060"/>
              </a:solidFill>
            </a:endParaRPr>
          </a:p>
          <a:p>
            <a:pPr algn="ctr"/>
            <a:endParaRPr lang="en-US" sz="1200" dirty="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B5D8438B-14BA-CEAE-711B-D31FAD714B06}"/>
              </a:ext>
            </a:extLst>
          </p:cNvPr>
          <p:cNvSpPr/>
          <p:nvPr/>
        </p:nvSpPr>
        <p:spPr>
          <a:xfrm>
            <a:off x="10522713" y="4996611"/>
            <a:ext cx="1669287" cy="1861388"/>
          </a:xfrm>
          <a:prstGeom prst="diamon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33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Babuli</a:t>
            </a:r>
            <a:r>
              <a:rPr lang="en-US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Nayak</a:t>
            </a:r>
          </a:p>
          <a:p>
            <a:pPr algn="ctr"/>
            <a:endParaRPr lang="en-US" sz="1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n-US" sz="1333" b="1" dirty="0">
              <a:solidFill>
                <a:srgbClr val="002060"/>
              </a:solidFill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851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87F1E70C-E2CF-868C-CD06-C8289A61D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10101"/>
            <a:ext cx="12192000" cy="534789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208363" y="3725968"/>
            <a:ext cx="7775275" cy="546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71755" rIns="0" bIns="0" rtlCol="0">
            <a:spAutoFit/>
          </a:bodyPr>
          <a:lstStyle/>
          <a:p>
            <a:pPr marL="12701" marR="5080" algn="ctr">
              <a:lnSpc>
                <a:spcPts val="3670"/>
              </a:lnSpc>
              <a:spcBef>
                <a:spcPts val="565"/>
              </a:spcBef>
            </a:pPr>
            <a:r>
              <a:rPr lang="en-IN" sz="3600" b="1" spc="-5" dirty="0">
                <a:latin typeface="Arial"/>
                <a:cs typeface="Arial"/>
              </a:rPr>
              <a:t>SAFAIMITRA SURAKSHA</a:t>
            </a:r>
            <a:endParaRPr lang="en-IN"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7058" y="164593"/>
            <a:ext cx="1607058" cy="10965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4" name="object 4"/>
          <p:cNvSpPr/>
          <p:nvPr/>
        </p:nvSpPr>
        <p:spPr>
          <a:xfrm>
            <a:off x="9800844" y="335218"/>
            <a:ext cx="1359407" cy="53889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pic>
        <p:nvPicPr>
          <p:cNvPr id="1026" name="Picture 2" descr="Azadi Ka Amrit Mahotsav, Ministry of Culture, Government of India">
            <a:extLst>
              <a:ext uri="{FF2B5EF4-FFF2-40B4-BE49-F238E27FC236}">
                <a16:creationId xmlns:a16="http://schemas.microsoft.com/office/drawing/2014/main" id="{E9651A18-524E-1400-5F39-A4D06945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28" y="0"/>
            <a:ext cx="2265153" cy="151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27927"/>
            <a:ext cx="12152093" cy="689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1" algn="ctr">
              <a:lnSpc>
                <a:spcPct val="100000"/>
              </a:lnSpc>
              <a:spcBef>
                <a:spcPts val="100"/>
              </a:spcBef>
            </a:pPr>
            <a:r>
              <a:rPr lang="en-US" b="1" spc="-35" dirty="0"/>
              <a:t>Highlights </a:t>
            </a:r>
            <a:endParaRPr b="1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080739" y="3678914"/>
            <a:ext cx="8942956" cy="278923"/>
          </a:xfrm>
          <a:prstGeom prst="rect">
            <a:avLst/>
          </a:prstGeom>
          <a:solidFill>
            <a:srgbClr val="F4B183">
              <a:alpha val="94118"/>
            </a:srgbClr>
          </a:solidFill>
        </p:spPr>
        <p:txBody>
          <a:bodyPr vert="horz" wrap="square" lIns="0" tIns="1905" rIns="0" bIns="0" rtlCol="0">
            <a:spAutoFit/>
          </a:bodyPr>
          <a:lstStyle/>
          <a:p>
            <a:pPr marL="91445"/>
            <a:r>
              <a:rPr lang="en-IN" b="1" dirty="0">
                <a:latin typeface="Arial"/>
                <a:cs typeface="Arial"/>
              </a:rPr>
              <a:t>ERSU established and RSA notified in 114 Cities </a:t>
            </a:r>
            <a:endParaRPr lang="en-IN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6258" y="4451878"/>
            <a:ext cx="8942956" cy="5552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0" tIns="1270" rIns="0" bIns="0" rtlCol="0">
            <a:spAutoFit/>
          </a:bodyPr>
          <a:lstStyle/>
          <a:p>
            <a:pPr marL="91445"/>
            <a:r>
              <a:rPr lang="en-US" b="1" dirty="0">
                <a:latin typeface="Arial"/>
                <a:cs typeface="Arial"/>
              </a:rPr>
              <a:t>PPE, Safety Devices and Cleaning equipment has been procured and 100% in use  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8172" y="2834476"/>
            <a:ext cx="8927394" cy="309700"/>
          </a:xfrm>
          <a:prstGeom prst="rect">
            <a:avLst/>
          </a:prstGeom>
          <a:solidFill>
            <a:srgbClr val="C55A11">
              <a:alpha val="69020"/>
            </a:srgbClr>
          </a:solidFill>
        </p:spPr>
        <p:txBody>
          <a:bodyPr vert="horz" wrap="square" lIns="0" tIns="1905" rIns="0" bIns="0" rtlCol="0">
            <a:spAutoFit/>
          </a:bodyPr>
          <a:lstStyle/>
          <a:p>
            <a:pPr marL="91445"/>
            <a:r>
              <a:rPr lang="en-US" sz="2000" b="1" dirty="0">
                <a:latin typeface="Arial"/>
                <a:cs typeface="Arial"/>
              </a:rPr>
              <a:t>3 </a:t>
            </a:r>
            <a:r>
              <a:rPr sz="2000" spc="-5" dirty="0">
                <a:latin typeface="Arial"/>
                <a:cs typeface="Arial"/>
              </a:rPr>
              <a:t>Lighthouse cities</a:t>
            </a:r>
            <a:r>
              <a:rPr lang="en-US" sz="2000" spc="-5" dirty="0">
                <a:latin typeface="Arial"/>
                <a:cs typeface="Arial"/>
              </a:rPr>
              <a:t> </a:t>
            </a:r>
            <a:r>
              <a:rPr lang="en-US" sz="2000" b="1" dirty="0">
                <a:cs typeface="Arial"/>
              </a:rPr>
              <a:t>(Berhampur, Bhubaneswar&amp; Balasore Municipality)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0646" y="1707313"/>
            <a:ext cx="8927394" cy="555280"/>
          </a:xfrm>
          <a:prstGeom prst="rect">
            <a:avLst/>
          </a:prstGeom>
          <a:solidFill>
            <a:srgbClr val="843C0C">
              <a:alpha val="63922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 marL="91445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7</a:t>
            </a:r>
            <a:r>
              <a:rPr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Safaimitra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Challenge </a:t>
            </a:r>
            <a:r>
              <a:rPr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cities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(Berhampur, Bhubaneswar, Cuttack, Rourkela &amp; Sambalpur Municipal Corporation &amp;   Puri &amp; Balasore Municipality)</a:t>
            </a:r>
            <a:endParaRPr b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84504" y="1522476"/>
            <a:ext cx="1096355" cy="2733223"/>
            <a:chOff x="984503" y="1522475"/>
            <a:chExt cx="1153795" cy="3432175"/>
          </a:xfrm>
        </p:grpSpPr>
        <p:sp>
          <p:nvSpPr>
            <p:cNvPr id="8" name="object 8"/>
            <p:cNvSpPr/>
            <p:nvPr/>
          </p:nvSpPr>
          <p:spPr>
            <a:xfrm>
              <a:off x="984503" y="1522475"/>
              <a:ext cx="1138428" cy="2279904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700"/>
            </a:p>
          </p:txBody>
        </p:sp>
        <p:sp>
          <p:nvSpPr>
            <p:cNvPr id="9" name="object 9"/>
            <p:cNvSpPr/>
            <p:nvPr/>
          </p:nvSpPr>
          <p:spPr>
            <a:xfrm>
              <a:off x="1002029" y="3818381"/>
              <a:ext cx="1136142" cy="113614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700"/>
            </a:p>
          </p:txBody>
        </p:sp>
      </p:grpSp>
      <p:sp>
        <p:nvSpPr>
          <p:cNvPr id="10" name="object 10"/>
          <p:cNvSpPr/>
          <p:nvPr/>
        </p:nvSpPr>
        <p:spPr>
          <a:xfrm>
            <a:off x="1125890" y="5116068"/>
            <a:ext cx="853368" cy="64535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3E90F23-7445-09BB-3B0F-F731BE8B38E5}"/>
              </a:ext>
            </a:extLst>
          </p:cNvPr>
          <p:cNvSpPr/>
          <p:nvPr/>
        </p:nvSpPr>
        <p:spPr>
          <a:xfrm>
            <a:off x="1125890" y="4268340"/>
            <a:ext cx="853368" cy="64535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00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D89E09E-7C0C-BD8A-A766-82B9556E615A}"/>
              </a:ext>
            </a:extLst>
          </p:cNvPr>
          <p:cNvSpPr txBox="1"/>
          <p:nvPr/>
        </p:nvSpPr>
        <p:spPr>
          <a:xfrm>
            <a:off x="2080739" y="5299606"/>
            <a:ext cx="8942956" cy="2782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" rIns="0" bIns="0" rtlCol="0">
            <a:spAutoFit/>
          </a:bodyPr>
          <a:lstStyle/>
          <a:p>
            <a:pPr marL="91445"/>
            <a:r>
              <a:rPr lang="en-US" b="1" dirty="0">
                <a:latin typeface="Arial"/>
                <a:cs typeface="Arial"/>
              </a:rPr>
              <a:t>Manual Cleaning is strictly banned and monitored closely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8A3DB-1CB5-4578-9750-99D757CC3889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37B5AC-EB21-1749-AC3B-03E4461630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773" y="2235592"/>
            <a:ext cx="8842647" cy="24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5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611"/>
            <a:ext cx="12088483" cy="3410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12700" rIns="0" bIns="0" rtlCol="0" anchor="ctr">
            <a:spAutoFit/>
          </a:bodyPr>
          <a:lstStyle/>
          <a:p>
            <a:pPr marL="12701" algn="ctr">
              <a:lnSpc>
                <a:spcPct val="100000"/>
              </a:lnSpc>
              <a:spcBef>
                <a:spcPts val="100"/>
              </a:spcBef>
            </a:pPr>
            <a:r>
              <a:rPr sz="2133" b="1" spc="-5" dirty="0"/>
              <a:t>Key interventions </a:t>
            </a:r>
            <a:r>
              <a:rPr lang="en-US" sz="2133" b="1" spc="-5" dirty="0"/>
              <a:t>in </a:t>
            </a:r>
            <a:r>
              <a:rPr sz="2133" b="1" dirty="0" err="1"/>
              <a:t>SafaiMitra</a:t>
            </a:r>
            <a:r>
              <a:rPr sz="2133" b="1" spc="60" dirty="0"/>
              <a:t> </a:t>
            </a:r>
            <a:r>
              <a:rPr sz="2133" b="1" spc="-5" dirty="0"/>
              <a:t>Suraksha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7752" y="458765"/>
            <a:ext cx="1194073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sz="1200" b="1" spc="-10" dirty="0">
                <a:solidFill>
                  <a:srgbClr val="00B050"/>
                </a:solidFill>
                <a:latin typeface="Arial"/>
                <a:cs typeface="Arial"/>
              </a:rPr>
              <a:t>Vision: </a:t>
            </a:r>
            <a:r>
              <a:rPr sz="12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100% </a:t>
            </a:r>
            <a:r>
              <a:rPr sz="1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ULBs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to have the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required number of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machines </a:t>
            </a:r>
            <a:r>
              <a:rPr sz="12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and equipment </a:t>
            </a:r>
            <a:r>
              <a:rPr sz="1200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to </a:t>
            </a:r>
            <a:r>
              <a:rPr sz="1200" b="1" spc="-5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eliminate  manual entry into Sewers/ Septic</a:t>
            </a:r>
            <a:r>
              <a:rPr sz="12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Tanks</a:t>
            </a:r>
            <a:endParaRPr sz="12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187" y="1128160"/>
            <a:ext cx="11127761" cy="28661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00965" rIns="0" bIns="0" rtlCol="0">
            <a:spAutoFit/>
          </a:bodyPr>
          <a:lstStyle/>
          <a:p>
            <a:pPr marL="90810">
              <a:spcBef>
                <a:spcPts val="795"/>
              </a:spcBef>
            </a:pPr>
            <a:r>
              <a:rPr sz="1200" b="1" spc="-5" dirty="0">
                <a:latin typeface="Arial"/>
                <a:cs typeface="Arial"/>
              </a:rPr>
              <a:t>Functional </a:t>
            </a:r>
            <a:r>
              <a:rPr sz="1200" spc="-5" dirty="0">
                <a:latin typeface="Arial"/>
                <a:cs typeface="Arial"/>
              </a:rPr>
              <a:t>Responsible Sanitation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Authority</a:t>
            </a:r>
            <a:r>
              <a:rPr lang="en-US" sz="1200" spc="-5" dirty="0">
                <a:latin typeface="Arial"/>
                <a:cs typeface="Arial"/>
              </a:rPr>
              <a:t> (RSA) in 114 </a:t>
            </a:r>
            <a:r>
              <a:rPr lang="en-US" sz="1200" spc="-5" dirty="0" err="1">
                <a:latin typeface="Arial"/>
                <a:cs typeface="Arial"/>
              </a:rPr>
              <a:t>Ciities</a:t>
            </a:r>
            <a:r>
              <a:rPr lang="en-US" sz="1200" spc="-5" dirty="0"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187" y="3160419"/>
            <a:ext cx="11127761" cy="28789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02235" rIns="0" bIns="0" rtlCol="0">
            <a:spAutoFit/>
          </a:bodyPr>
          <a:lstStyle/>
          <a:p>
            <a:pPr marL="90810">
              <a:spcBef>
                <a:spcPts val="805"/>
              </a:spcBef>
            </a:pPr>
            <a:r>
              <a:rPr sz="1200" b="1" spc="-5" dirty="0">
                <a:latin typeface="Arial"/>
                <a:cs typeface="Arial"/>
              </a:rPr>
              <a:t>Enumeration </a:t>
            </a:r>
            <a:r>
              <a:rPr sz="1200" dirty="0">
                <a:latin typeface="Arial"/>
                <a:cs typeface="Arial"/>
              </a:rPr>
              <a:t>and skilling of </a:t>
            </a:r>
            <a:r>
              <a:rPr sz="1200" spc="-5" dirty="0">
                <a:latin typeface="Arial"/>
                <a:cs typeface="Arial"/>
              </a:rPr>
              <a:t>Sewer Entry Professionals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(SEPs)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187" y="2570142"/>
            <a:ext cx="11127761" cy="2975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11760" rIns="0" bIns="0" rtlCol="0">
            <a:spAutoFit/>
          </a:bodyPr>
          <a:lstStyle/>
          <a:p>
            <a:pPr marL="90810">
              <a:spcBef>
                <a:spcPts val="880"/>
              </a:spcBef>
            </a:pPr>
            <a:r>
              <a:rPr sz="1200" b="1" spc="-5" dirty="0">
                <a:latin typeface="Arial"/>
                <a:cs typeface="Arial"/>
              </a:rPr>
              <a:t>Empanelment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Private Sanitation Service O</a:t>
            </a:r>
            <a:r>
              <a:rPr lang="en-US" sz="1200" spc="-5" dirty="0">
                <a:latin typeface="Arial"/>
                <a:cs typeface="Arial"/>
              </a:rPr>
              <a:t>rganisations </a:t>
            </a:r>
            <a:r>
              <a:rPr sz="1200" spc="-5" dirty="0">
                <a:latin typeface="Arial"/>
                <a:cs typeface="Arial"/>
              </a:rPr>
              <a:t>(PSSOs)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2502" y="2065596"/>
            <a:ext cx="11147446" cy="2955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90810">
              <a:spcBef>
                <a:spcPts val="865"/>
              </a:spcBef>
            </a:pPr>
            <a:r>
              <a:rPr lang="en-US" sz="1200" b="1" spc="-5" dirty="0">
                <a:latin typeface="Arial"/>
                <a:cs typeface="Arial"/>
              </a:rPr>
              <a:t>Budget provisioned from State towards </a:t>
            </a:r>
            <a:r>
              <a:rPr sz="1200" b="1" spc="-5" dirty="0">
                <a:latin typeface="Arial"/>
                <a:cs typeface="Arial"/>
              </a:rPr>
              <a:t>procurement</a:t>
            </a:r>
            <a:r>
              <a:rPr lang="en-US" sz="1200" b="1" spc="-5" dirty="0">
                <a:latin typeface="Arial"/>
                <a:cs typeface="Arial"/>
              </a:rPr>
              <a:t> of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lang="en-US" sz="1200" dirty="0">
                <a:latin typeface="Arial"/>
                <a:cs typeface="Arial"/>
              </a:rPr>
              <a:t> and Safety Devices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186" y="3666093"/>
            <a:ext cx="11127761" cy="295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109855" rIns="0" bIns="0" rtlCol="0">
            <a:spAutoFit/>
          </a:bodyPr>
          <a:lstStyle/>
          <a:p>
            <a:pPr marL="90810">
              <a:spcBef>
                <a:spcPts val="865"/>
              </a:spcBef>
            </a:pPr>
            <a:r>
              <a:rPr sz="1200" b="1" spc="-5" dirty="0">
                <a:latin typeface="Arial"/>
                <a:cs typeface="Arial"/>
              </a:rPr>
              <a:t>Safety Gear </a:t>
            </a:r>
            <a:r>
              <a:rPr sz="1200" spc="-5" dirty="0">
                <a:latin typeface="Arial"/>
                <a:cs typeface="Arial"/>
              </a:rPr>
              <a:t>for </a:t>
            </a:r>
            <a:r>
              <a:rPr sz="1200" dirty="0">
                <a:latin typeface="Arial"/>
                <a:cs typeface="Arial"/>
              </a:rPr>
              <a:t>SEPs–</a:t>
            </a:r>
            <a:r>
              <a:rPr sz="1200" spc="-5" dirty="0">
                <a:latin typeface="Arial"/>
                <a:cs typeface="Arial"/>
              </a:rPr>
              <a:t>procured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stocked</a:t>
            </a:r>
            <a:r>
              <a:rPr lang="en-US" sz="1200" spc="-5" dirty="0">
                <a:latin typeface="Arial"/>
                <a:cs typeface="Arial"/>
              </a:rPr>
              <a:t> By ULBs and Parastatals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187" y="1600405"/>
            <a:ext cx="11127761" cy="27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93980" rIns="0" bIns="0" rtlCol="0">
            <a:spAutoFit/>
          </a:bodyPr>
          <a:lstStyle/>
          <a:p>
            <a:pPr marL="90810">
              <a:spcBef>
                <a:spcPts val="740"/>
              </a:spcBef>
            </a:pPr>
            <a:r>
              <a:rPr sz="1200" b="1" spc="-5" dirty="0">
                <a:latin typeface="Arial"/>
                <a:cs typeface="Arial"/>
              </a:rPr>
              <a:t>Activating and publicizing </a:t>
            </a:r>
            <a:r>
              <a:rPr sz="1200" b="1" dirty="0">
                <a:latin typeface="Arial"/>
                <a:cs typeface="Arial"/>
              </a:rPr>
              <a:t>14420 </a:t>
            </a:r>
            <a:r>
              <a:rPr sz="1200" dirty="0">
                <a:latin typeface="Arial"/>
                <a:cs typeface="Arial"/>
              </a:rPr>
              <a:t>helpline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C321440F-4DBA-34C1-E89D-9326E195D7DE}"/>
              </a:ext>
            </a:extLst>
          </p:cNvPr>
          <p:cNvSpPr txBox="1"/>
          <p:nvPr/>
        </p:nvSpPr>
        <p:spPr>
          <a:xfrm>
            <a:off x="722501" y="4172562"/>
            <a:ext cx="11127760" cy="30585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120015" rIns="0" bIns="0" rtlCol="0">
            <a:spAutoFit/>
          </a:bodyPr>
          <a:lstStyle/>
          <a:p>
            <a:pPr marL="90810">
              <a:spcBef>
                <a:spcPts val="945"/>
              </a:spcBef>
            </a:pPr>
            <a:r>
              <a:rPr sz="1200" spc="-5" dirty="0">
                <a:latin typeface="Arial"/>
                <a:cs typeface="Arial"/>
              </a:rPr>
              <a:t>State level </a:t>
            </a:r>
            <a:r>
              <a:rPr sz="1200" b="1" spc="-5" dirty="0">
                <a:latin typeface="Arial"/>
                <a:cs typeface="Arial"/>
              </a:rPr>
              <a:t>guidelines/advisory </a:t>
            </a:r>
            <a:r>
              <a:rPr lang="en-US" sz="1200" b="1" spc="-5" dirty="0">
                <a:latin typeface="Arial"/>
                <a:cs typeface="Arial"/>
              </a:rPr>
              <a:t>issued </a:t>
            </a:r>
            <a:r>
              <a:rPr sz="1200" b="1" spc="-5" dirty="0">
                <a:latin typeface="Arial"/>
                <a:cs typeface="Arial"/>
              </a:rPr>
              <a:t>for elimination of </a:t>
            </a:r>
            <a:r>
              <a:rPr sz="1200" spc="-5" dirty="0">
                <a:latin typeface="Arial"/>
                <a:cs typeface="Arial"/>
              </a:rPr>
              <a:t>hazardous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entry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60ACC04-6977-E545-B7AE-AD09F6091D4B}"/>
              </a:ext>
            </a:extLst>
          </p:cNvPr>
          <p:cNvSpPr txBox="1"/>
          <p:nvPr/>
        </p:nvSpPr>
        <p:spPr>
          <a:xfrm>
            <a:off x="742186" y="4685932"/>
            <a:ext cx="11108075" cy="27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93980" rIns="0" bIns="0" rtlCol="0">
            <a:spAutoFit/>
          </a:bodyPr>
          <a:lstStyle/>
          <a:p>
            <a:pPr marL="90810">
              <a:spcBef>
                <a:spcPts val="740"/>
              </a:spcBef>
            </a:pPr>
            <a:r>
              <a:rPr sz="1200" spc="-35" dirty="0">
                <a:latin typeface="Arial"/>
                <a:cs typeface="Arial"/>
              </a:rPr>
              <a:t>Target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training </a:t>
            </a:r>
            <a:r>
              <a:rPr lang="en-US" sz="1200" b="1" spc="-5" dirty="0">
                <a:latin typeface="Arial"/>
                <a:cs typeface="Arial"/>
              </a:rPr>
              <a:t>2000 </a:t>
            </a:r>
            <a:r>
              <a:rPr sz="1200" b="1" spc="-5" dirty="0" err="1">
                <a:latin typeface="Arial"/>
                <a:cs typeface="Arial"/>
              </a:rPr>
              <a:t>Safai</a:t>
            </a:r>
            <a:r>
              <a:rPr lang="en-US" sz="1200" b="1" spc="-5" dirty="0">
                <a:latin typeface="Arial"/>
                <a:cs typeface="Arial"/>
              </a:rPr>
              <a:t> </a:t>
            </a:r>
            <a:r>
              <a:rPr sz="1200" b="1" spc="-5" dirty="0" err="1">
                <a:latin typeface="Arial"/>
                <a:cs typeface="Arial"/>
              </a:rPr>
              <a:t>Mitras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(sewermenm, </a:t>
            </a:r>
            <a:r>
              <a:rPr sz="1200" dirty="0">
                <a:latin typeface="Arial"/>
                <a:cs typeface="Arial"/>
              </a:rPr>
              <a:t>beldars and </a:t>
            </a:r>
            <a:r>
              <a:rPr sz="1200" spc="-5" dirty="0">
                <a:latin typeface="Arial"/>
                <a:cs typeface="Arial"/>
              </a:rPr>
              <a:t>SEPs) </a:t>
            </a:r>
            <a:r>
              <a:rPr sz="1200" dirty="0">
                <a:latin typeface="Arial"/>
                <a:cs typeface="Arial"/>
              </a:rPr>
              <a:t>during </a:t>
            </a:r>
            <a:r>
              <a:rPr sz="1200" spc="-5" dirty="0">
                <a:latin typeface="Arial"/>
                <a:cs typeface="Arial"/>
              </a:rPr>
              <a:t>FY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2022-23</a:t>
            </a:r>
            <a:r>
              <a:rPr lang="en-US" sz="1200" dirty="0">
                <a:latin typeface="Arial"/>
                <a:cs typeface="Arial"/>
              </a:rPr>
              <a:t> in 114 cities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8417-DC97-4DD6-97AA-3649E7FED659}"/>
              </a:ext>
            </a:extLst>
          </p:cNvPr>
          <p:cNvSpPr txBox="1"/>
          <p:nvPr/>
        </p:nvSpPr>
        <p:spPr>
          <a:xfrm>
            <a:off x="742186" y="5167455"/>
            <a:ext cx="11108075" cy="2276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0" tIns="42545" rIns="0" bIns="0" rtlCol="0">
            <a:spAutoFit/>
          </a:bodyPr>
          <a:lstStyle/>
          <a:p>
            <a:pPr marL="90810" marR="811571">
              <a:spcBef>
                <a:spcPts val="335"/>
              </a:spcBef>
            </a:pPr>
            <a:r>
              <a:rPr lang="en-US" sz="1200" spc="-25" dirty="0">
                <a:latin typeface="Arial"/>
                <a:cs typeface="Arial"/>
              </a:rPr>
              <a:t>Formation of Self Help Groups and </a:t>
            </a:r>
            <a:r>
              <a:rPr sz="1200" b="1" spc="-5" dirty="0">
                <a:latin typeface="Arial"/>
                <a:cs typeface="Arial"/>
              </a:rPr>
              <a:t>facilitate loans </a:t>
            </a:r>
            <a:r>
              <a:rPr sz="1200" spc="-5" dirty="0">
                <a:latin typeface="Arial"/>
                <a:cs typeface="Arial"/>
              </a:rPr>
              <a:t>for SafaiMitras through Swachhta Udyami  </a:t>
            </a:r>
            <a:r>
              <a:rPr sz="1200" spc="-30" dirty="0">
                <a:latin typeface="Arial"/>
                <a:cs typeface="Arial"/>
              </a:rPr>
              <a:t>Yojana </a:t>
            </a:r>
            <a:r>
              <a:rPr sz="1200" spc="-5" dirty="0">
                <a:latin typeface="Arial"/>
                <a:cs typeface="Arial"/>
              </a:rPr>
              <a:t>for FY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2022-23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7700BB53-1D84-BC7C-B7EE-EC1EC91647BF}"/>
              </a:ext>
            </a:extLst>
          </p:cNvPr>
          <p:cNvSpPr txBox="1"/>
          <p:nvPr/>
        </p:nvSpPr>
        <p:spPr>
          <a:xfrm>
            <a:off x="722501" y="5883026"/>
            <a:ext cx="11127759" cy="27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93345" rIns="0" bIns="0" rtlCol="0">
            <a:spAutoFit/>
          </a:bodyPr>
          <a:lstStyle/>
          <a:p>
            <a:pPr marL="90810">
              <a:spcBef>
                <a:spcPts val="735"/>
              </a:spcBef>
            </a:pPr>
            <a:r>
              <a:rPr sz="1200" spc="-5" dirty="0">
                <a:latin typeface="Arial"/>
                <a:cs typeface="Arial"/>
              </a:rPr>
              <a:t>Promotion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b="1" spc="-5" dirty="0">
                <a:latin typeface="Arial"/>
                <a:cs typeface="Arial"/>
              </a:rPr>
              <a:t>public awareness </a:t>
            </a:r>
            <a:r>
              <a:rPr sz="1200" dirty="0">
                <a:latin typeface="Arial"/>
                <a:cs typeface="Arial"/>
              </a:rPr>
              <a:t>on 14420, </a:t>
            </a:r>
            <a:r>
              <a:rPr sz="1200" spc="-5" dirty="0">
                <a:latin typeface="Arial"/>
                <a:cs typeface="Arial"/>
              </a:rPr>
              <a:t>safe practices for desludging,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etc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68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75028" y="4520419"/>
            <a:ext cx="12267028" cy="1894449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pic>
        <p:nvPicPr>
          <p:cNvPr id="6" name="Google Shape;187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960" y="4520419"/>
            <a:ext cx="1266093" cy="1266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55606" y="5905765"/>
            <a:ext cx="3254327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67" b="1" dirty="0">
                <a:latin typeface="Arial" panose="020B0604020202020204" pitchFamily="34" charset="0"/>
                <a:cs typeface="Arial" panose="020B0604020202020204" pitchFamily="34" charset="0"/>
              </a:rPr>
              <a:t>Housing &amp; Urban Development Department, Government of Odisha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5436C-5770-7176-63D0-E0391E8E73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884" y="4520419"/>
            <a:ext cx="3059841" cy="18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2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E5D5-7E07-4B38-805F-C0F4F29475AA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7"/>
          <a:stretch/>
        </p:blipFill>
        <p:spPr>
          <a:xfrm rot="16200000">
            <a:off x="3466291" y="1019678"/>
            <a:ext cx="6631139" cy="48250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959" y="136525"/>
            <a:ext cx="3062758" cy="6631139"/>
          </a:xfrm>
          <a:prstGeom prst="rect">
            <a:avLst/>
          </a:prstGeom>
        </p:spPr>
      </p:pic>
      <p:pic>
        <p:nvPicPr>
          <p:cNvPr id="1026" name="Picture 2" descr="An end to manual scavenging: Sewer-cleaning robot introduced in Tamil Nadu  | Business Standard News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2" y="116618"/>
            <a:ext cx="4248568" cy="31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5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7" y="3388242"/>
            <a:ext cx="4238173" cy="3333234"/>
          </a:xfrm>
          <a:effectLst>
            <a:glow rad="127000">
              <a:schemeClr val="accent1"/>
            </a:glow>
            <a:outerShdw dist="50800" dir="5400000" algn="ctr" rotWithShape="0">
              <a:srgbClr val="000000">
                <a:alpha val="23574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8040300" y="5016028"/>
            <a:ext cx="3695389" cy="384750"/>
          </a:xfrm>
          <a:prstGeom prst="rect">
            <a:avLst/>
          </a:prstGeom>
          <a:solidFill>
            <a:srgbClr val="70AD4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Weak legal protection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48753" y="2334979"/>
            <a:ext cx="3705899" cy="447035"/>
          </a:xfrm>
          <a:prstGeom prst="rect">
            <a:avLst/>
          </a:prstGeom>
          <a:solidFill>
            <a:srgbClr val="4472C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stigma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42826" y="3697388"/>
            <a:ext cx="3695389" cy="397265"/>
          </a:xfrm>
          <a:prstGeom prst="rect">
            <a:avLst/>
          </a:prstGeom>
          <a:solidFill>
            <a:srgbClr val="43AFC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 based occupation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42826" y="1324163"/>
            <a:ext cx="3705117" cy="385763"/>
          </a:xfrm>
          <a:prstGeom prst="rect">
            <a:avLst/>
          </a:prstGeom>
          <a:solidFill>
            <a:srgbClr val="43BB8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Invisibility and neglect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26D94-AD3C-4A81-B34D-3DB9841E68E2}"/>
              </a:ext>
            </a:extLst>
          </p:cNvPr>
          <p:cNvSpPr txBox="1"/>
          <p:nvPr/>
        </p:nvSpPr>
        <p:spPr>
          <a:xfrm>
            <a:off x="-1" y="11565"/>
            <a:ext cx="12315717" cy="847243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b="1" i="1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2133" i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5 million sanitation workers working in India, an estimated 2.5 million deal with occupational hazards everyday</a:t>
            </a:r>
            <a:endParaRPr lang="en-IN" sz="2133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1214" y="1461645"/>
            <a:ext cx="93677" cy="110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22" name="Oval 21"/>
          <p:cNvSpPr/>
          <p:nvPr/>
        </p:nvSpPr>
        <p:spPr>
          <a:xfrm>
            <a:off x="11518014" y="2448525"/>
            <a:ext cx="93677" cy="110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24" name="Oval 23"/>
          <p:cNvSpPr/>
          <p:nvPr/>
        </p:nvSpPr>
        <p:spPr>
          <a:xfrm>
            <a:off x="3040754" y="3840621"/>
            <a:ext cx="93677" cy="110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26" name="Oval 25"/>
          <p:cNvSpPr/>
          <p:nvPr/>
        </p:nvSpPr>
        <p:spPr>
          <a:xfrm>
            <a:off x="11806006" y="5153003"/>
            <a:ext cx="93677" cy="110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</p:spTree>
    <p:extLst>
      <p:ext uri="{BB962C8B-B14F-4D97-AF65-F5344CB8AC3E}">
        <p14:creationId xmlns:p14="http://schemas.microsoft.com/office/powerpoint/2010/main" val="102823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  <p:bldP spid="14" grpId="0" animBg="1"/>
      <p:bldP spid="6" grpId="0" animBg="1"/>
      <p:bldP spid="22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068EF-C6E2-4F12-80C3-E76C64A9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3">
              <a:defRPr/>
            </a:pPr>
            <a:fld id="{BA5E2C0A-3A00-4456-92B8-8E80D9CCD888}" type="slidenum">
              <a:rPr lang="en-IN" b="1">
                <a:solidFill>
                  <a:srgbClr val="A5A5A5"/>
                </a:solidFill>
                <a:latin typeface="Calibri" panose="020F0502020204030204"/>
              </a:rPr>
              <a:pPr defTabSz="914403">
                <a:defRPr/>
              </a:pPr>
              <a:t>4</a:t>
            </a:fld>
            <a:endParaRPr lang="en-IN" b="1" dirty="0">
              <a:solidFill>
                <a:srgbClr val="A5A5A5"/>
              </a:solidFill>
              <a:latin typeface="Calibri" panose="020F0502020204030204"/>
            </a:endParaRPr>
          </a:p>
        </p:txBody>
      </p:sp>
      <p:pic>
        <p:nvPicPr>
          <p:cNvPr id="6" name="Google Shape;376;g67fda1fe674632c7_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96" y="1611277"/>
            <a:ext cx="3191654" cy="40076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6507"/>
            <a:ext cx="12191999" cy="564281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667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Launch of Garima Scheme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3ECAC-FEC1-4227-8F1D-1D59CD1D720D}"/>
              </a:ext>
            </a:extLst>
          </p:cNvPr>
          <p:cNvSpPr/>
          <p:nvPr/>
        </p:nvSpPr>
        <p:spPr>
          <a:xfrm>
            <a:off x="0" y="5984915"/>
            <a:ext cx="337065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For protection &amp; welfare of core sanitation worker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BCFD37-6701-FD2A-191B-EF7C39EE7C2D}"/>
              </a:ext>
            </a:extLst>
          </p:cNvPr>
          <p:cNvSpPr/>
          <p:nvPr/>
        </p:nvSpPr>
        <p:spPr>
          <a:xfrm>
            <a:off x="0" y="898090"/>
            <a:ext cx="3370650" cy="5436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333" b="1" dirty="0">
                <a:latin typeface="Arial" panose="020B0604020202020204" pitchFamily="34" charset="0"/>
                <a:cs typeface="Arial" panose="020B0604020202020204" pitchFamily="34" charset="0"/>
              </a:rPr>
              <a:t>Launched by  Hon’ble Chief Minister of Odisha on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11th September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B3E3E1-7B85-2C51-5FBE-B472E88968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650" y="707248"/>
            <a:ext cx="8821350" cy="61507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063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596842" y="611938"/>
            <a:ext cx="7598479" cy="51271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N" sz="10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699" y="613006"/>
            <a:ext cx="4522921" cy="514282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IN" sz="10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473" name="Google Shape;1473;p51"/>
          <p:cNvSpPr/>
          <p:nvPr/>
        </p:nvSpPr>
        <p:spPr>
          <a:xfrm rot="10800000">
            <a:off x="1109574" y="3039139"/>
            <a:ext cx="218413" cy="2886639"/>
          </a:xfrm>
          <a:prstGeom prst="triangle">
            <a:avLst>
              <a:gd name="adj" fmla="val 5000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86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3" name="Google Shape;1413;p51" descr="Set Of Tree Vector Icons Vector Art &amp;amp; Graphics | freevector.com"/>
          <p:cNvPicPr preferRelativeResize="0"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871" y="3872689"/>
            <a:ext cx="2124092" cy="209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51" descr="Indian City Vector Indian House Vector Stock Vector (Royalty Free)  1559858267"/>
          <p:cNvPicPr preferRelativeResize="0"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2705" y="4387069"/>
            <a:ext cx="2430731" cy="1731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51" descr="Set Of Tree Vector Icons Vector Art &amp;amp; Graphics | freevector.com"/>
          <p:cNvPicPr preferRelativeResize="0"/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15" y="4256317"/>
            <a:ext cx="1381071" cy="157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51" descr="Set Of Tree Vector Icons Vector Art &amp;amp; Graphics | freevector.com"/>
          <p:cNvPicPr preferRelativeResize="0"/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2622" y="3832118"/>
            <a:ext cx="1092503" cy="205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51" descr="Fence icons flat Royalty Free Vector Image - VectorStock"/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0645" y="5420335"/>
            <a:ext cx="657436" cy="39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51" descr="Indian Houses High Res Stock Images | Shutterstock"/>
          <p:cNvPicPr preferRelativeResize="0"/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845" y="5019850"/>
            <a:ext cx="1372084" cy="97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51" descr="Indian Home Interior Images, Stock Photos &amp;amp; Vectors | Shutterstock"/>
          <p:cNvPicPr preferRelativeResize="0"/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7242" y="4907160"/>
            <a:ext cx="1509292" cy="1075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51" descr="Set Of Tree Vector Icons Vector Art &amp;amp; Graphics | freevector.com"/>
          <p:cNvPicPr preferRelativeResize="0"/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4344" y="4885011"/>
            <a:ext cx="915073" cy="1040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51" descr="Indian House Vector Indian Buildings Vector Stock Vector (Royalty Free)  1559855912"/>
          <p:cNvPicPr preferRelativeResize="0"/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4011" y="4628142"/>
            <a:ext cx="2021311" cy="144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51" descr="Set Of Tree Vector Icons Vector Art &amp;amp; Graphics | freevector.com"/>
          <p:cNvPicPr preferRelativeResize="0"/>
          <p:nvPr/>
        </p:nvPicPr>
        <p:blipFill rotWithShape="1"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7830" y="4609031"/>
            <a:ext cx="1062546" cy="1208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8" name="Google Shape;1418;p51"/>
          <p:cNvCxnSpPr/>
          <p:nvPr/>
        </p:nvCxnSpPr>
        <p:spPr>
          <a:xfrm>
            <a:off x="8326776" y="5007152"/>
            <a:ext cx="0" cy="497424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9" name="Google Shape;1419;p51"/>
          <p:cNvCxnSpPr/>
          <p:nvPr/>
        </p:nvCxnSpPr>
        <p:spPr>
          <a:xfrm>
            <a:off x="8904914" y="4993420"/>
            <a:ext cx="0" cy="497424"/>
          </a:xfrm>
          <a:prstGeom prst="straightConnector1">
            <a:avLst/>
          </a:prstGeom>
          <a:noFill/>
          <a:ln w="381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0" name="Google Shape;1420;p51"/>
          <p:cNvSpPr/>
          <p:nvPr/>
        </p:nvSpPr>
        <p:spPr>
          <a:xfrm>
            <a:off x="7887204" y="4758301"/>
            <a:ext cx="1468104" cy="415852"/>
          </a:xfrm>
          <a:prstGeom prst="roundRect">
            <a:avLst>
              <a:gd name="adj" fmla="val 16667"/>
            </a:avLst>
          </a:prstGeom>
          <a:solidFill>
            <a:srgbClr val="0F779E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IN" sz="10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Fecal Sludge Treatment Plant</a:t>
            </a:r>
            <a:endParaRPr sz="1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51"/>
          <p:cNvSpPr/>
          <p:nvPr/>
        </p:nvSpPr>
        <p:spPr>
          <a:xfrm>
            <a:off x="8052940" y="5248659"/>
            <a:ext cx="1209992" cy="574234"/>
          </a:xfrm>
          <a:prstGeom prst="flowChartManualInpu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86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2" name="Google Shape;1422;p51" descr="Set Of Tree Vector Icons Vector Art &amp;amp; Graphics | freevector.com"/>
          <p:cNvPicPr preferRelativeResize="0"/>
          <p:nvPr/>
        </p:nvPicPr>
        <p:blipFill rotWithShape="1"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26994" y="4024393"/>
            <a:ext cx="1621107" cy="184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51" descr="Fence icons flat Royalty Free Vector Image - VectorStock"/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8209" y="5420335"/>
            <a:ext cx="657436" cy="39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51" descr="Fence icons flat Royalty Free Vector Image - VectorStock"/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533" y="5420335"/>
            <a:ext cx="657436" cy="39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51" descr="Fence icons flat Royalty Free Vector Image - VectorStock"/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058" y="5420335"/>
            <a:ext cx="657436" cy="39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51" descr="Set Of Tree Vector Icons Vector Art &amp;amp; Graphics | freevector.com"/>
          <p:cNvPicPr preferRelativeResize="0"/>
          <p:nvPr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93984" y="4363458"/>
            <a:ext cx="799631" cy="150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51" descr="Fence icons flat Royalty Free Vector Image - VectorStock"/>
          <p:cNvPicPr preferRelativeResize="0"/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596" y="5420335"/>
            <a:ext cx="657436" cy="39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51" descr="Set Of Tree Vector Icons Vector Art &amp;amp; Graphics | freevector.com"/>
          <p:cNvPicPr preferRelativeResize="0"/>
          <p:nvPr/>
        </p:nvPicPr>
        <p:blipFill rotWithShape="1"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951" y="5416720"/>
            <a:ext cx="892211" cy="37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51" descr="Set Of Tree Vector Icons Vector Art &amp;amp; Graphics | freevector.com"/>
          <p:cNvPicPr preferRelativeResize="0"/>
          <p:nvPr/>
        </p:nvPicPr>
        <p:blipFill rotWithShape="1"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8033" y="4524570"/>
            <a:ext cx="653143" cy="123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51" descr="Set Of Tree Vector Icons Vector Art &amp;amp; Graphics | freevector.com"/>
          <p:cNvPicPr preferRelativeResize="0"/>
          <p:nvPr/>
        </p:nvPicPr>
        <p:blipFill rotWithShape="1"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798" y="4865065"/>
            <a:ext cx="725154" cy="9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51"/>
          <p:cNvSpPr/>
          <p:nvPr/>
        </p:nvSpPr>
        <p:spPr>
          <a:xfrm>
            <a:off x="200142" y="1841482"/>
            <a:ext cx="2063426" cy="1923998"/>
          </a:xfrm>
          <a:prstGeom prst="flowChartConnector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86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2" name="Google Shape;1432;p51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784" y="1955134"/>
            <a:ext cx="1848945" cy="1705701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433" name="Google Shape;1433;p51"/>
          <p:cNvSpPr txBox="1"/>
          <p:nvPr/>
        </p:nvSpPr>
        <p:spPr>
          <a:xfrm>
            <a:off x="200143" y="1285280"/>
            <a:ext cx="2093519" cy="47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33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Arial"/>
              </a:rPr>
              <a:t>Operation &amp; Maintenance of Sewer network</a:t>
            </a:r>
          </a:p>
        </p:txBody>
      </p:sp>
      <p:grpSp>
        <p:nvGrpSpPr>
          <p:cNvPr id="1434" name="Google Shape;1434;p51"/>
          <p:cNvGrpSpPr/>
          <p:nvPr/>
        </p:nvGrpSpPr>
        <p:grpSpPr>
          <a:xfrm>
            <a:off x="1914306" y="1350646"/>
            <a:ext cx="3109744" cy="4105417"/>
            <a:chOff x="6293040" y="252691"/>
            <a:chExt cx="3360556" cy="5747586"/>
          </a:xfrm>
        </p:grpSpPr>
        <p:sp>
          <p:nvSpPr>
            <p:cNvPr id="1435" name="Google Shape;1435;p51"/>
            <p:cNvSpPr/>
            <p:nvPr/>
          </p:nvSpPr>
          <p:spPr>
            <a:xfrm>
              <a:off x="6752444" y="909132"/>
              <a:ext cx="2295544" cy="2686062"/>
            </a:xfrm>
            <a:prstGeom prst="flowChartConnector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 rot="10800000">
              <a:off x="7809518" y="3569280"/>
              <a:ext cx="338627" cy="2430997"/>
            </a:xfrm>
            <a:prstGeom prst="triangle">
              <a:avLst>
                <a:gd name="adj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37" name="Google Shape;1437;p51"/>
            <p:cNvPicPr preferRelativeResize="0"/>
            <p:nvPr/>
          </p:nvPicPr>
          <p:blipFill rotWithShape="1">
            <a:blip r:embed="rId1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6537" y="1066469"/>
              <a:ext cx="2037242" cy="2363185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1438" name="Google Shape;1438;p51"/>
            <p:cNvSpPr txBox="1"/>
            <p:nvPr/>
          </p:nvSpPr>
          <p:spPr>
            <a:xfrm>
              <a:off x="6293040" y="252691"/>
              <a:ext cx="3360556" cy="379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4" tIns="32643" rIns="65304" bIns="3264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2117">
                  <a:solidFill>
                    <a:srgbClr val="1E4E79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pPr>
                <a:buClr>
                  <a:srgbClr val="000000"/>
                </a:buClr>
              </a:pPr>
              <a:r>
                <a:rPr lang="en-US" sz="1333" b="1" kern="0" dirty="0">
                  <a:solidFill>
                    <a:schemeClr val="bg1"/>
                  </a:solidFill>
                  <a:sym typeface="Arial"/>
                </a:rPr>
                <a:t>Septic Tank Cleaning </a:t>
              </a:r>
              <a:endParaRPr lang="en-US" sz="1333" b="1" kern="0" dirty="0">
                <a:solidFill>
                  <a:schemeClr val="bg1"/>
                </a:solidFill>
                <a:sym typeface="Arial Rounded"/>
              </a:endParaRPr>
            </a:p>
          </p:txBody>
        </p:sp>
      </p:grpSp>
      <p:grpSp>
        <p:nvGrpSpPr>
          <p:cNvPr id="1439" name="Google Shape;1439;p51"/>
          <p:cNvGrpSpPr/>
          <p:nvPr/>
        </p:nvGrpSpPr>
        <p:grpSpPr>
          <a:xfrm>
            <a:off x="4635374" y="1668414"/>
            <a:ext cx="2060609" cy="3138157"/>
            <a:chOff x="3897094" y="929714"/>
            <a:chExt cx="3182108" cy="5417299"/>
          </a:xfrm>
        </p:grpSpPr>
        <p:sp>
          <p:nvSpPr>
            <p:cNvPr id="1440" name="Google Shape;1440;p51"/>
            <p:cNvSpPr/>
            <p:nvPr/>
          </p:nvSpPr>
          <p:spPr>
            <a:xfrm>
              <a:off x="3897094" y="1869429"/>
              <a:ext cx="3108960" cy="3108960"/>
            </a:xfrm>
            <a:prstGeom prst="flowChartConnector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 rot="10800000">
              <a:off x="5293352" y="4755495"/>
              <a:ext cx="338627" cy="1591518"/>
            </a:xfrm>
            <a:prstGeom prst="triangle">
              <a:avLst>
                <a:gd name="adj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2" name="Google Shape;1442;p51"/>
            <p:cNvPicPr preferRelativeResize="0"/>
            <p:nvPr/>
          </p:nvPicPr>
          <p:blipFill rotWithShape="1">
            <a:blip r:embed="rId2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90882" y="2060479"/>
              <a:ext cx="2743200" cy="2743200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1443" name="Google Shape;1443;p51"/>
            <p:cNvSpPr txBox="1"/>
            <p:nvPr/>
          </p:nvSpPr>
          <p:spPr>
            <a:xfrm>
              <a:off x="3968329" y="929714"/>
              <a:ext cx="3110873" cy="821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4" tIns="32643" rIns="65304" bIns="3264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2117">
                  <a:solidFill>
                    <a:srgbClr val="1E4E79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US" sz="1333" b="1" dirty="0">
                  <a:solidFill>
                    <a:schemeClr val="bg1"/>
                  </a:solidFill>
                  <a:sym typeface="Calibri"/>
                </a:rPr>
                <a:t>Public / Community </a:t>
              </a:r>
            </a:p>
            <a:p>
              <a:r>
                <a:rPr lang="en-US" sz="1333" b="1" dirty="0">
                  <a:solidFill>
                    <a:schemeClr val="bg1"/>
                  </a:solidFill>
                  <a:sym typeface="Calibri"/>
                </a:rPr>
                <a:t>Toilet Cleaning </a:t>
              </a:r>
              <a:endParaRPr lang="en-US" sz="1333" b="1" dirty="0">
                <a:solidFill>
                  <a:schemeClr val="bg1"/>
                </a:solidFill>
                <a:sym typeface="Arial Rounded"/>
              </a:endParaRPr>
            </a:p>
          </p:txBody>
        </p:sp>
      </p:grpSp>
      <p:grpSp>
        <p:nvGrpSpPr>
          <p:cNvPr id="1444" name="Google Shape;1444;p51"/>
          <p:cNvGrpSpPr/>
          <p:nvPr/>
        </p:nvGrpSpPr>
        <p:grpSpPr>
          <a:xfrm>
            <a:off x="9687154" y="1512675"/>
            <a:ext cx="2338320" cy="4341532"/>
            <a:chOff x="9678881" y="1478746"/>
            <a:chExt cx="2291590" cy="6078146"/>
          </a:xfrm>
        </p:grpSpPr>
        <p:sp>
          <p:nvSpPr>
            <p:cNvPr id="1447" name="Google Shape;1447;p51"/>
            <p:cNvSpPr/>
            <p:nvPr/>
          </p:nvSpPr>
          <p:spPr>
            <a:xfrm rot="10800000">
              <a:off x="10655363" y="4467821"/>
              <a:ext cx="338627" cy="3089071"/>
            </a:xfrm>
            <a:prstGeom prst="triangle">
              <a:avLst>
                <a:gd name="adj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9698933" y="1964710"/>
              <a:ext cx="2113885" cy="2726923"/>
            </a:xfrm>
            <a:prstGeom prst="flowChartConnector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6" name="Google Shape;1446;p51"/>
            <p:cNvPicPr preferRelativeResize="0"/>
            <p:nvPr/>
          </p:nvPicPr>
          <p:blipFill rotWithShape="1">
            <a:blip r:embed="rId2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6406" y="2133318"/>
              <a:ext cx="1871461" cy="2423449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1448" name="Google Shape;1448;p51"/>
            <p:cNvSpPr txBox="1"/>
            <p:nvPr/>
          </p:nvSpPr>
          <p:spPr>
            <a:xfrm>
              <a:off x="9678881" y="1478746"/>
              <a:ext cx="2291590" cy="379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4" tIns="32643" rIns="65304" bIns="3264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2117">
                  <a:solidFill>
                    <a:srgbClr val="1E4E79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IN" sz="1333" b="1" dirty="0">
                  <a:solidFill>
                    <a:schemeClr val="bg1"/>
                  </a:solidFill>
                  <a:sym typeface="Calibri"/>
                </a:rPr>
                <a:t>Drain Cleaning </a:t>
              </a:r>
              <a:endParaRPr lang="en-IN" sz="1333" b="1" dirty="0">
                <a:solidFill>
                  <a:schemeClr val="bg1"/>
                </a:solidFill>
                <a:sym typeface="Arial Rounded"/>
              </a:endParaRPr>
            </a:p>
          </p:txBody>
        </p:sp>
      </p:grpSp>
      <p:pic>
        <p:nvPicPr>
          <p:cNvPr id="1449" name="Google Shape;1449;p51" descr="Set Of Tree Vector Icons Vector Art &amp;amp; Graphics | freevector.com"/>
          <p:cNvPicPr preferRelativeResize="0"/>
          <p:nvPr/>
        </p:nvPicPr>
        <p:blipFill rotWithShape="1">
          <a:blip r:embed="rId2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988" y="4024395"/>
            <a:ext cx="886196" cy="1670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0" name="Google Shape;1450;p51"/>
          <p:cNvGrpSpPr/>
          <p:nvPr/>
        </p:nvGrpSpPr>
        <p:grpSpPr>
          <a:xfrm>
            <a:off x="6830975" y="1206737"/>
            <a:ext cx="2991607" cy="3526736"/>
            <a:chOff x="12826600" y="920910"/>
            <a:chExt cx="3617583" cy="5225948"/>
          </a:xfrm>
        </p:grpSpPr>
        <p:sp>
          <p:nvSpPr>
            <p:cNvPr id="1453" name="Google Shape;1453;p51"/>
            <p:cNvSpPr/>
            <p:nvPr/>
          </p:nvSpPr>
          <p:spPr>
            <a:xfrm rot="10800000">
              <a:off x="14571267" y="3601437"/>
              <a:ext cx="277511" cy="2545421"/>
            </a:xfrm>
            <a:prstGeom prst="triangle">
              <a:avLst>
                <a:gd name="adj" fmla="val 50000"/>
              </a:avLst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13463419" y="1803179"/>
              <a:ext cx="2441829" cy="2713618"/>
            </a:xfrm>
            <a:prstGeom prst="flowChartConnector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52" name="Google Shape;1452;p51"/>
            <p:cNvPicPr preferRelativeResize="0"/>
            <p:nvPr/>
          </p:nvPicPr>
          <p:blipFill rotWithShape="1">
            <a:blip r:embed="rId2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98"/>
            <a:stretch/>
          </p:blipFill>
          <p:spPr>
            <a:xfrm>
              <a:off x="13576582" y="1896153"/>
              <a:ext cx="2199602" cy="2499278"/>
            </a:xfrm>
            <a:prstGeom prst="flowChartConnector">
              <a:avLst/>
            </a:prstGeom>
            <a:noFill/>
            <a:ln>
              <a:noFill/>
            </a:ln>
          </p:spPr>
        </p:pic>
        <p:sp>
          <p:nvSpPr>
            <p:cNvPr id="1454" name="Google Shape;1454;p51"/>
            <p:cNvSpPr txBox="1"/>
            <p:nvPr/>
          </p:nvSpPr>
          <p:spPr>
            <a:xfrm>
              <a:off x="12826600" y="920910"/>
              <a:ext cx="3617583" cy="7055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04" tIns="32643" rIns="65304" bIns="32643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defRPr sz="2117">
                  <a:solidFill>
                    <a:srgbClr val="1E4E79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US" sz="1333" b="1" dirty="0">
                  <a:solidFill>
                    <a:schemeClr val="bg1"/>
                  </a:solidFill>
                  <a:sym typeface="Arial"/>
                </a:rPr>
                <a:t>Operation &amp; Maintenance of FSTP/ STP/ </a:t>
              </a:r>
              <a:r>
                <a:rPr lang="en-US" sz="1333" b="1" dirty="0" err="1">
                  <a:solidFill>
                    <a:schemeClr val="bg1"/>
                  </a:solidFill>
                  <a:sym typeface="Arial"/>
                </a:rPr>
                <a:t>SeTP</a:t>
              </a:r>
              <a:endParaRPr lang="en-US" sz="1333" b="1" dirty="0">
                <a:solidFill>
                  <a:schemeClr val="bg1"/>
                </a:solidFill>
                <a:sym typeface="Arial"/>
              </a:endParaRPr>
            </a:p>
          </p:txBody>
        </p:sp>
      </p:grpSp>
      <p:pic>
        <p:nvPicPr>
          <p:cNvPr id="1455" name="Google Shape;1455;p51" descr="bathroom, toilet, restroom, Wc, Architecture And City icon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341"/>
          <a:stretch/>
        </p:blipFill>
        <p:spPr>
          <a:xfrm>
            <a:off x="4362760" y="4659786"/>
            <a:ext cx="1475234" cy="10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51" descr="Set Of Tree Vector Icons Vector Art &amp;amp; Graphics | freevector.com"/>
          <p:cNvPicPr preferRelativeResize="0"/>
          <p:nvPr/>
        </p:nvPicPr>
        <p:blipFill rotWithShape="1">
          <a:blip r:embed="rId2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908357" y="4951114"/>
            <a:ext cx="831884" cy="946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7" name="Google Shape;1457;p51"/>
          <p:cNvGrpSpPr/>
          <p:nvPr/>
        </p:nvGrpSpPr>
        <p:grpSpPr>
          <a:xfrm>
            <a:off x="-4698" y="5740865"/>
            <a:ext cx="13691413" cy="577336"/>
            <a:chOff x="0" y="7315111"/>
            <a:chExt cx="19167978" cy="808271"/>
          </a:xfrm>
        </p:grpSpPr>
        <p:grpSp>
          <p:nvGrpSpPr>
            <p:cNvPr id="1458" name="Google Shape;1458;p51"/>
            <p:cNvGrpSpPr/>
            <p:nvPr/>
          </p:nvGrpSpPr>
          <p:grpSpPr>
            <a:xfrm>
              <a:off x="0" y="7315111"/>
              <a:ext cx="17068800" cy="694801"/>
              <a:chOff x="0" y="9007813"/>
              <a:chExt cx="17068800" cy="593387"/>
            </a:xfrm>
          </p:grpSpPr>
          <p:sp>
            <p:nvSpPr>
              <p:cNvPr id="1459" name="Google Shape;1459;p51"/>
              <p:cNvSpPr/>
              <p:nvPr/>
            </p:nvSpPr>
            <p:spPr>
              <a:xfrm>
                <a:off x="0" y="9007813"/>
                <a:ext cx="17068800" cy="593387"/>
              </a:xfrm>
              <a:prstGeom prst="rect">
                <a:avLst/>
              </a:prstGeom>
              <a:solidFill>
                <a:srgbClr val="757070"/>
              </a:solidFill>
              <a:ln>
                <a:noFill/>
              </a:ln>
            </p:spPr>
            <p:txBody>
              <a:bodyPr spcFirstLastPara="1" wrap="square" lIns="65304" tIns="32643" rIns="65304" bIns="3264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286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60" name="Google Shape;1460;p51"/>
              <p:cNvCxnSpPr>
                <a:stCxn id="1459" idx="1"/>
                <a:endCxn id="1459" idx="3"/>
              </p:cNvCxnSpPr>
              <p:nvPr/>
            </p:nvCxnSpPr>
            <p:spPr>
              <a:xfrm>
                <a:off x="0" y="9304507"/>
                <a:ext cx="17068800" cy="0"/>
              </a:xfrm>
              <a:prstGeom prst="straightConnector1">
                <a:avLst/>
              </a:prstGeom>
              <a:noFill/>
              <a:ln w="4762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461" name="Google Shape;1461;p51"/>
            <p:cNvSpPr/>
            <p:nvPr/>
          </p:nvSpPr>
          <p:spPr>
            <a:xfrm>
              <a:off x="14057438" y="7401884"/>
              <a:ext cx="2403212" cy="590222"/>
            </a:xfrm>
            <a:custGeom>
              <a:avLst/>
              <a:gdLst/>
              <a:ahLst/>
              <a:cxnLst/>
              <a:rect l="l" t="t" r="r" b="b"/>
              <a:pathLst>
                <a:path w="2888593" h="2303111" extrusionOk="0">
                  <a:moveTo>
                    <a:pt x="2175116" y="501472"/>
                  </a:moveTo>
                  <a:cubicBezTo>
                    <a:pt x="2135787" y="491640"/>
                    <a:pt x="2116122" y="344155"/>
                    <a:pt x="2057129" y="294994"/>
                  </a:cubicBezTo>
                  <a:cubicBezTo>
                    <a:pt x="1998136" y="245833"/>
                    <a:pt x="1889981" y="221252"/>
                    <a:pt x="1821155" y="206504"/>
                  </a:cubicBezTo>
                  <a:cubicBezTo>
                    <a:pt x="1752329" y="191756"/>
                    <a:pt x="1644174" y="206504"/>
                    <a:pt x="1644174" y="206504"/>
                  </a:cubicBezTo>
                  <a:cubicBezTo>
                    <a:pt x="1531103" y="206504"/>
                    <a:pt x="1236135" y="157343"/>
                    <a:pt x="1142729" y="206504"/>
                  </a:cubicBezTo>
                  <a:cubicBezTo>
                    <a:pt x="1049323" y="255665"/>
                    <a:pt x="1177141" y="467059"/>
                    <a:pt x="1083735" y="501472"/>
                  </a:cubicBezTo>
                  <a:cubicBezTo>
                    <a:pt x="990329" y="535885"/>
                    <a:pt x="749438" y="388400"/>
                    <a:pt x="582290" y="412981"/>
                  </a:cubicBezTo>
                  <a:cubicBezTo>
                    <a:pt x="415142" y="437561"/>
                    <a:pt x="169335" y="526052"/>
                    <a:pt x="80845" y="648955"/>
                  </a:cubicBezTo>
                  <a:cubicBezTo>
                    <a:pt x="-7645" y="771858"/>
                    <a:pt x="-32226" y="1056995"/>
                    <a:pt x="51348" y="1150401"/>
                  </a:cubicBezTo>
                  <a:cubicBezTo>
                    <a:pt x="134922" y="1243807"/>
                    <a:pt x="415142" y="1238891"/>
                    <a:pt x="582290" y="1209394"/>
                  </a:cubicBezTo>
                  <a:cubicBezTo>
                    <a:pt x="749438" y="1179897"/>
                    <a:pt x="936094" y="983292"/>
                    <a:pt x="1054238" y="973420"/>
                  </a:cubicBezTo>
                  <a:cubicBezTo>
                    <a:pt x="1172382" y="963548"/>
                    <a:pt x="1266572" y="1081336"/>
                    <a:pt x="1291153" y="1150162"/>
                  </a:cubicBezTo>
                  <a:cubicBezTo>
                    <a:pt x="1315734" y="1218988"/>
                    <a:pt x="1265788" y="1273264"/>
                    <a:pt x="1201722" y="1386375"/>
                  </a:cubicBezTo>
                  <a:cubicBezTo>
                    <a:pt x="1137656" y="1499486"/>
                    <a:pt x="911671" y="1691175"/>
                    <a:pt x="906755" y="1828826"/>
                  </a:cubicBezTo>
                  <a:cubicBezTo>
                    <a:pt x="901839" y="1966477"/>
                    <a:pt x="1049323" y="2133626"/>
                    <a:pt x="1172226" y="2212284"/>
                  </a:cubicBezTo>
                  <a:cubicBezTo>
                    <a:pt x="1295129" y="2290942"/>
                    <a:pt x="1472109" y="2310607"/>
                    <a:pt x="1644174" y="2300775"/>
                  </a:cubicBezTo>
                  <a:cubicBezTo>
                    <a:pt x="1816239" y="2290943"/>
                    <a:pt x="2101374" y="2256530"/>
                    <a:pt x="2204613" y="2153291"/>
                  </a:cubicBezTo>
                  <a:cubicBezTo>
                    <a:pt x="2307852" y="2050052"/>
                    <a:pt x="2263606" y="1681343"/>
                    <a:pt x="2263606" y="1681343"/>
                  </a:cubicBezTo>
                  <a:cubicBezTo>
                    <a:pt x="2258690" y="1592853"/>
                    <a:pt x="2175116" y="1622349"/>
                    <a:pt x="2175116" y="1622349"/>
                  </a:cubicBezTo>
                  <a:cubicBezTo>
                    <a:pt x="2145619" y="1602684"/>
                    <a:pt x="2130871" y="1597768"/>
                    <a:pt x="2086626" y="1563355"/>
                  </a:cubicBezTo>
                  <a:cubicBezTo>
                    <a:pt x="2042381" y="1528942"/>
                    <a:pt x="1931846" y="1469949"/>
                    <a:pt x="1909645" y="1415872"/>
                  </a:cubicBezTo>
                  <a:cubicBezTo>
                    <a:pt x="1887444" y="1361795"/>
                    <a:pt x="1919007" y="1302803"/>
                    <a:pt x="1953420" y="1238893"/>
                  </a:cubicBezTo>
                  <a:cubicBezTo>
                    <a:pt x="1987833" y="1174983"/>
                    <a:pt x="2054592" y="1042246"/>
                    <a:pt x="2116122" y="1032413"/>
                  </a:cubicBezTo>
                  <a:cubicBezTo>
                    <a:pt x="2177652" y="1022580"/>
                    <a:pt x="2293103" y="1120903"/>
                    <a:pt x="2322600" y="1179897"/>
                  </a:cubicBezTo>
                  <a:cubicBezTo>
                    <a:pt x="2352097" y="1238891"/>
                    <a:pt x="2293103" y="1327381"/>
                    <a:pt x="2293103" y="1386375"/>
                  </a:cubicBezTo>
                  <a:cubicBezTo>
                    <a:pt x="2293103" y="1445369"/>
                    <a:pt x="2322600" y="1533859"/>
                    <a:pt x="2322600" y="1533859"/>
                  </a:cubicBezTo>
                  <a:cubicBezTo>
                    <a:pt x="2347181" y="1558440"/>
                    <a:pt x="2411090" y="1538775"/>
                    <a:pt x="2440587" y="1533859"/>
                  </a:cubicBezTo>
                  <a:cubicBezTo>
                    <a:pt x="2470084" y="1528943"/>
                    <a:pt x="2470083" y="1543691"/>
                    <a:pt x="2499580" y="1504362"/>
                  </a:cubicBezTo>
                  <a:cubicBezTo>
                    <a:pt x="2529077" y="1465033"/>
                    <a:pt x="2602820" y="1376542"/>
                    <a:pt x="2617568" y="1297884"/>
                  </a:cubicBezTo>
                  <a:cubicBezTo>
                    <a:pt x="2632317" y="1219226"/>
                    <a:pt x="2597903" y="1086490"/>
                    <a:pt x="2588071" y="1032413"/>
                  </a:cubicBezTo>
                  <a:cubicBezTo>
                    <a:pt x="2578239" y="978336"/>
                    <a:pt x="2558574" y="1022581"/>
                    <a:pt x="2558574" y="973420"/>
                  </a:cubicBezTo>
                  <a:cubicBezTo>
                    <a:pt x="2558574" y="924259"/>
                    <a:pt x="2538910" y="776775"/>
                    <a:pt x="2588071" y="737446"/>
                  </a:cubicBezTo>
                  <a:cubicBezTo>
                    <a:pt x="2637232" y="698117"/>
                    <a:pt x="2809297" y="840685"/>
                    <a:pt x="2853542" y="737446"/>
                  </a:cubicBezTo>
                  <a:cubicBezTo>
                    <a:pt x="2897787" y="634207"/>
                    <a:pt x="2902703" y="240916"/>
                    <a:pt x="2853542" y="118013"/>
                  </a:cubicBezTo>
                  <a:cubicBezTo>
                    <a:pt x="2804381" y="-4890"/>
                    <a:pt x="2558574" y="26"/>
                    <a:pt x="2558574" y="26"/>
                  </a:cubicBezTo>
                  <a:lnTo>
                    <a:pt x="2558574" y="26"/>
                  </a:lnTo>
                  <a:lnTo>
                    <a:pt x="2204613" y="88517"/>
                  </a:lnTo>
                  <a:cubicBezTo>
                    <a:pt x="2145620" y="122930"/>
                    <a:pt x="2189865" y="162259"/>
                    <a:pt x="2204613" y="206504"/>
                  </a:cubicBezTo>
                  <a:cubicBezTo>
                    <a:pt x="2219361" y="250749"/>
                    <a:pt x="2293103" y="299911"/>
                    <a:pt x="2293103" y="353988"/>
                  </a:cubicBezTo>
                  <a:cubicBezTo>
                    <a:pt x="2293103" y="408065"/>
                    <a:pt x="2214445" y="511304"/>
                    <a:pt x="2175116" y="501472"/>
                  </a:cubicBezTo>
                  <a:close/>
                </a:path>
              </a:pathLst>
            </a:custGeom>
            <a:solidFill>
              <a:srgbClr val="B3C6E7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62" name="Google Shape;1462;p51"/>
            <p:cNvGrpSpPr/>
            <p:nvPr/>
          </p:nvGrpSpPr>
          <p:grpSpPr>
            <a:xfrm>
              <a:off x="1506072" y="7480820"/>
              <a:ext cx="466205" cy="449555"/>
              <a:chOff x="1082712" y="9049630"/>
              <a:chExt cx="512825" cy="494510"/>
            </a:xfrm>
          </p:grpSpPr>
          <p:sp>
            <p:nvSpPr>
              <p:cNvPr id="1463" name="Google Shape;1463;p51"/>
              <p:cNvSpPr/>
              <p:nvPr/>
            </p:nvSpPr>
            <p:spPr>
              <a:xfrm>
                <a:off x="1136986" y="9108203"/>
                <a:ext cx="392606" cy="392606"/>
              </a:xfrm>
              <a:prstGeom prst="flowChartConnector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spcFirstLastPara="1" wrap="square" lIns="65304" tIns="32643" rIns="65304" bIns="3264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286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51"/>
              <p:cNvSpPr/>
              <p:nvPr/>
            </p:nvSpPr>
            <p:spPr>
              <a:xfrm>
                <a:off x="1082712" y="9049630"/>
                <a:ext cx="512825" cy="494510"/>
              </a:xfrm>
              <a:prstGeom prst="mathPlus">
                <a:avLst>
                  <a:gd name="adj1" fmla="val 2471"/>
                </a:avLst>
              </a:prstGeom>
              <a:solidFill>
                <a:srgbClr val="BF9000"/>
              </a:solidFill>
              <a:ln w="12700" cap="flat" cmpd="sng">
                <a:solidFill>
                  <a:srgbClr val="BF9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5304" tIns="32643" rIns="65304" bIns="3264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286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5" name="Google Shape;1465;p51"/>
            <p:cNvGrpSpPr/>
            <p:nvPr/>
          </p:nvGrpSpPr>
          <p:grpSpPr>
            <a:xfrm>
              <a:off x="8955574" y="7458187"/>
              <a:ext cx="466205" cy="449555"/>
              <a:chOff x="1082712" y="9049630"/>
              <a:chExt cx="512825" cy="494510"/>
            </a:xfrm>
          </p:grpSpPr>
          <p:sp>
            <p:nvSpPr>
              <p:cNvPr id="1466" name="Google Shape;1466;p51"/>
              <p:cNvSpPr/>
              <p:nvPr/>
            </p:nvSpPr>
            <p:spPr>
              <a:xfrm>
                <a:off x="1136986" y="9108203"/>
                <a:ext cx="392606" cy="392606"/>
              </a:xfrm>
              <a:prstGeom prst="flowChartConnector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spcFirstLastPara="1" wrap="square" lIns="65304" tIns="32643" rIns="65304" bIns="3264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286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1082712" y="9049630"/>
                <a:ext cx="512825" cy="494510"/>
              </a:xfrm>
              <a:prstGeom prst="mathPlus">
                <a:avLst>
                  <a:gd name="adj1" fmla="val 2471"/>
                </a:avLst>
              </a:prstGeom>
              <a:solidFill>
                <a:srgbClr val="BF9000"/>
              </a:solidFill>
              <a:ln w="12700" cap="flat" cmpd="sng">
                <a:solidFill>
                  <a:srgbClr val="BF9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5304" tIns="32643" rIns="65304" bIns="3264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286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51"/>
            <p:cNvGrpSpPr/>
            <p:nvPr/>
          </p:nvGrpSpPr>
          <p:grpSpPr>
            <a:xfrm>
              <a:off x="15164293" y="7465290"/>
              <a:ext cx="466205" cy="449555"/>
              <a:chOff x="1082712" y="9049630"/>
              <a:chExt cx="512825" cy="494510"/>
            </a:xfrm>
          </p:grpSpPr>
          <p:sp>
            <p:nvSpPr>
              <p:cNvPr id="1469" name="Google Shape;1469;p51"/>
              <p:cNvSpPr/>
              <p:nvPr/>
            </p:nvSpPr>
            <p:spPr>
              <a:xfrm>
                <a:off x="1136986" y="9108203"/>
                <a:ext cx="392606" cy="392606"/>
              </a:xfrm>
              <a:prstGeom prst="flowChartConnector">
                <a:avLst/>
              </a:prstGeom>
              <a:solidFill>
                <a:srgbClr val="3A3838"/>
              </a:solidFill>
              <a:ln>
                <a:noFill/>
              </a:ln>
            </p:spPr>
            <p:txBody>
              <a:bodyPr spcFirstLastPara="1" wrap="square" lIns="65304" tIns="32643" rIns="65304" bIns="3264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286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1082712" y="9049630"/>
                <a:ext cx="512825" cy="494510"/>
              </a:xfrm>
              <a:prstGeom prst="mathPlus">
                <a:avLst>
                  <a:gd name="adj1" fmla="val 2471"/>
                </a:avLst>
              </a:prstGeom>
              <a:solidFill>
                <a:srgbClr val="BF9000"/>
              </a:solidFill>
              <a:ln w="12700" cap="flat" cmpd="sng">
                <a:solidFill>
                  <a:srgbClr val="BF9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5304" tIns="32643" rIns="65304" bIns="3264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endParaRPr sz="1286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1" name="Google Shape;1471;p51"/>
            <p:cNvSpPr/>
            <p:nvPr/>
          </p:nvSpPr>
          <p:spPr>
            <a:xfrm>
              <a:off x="14874290" y="7760754"/>
              <a:ext cx="4293688" cy="362628"/>
            </a:xfrm>
            <a:custGeom>
              <a:avLst/>
              <a:gdLst/>
              <a:ahLst/>
              <a:cxnLst/>
              <a:rect l="l" t="t" r="r" b="b"/>
              <a:pathLst>
                <a:path w="3394578" h="329909" extrusionOk="0">
                  <a:moveTo>
                    <a:pt x="0" y="157718"/>
                  </a:moveTo>
                  <a:lnTo>
                    <a:pt x="0" y="157718"/>
                  </a:lnTo>
                  <a:cubicBezTo>
                    <a:pt x="161670" y="168496"/>
                    <a:pt x="316278" y="194635"/>
                    <a:pt x="476250" y="157718"/>
                  </a:cubicBezTo>
                  <a:cubicBezTo>
                    <a:pt x="498559" y="152570"/>
                    <a:pt x="511963" y="127657"/>
                    <a:pt x="533400" y="119618"/>
                  </a:cubicBezTo>
                  <a:cubicBezTo>
                    <a:pt x="563717" y="108249"/>
                    <a:pt x="596900" y="106918"/>
                    <a:pt x="628650" y="100568"/>
                  </a:cubicBezTo>
                  <a:cubicBezTo>
                    <a:pt x="679450" y="106918"/>
                    <a:pt x="730991" y="108891"/>
                    <a:pt x="781050" y="119618"/>
                  </a:cubicBezTo>
                  <a:cubicBezTo>
                    <a:pt x="820319" y="128033"/>
                    <a:pt x="895350" y="157718"/>
                    <a:pt x="895350" y="157718"/>
                  </a:cubicBezTo>
                  <a:cubicBezTo>
                    <a:pt x="927100" y="151368"/>
                    <a:pt x="961640" y="153148"/>
                    <a:pt x="990600" y="138668"/>
                  </a:cubicBezTo>
                  <a:cubicBezTo>
                    <a:pt x="1014697" y="126620"/>
                    <a:pt x="1025334" y="96462"/>
                    <a:pt x="1047750" y="81518"/>
                  </a:cubicBezTo>
                  <a:cubicBezTo>
                    <a:pt x="1064458" y="70379"/>
                    <a:pt x="1085850" y="68818"/>
                    <a:pt x="1104900" y="62468"/>
                  </a:cubicBezTo>
                  <a:cubicBezTo>
                    <a:pt x="1123950" y="43418"/>
                    <a:pt x="1135346" y="8879"/>
                    <a:pt x="1162050" y="5318"/>
                  </a:cubicBezTo>
                  <a:cubicBezTo>
                    <a:pt x="1305955" y="-13869"/>
                    <a:pt x="1383615" y="22023"/>
                    <a:pt x="1504950" y="62468"/>
                  </a:cubicBezTo>
                  <a:cubicBezTo>
                    <a:pt x="1524000" y="68818"/>
                    <a:pt x="1545392" y="70379"/>
                    <a:pt x="1562100" y="81518"/>
                  </a:cubicBezTo>
                  <a:cubicBezTo>
                    <a:pt x="1581150" y="94218"/>
                    <a:pt x="1598206" y="110599"/>
                    <a:pt x="1619250" y="119618"/>
                  </a:cubicBezTo>
                  <a:cubicBezTo>
                    <a:pt x="1643315" y="129931"/>
                    <a:pt x="1670276" y="131475"/>
                    <a:pt x="1695450" y="138668"/>
                  </a:cubicBezTo>
                  <a:cubicBezTo>
                    <a:pt x="1714758" y="144185"/>
                    <a:pt x="1733550" y="151368"/>
                    <a:pt x="1752600" y="157718"/>
                  </a:cubicBezTo>
                  <a:cubicBezTo>
                    <a:pt x="1930400" y="151368"/>
                    <a:pt x="2108456" y="150122"/>
                    <a:pt x="2286000" y="138668"/>
                  </a:cubicBezTo>
                  <a:cubicBezTo>
                    <a:pt x="2306039" y="137375"/>
                    <a:pt x="2323070" y="119618"/>
                    <a:pt x="2343150" y="119618"/>
                  </a:cubicBezTo>
                  <a:cubicBezTo>
                    <a:pt x="2470309" y="119618"/>
                    <a:pt x="2597150" y="132318"/>
                    <a:pt x="2724150" y="138668"/>
                  </a:cubicBezTo>
                  <a:cubicBezTo>
                    <a:pt x="2971118" y="220991"/>
                    <a:pt x="2798330" y="174944"/>
                    <a:pt x="3257550" y="195818"/>
                  </a:cubicBezTo>
                  <a:cubicBezTo>
                    <a:pt x="3302000" y="202168"/>
                    <a:pt x="3354979" y="187927"/>
                    <a:pt x="3390900" y="214868"/>
                  </a:cubicBezTo>
                  <a:cubicBezTo>
                    <a:pt x="3409216" y="228605"/>
                    <a:pt x="3354228" y="242729"/>
                    <a:pt x="3333750" y="252968"/>
                  </a:cubicBezTo>
                  <a:cubicBezTo>
                    <a:pt x="3315789" y="261948"/>
                    <a:pt x="3296291" y="268080"/>
                    <a:pt x="3276600" y="272018"/>
                  </a:cubicBezTo>
                  <a:cubicBezTo>
                    <a:pt x="3200849" y="287168"/>
                    <a:pt x="3125245" y="309128"/>
                    <a:pt x="3048000" y="310118"/>
                  </a:cubicBezTo>
                  <a:cubicBezTo>
                    <a:pt x="1054142" y="335680"/>
                    <a:pt x="2057441" y="329168"/>
                    <a:pt x="38100" y="329168"/>
                  </a:cubicBezTo>
                  <a:lnTo>
                    <a:pt x="0" y="157718"/>
                  </a:lnTo>
                  <a:close/>
                </a:path>
              </a:pathLst>
            </a:custGeom>
            <a:solidFill>
              <a:srgbClr val="B3C6E7"/>
            </a:solidFill>
            <a:ln>
              <a:noFill/>
            </a:ln>
          </p:spPr>
          <p:txBody>
            <a:bodyPr spcFirstLastPara="1" wrap="square" lIns="65304" tIns="32643" rIns="65304" bIns="32643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86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51"/>
          <p:cNvSpPr/>
          <p:nvPr/>
        </p:nvSpPr>
        <p:spPr>
          <a:xfrm>
            <a:off x="0" y="25539"/>
            <a:ext cx="12192000" cy="41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867" b="1" kern="0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Core Sanitation Work Categories Included in the scheme "Garima"</a:t>
            </a:r>
            <a:endParaRPr sz="1867" b="1" kern="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0" name="Google Shape;1500;p55"/>
          <p:cNvSpPr txBox="1"/>
          <p:nvPr/>
        </p:nvSpPr>
        <p:spPr>
          <a:xfrm>
            <a:off x="1" y="598045"/>
            <a:ext cx="4362759" cy="31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/>
          <a:p>
            <a:pPr lvl="0" algn="ctr"/>
            <a:r>
              <a:rPr lang="en-IN" sz="1600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(Highly Skilled –Core Sanitation Worker  Grade-I:</a:t>
            </a:r>
            <a:r>
              <a:rPr lang="or-IN" sz="1600" b="1" u="sng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1" u="sng" kern="0" dirty="0">
              <a:solidFill>
                <a:schemeClr val="bg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" name="Google Shape;1500;p55">
            <a:extLst>
              <a:ext uri="{FF2B5EF4-FFF2-40B4-BE49-F238E27FC236}">
                <a16:creationId xmlns:a16="http://schemas.microsoft.com/office/drawing/2014/main" id="{7B60CD0F-5B6E-91E6-4B98-66F56D76EA00}"/>
              </a:ext>
            </a:extLst>
          </p:cNvPr>
          <p:cNvSpPr txBox="1"/>
          <p:nvPr/>
        </p:nvSpPr>
        <p:spPr>
          <a:xfrm>
            <a:off x="5757243" y="606095"/>
            <a:ext cx="4905620" cy="353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/>
          <a:p>
            <a:pPr lvl="0" algn="ctr"/>
            <a:r>
              <a:rPr lang="en-IN" sz="1867" b="1" u="sng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(Skilled –Core Sanitation Worker  Grade-II:</a:t>
            </a:r>
            <a:r>
              <a:rPr lang="or-IN" sz="1867" b="1" u="sng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67" b="1" u="sng" kern="0" dirty="0">
              <a:solidFill>
                <a:schemeClr val="bg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141419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89"/>
            <a:ext cx="12192000" cy="6858000"/>
          </a:xfrm>
          <a:prstGeom prst="rect">
            <a:avLst/>
          </a:prstGeom>
          <a:effectLst>
            <a:outerShdw blurRad="50800" dir="5400000" algn="ctr" rotWithShape="0">
              <a:srgbClr val="000000"/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E5D5-7E07-4B38-805F-C0F4F29475AA}" type="slidenum">
              <a:rPr lang="en-US" smtClean="0"/>
              <a:t>6</a:t>
            </a:fld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02835" y="3688613"/>
            <a:ext cx="874264" cy="7934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Google Shape;325;p21"/>
          <p:cNvSpPr txBox="1"/>
          <p:nvPr/>
        </p:nvSpPr>
        <p:spPr>
          <a:xfrm>
            <a:off x="2046571" y="3565516"/>
            <a:ext cx="2568252" cy="1046413"/>
          </a:xfrm>
          <a:prstGeom prst="rect">
            <a:avLst/>
          </a:prstGeom>
          <a:solidFill>
            <a:srgbClr val="4472C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>
                <a:sym typeface="Calibri"/>
              </a:rPr>
              <a:t>Regulating and institutionalizing core sanitation services</a:t>
            </a:r>
            <a:endParaRPr sz="1600" dirty="0">
              <a:sym typeface="Calibri"/>
            </a:endParaRPr>
          </a:p>
        </p:txBody>
      </p:sp>
      <p:sp>
        <p:nvSpPr>
          <p:cNvPr id="13" name="Google Shape;329;p21"/>
          <p:cNvSpPr txBox="1"/>
          <p:nvPr/>
        </p:nvSpPr>
        <p:spPr>
          <a:xfrm>
            <a:off x="1172307" y="3739035"/>
            <a:ext cx="812800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4400" b="1" dirty="0">
                <a:solidFill>
                  <a:srgbClr val="FFFF00"/>
                </a:solidFill>
                <a:latin typeface="Arial Black"/>
                <a:sym typeface="Arial Black"/>
              </a:rPr>
              <a:t>1</a:t>
            </a:r>
            <a:endParaRPr sz="4400" b="1" dirty="0">
              <a:solidFill>
                <a:srgbClr val="FFFF00"/>
              </a:solidFill>
              <a:latin typeface="Arial Black"/>
              <a:sym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4088723"/>
            <a:ext cx="10017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333;p21"/>
          <p:cNvSpPr txBox="1"/>
          <p:nvPr/>
        </p:nvSpPr>
        <p:spPr>
          <a:xfrm>
            <a:off x="2065050" y="5276815"/>
            <a:ext cx="2549773" cy="800192"/>
          </a:xfrm>
          <a:prstGeom prst="rect">
            <a:avLst/>
          </a:prstGeom>
          <a:solidFill>
            <a:srgbClr val="45B45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>
                <a:sym typeface="Calibri"/>
              </a:rPr>
              <a:t>Creation of </a:t>
            </a:r>
            <a:endParaRPr sz="1600" dirty="0">
              <a:sym typeface="Calibri"/>
            </a:endParaRPr>
          </a:p>
          <a:p>
            <a:r>
              <a:rPr lang="en-IN" sz="1600" dirty="0">
                <a:sym typeface="Calibri"/>
              </a:rPr>
              <a:t>skilled sanitation workforce </a:t>
            </a:r>
            <a:endParaRPr sz="1600" dirty="0">
              <a:sym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73790" y="5304863"/>
            <a:ext cx="874264" cy="7934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Google Shape;329;p21"/>
          <p:cNvSpPr txBox="1"/>
          <p:nvPr/>
        </p:nvSpPr>
        <p:spPr>
          <a:xfrm>
            <a:off x="1143262" y="5355285"/>
            <a:ext cx="812800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4400" b="1" dirty="0">
                <a:solidFill>
                  <a:srgbClr val="FFFF00"/>
                </a:solidFill>
                <a:latin typeface="Arial Black"/>
                <a:sym typeface="Arial Black"/>
              </a:rPr>
              <a:t>2</a:t>
            </a:r>
            <a:endParaRPr sz="4400" b="1" dirty="0">
              <a:solidFill>
                <a:srgbClr val="FFFF00"/>
              </a:solidFill>
              <a:latin typeface="Arial Black"/>
              <a:sym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29045" y="5704973"/>
            <a:ext cx="10017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326;p21"/>
          <p:cNvSpPr txBox="1"/>
          <p:nvPr/>
        </p:nvSpPr>
        <p:spPr>
          <a:xfrm>
            <a:off x="6085490" y="3605427"/>
            <a:ext cx="4159691" cy="1006502"/>
          </a:xfrm>
          <a:prstGeom prst="rect">
            <a:avLst/>
          </a:prstGeom>
          <a:solidFill>
            <a:srgbClr val="43BB8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>
                <a:sym typeface="Calibri"/>
              </a:rPr>
              <a:t>Provision of service level benefits to core sanitation workers and creating a safe and dignified working environment</a:t>
            </a:r>
            <a:endParaRPr sz="1600" dirty="0">
              <a:sym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329917" y="3675971"/>
            <a:ext cx="874264" cy="7934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Google Shape;329;p21"/>
          <p:cNvSpPr txBox="1"/>
          <p:nvPr/>
        </p:nvSpPr>
        <p:spPr>
          <a:xfrm>
            <a:off x="10499389" y="3726393"/>
            <a:ext cx="812800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4400" b="1" dirty="0">
                <a:solidFill>
                  <a:srgbClr val="FFFF00"/>
                </a:solidFill>
                <a:latin typeface="Arial Black"/>
                <a:sym typeface="Arial Black"/>
              </a:rPr>
              <a:t>3</a:t>
            </a:r>
            <a:endParaRPr sz="4400" b="1" dirty="0">
              <a:solidFill>
                <a:srgbClr val="FFFF00"/>
              </a:solidFill>
              <a:latin typeface="Arial Black"/>
              <a:sym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1190248" y="4094837"/>
            <a:ext cx="10017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31;p21"/>
          <p:cNvSpPr txBox="1"/>
          <p:nvPr/>
        </p:nvSpPr>
        <p:spPr>
          <a:xfrm>
            <a:off x="7054587" y="5276815"/>
            <a:ext cx="3112027" cy="800192"/>
          </a:xfrm>
          <a:prstGeom prst="rect">
            <a:avLst/>
          </a:prstGeom>
          <a:solidFill>
            <a:srgbClr val="70AD47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>
                <a:sym typeface="Calibri"/>
              </a:rPr>
              <a:t>Provision of social security benefits to core sanitation workers and their benefits</a:t>
            </a:r>
            <a:endParaRPr sz="1600" dirty="0">
              <a:sym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329917" y="5247605"/>
            <a:ext cx="874264" cy="79348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" name="Google Shape;329;p21"/>
          <p:cNvSpPr txBox="1"/>
          <p:nvPr/>
        </p:nvSpPr>
        <p:spPr>
          <a:xfrm>
            <a:off x="10499389" y="5298026"/>
            <a:ext cx="812800" cy="73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4400" b="1" dirty="0">
                <a:solidFill>
                  <a:srgbClr val="FFFF00"/>
                </a:solidFill>
                <a:latin typeface="Arial Black"/>
                <a:sym typeface="Arial Black"/>
              </a:rPr>
              <a:t>4</a:t>
            </a:r>
            <a:endParaRPr sz="4400" b="1" dirty="0">
              <a:solidFill>
                <a:srgbClr val="FFFF00"/>
              </a:solidFill>
              <a:latin typeface="Arial Black"/>
              <a:sym typeface="Calibri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190248" y="5666471"/>
            <a:ext cx="10017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278;p18"/>
          <p:cNvSpPr txBox="1"/>
          <p:nvPr/>
        </p:nvSpPr>
        <p:spPr>
          <a:xfrm>
            <a:off x="6681793" y="170119"/>
            <a:ext cx="5510207" cy="564281"/>
          </a:xfrm>
          <a:prstGeom prst="rect">
            <a:avLst/>
          </a:prstGeom>
          <a:solidFill>
            <a:srgbClr val="85BB23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algn="ctr">
              <a:lnSpc>
                <a:spcPct val="115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sz="2667" dirty="0"/>
              <a:t>Scheme Components</a:t>
            </a:r>
            <a:endParaRPr sz="2667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4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88492" y="2578380"/>
            <a:ext cx="7523342" cy="2276963"/>
          </a:xfrm>
          <a:prstGeom prst="rect">
            <a:avLst/>
          </a:prstGeom>
          <a:solidFill>
            <a:srgbClr val="EE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solidFill>
                <a:srgbClr val="FFFFFF"/>
              </a:solidFill>
            </a:endParaRPr>
          </a:p>
        </p:txBody>
      </p:sp>
      <p:pic>
        <p:nvPicPr>
          <p:cNvPr id="18" name="Google Shape;1486;p5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3870" y="1828712"/>
            <a:ext cx="2446398" cy="478403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2052026" y="1339015"/>
            <a:ext cx="7790122" cy="489696"/>
          </a:xfrm>
          <a:prstGeom prst="rect">
            <a:avLst/>
          </a:prstGeom>
          <a:solidFill>
            <a:srgbClr val="13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5186" y="299339"/>
            <a:ext cx="11695081" cy="1552349"/>
          </a:xfrm>
          <a:prstGeom prst="rect">
            <a:avLst/>
          </a:prstGeom>
          <a:solidFill>
            <a:srgbClr val="EE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or-IN" sz="1200" dirty="0">
                <a:solidFill>
                  <a:srgbClr val="FFFFFF"/>
                </a:solidFill>
                <a:latin typeface="+mj-lt"/>
              </a:rPr>
              <a:t>ନିଶ୍ଚିତ ସର୍ବନିମ୍ନ ମଜୁରୀ</a:t>
            </a:r>
            <a:endParaRPr lang="en-IN" sz="1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7740" y="1954714"/>
            <a:ext cx="10026316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133" b="1" kern="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Benefits for Core Sanitation Workers  - Corpus Fund </a:t>
            </a:r>
          </a:p>
          <a:p>
            <a:pPr algn="ctr">
              <a:buClr>
                <a:srgbClr val="000000"/>
              </a:buClr>
            </a:pPr>
            <a:r>
              <a:rPr lang="en-US" sz="2133" b="1" kern="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has been Created </a:t>
            </a:r>
            <a:endParaRPr lang="en-US" sz="2133" b="1" kern="0" dirty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Clr>
                <a:srgbClr val="000000"/>
              </a:buClr>
            </a:pPr>
            <a:r>
              <a:rPr lang="en-US" sz="2133" b="1" kern="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</a:t>
            </a:r>
            <a:r>
              <a:rPr lang="or-IN" sz="2133" b="1" kern="0" dirty="0">
                <a:solidFill>
                  <a:schemeClr val="accent5">
                    <a:lumMod val="50000"/>
                  </a:schemeClr>
                </a:solidFill>
                <a:sym typeface="Arial"/>
              </a:rPr>
              <a:t> </a:t>
            </a:r>
            <a:endParaRPr lang="en-IN" sz="2133" b="1" kern="0" dirty="0">
              <a:solidFill>
                <a:schemeClr val="accent5">
                  <a:lumMod val="50000"/>
                </a:schemeClr>
              </a:solidFill>
              <a:cs typeface="Arial"/>
              <a:sym typeface="Arial"/>
            </a:endParaRPr>
          </a:p>
        </p:txBody>
      </p:sp>
      <p:pic>
        <p:nvPicPr>
          <p:cNvPr id="9" name="Google Shape;1486;p5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760" y="4806224"/>
            <a:ext cx="1639694" cy="180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86;p5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454" y="4816857"/>
            <a:ext cx="1559828" cy="179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486;p5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512" y="2860222"/>
            <a:ext cx="1717861" cy="196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486;p5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8074" y="4806223"/>
            <a:ext cx="1574391" cy="1807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86;p5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86" y="1839430"/>
            <a:ext cx="1892326" cy="4779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86;p5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491" y="4855343"/>
            <a:ext cx="1573340" cy="1758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86;p5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8922" y="4901515"/>
            <a:ext cx="1533284" cy="171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reeform 1"/>
          <p:cNvSpPr/>
          <p:nvPr/>
        </p:nvSpPr>
        <p:spPr>
          <a:xfrm>
            <a:off x="1765005" y="4954772"/>
            <a:ext cx="382772" cy="1605516"/>
          </a:xfrm>
          <a:custGeom>
            <a:avLst/>
            <a:gdLst>
              <a:gd name="connsiteX0" fmla="*/ 0 w 382772"/>
              <a:gd name="connsiteY0" fmla="*/ 0 h 1605516"/>
              <a:gd name="connsiteX1" fmla="*/ 0 w 382772"/>
              <a:gd name="connsiteY1" fmla="*/ 1605516 h 1605516"/>
              <a:gd name="connsiteX2" fmla="*/ 382772 w 382772"/>
              <a:gd name="connsiteY2" fmla="*/ 1594884 h 1605516"/>
              <a:gd name="connsiteX3" fmla="*/ 340242 w 382772"/>
              <a:gd name="connsiteY3" fmla="*/ 10633 h 1605516"/>
              <a:gd name="connsiteX4" fmla="*/ 0 w 382772"/>
              <a:gd name="connsiteY4" fmla="*/ 0 h 160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72" h="1605516">
                <a:moveTo>
                  <a:pt x="0" y="0"/>
                </a:moveTo>
                <a:lnTo>
                  <a:pt x="0" y="1605516"/>
                </a:lnTo>
                <a:lnTo>
                  <a:pt x="382772" y="1594884"/>
                </a:lnTo>
                <a:lnTo>
                  <a:pt x="340242" y="10633"/>
                </a:lnTo>
                <a:lnTo>
                  <a:pt x="0" y="0"/>
                </a:lnTo>
                <a:close/>
              </a:path>
            </a:pathLst>
          </a:custGeom>
          <a:solidFill>
            <a:srgbClr val="EE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solidFill>
                <a:srgbClr val="FFFFFF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9724979" y="5114260"/>
            <a:ext cx="450381" cy="1499196"/>
          </a:xfrm>
          <a:custGeom>
            <a:avLst/>
            <a:gdLst>
              <a:gd name="connsiteX0" fmla="*/ 42530 w 435935"/>
              <a:gd name="connsiteY0" fmla="*/ 1754372 h 1754372"/>
              <a:gd name="connsiteX1" fmla="*/ 0 w 435935"/>
              <a:gd name="connsiteY1" fmla="*/ 0 h 1754372"/>
              <a:gd name="connsiteX2" fmla="*/ 372140 w 435935"/>
              <a:gd name="connsiteY2" fmla="*/ 0 h 1754372"/>
              <a:gd name="connsiteX3" fmla="*/ 435935 w 435935"/>
              <a:gd name="connsiteY3" fmla="*/ 1679945 h 1754372"/>
              <a:gd name="connsiteX4" fmla="*/ 42530 w 435935"/>
              <a:gd name="connsiteY4" fmla="*/ 1754372 h 175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935" h="1754372">
                <a:moveTo>
                  <a:pt x="42530" y="1754372"/>
                </a:moveTo>
                <a:lnTo>
                  <a:pt x="0" y="0"/>
                </a:lnTo>
                <a:lnTo>
                  <a:pt x="372140" y="0"/>
                </a:lnTo>
                <a:lnTo>
                  <a:pt x="435935" y="1679945"/>
                </a:lnTo>
                <a:lnTo>
                  <a:pt x="42530" y="1754372"/>
                </a:lnTo>
                <a:close/>
              </a:path>
            </a:pathLst>
          </a:custGeom>
          <a:solidFill>
            <a:srgbClr val="EE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9718159" y="4774020"/>
            <a:ext cx="159489" cy="414669"/>
          </a:xfrm>
          <a:custGeom>
            <a:avLst/>
            <a:gdLst>
              <a:gd name="connsiteX0" fmla="*/ 63795 w 159489"/>
              <a:gd name="connsiteY0" fmla="*/ 0 h 414669"/>
              <a:gd name="connsiteX1" fmla="*/ 159489 w 159489"/>
              <a:gd name="connsiteY1" fmla="*/ 21265 h 414669"/>
              <a:gd name="connsiteX2" fmla="*/ 148856 w 159489"/>
              <a:gd name="connsiteY2" fmla="*/ 414669 h 414669"/>
              <a:gd name="connsiteX3" fmla="*/ 0 w 159489"/>
              <a:gd name="connsiteY3" fmla="*/ 287079 h 414669"/>
              <a:gd name="connsiteX4" fmla="*/ 63795 w 159489"/>
              <a:gd name="connsiteY4" fmla="*/ 0 h 41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89" h="414669">
                <a:moveTo>
                  <a:pt x="63795" y="0"/>
                </a:moveTo>
                <a:lnTo>
                  <a:pt x="159489" y="21265"/>
                </a:lnTo>
                <a:lnTo>
                  <a:pt x="148856" y="414669"/>
                </a:lnTo>
                <a:lnTo>
                  <a:pt x="0" y="287079"/>
                </a:lnTo>
                <a:lnTo>
                  <a:pt x="63795" y="0"/>
                </a:lnTo>
                <a:close/>
              </a:path>
            </a:pathLst>
          </a:custGeom>
          <a:solidFill>
            <a:srgbClr val="EE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>
              <a:solidFill>
                <a:srgbClr val="FFFFFF"/>
              </a:solidFill>
            </a:endParaRP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37B5AC-EB21-1749-AC3B-03E44616306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137" y="406408"/>
            <a:ext cx="5855608" cy="12909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D992084-0F60-0A17-E5DF-CE790AEC68D2}"/>
              </a:ext>
            </a:extLst>
          </p:cNvPr>
          <p:cNvSpPr/>
          <p:nvPr/>
        </p:nvSpPr>
        <p:spPr>
          <a:xfrm>
            <a:off x="8433642" y="6273030"/>
            <a:ext cx="1662122" cy="543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67" b="1" dirty="0">
                <a:solidFill>
                  <a:srgbClr val="002060"/>
                </a:solidFill>
              </a:rPr>
              <a:t>Assured Minimum </a:t>
            </a:r>
          </a:p>
          <a:p>
            <a:pPr algn="ctr"/>
            <a:r>
              <a:rPr lang="en-US" sz="1467" b="1" dirty="0">
                <a:solidFill>
                  <a:srgbClr val="002060"/>
                </a:solidFill>
              </a:rPr>
              <a:t>Wage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657D78-F80F-9D94-AEC0-7B6B5147FDFA}"/>
              </a:ext>
            </a:extLst>
          </p:cNvPr>
          <p:cNvSpPr/>
          <p:nvPr/>
        </p:nvSpPr>
        <p:spPr>
          <a:xfrm>
            <a:off x="4226042" y="4409651"/>
            <a:ext cx="2492157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333" b="1" dirty="0">
                <a:solidFill>
                  <a:srgbClr val="002060"/>
                </a:solidFill>
                <a:latin typeface="+mj-lt"/>
              </a:rPr>
              <a:t>Livelihood Support for the Family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16D01A6-A3A7-C885-78FB-D7B0C97C452D}"/>
              </a:ext>
            </a:extLst>
          </p:cNvPr>
          <p:cNvSpPr/>
          <p:nvPr/>
        </p:nvSpPr>
        <p:spPr>
          <a:xfrm>
            <a:off x="7831328" y="2947788"/>
            <a:ext cx="1433546" cy="1410617"/>
          </a:xfrm>
          <a:prstGeom prst="ellipse">
            <a:avLst/>
          </a:prstGeom>
          <a:solidFill>
            <a:srgbClr val="C5E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3F2F3CA-BE00-B092-F8DE-82A5FF18D9B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23" y="3107074"/>
            <a:ext cx="997197" cy="1115361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426A97B-D77E-CBFE-60B2-11931BBA957F}"/>
              </a:ext>
            </a:extLst>
          </p:cNvPr>
          <p:cNvSpPr/>
          <p:nvPr/>
        </p:nvSpPr>
        <p:spPr>
          <a:xfrm>
            <a:off x="5042916" y="2866700"/>
            <a:ext cx="1433546" cy="1410617"/>
          </a:xfrm>
          <a:prstGeom prst="ellipse">
            <a:avLst/>
          </a:prstGeom>
          <a:solidFill>
            <a:srgbClr val="C5E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D6F5D0C-9569-F3CD-483B-BED54DD92F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593" y="2870491"/>
            <a:ext cx="1388191" cy="13292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C50060-2AA9-EF0F-3EFD-4121215EB39C}"/>
              </a:ext>
            </a:extLst>
          </p:cNvPr>
          <p:cNvSpPr/>
          <p:nvPr/>
        </p:nvSpPr>
        <p:spPr>
          <a:xfrm>
            <a:off x="2172282" y="4431681"/>
            <a:ext cx="1435792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333" b="1" dirty="0">
                <a:solidFill>
                  <a:srgbClr val="002060"/>
                </a:solidFill>
                <a:latin typeface="+mj-lt"/>
              </a:rPr>
              <a:t>Pucca House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7EC09C-B238-28AD-EC7E-225A738F6D92}"/>
              </a:ext>
            </a:extLst>
          </p:cNvPr>
          <p:cNvSpPr/>
          <p:nvPr/>
        </p:nvSpPr>
        <p:spPr>
          <a:xfrm>
            <a:off x="7881707" y="4431681"/>
            <a:ext cx="1341906" cy="5025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333" b="1" dirty="0">
                <a:solidFill>
                  <a:srgbClr val="002060"/>
                </a:solidFill>
                <a:latin typeface="+mj-lt"/>
              </a:rPr>
              <a:t>Life Insurance &amp; </a:t>
            </a:r>
          </a:p>
          <a:p>
            <a:r>
              <a:rPr lang="en-US" sz="1333" b="1" dirty="0">
                <a:solidFill>
                  <a:srgbClr val="002060"/>
                </a:solidFill>
                <a:latin typeface="+mj-lt"/>
              </a:rPr>
              <a:t>Health Insurance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C225FF-5F7E-0F81-DE7F-AB721D2EAEC1}"/>
              </a:ext>
            </a:extLst>
          </p:cNvPr>
          <p:cNvSpPr/>
          <p:nvPr/>
        </p:nvSpPr>
        <p:spPr>
          <a:xfrm>
            <a:off x="3742325" y="6289287"/>
            <a:ext cx="1435792" cy="5025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333" b="1" dirty="0">
                <a:solidFill>
                  <a:srgbClr val="002060"/>
                </a:solidFill>
                <a:latin typeface="+mj-lt"/>
              </a:rPr>
              <a:t>Free Education for Children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48D5A7-BF51-B55C-0C6E-478B8EAA0D1B}"/>
              </a:ext>
            </a:extLst>
          </p:cNvPr>
          <p:cNvSpPr/>
          <p:nvPr/>
        </p:nvSpPr>
        <p:spPr>
          <a:xfrm>
            <a:off x="2226013" y="6273029"/>
            <a:ext cx="1435792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333" b="1" dirty="0">
                <a:solidFill>
                  <a:srgbClr val="002060"/>
                </a:solidFill>
                <a:latin typeface="+mj-lt"/>
              </a:rPr>
              <a:t>Mobile Phone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9A54F3-7DAB-C9BF-0C0A-C0B007D0F0A2}"/>
              </a:ext>
            </a:extLst>
          </p:cNvPr>
          <p:cNvSpPr/>
          <p:nvPr/>
        </p:nvSpPr>
        <p:spPr>
          <a:xfrm>
            <a:off x="5389853" y="6345076"/>
            <a:ext cx="1435792" cy="2974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333" b="1" dirty="0">
                <a:solidFill>
                  <a:srgbClr val="002060"/>
                </a:solidFill>
                <a:latin typeface="+mj-lt"/>
              </a:rPr>
              <a:t>Two -Wheeler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C9ABEC-4065-C488-63F9-89A96CFE5611}"/>
              </a:ext>
            </a:extLst>
          </p:cNvPr>
          <p:cNvSpPr/>
          <p:nvPr/>
        </p:nvSpPr>
        <p:spPr>
          <a:xfrm>
            <a:off x="6825591" y="6318223"/>
            <a:ext cx="1435792" cy="5025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333" b="1" dirty="0">
                <a:solidFill>
                  <a:srgbClr val="002060"/>
                </a:solidFill>
                <a:latin typeface="+mj-lt"/>
              </a:rPr>
              <a:t>Periodic Health Check up</a:t>
            </a:r>
          </a:p>
        </p:txBody>
      </p:sp>
    </p:spTree>
    <p:extLst>
      <p:ext uri="{BB962C8B-B14F-4D97-AF65-F5344CB8AC3E}">
        <p14:creationId xmlns:p14="http://schemas.microsoft.com/office/powerpoint/2010/main" val="263692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404609"/>
            <a:ext cx="7665329" cy="3453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327" y="3395003"/>
            <a:ext cx="4526673" cy="3462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329" y="1"/>
            <a:ext cx="4526671" cy="3395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2601" y="-769"/>
            <a:ext cx="4462728" cy="3532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74757" cy="3526413"/>
          </a:xfrm>
          <a:prstGeom prst="rect">
            <a:avLst/>
          </a:prstGeom>
        </p:spPr>
      </p:pic>
      <p:sp>
        <p:nvSpPr>
          <p:cNvPr id="23" name="Google Shape;278;p18"/>
          <p:cNvSpPr txBox="1"/>
          <p:nvPr/>
        </p:nvSpPr>
        <p:spPr>
          <a:xfrm>
            <a:off x="-11392" y="1752392"/>
            <a:ext cx="12203391" cy="422704"/>
          </a:xfrm>
          <a:prstGeom prst="rect">
            <a:avLst/>
          </a:pr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algn="ctr">
              <a:lnSpc>
                <a:spcPct val="115000"/>
              </a:lnSpc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n-IN" sz="1867" dirty="0">
                <a:solidFill>
                  <a:schemeClr val="tx1"/>
                </a:solidFill>
                <a:sym typeface="Calibri"/>
              </a:rPr>
              <a:t>First extensive enumeration program conducted for identification of CSWs</a:t>
            </a:r>
          </a:p>
        </p:txBody>
      </p:sp>
      <p:sp>
        <p:nvSpPr>
          <p:cNvPr id="34" name="Oval 33"/>
          <p:cNvSpPr/>
          <p:nvPr/>
        </p:nvSpPr>
        <p:spPr>
          <a:xfrm>
            <a:off x="1074445" y="3395003"/>
            <a:ext cx="1254711" cy="793486"/>
          </a:xfrm>
          <a:prstGeom prst="ellipse">
            <a:avLst/>
          </a:prstGeom>
          <a:solidFill>
            <a:schemeClr val="bg1">
              <a:alpha val="64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5" name="Google Shape;325;p21"/>
          <p:cNvSpPr txBox="1"/>
          <p:nvPr/>
        </p:nvSpPr>
        <p:spPr>
          <a:xfrm>
            <a:off x="2575915" y="3416024"/>
            <a:ext cx="2568252" cy="1046413"/>
          </a:xfrm>
          <a:prstGeom prst="rect">
            <a:avLst/>
          </a:prstGeom>
          <a:solidFill>
            <a:srgbClr val="4472C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>
                <a:sym typeface="Calibri"/>
              </a:rPr>
              <a:t>CSWs identified and validated across 6 pilot cities</a:t>
            </a:r>
            <a:endParaRPr sz="1600" dirty="0">
              <a:sym typeface="Calibri"/>
            </a:endParaRPr>
          </a:p>
        </p:txBody>
      </p:sp>
      <p:sp>
        <p:nvSpPr>
          <p:cNvPr id="36" name="Google Shape;329;p21"/>
          <p:cNvSpPr txBox="1"/>
          <p:nvPr/>
        </p:nvSpPr>
        <p:spPr>
          <a:xfrm>
            <a:off x="1193328" y="3760056"/>
            <a:ext cx="1392217" cy="4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2667" b="1" dirty="0">
                <a:solidFill>
                  <a:srgbClr val="C00000"/>
                </a:solidFill>
                <a:latin typeface="Arial Black"/>
                <a:sym typeface="Arial Black"/>
              </a:rPr>
              <a:t>5018</a:t>
            </a:r>
            <a:endParaRPr sz="2667" b="1" dirty="0">
              <a:solidFill>
                <a:srgbClr val="C00000"/>
              </a:solidFill>
              <a:latin typeface="Arial Black"/>
              <a:sym typeface="Calibri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11391" y="3969225"/>
            <a:ext cx="10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074445" y="4775842"/>
            <a:ext cx="1254711" cy="793486"/>
          </a:xfrm>
          <a:prstGeom prst="ellipse">
            <a:avLst/>
          </a:prstGeom>
          <a:solidFill>
            <a:schemeClr val="bg1">
              <a:alpha val="64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9" name="Google Shape;325;p21"/>
          <p:cNvSpPr txBox="1"/>
          <p:nvPr/>
        </p:nvSpPr>
        <p:spPr>
          <a:xfrm>
            <a:off x="2575915" y="4796863"/>
            <a:ext cx="2568252" cy="1046413"/>
          </a:xfrm>
          <a:prstGeom prst="rect">
            <a:avLst/>
          </a:prstGeom>
          <a:solidFill>
            <a:srgbClr val="45B451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sz="1600" dirty="0">
                <a:sym typeface="Calibri"/>
              </a:rPr>
              <a:t>Garima IDs being distributed to validated workers with a Unique Identification Number </a:t>
            </a:r>
            <a:endParaRPr sz="1600" dirty="0">
              <a:sym typeface="Calibri"/>
            </a:endParaRPr>
          </a:p>
        </p:txBody>
      </p:sp>
      <p:sp>
        <p:nvSpPr>
          <p:cNvPr id="40" name="Google Shape;329;p21"/>
          <p:cNvSpPr txBox="1"/>
          <p:nvPr/>
        </p:nvSpPr>
        <p:spPr>
          <a:xfrm>
            <a:off x="1315368" y="5136674"/>
            <a:ext cx="1392217" cy="4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2667" b="1" dirty="0">
                <a:solidFill>
                  <a:srgbClr val="C00000"/>
                </a:solidFill>
                <a:latin typeface="Arial Black"/>
                <a:sym typeface="Arial Black"/>
              </a:rPr>
              <a:t>UID</a:t>
            </a:r>
            <a:endParaRPr sz="2667" b="1" dirty="0">
              <a:solidFill>
                <a:srgbClr val="C00000"/>
              </a:solidFill>
              <a:latin typeface="Arial Black"/>
              <a:sym typeface="Calibri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11391" y="5350064"/>
            <a:ext cx="10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87974" y="3906163"/>
            <a:ext cx="146727" cy="131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42" name="Oval 41"/>
          <p:cNvSpPr/>
          <p:nvPr/>
        </p:nvSpPr>
        <p:spPr>
          <a:xfrm>
            <a:off x="1006636" y="5284223"/>
            <a:ext cx="146727" cy="13168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/>
          </a:p>
        </p:txBody>
      </p:sp>
      <p:sp>
        <p:nvSpPr>
          <p:cNvPr id="18" name="Google Shape;278;p18">
            <a:extLst>
              <a:ext uri="{FF2B5EF4-FFF2-40B4-BE49-F238E27FC236}">
                <a16:creationId xmlns:a16="http://schemas.microsoft.com/office/drawing/2014/main" id="{856EC574-7AE7-B811-CDAE-41C1B89D507B}"/>
              </a:ext>
            </a:extLst>
          </p:cNvPr>
          <p:cNvSpPr txBox="1"/>
          <p:nvPr/>
        </p:nvSpPr>
        <p:spPr>
          <a:xfrm>
            <a:off x="5791199" y="1"/>
            <a:ext cx="6400800" cy="493493"/>
          </a:xfrm>
          <a:prstGeom prst="rect">
            <a:avLst/>
          </a:prstGeom>
          <a:solidFill>
            <a:srgbClr val="85BB23">
              <a:alpha val="9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>
              <a:lnSpc>
                <a:spcPct val="115000"/>
              </a:lnSpc>
              <a:defRPr sz="34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IN" sz="2267" dirty="0"/>
              <a:t>Achievements under the scheme so far</a:t>
            </a:r>
            <a:endParaRPr sz="2267" dirty="0">
              <a:sym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08B9A0F-CACE-E5C4-18C6-E94E59A91472}"/>
              </a:ext>
            </a:extLst>
          </p:cNvPr>
          <p:cNvCxnSpPr/>
          <p:nvPr/>
        </p:nvCxnSpPr>
        <p:spPr>
          <a:xfrm>
            <a:off x="11111999" y="4231953"/>
            <a:ext cx="108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AD3E0C46-49F6-A7E1-24AE-306B10952250}"/>
              </a:ext>
            </a:extLst>
          </p:cNvPr>
          <p:cNvSpPr/>
          <p:nvPr/>
        </p:nvSpPr>
        <p:spPr>
          <a:xfrm>
            <a:off x="9857289" y="3760057"/>
            <a:ext cx="1254711" cy="793486"/>
          </a:xfrm>
          <a:prstGeom prst="ellipse">
            <a:avLst/>
          </a:prstGeom>
          <a:solidFill>
            <a:schemeClr val="bg1">
              <a:alpha val="64000"/>
            </a:schemeClr>
          </a:solidFill>
          <a:ln w="38100">
            <a:solidFill>
              <a:schemeClr val="bg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15000"/>
              </a:lnSpc>
            </a:pPr>
            <a:endParaRPr lang="en-IN" sz="2667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Google Shape;329;p21">
            <a:extLst>
              <a:ext uri="{FF2B5EF4-FFF2-40B4-BE49-F238E27FC236}">
                <a16:creationId xmlns:a16="http://schemas.microsoft.com/office/drawing/2014/main" id="{60CA6528-DA7D-8A9A-DF03-CBEEA23DD86D}"/>
              </a:ext>
            </a:extLst>
          </p:cNvPr>
          <p:cNvSpPr txBox="1"/>
          <p:nvPr/>
        </p:nvSpPr>
        <p:spPr>
          <a:xfrm>
            <a:off x="9994483" y="4143077"/>
            <a:ext cx="1392217" cy="4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>
              <a:buClr>
                <a:srgbClr val="7F6000"/>
              </a:buClr>
              <a:buSzPts val="7200"/>
            </a:pPr>
            <a:r>
              <a:rPr lang="en-IN" sz="2667" b="1" dirty="0">
                <a:solidFill>
                  <a:srgbClr val="C00000"/>
                </a:solidFill>
                <a:latin typeface="Arial Black"/>
                <a:sym typeface="Arial Black"/>
              </a:rPr>
              <a:t>4107</a:t>
            </a:r>
            <a:endParaRPr sz="2667" b="1" dirty="0">
              <a:solidFill>
                <a:srgbClr val="C00000"/>
              </a:solidFill>
              <a:latin typeface="Arial Black"/>
              <a:sym typeface="Calibri"/>
            </a:endParaRPr>
          </a:p>
        </p:txBody>
      </p:sp>
      <p:sp>
        <p:nvSpPr>
          <p:cNvPr id="11" name="Google Shape;325;p21">
            <a:extLst>
              <a:ext uri="{FF2B5EF4-FFF2-40B4-BE49-F238E27FC236}">
                <a16:creationId xmlns:a16="http://schemas.microsoft.com/office/drawing/2014/main" id="{49AF5894-5E46-AC9D-53AA-DFE0DD5F363B}"/>
              </a:ext>
            </a:extLst>
          </p:cNvPr>
          <p:cNvSpPr txBox="1"/>
          <p:nvPr/>
        </p:nvSpPr>
        <p:spPr>
          <a:xfrm>
            <a:off x="7220439" y="3969226"/>
            <a:ext cx="2568252" cy="1046413"/>
          </a:xfrm>
          <a:prstGeom prst="rect">
            <a:avLst/>
          </a:prstGeom>
          <a:solidFill>
            <a:srgbClr val="4472C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IN" sz="1600" dirty="0">
                <a:sym typeface="Calibri"/>
              </a:rPr>
              <a:t>CSWs identified  across 108 cities and going on </a:t>
            </a:r>
            <a:endParaRPr sz="1600" dirty="0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52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497;p55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066"/>
            <a:ext cx="12192000" cy="5453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17;p65"/>
          <p:cNvSpPr/>
          <p:nvPr/>
        </p:nvSpPr>
        <p:spPr>
          <a:xfrm>
            <a:off x="3283833" y="3474603"/>
            <a:ext cx="2905594" cy="328074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E6184"/>
            </a:solidFill>
          </a:ln>
          <a:effectLst>
            <a:outerShdw blurRad="177800" dist="38100" dir="5400000" sx="102000" sy="102000" algn="t" rotWithShape="0">
              <a:prstClr val="black">
                <a:alpha val="36000"/>
              </a:prstClr>
            </a:outerShdw>
          </a:effectLst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17;p65"/>
          <p:cNvSpPr/>
          <p:nvPr/>
        </p:nvSpPr>
        <p:spPr>
          <a:xfrm>
            <a:off x="137289" y="3442752"/>
            <a:ext cx="3013037" cy="328074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E6184"/>
            </a:solidFill>
          </a:ln>
          <a:effectLst>
            <a:outerShdw blurRad="177800" dist="38100" dir="5400000" sx="102000" sy="102000" algn="t" rotWithShape="0">
              <a:prstClr val="black">
                <a:alpha val="36000"/>
              </a:prstClr>
            </a:outerShdw>
          </a:effectLst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IN" sz="1429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1429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17;p65"/>
          <p:cNvSpPr/>
          <p:nvPr/>
        </p:nvSpPr>
        <p:spPr>
          <a:xfrm>
            <a:off x="6307872" y="3407685"/>
            <a:ext cx="2972926" cy="334766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3E6184"/>
            </a:solidFill>
          </a:ln>
          <a:effectLst>
            <a:outerShdw blurRad="177800" dist="38100" dir="5400000" sx="102000" sy="102000" algn="t" rotWithShape="0">
              <a:prstClr val="black">
                <a:alpha val="36000"/>
              </a:prstClr>
            </a:outerShdw>
          </a:effectLst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/>
            <a:r>
              <a:rPr lang="en-IN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Skilled category of CSWs are granted for Risk &amp; Hardship Allowance as</a:t>
            </a:r>
            <a:endParaRPr lang="en-US" sz="1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IN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୧୫ %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IN"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IN" sz="1333" b="1" kern="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 their daily wage</a:t>
            </a:r>
            <a:endParaRPr sz="1333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498;p55"/>
          <p:cNvSpPr txBox="1"/>
          <p:nvPr/>
        </p:nvSpPr>
        <p:spPr>
          <a:xfrm>
            <a:off x="0" y="-2999"/>
            <a:ext cx="12192000" cy="517024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algn="ctr">
              <a:lnSpc>
                <a:spcPct val="115000"/>
              </a:lnSpc>
              <a:defRPr sz="3600" b="1"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latin typeface="Britannic Bold" panose="020B0903060703020204" pitchFamily="34" charset="77"/>
                <a:sym typeface="Calibri"/>
              </a:rPr>
              <a:t>Assured Minimum Wage and Risk &amp; Hardship Allowance for Core Sanitation Workers </a:t>
            </a:r>
            <a:endParaRPr sz="2400" dirty="0">
              <a:solidFill>
                <a:srgbClr val="002060"/>
              </a:solidFill>
              <a:latin typeface="Britannic Bold" panose="020B0903060703020204" pitchFamily="34" charset="77"/>
              <a:sym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2219" y="2874930"/>
            <a:ext cx="2644963" cy="3745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E6184"/>
            </a:solidFill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b="1" kern="0" dirty="0" err="1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Categorisation</a:t>
            </a:r>
            <a:r>
              <a:rPr lang="en-US" sz="1600" b="1" kern="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based on skill</a:t>
            </a:r>
            <a:endParaRPr lang="en-IN" sz="1600" b="1" kern="0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1230" y="2920533"/>
            <a:ext cx="2183688" cy="3745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E6184"/>
            </a:solidFill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 dirty="0">
                <a:solidFill>
                  <a:srgbClr val="002060"/>
                </a:solidFill>
                <a:sym typeface="Calibri"/>
              </a:rPr>
              <a:t>Higher Minimum Wage</a:t>
            </a:r>
            <a:endParaRPr lang="or-IN" sz="1600" b="1" kern="0" dirty="0">
              <a:solidFill>
                <a:srgbClr val="002060"/>
              </a:solidFill>
              <a:sym typeface="Calibri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47927" y="2920533"/>
            <a:ext cx="2492823" cy="3745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E6184"/>
            </a:solidFill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 dirty="0">
                <a:solidFill>
                  <a:srgbClr val="002060"/>
                </a:solidFill>
                <a:sym typeface="Calibri"/>
              </a:rPr>
              <a:t>Risk &amp; Hardship Allowance</a:t>
            </a:r>
            <a:endParaRPr lang="or-IN" sz="1600" b="1" kern="0" dirty="0">
              <a:solidFill>
                <a:srgbClr val="002060"/>
              </a:solidFill>
              <a:sym typeface="Calibri"/>
            </a:endParaRPr>
          </a:p>
        </p:txBody>
      </p:sp>
      <p:sp>
        <p:nvSpPr>
          <p:cNvPr id="17" name="Google Shape;1500;p55">
            <a:extLst>
              <a:ext uri="{FF2B5EF4-FFF2-40B4-BE49-F238E27FC236}">
                <a16:creationId xmlns:a16="http://schemas.microsoft.com/office/drawing/2014/main" id="{2AAD0477-4124-E09C-2327-DE4655ACF70E}"/>
              </a:ext>
            </a:extLst>
          </p:cNvPr>
          <p:cNvSpPr txBox="1"/>
          <p:nvPr/>
        </p:nvSpPr>
        <p:spPr>
          <a:xfrm>
            <a:off x="288449" y="4539344"/>
            <a:ext cx="1290223" cy="471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algn="ctr"/>
            <a:r>
              <a:rPr lang="en-IN" sz="1333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Highly Skilled –</a:t>
            </a:r>
          </a:p>
          <a:p>
            <a:pPr lvl="0" algn="ctr"/>
            <a:r>
              <a:rPr lang="en-IN" sz="1333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Grade-I: </a:t>
            </a:r>
            <a:r>
              <a:rPr lang="en-IN" sz="1333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-IN" sz="1333" b="1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526549-D467-02AC-2799-853C5B40B814}"/>
              </a:ext>
            </a:extLst>
          </p:cNvPr>
          <p:cNvSpPr/>
          <p:nvPr/>
        </p:nvSpPr>
        <p:spPr>
          <a:xfrm>
            <a:off x="471577" y="3630162"/>
            <a:ext cx="2578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Sanitation Work included in Highly Skilled and Skilled Category of Scheduled employment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1501;p55">
            <a:extLst>
              <a:ext uri="{FF2B5EF4-FFF2-40B4-BE49-F238E27FC236}">
                <a16:creationId xmlns:a16="http://schemas.microsoft.com/office/drawing/2014/main" id="{D395B2D3-9C53-22DD-8822-74C90F1CF749}"/>
              </a:ext>
            </a:extLst>
          </p:cNvPr>
          <p:cNvSpPr txBox="1"/>
          <p:nvPr/>
        </p:nvSpPr>
        <p:spPr>
          <a:xfrm>
            <a:off x="1752190" y="4539344"/>
            <a:ext cx="1083399" cy="471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rgbClr val="60420D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IN" sz="1333" dirty="0">
                <a:solidFill>
                  <a:srgbClr val="C00000"/>
                </a:solidFill>
                <a:sym typeface="Calibri"/>
              </a:rPr>
              <a:t>Skilled – </a:t>
            </a:r>
          </a:p>
          <a:p>
            <a:pPr algn="ctr"/>
            <a:r>
              <a:rPr lang="en-IN" sz="1333" dirty="0">
                <a:solidFill>
                  <a:srgbClr val="C00000"/>
                </a:solidFill>
                <a:sym typeface="Calibri"/>
              </a:rPr>
              <a:t>Grade-II</a:t>
            </a:r>
            <a:r>
              <a:rPr lang="en-IN" sz="1333" dirty="0">
                <a:solidFill>
                  <a:srgbClr val="C00000"/>
                </a:solidFill>
                <a:sym typeface="Twentieth Century"/>
              </a:rPr>
              <a:t>:</a:t>
            </a:r>
            <a:endParaRPr sz="1333" dirty="0">
              <a:solidFill>
                <a:srgbClr val="C00000"/>
              </a:solidFill>
            </a:endParaRPr>
          </a:p>
        </p:txBody>
      </p:sp>
      <p:sp>
        <p:nvSpPr>
          <p:cNvPr id="19" name="Google Shape;1433;p51">
            <a:extLst>
              <a:ext uri="{FF2B5EF4-FFF2-40B4-BE49-F238E27FC236}">
                <a16:creationId xmlns:a16="http://schemas.microsoft.com/office/drawing/2014/main" id="{E291F3C1-86E5-C78F-FDB9-0D64742D72C1}"/>
              </a:ext>
            </a:extLst>
          </p:cNvPr>
          <p:cNvSpPr txBox="1"/>
          <p:nvPr/>
        </p:nvSpPr>
        <p:spPr>
          <a:xfrm>
            <a:off x="297713" y="5086246"/>
            <a:ext cx="1324976" cy="61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200" b="1" kern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Arial"/>
              </a:rPr>
              <a:t>Operation &amp; Maintenance of Sewer network</a:t>
            </a:r>
          </a:p>
        </p:txBody>
      </p:sp>
      <p:sp>
        <p:nvSpPr>
          <p:cNvPr id="20" name="Google Shape;1438;p51">
            <a:extLst>
              <a:ext uri="{FF2B5EF4-FFF2-40B4-BE49-F238E27FC236}">
                <a16:creationId xmlns:a16="http://schemas.microsoft.com/office/drawing/2014/main" id="{99EAE93E-170B-C98A-5FE4-A0D90F7BADB2}"/>
              </a:ext>
            </a:extLst>
          </p:cNvPr>
          <p:cNvSpPr txBox="1"/>
          <p:nvPr/>
        </p:nvSpPr>
        <p:spPr>
          <a:xfrm>
            <a:off x="-639745" y="5804600"/>
            <a:ext cx="3109744" cy="25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2117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1200" b="1" kern="0" dirty="0">
                <a:solidFill>
                  <a:srgbClr val="002060"/>
                </a:solidFill>
                <a:sym typeface="Arial"/>
              </a:rPr>
              <a:t>Septic Tank Cleaning </a:t>
            </a:r>
            <a:endParaRPr sz="1200" b="1" kern="0" dirty="0">
              <a:solidFill>
                <a:srgbClr val="002060"/>
              </a:solidFill>
              <a:sym typeface="Arial Rounded"/>
            </a:endParaRPr>
          </a:p>
        </p:txBody>
      </p:sp>
      <p:sp>
        <p:nvSpPr>
          <p:cNvPr id="21" name="Google Shape;1443;p51">
            <a:extLst>
              <a:ext uri="{FF2B5EF4-FFF2-40B4-BE49-F238E27FC236}">
                <a16:creationId xmlns:a16="http://schemas.microsoft.com/office/drawing/2014/main" id="{88B95203-1B83-1A11-59C1-F9E3E586B7B0}"/>
              </a:ext>
            </a:extLst>
          </p:cNvPr>
          <p:cNvSpPr txBox="1"/>
          <p:nvPr/>
        </p:nvSpPr>
        <p:spPr>
          <a:xfrm>
            <a:off x="1559879" y="5089766"/>
            <a:ext cx="1568541" cy="43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defRPr sz="1800" b="1" kern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1200" dirty="0">
                <a:sym typeface="Calibri"/>
              </a:rPr>
              <a:t>Public / Community </a:t>
            </a:r>
          </a:p>
          <a:p>
            <a:r>
              <a:rPr lang="en-US" sz="1200" dirty="0">
                <a:sym typeface="Calibri"/>
              </a:rPr>
              <a:t>Toilet Cleaning </a:t>
            </a:r>
            <a:endParaRPr sz="1200" dirty="0">
              <a:sym typeface="Arial Rounded"/>
            </a:endParaRPr>
          </a:p>
        </p:txBody>
      </p:sp>
      <p:sp>
        <p:nvSpPr>
          <p:cNvPr id="22" name="Google Shape;1454;p51">
            <a:extLst>
              <a:ext uri="{FF2B5EF4-FFF2-40B4-BE49-F238E27FC236}">
                <a16:creationId xmlns:a16="http://schemas.microsoft.com/office/drawing/2014/main" id="{C01E838F-C471-68BA-5CDE-78D173E1B718}"/>
              </a:ext>
            </a:extLst>
          </p:cNvPr>
          <p:cNvSpPr txBox="1"/>
          <p:nvPr/>
        </p:nvSpPr>
        <p:spPr>
          <a:xfrm>
            <a:off x="1622165" y="5501186"/>
            <a:ext cx="1348134" cy="61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defRPr sz="1800" b="1" kern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1200" dirty="0">
                <a:sym typeface="Arial"/>
              </a:rPr>
              <a:t>Operation &amp; Maintenance of FSTP/ STP/ </a:t>
            </a:r>
            <a:r>
              <a:rPr lang="en-US" sz="1200" dirty="0" err="1">
                <a:sym typeface="Arial"/>
              </a:rPr>
              <a:t>SeTP</a:t>
            </a:r>
            <a:endParaRPr lang="en-US" sz="1200" dirty="0">
              <a:sym typeface="Arial"/>
            </a:endParaRPr>
          </a:p>
        </p:txBody>
      </p:sp>
      <p:sp>
        <p:nvSpPr>
          <p:cNvPr id="23" name="Google Shape;1448;p51">
            <a:extLst>
              <a:ext uri="{FF2B5EF4-FFF2-40B4-BE49-F238E27FC236}">
                <a16:creationId xmlns:a16="http://schemas.microsoft.com/office/drawing/2014/main" id="{669FEB31-5D4F-9796-29FF-556CDD0080EB}"/>
              </a:ext>
            </a:extLst>
          </p:cNvPr>
          <p:cNvSpPr txBox="1"/>
          <p:nvPr/>
        </p:nvSpPr>
        <p:spPr>
          <a:xfrm>
            <a:off x="1640118" y="6160853"/>
            <a:ext cx="2338320" cy="25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>
            <a:defPPr>
              <a:defRPr lang="en-US"/>
            </a:defPPr>
            <a:lvl1pPr>
              <a:buClr>
                <a:srgbClr val="000000"/>
              </a:buClr>
              <a:defRPr sz="1800" b="1" kern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IN" sz="1200" dirty="0">
                <a:sym typeface="Calibri"/>
              </a:rPr>
              <a:t>Drain Cleaning </a:t>
            </a:r>
            <a:endParaRPr sz="1200" dirty="0">
              <a:sym typeface="Arial Rounded"/>
            </a:endParaRPr>
          </a:p>
        </p:txBody>
      </p:sp>
      <p:sp>
        <p:nvSpPr>
          <p:cNvPr id="24" name="Google Shape;1448;p51">
            <a:extLst>
              <a:ext uri="{FF2B5EF4-FFF2-40B4-BE49-F238E27FC236}">
                <a16:creationId xmlns:a16="http://schemas.microsoft.com/office/drawing/2014/main" id="{46A6E55E-EDC2-DE3C-F511-1FF1657E6DAA}"/>
              </a:ext>
            </a:extLst>
          </p:cNvPr>
          <p:cNvSpPr txBox="1"/>
          <p:nvPr/>
        </p:nvSpPr>
        <p:spPr>
          <a:xfrm>
            <a:off x="9661189" y="1599632"/>
            <a:ext cx="2338320" cy="29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04" tIns="32643" rIns="65304" bIns="3264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117">
                <a:solidFill>
                  <a:srgbClr val="1E4E79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buClr>
                <a:srgbClr val="000000"/>
              </a:buClr>
            </a:pPr>
            <a:r>
              <a:rPr lang="en-IN" sz="1512" b="1" kern="0" dirty="0" err="1">
                <a:solidFill>
                  <a:srgbClr val="FFD966"/>
                </a:solidFill>
                <a:sym typeface="Calibri"/>
              </a:rPr>
              <a:t>ଖୋଲା</a:t>
            </a:r>
            <a:r>
              <a:rPr lang="en-IN" sz="1512" b="1" kern="0" dirty="0">
                <a:solidFill>
                  <a:srgbClr val="FFD966"/>
                </a:solidFill>
                <a:sym typeface="Calibri"/>
              </a:rPr>
              <a:t> </a:t>
            </a:r>
            <a:r>
              <a:rPr lang="en-IN" sz="1512" b="1" kern="0" dirty="0" err="1">
                <a:solidFill>
                  <a:srgbClr val="FFD966"/>
                </a:solidFill>
                <a:sym typeface="Calibri"/>
              </a:rPr>
              <a:t>ନାଳ</a:t>
            </a:r>
            <a:r>
              <a:rPr lang="en-IN" sz="1512" b="1" kern="0" dirty="0">
                <a:solidFill>
                  <a:srgbClr val="FFD966"/>
                </a:solidFill>
                <a:sym typeface="Calibri"/>
              </a:rPr>
              <a:t> </a:t>
            </a:r>
            <a:r>
              <a:rPr lang="en-IN" sz="1512" b="1" kern="0" dirty="0" err="1">
                <a:solidFill>
                  <a:srgbClr val="FFD966"/>
                </a:solidFill>
                <a:sym typeface="Calibri"/>
              </a:rPr>
              <a:t>ସଫେଇ</a:t>
            </a:r>
            <a:r>
              <a:rPr lang="en-IN" sz="1512" b="1" kern="0" dirty="0">
                <a:solidFill>
                  <a:srgbClr val="FFD966"/>
                </a:solidFill>
                <a:sym typeface="Calibri"/>
              </a:rPr>
              <a:t>  </a:t>
            </a:r>
            <a:endParaRPr sz="1512" b="1" kern="0" dirty="0">
              <a:solidFill>
                <a:srgbClr val="FFD966"/>
              </a:solidFill>
              <a:sym typeface="Arial Rounded"/>
            </a:endParaRPr>
          </a:p>
        </p:txBody>
      </p:sp>
      <p:sp>
        <p:nvSpPr>
          <p:cNvPr id="25" name="Google Shape;1500;p55">
            <a:extLst>
              <a:ext uri="{FF2B5EF4-FFF2-40B4-BE49-F238E27FC236}">
                <a16:creationId xmlns:a16="http://schemas.microsoft.com/office/drawing/2014/main" id="{9DCABC5A-9C89-748C-02A0-493FD8DFB00F}"/>
              </a:ext>
            </a:extLst>
          </p:cNvPr>
          <p:cNvSpPr txBox="1"/>
          <p:nvPr/>
        </p:nvSpPr>
        <p:spPr>
          <a:xfrm>
            <a:off x="3584381" y="4283362"/>
            <a:ext cx="1290223" cy="471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en-IN" sz="1333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Highly Skilled –</a:t>
            </a:r>
          </a:p>
          <a:p>
            <a:pPr algn="ctr"/>
            <a:r>
              <a:rPr lang="en-IN" sz="1333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Grade-I: </a:t>
            </a:r>
            <a:r>
              <a:rPr lang="en-IN" sz="1333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333" b="1" dirty="0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" name="Google Shape;1501;p55">
            <a:extLst>
              <a:ext uri="{FF2B5EF4-FFF2-40B4-BE49-F238E27FC236}">
                <a16:creationId xmlns:a16="http://schemas.microsoft.com/office/drawing/2014/main" id="{18F95D6B-F6CC-3A26-91C1-092F9918DF9E}"/>
              </a:ext>
            </a:extLst>
          </p:cNvPr>
          <p:cNvSpPr txBox="1"/>
          <p:nvPr/>
        </p:nvSpPr>
        <p:spPr>
          <a:xfrm>
            <a:off x="4947847" y="4249281"/>
            <a:ext cx="1083399" cy="471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400" b="1">
                <a:solidFill>
                  <a:srgbClr val="60420D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IN" sz="1333" dirty="0">
                <a:solidFill>
                  <a:srgbClr val="C00000"/>
                </a:solidFill>
                <a:sym typeface="Calibri"/>
              </a:rPr>
              <a:t>Skilled – </a:t>
            </a:r>
          </a:p>
          <a:p>
            <a:pPr algn="ctr"/>
            <a:r>
              <a:rPr lang="en-IN" sz="1333" dirty="0">
                <a:solidFill>
                  <a:srgbClr val="C00000"/>
                </a:solidFill>
                <a:sym typeface="Calibri"/>
              </a:rPr>
              <a:t>Grade-II</a:t>
            </a:r>
            <a:r>
              <a:rPr lang="en-IN" sz="1333" dirty="0">
                <a:solidFill>
                  <a:srgbClr val="C00000"/>
                </a:solidFill>
                <a:sym typeface="Twentieth Century"/>
              </a:rPr>
              <a:t>:</a:t>
            </a:r>
            <a:endParaRPr sz="1333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30C82D-18D8-A5EC-58CA-BA9D94A4E30A}"/>
              </a:ext>
            </a:extLst>
          </p:cNvPr>
          <p:cNvSpPr/>
          <p:nvPr/>
        </p:nvSpPr>
        <p:spPr>
          <a:xfrm>
            <a:off x="3407695" y="3539132"/>
            <a:ext cx="258030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Categorisation leads hike in Minimum Wage </a:t>
            </a:r>
            <a:endParaRPr lang="en-US" sz="13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5AD81A-F987-C406-686B-A4EA2B020DCB}"/>
              </a:ext>
            </a:extLst>
          </p:cNvPr>
          <p:cNvSpPr/>
          <p:nvPr/>
        </p:nvSpPr>
        <p:spPr>
          <a:xfrm>
            <a:off x="3590433" y="5822766"/>
            <a:ext cx="928780" cy="7387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5EBB2B-0FE6-D8B7-7DD5-35FB9F6B4D37}"/>
              </a:ext>
            </a:extLst>
          </p:cNvPr>
          <p:cNvSpPr txBox="1"/>
          <p:nvPr/>
        </p:nvSpPr>
        <p:spPr>
          <a:xfrm>
            <a:off x="3673648" y="5922818"/>
            <a:ext cx="768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₹476</a:t>
            </a:r>
            <a:endParaRPr lang="or-IN" sz="1200" b="1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190F4D7-3CCE-7157-E52B-0639B07F6A13}"/>
              </a:ext>
            </a:extLst>
          </p:cNvPr>
          <p:cNvSpPr/>
          <p:nvPr/>
        </p:nvSpPr>
        <p:spPr>
          <a:xfrm>
            <a:off x="4975175" y="5835572"/>
            <a:ext cx="928780" cy="7387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1CF5D3-0B84-A49E-BFF4-13C30CF4B417}"/>
              </a:ext>
            </a:extLst>
          </p:cNvPr>
          <p:cNvSpPr/>
          <p:nvPr/>
        </p:nvSpPr>
        <p:spPr>
          <a:xfrm>
            <a:off x="5134007" y="5922818"/>
            <a:ext cx="695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₹416</a:t>
            </a:r>
            <a:endParaRPr lang="or-IN" sz="1200" b="1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40FD79-1724-3882-9F05-DDBE1D2668BC}"/>
              </a:ext>
            </a:extLst>
          </p:cNvPr>
          <p:cNvSpPr/>
          <p:nvPr/>
        </p:nvSpPr>
        <p:spPr>
          <a:xfrm>
            <a:off x="7431996" y="4852273"/>
            <a:ext cx="724677" cy="6384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C50A93-5666-F15E-1E92-46A00BD358A6}"/>
              </a:ext>
            </a:extLst>
          </p:cNvPr>
          <p:cNvSpPr/>
          <p:nvPr/>
        </p:nvSpPr>
        <p:spPr>
          <a:xfrm>
            <a:off x="7435054" y="5023889"/>
            <a:ext cx="71205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or-IN" sz="1867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Arial"/>
              </a:rPr>
              <a:t> </a:t>
            </a:r>
            <a:r>
              <a:rPr lang="en-IN" sz="1867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15 %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E50D5E4-FC53-28D2-3B87-66A94AB9B6EB}"/>
              </a:ext>
            </a:extLst>
          </p:cNvPr>
          <p:cNvSpPr/>
          <p:nvPr/>
        </p:nvSpPr>
        <p:spPr>
          <a:xfrm>
            <a:off x="3584381" y="4784243"/>
            <a:ext cx="928780" cy="7387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AB9C5B-7771-CAEE-4430-5F4761165E9F}"/>
              </a:ext>
            </a:extLst>
          </p:cNvPr>
          <p:cNvSpPr txBox="1"/>
          <p:nvPr/>
        </p:nvSpPr>
        <p:spPr>
          <a:xfrm>
            <a:off x="3667597" y="4884295"/>
            <a:ext cx="768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₹326</a:t>
            </a:r>
            <a:endParaRPr lang="or-IN" sz="1200" b="1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4B9C954-38A5-4055-B247-9A0C19D5F7CA}"/>
              </a:ext>
            </a:extLst>
          </p:cNvPr>
          <p:cNvSpPr/>
          <p:nvPr/>
        </p:nvSpPr>
        <p:spPr>
          <a:xfrm>
            <a:off x="4969123" y="4797049"/>
            <a:ext cx="928780" cy="73874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E40412-4FF6-F5EC-D397-D112EB29E2D4}"/>
              </a:ext>
            </a:extLst>
          </p:cNvPr>
          <p:cNvCxnSpPr/>
          <p:nvPr/>
        </p:nvCxnSpPr>
        <p:spPr>
          <a:xfrm>
            <a:off x="5433513" y="5543215"/>
            <a:ext cx="0" cy="29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2858D63-B0D0-D192-6C2B-BBC526E72841}"/>
              </a:ext>
            </a:extLst>
          </p:cNvPr>
          <p:cNvCxnSpPr/>
          <p:nvPr/>
        </p:nvCxnSpPr>
        <p:spPr>
          <a:xfrm>
            <a:off x="4048771" y="5522991"/>
            <a:ext cx="0" cy="299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Google Shape;1617;p65">
            <a:extLst>
              <a:ext uri="{FF2B5EF4-FFF2-40B4-BE49-F238E27FC236}">
                <a16:creationId xmlns:a16="http://schemas.microsoft.com/office/drawing/2014/main" id="{271984A7-B53B-255E-99A1-B1D368908428}"/>
              </a:ext>
            </a:extLst>
          </p:cNvPr>
          <p:cNvSpPr/>
          <p:nvPr/>
        </p:nvSpPr>
        <p:spPr>
          <a:xfrm>
            <a:off x="9370366" y="3404187"/>
            <a:ext cx="2684345" cy="334766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77800" dist="38100" dir="5400000" sx="102000" sy="102000" algn="t" rotWithShape="0">
              <a:prstClr val="black">
                <a:alpha val="36000"/>
              </a:prstClr>
            </a:outerShdw>
          </a:effectLst>
        </p:spPr>
        <p:txBody>
          <a:bodyPr spcFirstLastPara="1" wrap="square" lIns="65304" tIns="32643" rIns="65304" bIns="32643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IN" sz="13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Hour for Core Sanitation Worker has reduced from 8 hours to</a:t>
            </a:r>
            <a:endParaRPr lang="en-US"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IN" sz="1333" b="1" kern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Disablement Compensation </a:t>
            </a:r>
            <a:r>
              <a:rPr lang="en-IN" sz="1333" b="1" kern="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Arial"/>
              </a:rPr>
              <a:t>to Core Sanitation Workers if there is any disability &amp; illness due to accident at worksite</a:t>
            </a:r>
            <a:endParaRPr lang="en-US" sz="1333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US"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IN" sz="1867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40B0308A-3AFC-FB88-0B1F-EDDC580DEB1A}"/>
              </a:ext>
            </a:extLst>
          </p:cNvPr>
          <p:cNvSpPr/>
          <p:nvPr/>
        </p:nvSpPr>
        <p:spPr>
          <a:xfrm>
            <a:off x="10005379" y="2905373"/>
            <a:ext cx="1454595" cy="3745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3E6184"/>
            </a:solidFill>
          </a:ln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 dirty="0">
                <a:solidFill>
                  <a:srgbClr val="002060"/>
                </a:solidFill>
                <a:sym typeface="Calibri"/>
              </a:rPr>
              <a:t>Other Benefits</a:t>
            </a:r>
            <a:endParaRPr lang="or-IN" sz="1600" b="1" kern="0" dirty="0">
              <a:solidFill>
                <a:srgbClr val="002060"/>
              </a:solidFill>
              <a:sym typeface="Calibri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81711D-B09A-ECD6-9DA1-2B46CC72F210}"/>
              </a:ext>
            </a:extLst>
          </p:cNvPr>
          <p:cNvSpPr/>
          <p:nvPr/>
        </p:nvSpPr>
        <p:spPr>
          <a:xfrm>
            <a:off x="10240166" y="4455991"/>
            <a:ext cx="919269" cy="4355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F4CB2E-49D7-72FA-5EA7-9D845E834C6E}"/>
              </a:ext>
            </a:extLst>
          </p:cNvPr>
          <p:cNvSpPr/>
          <p:nvPr/>
        </p:nvSpPr>
        <p:spPr>
          <a:xfrm>
            <a:off x="10241997" y="4507707"/>
            <a:ext cx="98135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or-IN" sz="1867" b="1" kern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Arial"/>
              </a:rPr>
              <a:t> </a:t>
            </a:r>
            <a:r>
              <a:rPr lang="en-US" sz="18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hours</a:t>
            </a:r>
            <a:endParaRPr lang="en-IN" sz="1867" b="1" kern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743BE-5C0B-E2B6-C80C-6B30E49FEDCE}"/>
              </a:ext>
            </a:extLst>
          </p:cNvPr>
          <p:cNvSpPr txBox="1"/>
          <p:nvPr/>
        </p:nvSpPr>
        <p:spPr>
          <a:xfrm>
            <a:off x="5045101" y="4977441"/>
            <a:ext cx="768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₹326</a:t>
            </a:r>
            <a:endParaRPr lang="or-IN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839</Words>
  <Application>Microsoft Office PowerPoint</Application>
  <PresentationFormat>Widescreen</PresentationFormat>
  <Paragraphs>164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Rounded</vt:lpstr>
      <vt:lpstr>Britannic Bold</vt:lpstr>
      <vt:lpstr>Calibri</vt:lpstr>
      <vt:lpstr>Calibri Light</vt:lpstr>
      <vt:lpstr>Twentieth Century</vt:lpstr>
      <vt:lpstr>Office Theme</vt:lpstr>
      <vt:lpstr>Hoarding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 </vt:lpstr>
      <vt:lpstr>Key interventions in SafaiMitra Suraksha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Rohit Chandragiri</dc:creator>
  <cp:keywords/>
  <dc:description/>
  <cp:lastModifiedBy>Darbha, Sirisha</cp:lastModifiedBy>
  <cp:revision>13</cp:revision>
  <dcterms:created xsi:type="dcterms:W3CDTF">2022-08-16T05:23:31Z</dcterms:created>
  <dcterms:modified xsi:type="dcterms:W3CDTF">2022-08-24T06:07:26Z</dcterms:modified>
  <cp:category/>
</cp:coreProperties>
</file>