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78.jpg" ContentType="image/jpeg"/>
  <Override PartName="/ppt/media/image79.jpg" ContentType="image/jpeg"/>
  <Override PartName="/ppt/media/image80.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media/image373.jpg" ContentType="image/jpeg"/>
  <Override PartName="/ppt/tags/tag6.xml" ContentType="application/vnd.openxmlformats-officedocument.presentationml.tags+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1" r:id="rId5"/>
    <p:sldMasterId id="2147483854" r:id="rId6"/>
    <p:sldMasterId id="2147483975" r:id="rId7"/>
    <p:sldMasterId id="2147484060" r:id="rId8"/>
    <p:sldMasterId id="2147484126" r:id="rId9"/>
    <p:sldMasterId id="2147484138" r:id="rId10"/>
    <p:sldMasterId id="2147484157" r:id="rId11"/>
  </p:sldMasterIdLst>
  <p:notesMasterIdLst>
    <p:notesMasterId r:id="rId220"/>
  </p:notesMasterIdLst>
  <p:sldIdLst>
    <p:sldId id="257" r:id="rId12"/>
    <p:sldId id="2141411838" r:id="rId13"/>
    <p:sldId id="2141411845" r:id="rId14"/>
    <p:sldId id="2141411906" r:id="rId15"/>
    <p:sldId id="2141411902" r:id="rId16"/>
    <p:sldId id="2141411977" r:id="rId17"/>
    <p:sldId id="2141411978" r:id="rId18"/>
    <p:sldId id="4641" r:id="rId19"/>
    <p:sldId id="2141411939" r:id="rId20"/>
    <p:sldId id="2141411940" r:id="rId21"/>
    <p:sldId id="2141411941" r:id="rId22"/>
    <p:sldId id="2141411905" r:id="rId23"/>
    <p:sldId id="2141411942" r:id="rId24"/>
    <p:sldId id="4407" r:id="rId25"/>
    <p:sldId id="1485" r:id="rId26"/>
    <p:sldId id="2141411945" r:id="rId27"/>
    <p:sldId id="2141411915" r:id="rId28"/>
    <p:sldId id="4411" r:id="rId29"/>
    <p:sldId id="2141411971" r:id="rId30"/>
    <p:sldId id="2141411946" r:id="rId31"/>
    <p:sldId id="2141411911" r:id="rId32"/>
    <p:sldId id="4679" r:id="rId33"/>
    <p:sldId id="2141411913" r:id="rId34"/>
    <p:sldId id="2141411851" r:id="rId35"/>
    <p:sldId id="2141411852" r:id="rId36"/>
    <p:sldId id="279" r:id="rId37"/>
    <p:sldId id="297" r:id="rId38"/>
    <p:sldId id="303" r:id="rId39"/>
    <p:sldId id="305" r:id="rId40"/>
    <p:sldId id="2141411853" r:id="rId41"/>
    <p:sldId id="1302" r:id="rId42"/>
    <p:sldId id="2141411918" r:id="rId43"/>
    <p:sldId id="336" r:id="rId44"/>
    <p:sldId id="338" r:id="rId45"/>
    <p:sldId id="339" r:id="rId46"/>
    <p:sldId id="2141411864" r:id="rId47"/>
    <p:sldId id="342" r:id="rId48"/>
    <p:sldId id="343" r:id="rId49"/>
    <p:sldId id="333" r:id="rId50"/>
    <p:sldId id="335" r:id="rId51"/>
    <p:sldId id="1303" r:id="rId52"/>
    <p:sldId id="2141411920" r:id="rId53"/>
    <p:sldId id="2141411947" r:id="rId54"/>
    <p:sldId id="2141411924" r:id="rId55"/>
    <p:sldId id="2141411930" r:id="rId56"/>
    <p:sldId id="2141411958" r:id="rId57"/>
    <p:sldId id="2141411931" r:id="rId58"/>
    <p:sldId id="2141411949" r:id="rId59"/>
    <p:sldId id="2141411928" r:id="rId60"/>
    <p:sldId id="2141411929" r:id="rId61"/>
    <p:sldId id="2141411927" r:id="rId62"/>
    <p:sldId id="2141411972" r:id="rId63"/>
    <p:sldId id="2141411922" r:id="rId64"/>
    <p:sldId id="2141411923" r:id="rId65"/>
    <p:sldId id="2141411934" r:id="rId66"/>
    <p:sldId id="2141411966" r:id="rId67"/>
    <p:sldId id="1322" r:id="rId68"/>
    <p:sldId id="2141411950" r:id="rId69"/>
    <p:sldId id="2141411959" r:id="rId70"/>
    <p:sldId id="344" r:id="rId71"/>
    <p:sldId id="345" r:id="rId72"/>
    <p:sldId id="348" r:id="rId73"/>
    <p:sldId id="349" r:id="rId74"/>
    <p:sldId id="350" r:id="rId75"/>
    <p:sldId id="351" r:id="rId76"/>
    <p:sldId id="355" r:id="rId77"/>
    <p:sldId id="1528" r:id="rId78"/>
    <p:sldId id="2141411951" r:id="rId79"/>
    <p:sldId id="2141411952" r:id="rId80"/>
    <p:sldId id="4438" r:id="rId81"/>
    <p:sldId id="2141411960" r:id="rId82"/>
    <p:sldId id="356" r:id="rId83"/>
    <p:sldId id="360" r:id="rId84"/>
    <p:sldId id="361" r:id="rId85"/>
    <p:sldId id="364" r:id="rId86"/>
    <p:sldId id="365" r:id="rId87"/>
    <p:sldId id="368" r:id="rId88"/>
    <p:sldId id="372" r:id="rId89"/>
    <p:sldId id="373" r:id="rId90"/>
    <p:sldId id="376" r:id="rId91"/>
    <p:sldId id="1346" r:id="rId92"/>
    <p:sldId id="2141411974" r:id="rId93"/>
    <p:sldId id="2141411963" r:id="rId94"/>
    <p:sldId id="387" r:id="rId95"/>
    <p:sldId id="388" r:id="rId96"/>
    <p:sldId id="389" r:id="rId97"/>
    <p:sldId id="393" r:id="rId98"/>
    <p:sldId id="2141411970" r:id="rId99"/>
    <p:sldId id="2141411975" r:id="rId100"/>
    <p:sldId id="4442" r:id="rId101"/>
    <p:sldId id="381" r:id="rId102"/>
    <p:sldId id="1347" r:id="rId103"/>
    <p:sldId id="4441" r:id="rId104"/>
    <p:sldId id="377" r:id="rId105"/>
    <p:sldId id="378" r:id="rId106"/>
    <p:sldId id="382" r:id="rId107"/>
    <p:sldId id="4700" r:id="rId108"/>
    <p:sldId id="4440" r:id="rId109"/>
    <p:sldId id="2141411867" r:id="rId110"/>
    <p:sldId id="383" r:id="rId111"/>
    <p:sldId id="386" r:id="rId112"/>
    <p:sldId id="1349" r:id="rId113"/>
    <p:sldId id="4444" r:id="rId114"/>
    <p:sldId id="425" r:id="rId115"/>
    <p:sldId id="427" r:id="rId116"/>
    <p:sldId id="428" r:id="rId117"/>
    <p:sldId id="429" r:id="rId118"/>
    <p:sldId id="4404" r:id="rId119"/>
    <p:sldId id="2141411953" r:id="rId120"/>
    <p:sldId id="2141411967" r:id="rId121"/>
    <p:sldId id="1531" r:id="rId122"/>
    <p:sldId id="4445" r:id="rId123"/>
    <p:sldId id="310" r:id="rId124"/>
    <p:sldId id="1532" r:id="rId125"/>
    <p:sldId id="1533" r:id="rId126"/>
    <p:sldId id="4446" r:id="rId127"/>
    <p:sldId id="404" r:id="rId128"/>
    <p:sldId id="405" r:id="rId129"/>
    <p:sldId id="406" r:id="rId130"/>
    <p:sldId id="407" r:id="rId131"/>
    <p:sldId id="412" r:id="rId132"/>
    <p:sldId id="413" r:id="rId133"/>
    <p:sldId id="414" r:id="rId134"/>
    <p:sldId id="415" r:id="rId135"/>
    <p:sldId id="416" r:id="rId136"/>
    <p:sldId id="417" r:id="rId137"/>
    <p:sldId id="418" r:id="rId138"/>
    <p:sldId id="2141411965" r:id="rId139"/>
    <p:sldId id="4447" r:id="rId140"/>
    <p:sldId id="306" r:id="rId141"/>
    <p:sldId id="315" r:id="rId142"/>
    <p:sldId id="323" r:id="rId143"/>
    <p:sldId id="312" r:id="rId144"/>
    <p:sldId id="313" r:id="rId145"/>
    <p:sldId id="314" r:id="rId146"/>
    <p:sldId id="319" r:id="rId147"/>
    <p:sldId id="311" r:id="rId148"/>
    <p:sldId id="3411" r:id="rId149"/>
    <p:sldId id="4684" r:id="rId150"/>
    <p:sldId id="2141411875" r:id="rId151"/>
    <p:sldId id="260" r:id="rId152"/>
    <p:sldId id="261" r:id="rId153"/>
    <p:sldId id="258" r:id="rId154"/>
    <p:sldId id="259" r:id="rId155"/>
    <p:sldId id="265" r:id="rId156"/>
    <p:sldId id="266" r:id="rId157"/>
    <p:sldId id="268" r:id="rId158"/>
    <p:sldId id="2141411876" r:id="rId159"/>
    <p:sldId id="2141411877" r:id="rId160"/>
    <p:sldId id="273" r:id="rId161"/>
    <p:sldId id="2141411878" r:id="rId162"/>
    <p:sldId id="565" r:id="rId163"/>
    <p:sldId id="566" r:id="rId164"/>
    <p:sldId id="567" r:id="rId165"/>
    <p:sldId id="568" r:id="rId166"/>
    <p:sldId id="569" r:id="rId167"/>
    <p:sldId id="572" r:id="rId168"/>
    <p:sldId id="571" r:id="rId169"/>
    <p:sldId id="573" r:id="rId170"/>
    <p:sldId id="276" r:id="rId171"/>
    <p:sldId id="277" r:id="rId172"/>
    <p:sldId id="278" r:id="rId173"/>
    <p:sldId id="1376" r:id="rId174"/>
    <p:sldId id="1483" r:id="rId175"/>
    <p:sldId id="2141411954" r:id="rId176"/>
    <p:sldId id="4607" r:id="rId177"/>
    <p:sldId id="2141411955" r:id="rId178"/>
    <p:sldId id="2141411969" r:id="rId179"/>
    <p:sldId id="2141411968" r:id="rId180"/>
    <p:sldId id="898" r:id="rId181"/>
    <p:sldId id="1487" r:id="rId182"/>
    <p:sldId id="1522" r:id="rId183"/>
    <p:sldId id="4631" r:id="rId184"/>
    <p:sldId id="4420" r:id="rId185"/>
    <p:sldId id="1490" r:id="rId186"/>
    <p:sldId id="1351" r:id="rId187"/>
    <p:sldId id="1495" r:id="rId188"/>
    <p:sldId id="1366" r:id="rId189"/>
    <p:sldId id="1525" r:id="rId190"/>
    <p:sldId id="2141411885" r:id="rId191"/>
    <p:sldId id="976" r:id="rId192"/>
    <p:sldId id="896" r:id="rId193"/>
    <p:sldId id="945" r:id="rId194"/>
    <p:sldId id="4415" r:id="rId195"/>
    <p:sldId id="1372" r:id="rId196"/>
    <p:sldId id="1373" r:id="rId197"/>
    <p:sldId id="1523" r:id="rId198"/>
    <p:sldId id="4694" r:id="rId199"/>
    <p:sldId id="4695" r:id="rId200"/>
    <p:sldId id="4696" r:id="rId201"/>
    <p:sldId id="4417" r:id="rId202"/>
    <p:sldId id="947" r:id="rId203"/>
    <p:sldId id="1123" r:id="rId204"/>
    <p:sldId id="2141411886" r:id="rId205"/>
    <p:sldId id="3412" r:id="rId206"/>
    <p:sldId id="2141411888" r:id="rId207"/>
    <p:sldId id="2141411889" r:id="rId208"/>
    <p:sldId id="2141411890" r:id="rId209"/>
    <p:sldId id="2141411891" r:id="rId210"/>
    <p:sldId id="2141411892" r:id="rId211"/>
    <p:sldId id="2141411893" r:id="rId212"/>
    <p:sldId id="2141411894" r:id="rId213"/>
    <p:sldId id="2141411895" r:id="rId214"/>
    <p:sldId id="2141411896" r:id="rId215"/>
    <p:sldId id="2141411897" r:id="rId216"/>
    <p:sldId id="2141411898" r:id="rId217"/>
    <p:sldId id="2141411899" r:id="rId218"/>
    <p:sldId id="4477" r:id="rId21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l Prakash" initials="AP" lastIdx="1" clrIdx="0">
    <p:extLst>
      <p:ext uri="{19B8F6BF-5375-455C-9EA6-DF929625EA0E}">
        <p15:presenceInfo xmlns:p15="http://schemas.microsoft.com/office/powerpoint/2012/main" userId="918738dde9253641" providerId="Windows Live"/>
      </p:ext>
    </p:extLst>
  </p:cmAuthor>
  <p:cmAuthor id="2" name="Prakash, Anurag" initials="PA" lastIdx="1" clrIdx="1">
    <p:extLst>
      <p:ext uri="{19B8F6BF-5375-455C-9EA6-DF929625EA0E}">
        <p15:presenceInfo xmlns:p15="http://schemas.microsoft.com/office/powerpoint/2012/main" userId="S::anuragprakash@kpmg.com::5cb48f18-2cae-46bf-b119-849d1ccab6a3" providerId="AD"/>
      </p:ext>
    </p:extLst>
  </p:cmAuthor>
  <p:cmAuthor id="3" name="Verma, Vishal" initials="VV" lastIdx="35" clrIdx="2">
    <p:extLst>
      <p:ext uri="{19B8F6BF-5375-455C-9EA6-DF929625EA0E}">
        <p15:presenceInfo xmlns:p15="http://schemas.microsoft.com/office/powerpoint/2012/main" userId="S::vishalverma2@kpmg.com::2b136b41-66cb-4dda-9bca-d95ab7ae8f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669"/>
    <a:srgbClr val="F2DFFD"/>
    <a:srgbClr val="CB4335"/>
    <a:srgbClr val="EE6885"/>
    <a:srgbClr val="D9A6F8"/>
    <a:srgbClr val="FFF4E7"/>
    <a:srgbClr val="F28EA3"/>
    <a:srgbClr val="AFABAB"/>
    <a:srgbClr val="927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B7ADF-4BA5-4A86-937E-BA51D70AFEB7}" v="8" dt="2023-06-22T06:58:12.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95772" autoAdjust="0"/>
  </p:normalViewPr>
  <p:slideViewPr>
    <p:cSldViewPr snapToGrid="0">
      <p:cViewPr varScale="1">
        <p:scale>
          <a:sx n="72" d="100"/>
          <a:sy n="72" d="100"/>
        </p:scale>
        <p:origin x="354" y="66"/>
      </p:cViewPr>
      <p:guideLst/>
    </p:cSldViewPr>
  </p:slideViewPr>
  <p:outlineViewPr>
    <p:cViewPr>
      <p:scale>
        <a:sx n="33" d="100"/>
        <a:sy n="33" d="100"/>
      </p:scale>
      <p:origin x="0" y="-840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88" d="100"/>
          <a:sy n="88" d="100"/>
        </p:scale>
        <p:origin x="3848" y="1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microsoft.com/office/2016/11/relationships/changesInfo" Target="changesInfos/changesInfo1.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microsoft.com/office/2015/10/relationships/revisionInfo" Target="revisionInfo.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3.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5.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3" Type="http://schemas.openxmlformats.org/officeDocument/2006/relationships/customXml" Target="../customXml/item3.xml"/><Relationship Id="rId214" Type="http://schemas.openxmlformats.org/officeDocument/2006/relationships/slide" Target="slides/slide20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commentAuthors" Target="commentAuthors.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presProps" Target="presProp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customXml" Target="../customXml/item1.xml"/><Relationship Id="rId212" Type="http://schemas.openxmlformats.org/officeDocument/2006/relationships/slide" Target="slides/slide20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viewProps" Target="viewProps.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 Type="http://schemas.openxmlformats.org/officeDocument/2006/relationships/customXml" Target="../customXml/item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theme" Target="theme/theme1.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ha, Rahul" userId="58ebd905-d021-4bf9-a793-c152086cac81" providerId="ADAL" clId="{49AB7ADF-4BA5-4A86-937E-BA51D70AFEB7}"/>
    <pc:docChg chg="undo custSel addSld delSld modSld">
      <pc:chgData name="Jha, Rahul" userId="58ebd905-d021-4bf9-a793-c152086cac81" providerId="ADAL" clId="{49AB7ADF-4BA5-4A86-937E-BA51D70AFEB7}" dt="2023-06-22T07:12:49.994" v="2913" actId="20577"/>
      <pc:docMkLst>
        <pc:docMk/>
      </pc:docMkLst>
      <pc:sldChg chg="delSp modSp mod">
        <pc:chgData name="Jha, Rahul" userId="58ebd905-d021-4bf9-a793-c152086cac81" providerId="ADAL" clId="{49AB7ADF-4BA5-4A86-937E-BA51D70AFEB7}" dt="2023-06-22T06:58:35.354" v="2857" actId="1036"/>
        <pc:sldMkLst>
          <pc:docMk/>
          <pc:sldMk cId="3608533623" sldId="896"/>
        </pc:sldMkLst>
        <pc:spChg chg="mod">
          <ac:chgData name="Jha, Rahul" userId="58ebd905-d021-4bf9-a793-c152086cac81" providerId="ADAL" clId="{49AB7ADF-4BA5-4A86-937E-BA51D70AFEB7}" dt="2023-06-22T06:58:35.354" v="2857" actId="1036"/>
          <ac:spMkLst>
            <pc:docMk/>
            <pc:sldMk cId="3608533623" sldId="896"/>
            <ac:spMk id="5" creationId="{00000000-0000-0000-0000-000000000000}"/>
          </ac:spMkLst>
        </pc:spChg>
        <pc:graphicFrameChg chg="mod modGraphic">
          <ac:chgData name="Jha, Rahul" userId="58ebd905-d021-4bf9-a793-c152086cac81" providerId="ADAL" clId="{49AB7ADF-4BA5-4A86-937E-BA51D70AFEB7}" dt="2023-06-22T06:58:16.720" v="2841" actId="1076"/>
          <ac:graphicFrameMkLst>
            <pc:docMk/>
            <pc:sldMk cId="3608533623" sldId="896"/>
            <ac:graphicFrameMk id="2" creationId="{00000000-0000-0000-0000-000000000000}"/>
          </ac:graphicFrameMkLst>
        </pc:graphicFrameChg>
        <pc:graphicFrameChg chg="del">
          <ac:chgData name="Jha, Rahul" userId="58ebd905-d021-4bf9-a793-c152086cac81" providerId="ADAL" clId="{49AB7ADF-4BA5-4A86-937E-BA51D70AFEB7}" dt="2023-06-22T06:56:58.975" v="2827" actId="478"/>
          <ac:graphicFrameMkLst>
            <pc:docMk/>
            <pc:sldMk cId="3608533623" sldId="896"/>
            <ac:graphicFrameMk id="10" creationId="{00000000-0000-0000-0000-000000000000}"/>
          </ac:graphicFrameMkLst>
        </pc:graphicFrameChg>
        <pc:picChg chg="del">
          <ac:chgData name="Jha, Rahul" userId="58ebd905-d021-4bf9-a793-c152086cac81" providerId="ADAL" clId="{49AB7ADF-4BA5-4A86-937E-BA51D70AFEB7}" dt="2023-06-22T06:57:09.379" v="2831" actId="478"/>
          <ac:picMkLst>
            <pc:docMk/>
            <pc:sldMk cId="3608533623" sldId="896"/>
            <ac:picMk id="13" creationId="{1731BB7D-45CA-46FC-9A06-DBD79FBFE7FC}"/>
          </ac:picMkLst>
        </pc:picChg>
        <pc:picChg chg="del mod">
          <ac:chgData name="Jha, Rahul" userId="58ebd905-d021-4bf9-a793-c152086cac81" providerId="ADAL" clId="{49AB7ADF-4BA5-4A86-937E-BA51D70AFEB7}" dt="2023-06-22T06:58:30.085" v="2845" actId="478"/>
          <ac:picMkLst>
            <pc:docMk/>
            <pc:sldMk cId="3608533623" sldId="896"/>
            <ac:picMk id="14" creationId="{F162A517-E91E-D148-8543-183B6AB0C0D0}"/>
          </ac:picMkLst>
        </pc:picChg>
      </pc:sldChg>
      <pc:sldChg chg="modSp mod">
        <pc:chgData name="Jha, Rahul" userId="58ebd905-d021-4bf9-a793-c152086cac81" providerId="ADAL" clId="{49AB7ADF-4BA5-4A86-937E-BA51D70AFEB7}" dt="2023-06-22T06:52:12.294" v="2741" actId="20577"/>
        <pc:sldMkLst>
          <pc:docMk/>
          <pc:sldMk cId="2148586480" sldId="947"/>
        </pc:sldMkLst>
        <pc:graphicFrameChg chg="modGraphic">
          <ac:chgData name="Jha, Rahul" userId="58ebd905-d021-4bf9-a793-c152086cac81" providerId="ADAL" clId="{49AB7ADF-4BA5-4A86-937E-BA51D70AFEB7}" dt="2023-06-22T06:52:12.294" v="2741" actId="20577"/>
          <ac:graphicFrameMkLst>
            <pc:docMk/>
            <pc:sldMk cId="2148586480" sldId="947"/>
            <ac:graphicFrameMk id="7" creationId="{00000000-0000-0000-0000-000000000000}"/>
          </ac:graphicFrameMkLst>
        </pc:graphicFrameChg>
      </pc:sldChg>
      <pc:sldChg chg="modSp mod">
        <pc:chgData name="Jha, Rahul" userId="58ebd905-d021-4bf9-a793-c152086cac81" providerId="ADAL" clId="{49AB7ADF-4BA5-4A86-937E-BA51D70AFEB7}" dt="2023-06-22T07:01:19.542" v="2876" actId="20577"/>
        <pc:sldMkLst>
          <pc:docMk/>
          <pc:sldMk cId="4099989016" sldId="976"/>
        </pc:sldMkLst>
        <pc:spChg chg="mod">
          <ac:chgData name="Jha, Rahul" userId="58ebd905-d021-4bf9-a793-c152086cac81" providerId="ADAL" clId="{49AB7ADF-4BA5-4A86-937E-BA51D70AFEB7}" dt="2023-06-22T07:01:19.542" v="2876" actId="20577"/>
          <ac:spMkLst>
            <pc:docMk/>
            <pc:sldMk cId="4099989016" sldId="976"/>
            <ac:spMk id="4" creationId="{00000000-0000-0000-0000-000000000000}"/>
          </ac:spMkLst>
        </pc:spChg>
      </pc:sldChg>
      <pc:sldChg chg="modSp mod">
        <pc:chgData name="Jha, Rahul" userId="58ebd905-d021-4bf9-a793-c152086cac81" providerId="ADAL" clId="{49AB7ADF-4BA5-4A86-937E-BA51D70AFEB7}" dt="2023-06-22T07:12:49.994" v="2913" actId="20577"/>
        <pc:sldMkLst>
          <pc:docMk/>
          <pc:sldMk cId="2042474758" sldId="1373"/>
        </pc:sldMkLst>
        <pc:spChg chg="mod">
          <ac:chgData name="Jha, Rahul" userId="58ebd905-d021-4bf9-a793-c152086cac81" providerId="ADAL" clId="{49AB7ADF-4BA5-4A86-937E-BA51D70AFEB7}" dt="2023-06-22T07:12:49.994" v="2913" actId="20577"/>
          <ac:spMkLst>
            <pc:docMk/>
            <pc:sldMk cId="2042474758" sldId="1373"/>
            <ac:spMk id="4" creationId="{00000000-0000-0000-0000-000000000000}"/>
          </ac:spMkLst>
        </pc:spChg>
      </pc:sldChg>
      <pc:sldChg chg="addSp delSp mod">
        <pc:chgData name="Jha, Rahul" userId="58ebd905-d021-4bf9-a793-c152086cac81" providerId="ADAL" clId="{49AB7ADF-4BA5-4A86-937E-BA51D70AFEB7}" dt="2023-06-22T07:00:23.328" v="2870" actId="478"/>
        <pc:sldMkLst>
          <pc:docMk/>
          <pc:sldMk cId="2985340090" sldId="1487"/>
        </pc:sldMkLst>
        <pc:spChg chg="add del">
          <ac:chgData name="Jha, Rahul" userId="58ebd905-d021-4bf9-a793-c152086cac81" providerId="ADAL" clId="{49AB7ADF-4BA5-4A86-937E-BA51D70AFEB7}" dt="2023-06-22T07:00:23.328" v="2870" actId="478"/>
          <ac:spMkLst>
            <pc:docMk/>
            <pc:sldMk cId="2985340090" sldId="1487"/>
            <ac:spMk id="2" creationId="{AF28E72C-5B4A-4BF6-9A5B-604188E30314}"/>
          </ac:spMkLst>
        </pc:spChg>
      </pc:sldChg>
      <pc:sldChg chg="modSp mod">
        <pc:chgData name="Jha, Rahul" userId="58ebd905-d021-4bf9-a793-c152086cac81" providerId="ADAL" clId="{49AB7ADF-4BA5-4A86-937E-BA51D70AFEB7}" dt="2023-06-22T06:51:55.914" v="2737" actId="20577"/>
        <pc:sldMkLst>
          <pc:docMk/>
          <pc:sldMk cId="2896120512" sldId="1490"/>
        </pc:sldMkLst>
        <pc:spChg chg="mod">
          <ac:chgData name="Jha, Rahul" userId="58ebd905-d021-4bf9-a793-c152086cac81" providerId="ADAL" clId="{49AB7ADF-4BA5-4A86-937E-BA51D70AFEB7}" dt="2023-06-22T06:51:35.574" v="2697" actId="14100"/>
          <ac:spMkLst>
            <pc:docMk/>
            <pc:sldMk cId="2896120512" sldId="1490"/>
            <ac:spMk id="8" creationId="{00000000-0000-0000-0000-000000000000}"/>
          </ac:spMkLst>
        </pc:spChg>
        <pc:spChg chg="mod">
          <ac:chgData name="Jha, Rahul" userId="58ebd905-d021-4bf9-a793-c152086cac81" providerId="ADAL" clId="{49AB7ADF-4BA5-4A86-937E-BA51D70AFEB7}" dt="2023-06-22T06:50:14.593" v="2609" actId="20577"/>
          <ac:spMkLst>
            <pc:docMk/>
            <pc:sldMk cId="2896120512" sldId="1490"/>
            <ac:spMk id="14" creationId="{BF92C341-1AA3-42EC-BAD2-9B8F7E6B6544}"/>
          </ac:spMkLst>
        </pc:spChg>
        <pc:graphicFrameChg chg="mod modGraphic">
          <ac:chgData name="Jha, Rahul" userId="58ebd905-d021-4bf9-a793-c152086cac81" providerId="ADAL" clId="{49AB7ADF-4BA5-4A86-937E-BA51D70AFEB7}" dt="2023-06-22T06:51:55.914" v="2737" actId="20577"/>
          <ac:graphicFrameMkLst>
            <pc:docMk/>
            <pc:sldMk cId="2896120512" sldId="1490"/>
            <ac:graphicFrameMk id="5" creationId="{459B9940-F0E0-9B8A-AE84-9C98BC458002}"/>
          </ac:graphicFrameMkLst>
        </pc:graphicFrameChg>
      </pc:sldChg>
      <pc:sldChg chg="modSp mod">
        <pc:chgData name="Jha, Rahul" userId="58ebd905-d021-4bf9-a793-c152086cac81" providerId="ADAL" clId="{49AB7ADF-4BA5-4A86-937E-BA51D70AFEB7}" dt="2023-06-22T07:03:01.774" v="2895" actId="20577"/>
        <pc:sldMkLst>
          <pc:docMk/>
          <pc:sldMk cId="358547210" sldId="4407"/>
        </pc:sldMkLst>
        <pc:spChg chg="mod">
          <ac:chgData name="Jha, Rahul" userId="58ebd905-d021-4bf9-a793-c152086cac81" providerId="ADAL" clId="{49AB7ADF-4BA5-4A86-937E-BA51D70AFEB7}" dt="2023-06-22T07:03:01.774" v="2895" actId="20577"/>
          <ac:spMkLst>
            <pc:docMk/>
            <pc:sldMk cId="358547210" sldId="4407"/>
            <ac:spMk id="4" creationId="{00000000-0000-0000-0000-000000000000}"/>
          </ac:spMkLst>
        </pc:spChg>
      </pc:sldChg>
      <pc:sldChg chg="modSp mod">
        <pc:chgData name="Jha, Rahul" userId="58ebd905-d021-4bf9-a793-c152086cac81" providerId="ADAL" clId="{49AB7ADF-4BA5-4A86-937E-BA51D70AFEB7}" dt="2023-06-22T06:52:07.410" v="2739" actId="20577"/>
        <pc:sldMkLst>
          <pc:docMk/>
          <pc:sldMk cId="1531853638" sldId="4417"/>
        </pc:sldMkLst>
        <pc:spChg chg="mod">
          <ac:chgData name="Jha, Rahul" userId="58ebd905-d021-4bf9-a793-c152086cac81" providerId="ADAL" clId="{49AB7ADF-4BA5-4A86-937E-BA51D70AFEB7}" dt="2023-06-22T06:52:07.410" v="2739" actId="20577"/>
          <ac:spMkLst>
            <pc:docMk/>
            <pc:sldMk cId="1531853638" sldId="4417"/>
            <ac:spMk id="4" creationId="{00000000-0000-0000-0000-000000000000}"/>
          </ac:spMkLst>
        </pc:spChg>
      </pc:sldChg>
      <pc:sldChg chg="modSp mod">
        <pc:chgData name="Jha, Rahul" userId="58ebd905-d021-4bf9-a793-c152086cac81" providerId="ADAL" clId="{49AB7ADF-4BA5-4A86-937E-BA51D70AFEB7}" dt="2023-06-22T06:48:28.484" v="2607" actId="20577"/>
        <pc:sldMkLst>
          <pc:docMk/>
          <pc:sldMk cId="1954871166" sldId="4607"/>
        </pc:sldMkLst>
        <pc:spChg chg="mod">
          <ac:chgData name="Jha, Rahul" userId="58ebd905-d021-4bf9-a793-c152086cac81" providerId="ADAL" clId="{49AB7ADF-4BA5-4A86-937E-BA51D70AFEB7}" dt="2023-06-22T06:48:25.359" v="2605" actId="20577"/>
          <ac:spMkLst>
            <pc:docMk/>
            <pc:sldMk cId="1954871166" sldId="4607"/>
            <ac:spMk id="2" creationId="{00000000-0000-0000-0000-000000000000}"/>
          </ac:spMkLst>
        </pc:spChg>
        <pc:spChg chg="mod">
          <ac:chgData name="Jha, Rahul" userId="58ebd905-d021-4bf9-a793-c152086cac81" providerId="ADAL" clId="{49AB7ADF-4BA5-4A86-937E-BA51D70AFEB7}" dt="2023-06-22T06:48:28.484" v="2607" actId="20577"/>
          <ac:spMkLst>
            <pc:docMk/>
            <pc:sldMk cId="1954871166" sldId="4607"/>
            <ac:spMk id="12" creationId="{00000000-0000-0000-0000-000000000000}"/>
          </ac:spMkLst>
        </pc:spChg>
      </pc:sldChg>
      <pc:sldChg chg="modSp mod">
        <pc:chgData name="Jha, Rahul" userId="58ebd905-d021-4bf9-a793-c152086cac81" providerId="ADAL" clId="{49AB7ADF-4BA5-4A86-937E-BA51D70AFEB7}" dt="2023-06-22T06:20:52.532" v="2403" actId="11"/>
        <pc:sldMkLst>
          <pc:docMk/>
          <pc:sldMk cId="3813091239" sldId="2141411902"/>
        </pc:sldMkLst>
        <pc:spChg chg="mod">
          <ac:chgData name="Jha, Rahul" userId="58ebd905-d021-4bf9-a793-c152086cac81" providerId="ADAL" clId="{49AB7ADF-4BA5-4A86-937E-BA51D70AFEB7}" dt="2023-06-22T06:20:52.532" v="2403" actId="11"/>
          <ac:spMkLst>
            <pc:docMk/>
            <pc:sldMk cId="3813091239" sldId="2141411902"/>
            <ac:spMk id="13" creationId="{1243B7BA-3328-1047-99AE-2B8D56055231}"/>
          </ac:spMkLst>
        </pc:spChg>
        <pc:spChg chg="mod">
          <ac:chgData name="Jha, Rahul" userId="58ebd905-d021-4bf9-a793-c152086cac81" providerId="ADAL" clId="{49AB7ADF-4BA5-4A86-937E-BA51D70AFEB7}" dt="2023-06-22T05:53:29.245" v="1226" actId="20577"/>
          <ac:spMkLst>
            <pc:docMk/>
            <pc:sldMk cId="3813091239" sldId="2141411902"/>
            <ac:spMk id="14" creationId="{565CB4C9-7C0F-5B4A-980E-B22AC7116A6D}"/>
          </ac:spMkLst>
        </pc:spChg>
      </pc:sldChg>
      <pc:sldChg chg="delSp modSp mod">
        <pc:chgData name="Jha, Rahul" userId="58ebd905-d021-4bf9-a793-c152086cac81" providerId="ADAL" clId="{49AB7ADF-4BA5-4A86-937E-BA51D70AFEB7}" dt="2023-06-22T06:39:46.773" v="2578" actId="478"/>
        <pc:sldMkLst>
          <pc:docMk/>
          <pc:sldMk cId="1307166268" sldId="2141411915"/>
        </pc:sldMkLst>
        <pc:spChg chg="del">
          <ac:chgData name="Jha, Rahul" userId="58ebd905-d021-4bf9-a793-c152086cac81" providerId="ADAL" clId="{49AB7ADF-4BA5-4A86-937E-BA51D70AFEB7}" dt="2023-06-22T06:39:46.773" v="2578" actId="478"/>
          <ac:spMkLst>
            <pc:docMk/>
            <pc:sldMk cId="1307166268" sldId="2141411915"/>
            <ac:spMk id="2" creationId="{54A9F406-1B36-616C-BF46-9DBB312A8A0A}"/>
          </ac:spMkLst>
        </pc:spChg>
        <pc:graphicFrameChg chg="mod modGraphic">
          <ac:chgData name="Jha, Rahul" userId="58ebd905-d021-4bf9-a793-c152086cac81" providerId="ADAL" clId="{49AB7ADF-4BA5-4A86-937E-BA51D70AFEB7}" dt="2023-06-22T06:39:41.112" v="2577" actId="14100"/>
          <ac:graphicFrameMkLst>
            <pc:docMk/>
            <pc:sldMk cId="1307166268" sldId="2141411915"/>
            <ac:graphicFrameMk id="4" creationId="{D5AB95D8-EA20-F96C-F087-0083C3226000}"/>
          </ac:graphicFrameMkLst>
        </pc:graphicFrameChg>
      </pc:sldChg>
      <pc:sldChg chg="modSp mod">
        <pc:chgData name="Jha, Rahul" userId="58ebd905-d021-4bf9-a793-c152086cac81" providerId="ADAL" clId="{49AB7ADF-4BA5-4A86-937E-BA51D70AFEB7}" dt="2023-06-22T06:36:34.028" v="2538" actId="20577"/>
        <pc:sldMkLst>
          <pc:docMk/>
          <pc:sldMk cId="4077620928" sldId="2141411927"/>
        </pc:sldMkLst>
        <pc:spChg chg="mod">
          <ac:chgData name="Jha, Rahul" userId="58ebd905-d021-4bf9-a793-c152086cac81" providerId="ADAL" clId="{49AB7ADF-4BA5-4A86-937E-BA51D70AFEB7}" dt="2023-06-22T06:36:34.028" v="2538" actId="20577"/>
          <ac:spMkLst>
            <pc:docMk/>
            <pc:sldMk cId="4077620928" sldId="2141411927"/>
            <ac:spMk id="2" creationId="{807A81AB-B538-F73C-0050-1AAC7D15C74E}"/>
          </ac:spMkLst>
        </pc:spChg>
      </pc:sldChg>
      <pc:sldChg chg="delSp modSp mod">
        <pc:chgData name="Jha, Rahul" userId="58ebd905-d021-4bf9-a793-c152086cac81" providerId="ADAL" clId="{49AB7ADF-4BA5-4A86-937E-BA51D70AFEB7}" dt="2023-06-22T06:35:13.352" v="2531" actId="14100"/>
        <pc:sldMkLst>
          <pc:docMk/>
          <pc:sldMk cId="3256533125" sldId="2141411928"/>
        </pc:sldMkLst>
        <pc:spChg chg="del">
          <ac:chgData name="Jha, Rahul" userId="58ebd905-d021-4bf9-a793-c152086cac81" providerId="ADAL" clId="{49AB7ADF-4BA5-4A86-937E-BA51D70AFEB7}" dt="2023-06-22T06:35:10.111" v="2530" actId="478"/>
          <ac:spMkLst>
            <pc:docMk/>
            <pc:sldMk cId="3256533125" sldId="2141411928"/>
            <ac:spMk id="2" creationId="{CA81E8C2-F32B-755C-F857-7168E346B59F}"/>
          </ac:spMkLst>
        </pc:spChg>
        <pc:spChg chg="mod">
          <ac:chgData name="Jha, Rahul" userId="58ebd905-d021-4bf9-a793-c152086cac81" providerId="ADAL" clId="{49AB7ADF-4BA5-4A86-937E-BA51D70AFEB7}" dt="2023-06-22T06:34:56.554" v="2529" actId="20577"/>
          <ac:spMkLst>
            <pc:docMk/>
            <pc:sldMk cId="3256533125" sldId="2141411928"/>
            <ac:spMk id="6" creationId="{2E5B1BF9-2BC4-6E8F-4661-D71F6C364570}"/>
          </ac:spMkLst>
        </pc:spChg>
        <pc:spChg chg="mod">
          <ac:chgData name="Jha, Rahul" userId="58ebd905-d021-4bf9-a793-c152086cac81" providerId="ADAL" clId="{49AB7ADF-4BA5-4A86-937E-BA51D70AFEB7}" dt="2023-06-22T06:34:36.327" v="2519" actId="20577"/>
          <ac:spMkLst>
            <pc:docMk/>
            <pc:sldMk cId="3256533125" sldId="2141411928"/>
            <ac:spMk id="10" creationId="{19D06E37-AAA2-4543-E5A2-4D66658200E2}"/>
          </ac:spMkLst>
        </pc:spChg>
        <pc:graphicFrameChg chg="modGraphic">
          <ac:chgData name="Jha, Rahul" userId="58ebd905-d021-4bf9-a793-c152086cac81" providerId="ADAL" clId="{49AB7ADF-4BA5-4A86-937E-BA51D70AFEB7}" dt="2023-06-22T06:35:13.352" v="2531" actId="14100"/>
          <ac:graphicFrameMkLst>
            <pc:docMk/>
            <pc:sldMk cId="3256533125" sldId="2141411928"/>
            <ac:graphicFrameMk id="14" creationId="{16ECB1FE-4433-3E6A-FE5E-1E58D26E866D}"/>
          </ac:graphicFrameMkLst>
        </pc:graphicFrameChg>
      </pc:sldChg>
      <pc:sldChg chg="modSp mod">
        <pc:chgData name="Jha, Rahul" userId="58ebd905-d021-4bf9-a793-c152086cac81" providerId="ADAL" clId="{49AB7ADF-4BA5-4A86-937E-BA51D70AFEB7}" dt="2023-06-22T06:36:15.669" v="2532" actId="113"/>
        <pc:sldMkLst>
          <pc:docMk/>
          <pc:sldMk cId="3235445432" sldId="2141411929"/>
        </pc:sldMkLst>
        <pc:spChg chg="mod">
          <ac:chgData name="Jha, Rahul" userId="58ebd905-d021-4bf9-a793-c152086cac81" providerId="ADAL" clId="{49AB7ADF-4BA5-4A86-937E-BA51D70AFEB7}" dt="2023-06-22T06:36:15.669" v="2532" actId="113"/>
          <ac:spMkLst>
            <pc:docMk/>
            <pc:sldMk cId="3235445432" sldId="2141411929"/>
            <ac:spMk id="15" creationId="{D2621E4F-9172-5231-9BBC-FC9BBF4E837D}"/>
          </ac:spMkLst>
        </pc:spChg>
      </pc:sldChg>
      <pc:sldChg chg="del">
        <pc:chgData name="Jha, Rahul" userId="58ebd905-d021-4bf9-a793-c152086cac81" providerId="ADAL" clId="{49AB7ADF-4BA5-4A86-937E-BA51D70AFEB7}" dt="2023-06-22T07:02:01.927" v="2877" actId="47"/>
        <pc:sldMkLst>
          <pc:docMk/>
          <pc:sldMk cId="2708156233" sldId="2141411937"/>
        </pc:sldMkLst>
      </pc:sldChg>
      <pc:sldChg chg="del">
        <pc:chgData name="Jha, Rahul" userId="58ebd905-d021-4bf9-a793-c152086cac81" providerId="ADAL" clId="{49AB7ADF-4BA5-4A86-937E-BA51D70AFEB7}" dt="2023-06-22T07:02:04.267" v="2878" actId="47"/>
        <pc:sldMkLst>
          <pc:docMk/>
          <pc:sldMk cId="371226925" sldId="2141411938"/>
        </pc:sldMkLst>
      </pc:sldChg>
      <pc:sldChg chg="modSp mod">
        <pc:chgData name="Jha, Rahul" userId="58ebd905-d021-4bf9-a793-c152086cac81" providerId="ADAL" clId="{49AB7ADF-4BA5-4A86-937E-BA51D70AFEB7}" dt="2023-06-22T07:02:36.574" v="2889" actId="14100"/>
        <pc:sldMkLst>
          <pc:docMk/>
          <pc:sldMk cId="1150024284" sldId="2141411941"/>
        </pc:sldMkLst>
        <pc:spChg chg="mod">
          <ac:chgData name="Jha, Rahul" userId="58ebd905-d021-4bf9-a793-c152086cac81" providerId="ADAL" clId="{49AB7ADF-4BA5-4A86-937E-BA51D70AFEB7}" dt="2023-06-22T07:02:36.574" v="2889" actId="14100"/>
          <ac:spMkLst>
            <pc:docMk/>
            <pc:sldMk cId="1150024284" sldId="2141411941"/>
            <ac:spMk id="53" creationId="{1A403006-793F-784B-AB71-773BD024AF96}"/>
          </ac:spMkLst>
        </pc:spChg>
      </pc:sldChg>
      <pc:sldChg chg="modSp mod">
        <pc:chgData name="Jha, Rahul" userId="58ebd905-d021-4bf9-a793-c152086cac81" providerId="ADAL" clId="{49AB7ADF-4BA5-4A86-937E-BA51D70AFEB7}" dt="2023-06-22T06:45:01.823" v="2597" actId="20577"/>
        <pc:sldMkLst>
          <pc:docMk/>
          <pc:sldMk cId="82224119" sldId="2141411953"/>
        </pc:sldMkLst>
        <pc:spChg chg="mod">
          <ac:chgData name="Jha, Rahul" userId="58ebd905-d021-4bf9-a793-c152086cac81" providerId="ADAL" clId="{49AB7ADF-4BA5-4A86-937E-BA51D70AFEB7}" dt="2023-06-22T06:44:59.588" v="2595" actId="20577"/>
          <ac:spMkLst>
            <pc:docMk/>
            <pc:sldMk cId="82224119" sldId="2141411953"/>
            <ac:spMk id="44" creationId="{E8457118-FEA0-4ADE-9C69-CD86B15F6941}"/>
          </ac:spMkLst>
        </pc:spChg>
        <pc:spChg chg="mod">
          <ac:chgData name="Jha, Rahul" userId="58ebd905-d021-4bf9-a793-c152086cac81" providerId="ADAL" clId="{49AB7ADF-4BA5-4A86-937E-BA51D70AFEB7}" dt="2023-06-22T06:45:01.823" v="2597" actId="20577"/>
          <ac:spMkLst>
            <pc:docMk/>
            <pc:sldMk cId="82224119" sldId="2141411953"/>
            <ac:spMk id="47" creationId="{2C50BF7F-9669-4C94-B020-D750D95CC607}"/>
          </ac:spMkLst>
        </pc:spChg>
      </pc:sldChg>
      <pc:sldChg chg="delSp modSp mod">
        <pc:chgData name="Jha, Rahul" userId="58ebd905-d021-4bf9-a793-c152086cac81" providerId="ADAL" clId="{49AB7ADF-4BA5-4A86-937E-BA51D70AFEB7}" dt="2023-06-22T06:42:08.495" v="2589" actId="1076"/>
        <pc:sldMkLst>
          <pc:docMk/>
          <pc:sldMk cId="1970419634" sldId="2141411966"/>
        </pc:sldMkLst>
        <pc:spChg chg="del">
          <ac:chgData name="Jha, Rahul" userId="58ebd905-d021-4bf9-a793-c152086cac81" providerId="ADAL" clId="{49AB7ADF-4BA5-4A86-937E-BA51D70AFEB7}" dt="2023-06-22T06:41:33.366" v="2581" actId="478"/>
          <ac:spMkLst>
            <pc:docMk/>
            <pc:sldMk cId="1970419634" sldId="2141411966"/>
            <ac:spMk id="2" creationId="{54A9F406-1B36-616C-BF46-9DBB312A8A0A}"/>
          </ac:spMkLst>
        </pc:spChg>
        <pc:graphicFrameChg chg="mod modGraphic">
          <ac:chgData name="Jha, Rahul" userId="58ebd905-d021-4bf9-a793-c152086cac81" providerId="ADAL" clId="{49AB7ADF-4BA5-4A86-937E-BA51D70AFEB7}" dt="2023-06-22T06:42:08.495" v="2589" actId="1076"/>
          <ac:graphicFrameMkLst>
            <pc:docMk/>
            <pc:sldMk cId="1970419634" sldId="2141411966"/>
            <ac:graphicFrameMk id="4" creationId="{D5AB95D8-EA20-F96C-F087-0083C3226000}"/>
          </ac:graphicFrameMkLst>
        </pc:graphicFrameChg>
      </pc:sldChg>
      <pc:sldChg chg="modSp mod">
        <pc:chgData name="Jha, Rahul" userId="58ebd905-d021-4bf9-a793-c152086cac81" providerId="ADAL" clId="{49AB7ADF-4BA5-4A86-937E-BA51D70AFEB7}" dt="2023-06-22T06:46:46.408" v="2603" actId="1076"/>
        <pc:sldMkLst>
          <pc:docMk/>
          <pc:sldMk cId="249793734" sldId="2141411967"/>
        </pc:sldMkLst>
        <pc:graphicFrameChg chg="mod modGraphic">
          <ac:chgData name="Jha, Rahul" userId="58ebd905-d021-4bf9-a793-c152086cac81" providerId="ADAL" clId="{49AB7ADF-4BA5-4A86-937E-BA51D70AFEB7}" dt="2023-06-22T06:46:46.408" v="2603" actId="1076"/>
          <ac:graphicFrameMkLst>
            <pc:docMk/>
            <pc:sldMk cId="249793734" sldId="2141411967"/>
            <ac:graphicFrameMk id="4" creationId="{D5AB95D8-EA20-F96C-F087-0083C3226000}"/>
          </ac:graphicFrameMkLst>
        </pc:graphicFrameChg>
      </pc:sldChg>
      <pc:sldChg chg="delSp modSp mod">
        <pc:chgData name="Jha, Rahul" userId="58ebd905-d021-4bf9-a793-c152086cac81" providerId="ADAL" clId="{49AB7ADF-4BA5-4A86-937E-BA51D70AFEB7}" dt="2023-06-22T06:59:41.923" v="2868" actId="14100"/>
        <pc:sldMkLst>
          <pc:docMk/>
          <pc:sldMk cId="2902108019" sldId="2141411969"/>
        </pc:sldMkLst>
        <pc:spChg chg="del">
          <ac:chgData name="Jha, Rahul" userId="58ebd905-d021-4bf9-a793-c152086cac81" providerId="ADAL" clId="{49AB7ADF-4BA5-4A86-937E-BA51D70AFEB7}" dt="2023-06-22T06:59:26.256" v="2863" actId="478"/>
          <ac:spMkLst>
            <pc:docMk/>
            <pc:sldMk cId="2902108019" sldId="2141411969"/>
            <ac:spMk id="2" creationId="{54A9F406-1B36-616C-BF46-9DBB312A8A0A}"/>
          </ac:spMkLst>
        </pc:spChg>
        <pc:graphicFrameChg chg="mod modGraphic">
          <ac:chgData name="Jha, Rahul" userId="58ebd905-d021-4bf9-a793-c152086cac81" providerId="ADAL" clId="{49AB7ADF-4BA5-4A86-937E-BA51D70AFEB7}" dt="2023-06-22T06:59:41.923" v="2868" actId="14100"/>
          <ac:graphicFrameMkLst>
            <pc:docMk/>
            <pc:sldMk cId="2902108019" sldId="2141411969"/>
            <ac:graphicFrameMk id="4" creationId="{D5AB95D8-EA20-F96C-F087-0083C3226000}"/>
          </ac:graphicFrameMkLst>
        </pc:graphicFrameChg>
      </pc:sldChg>
      <pc:sldChg chg="modSp mod">
        <pc:chgData name="Jha, Rahul" userId="58ebd905-d021-4bf9-a793-c152086cac81" providerId="ADAL" clId="{49AB7ADF-4BA5-4A86-937E-BA51D70AFEB7}" dt="2023-06-22T06:38:17.274" v="2570" actId="20577"/>
        <pc:sldMkLst>
          <pc:docMk/>
          <pc:sldMk cId="4124265972" sldId="2141411972"/>
        </pc:sldMkLst>
        <pc:spChg chg="mod">
          <ac:chgData name="Jha, Rahul" userId="58ebd905-d021-4bf9-a793-c152086cac81" providerId="ADAL" clId="{49AB7ADF-4BA5-4A86-937E-BA51D70AFEB7}" dt="2023-06-22T06:36:58.471" v="2544" actId="20577"/>
          <ac:spMkLst>
            <pc:docMk/>
            <pc:sldMk cId="4124265972" sldId="2141411972"/>
            <ac:spMk id="10" creationId="{19D06E37-AAA2-4543-E5A2-4D66658200E2}"/>
          </ac:spMkLst>
        </pc:spChg>
        <pc:graphicFrameChg chg="modGraphic">
          <ac:chgData name="Jha, Rahul" userId="58ebd905-d021-4bf9-a793-c152086cac81" providerId="ADAL" clId="{49AB7ADF-4BA5-4A86-937E-BA51D70AFEB7}" dt="2023-06-22T06:38:17.274" v="2570" actId="20577"/>
          <ac:graphicFrameMkLst>
            <pc:docMk/>
            <pc:sldMk cId="4124265972" sldId="2141411972"/>
            <ac:graphicFrameMk id="14" creationId="{16ECB1FE-4433-3E6A-FE5E-1E58D26E866D}"/>
          </ac:graphicFrameMkLst>
        </pc:graphicFrameChg>
      </pc:sldChg>
      <pc:sldChg chg="del">
        <pc:chgData name="Jha, Rahul" userId="58ebd905-d021-4bf9-a793-c152086cac81" providerId="ADAL" clId="{49AB7ADF-4BA5-4A86-937E-BA51D70AFEB7}" dt="2023-06-22T06:18:25.059" v="2322" actId="47"/>
        <pc:sldMkLst>
          <pc:docMk/>
          <pc:sldMk cId="838370518" sldId="2141411976"/>
        </pc:sldMkLst>
      </pc:sldChg>
      <pc:sldChg chg="addSp delSp modSp mod">
        <pc:chgData name="Jha, Rahul" userId="58ebd905-d021-4bf9-a793-c152086cac81" providerId="ADAL" clId="{49AB7ADF-4BA5-4A86-937E-BA51D70AFEB7}" dt="2023-06-22T06:21:14.691" v="2408" actId="20577"/>
        <pc:sldMkLst>
          <pc:docMk/>
          <pc:sldMk cId="2263941871" sldId="2141411977"/>
        </pc:sldMkLst>
        <pc:spChg chg="add mod">
          <ac:chgData name="Jha, Rahul" userId="58ebd905-d021-4bf9-a793-c152086cac81" providerId="ADAL" clId="{49AB7ADF-4BA5-4A86-937E-BA51D70AFEB7}" dt="2023-06-22T05:53:35.462" v="1227"/>
          <ac:spMkLst>
            <pc:docMk/>
            <pc:sldMk cId="2263941871" sldId="2141411977"/>
            <ac:spMk id="2" creationId="{1AAD121C-73E7-F5A4-823F-190DF242AB7D}"/>
          </ac:spMkLst>
        </pc:spChg>
        <pc:spChg chg="mod">
          <ac:chgData name="Jha, Rahul" userId="58ebd905-d021-4bf9-a793-c152086cac81" providerId="ADAL" clId="{49AB7ADF-4BA5-4A86-937E-BA51D70AFEB7}" dt="2023-06-22T06:21:14.691" v="2408" actId="20577"/>
          <ac:spMkLst>
            <pc:docMk/>
            <pc:sldMk cId="2263941871" sldId="2141411977"/>
            <ac:spMk id="13" creationId="{1243B7BA-3328-1047-99AE-2B8D56055231}"/>
          </ac:spMkLst>
        </pc:spChg>
        <pc:spChg chg="del">
          <ac:chgData name="Jha, Rahul" userId="58ebd905-d021-4bf9-a793-c152086cac81" providerId="ADAL" clId="{49AB7ADF-4BA5-4A86-937E-BA51D70AFEB7}" dt="2023-06-22T05:52:40.554" v="1191" actId="478"/>
          <ac:spMkLst>
            <pc:docMk/>
            <pc:sldMk cId="2263941871" sldId="2141411977"/>
            <ac:spMk id="14" creationId="{565CB4C9-7C0F-5B4A-980E-B22AC7116A6D}"/>
          </ac:spMkLst>
        </pc:spChg>
      </pc:sldChg>
      <pc:sldChg chg="addSp delSp modSp add mod">
        <pc:chgData name="Jha, Rahul" userId="58ebd905-d021-4bf9-a793-c152086cac81" providerId="ADAL" clId="{49AB7ADF-4BA5-4A86-937E-BA51D70AFEB7}" dt="2023-06-22T06:23:30.063" v="2459"/>
        <pc:sldMkLst>
          <pc:docMk/>
          <pc:sldMk cId="383974155" sldId="2141411978"/>
        </pc:sldMkLst>
        <pc:spChg chg="add mod">
          <ac:chgData name="Jha, Rahul" userId="58ebd905-d021-4bf9-a793-c152086cac81" providerId="ADAL" clId="{49AB7ADF-4BA5-4A86-937E-BA51D70AFEB7}" dt="2023-06-22T06:23:30.063" v="2459"/>
          <ac:spMkLst>
            <pc:docMk/>
            <pc:sldMk cId="383974155" sldId="2141411978"/>
            <ac:spMk id="2" creationId="{9A137CC4-B446-F26D-FB89-9F7CACCE1CF6}"/>
          </ac:spMkLst>
        </pc:spChg>
        <pc:spChg chg="mod">
          <ac:chgData name="Jha, Rahul" userId="58ebd905-d021-4bf9-a793-c152086cac81" providerId="ADAL" clId="{49AB7ADF-4BA5-4A86-937E-BA51D70AFEB7}" dt="2023-06-22T06:22:44.451" v="2457" actId="20577"/>
          <ac:spMkLst>
            <pc:docMk/>
            <pc:sldMk cId="383974155" sldId="2141411978"/>
            <ac:spMk id="13" creationId="{1243B7BA-3328-1047-99AE-2B8D56055231}"/>
          </ac:spMkLst>
        </pc:spChg>
        <pc:spChg chg="del">
          <ac:chgData name="Jha, Rahul" userId="58ebd905-d021-4bf9-a793-c152086cac81" providerId="ADAL" clId="{49AB7ADF-4BA5-4A86-937E-BA51D70AFEB7}" dt="2023-06-22T06:23:29.254" v="2458" actId="478"/>
          <ac:spMkLst>
            <pc:docMk/>
            <pc:sldMk cId="383974155" sldId="2141411978"/>
            <ac:spMk id="14" creationId="{565CB4C9-7C0F-5B4A-980E-B22AC7116A6D}"/>
          </ac:spMkLst>
        </pc:spChg>
      </pc:sldChg>
      <pc:sldChg chg="add del">
        <pc:chgData name="Jha, Rahul" userId="58ebd905-d021-4bf9-a793-c152086cac81" providerId="ADAL" clId="{49AB7ADF-4BA5-4A86-937E-BA51D70AFEB7}" dt="2023-06-22T05:46:17.163" v="1014"/>
        <pc:sldMkLst>
          <pc:docMk/>
          <pc:sldMk cId="894099983" sldId="21414119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1ACD67F-B129-45F4-9F60-E8DE5ADE0EFC}" type="datetimeFigureOut">
              <a:rPr lang="en-US" smtClean="0"/>
              <a:t>6/22/2023</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99A8867-6246-4E17-8D58-0A9B2FC18E9C}" type="slidenum">
              <a:rPr lang="en-US" smtClean="0"/>
              <a:t>‹#›</a:t>
            </a:fld>
            <a:endParaRPr lang="en-US" dirty="0"/>
          </a:p>
        </p:txBody>
      </p:sp>
    </p:spTree>
    <p:extLst>
      <p:ext uri="{BB962C8B-B14F-4D97-AF65-F5344CB8AC3E}">
        <p14:creationId xmlns:p14="http://schemas.microsoft.com/office/powerpoint/2010/main" val="4064973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A8867-6246-4E17-8D58-0A9B2FC18E9C}" type="slidenum">
              <a:rPr lang="en-US" smtClean="0"/>
              <a:t>1</a:t>
            </a:fld>
            <a:endParaRPr lang="en-US" dirty="0"/>
          </a:p>
        </p:txBody>
      </p:sp>
    </p:spTree>
    <p:extLst>
      <p:ext uri="{BB962C8B-B14F-4D97-AF65-F5344CB8AC3E}">
        <p14:creationId xmlns:p14="http://schemas.microsoft.com/office/powerpoint/2010/main" val="183653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6812D2EF-7BD2-47F9-AFA3-C5A84BDC9C9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97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9BD30-9B9A-4FB9-B6A4-8E0C53552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904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731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43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474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43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0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22</a:t>
            </a:fld>
            <a:endParaRPr lang="en-US" dirty="0"/>
          </a:p>
        </p:txBody>
      </p:sp>
    </p:spTree>
    <p:extLst>
      <p:ext uri="{BB962C8B-B14F-4D97-AF65-F5344CB8AC3E}">
        <p14:creationId xmlns:p14="http://schemas.microsoft.com/office/powerpoint/2010/main" val="3726231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62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332E307-7E84-4E25-9AB6-6F67554FEC0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957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31</a:t>
            </a:fld>
            <a:endParaRPr lang="en-US" dirty="0"/>
          </a:p>
        </p:txBody>
      </p:sp>
    </p:spTree>
    <p:extLst>
      <p:ext uri="{BB962C8B-B14F-4D97-AF65-F5344CB8AC3E}">
        <p14:creationId xmlns:p14="http://schemas.microsoft.com/office/powerpoint/2010/main" val="232302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856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41</a:t>
            </a:fld>
            <a:endParaRPr lang="en-US" dirty="0"/>
          </a:p>
        </p:txBody>
      </p:sp>
    </p:spTree>
    <p:extLst>
      <p:ext uri="{BB962C8B-B14F-4D97-AF65-F5344CB8AC3E}">
        <p14:creationId xmlns:p14="http://schemas.microsoft.com/office/powerpoint/2010/main" val="2848351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126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154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928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A8867-6246-4E17-8D58-0A9B2FC18E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348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0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A8867-6246-4E17-8D58-0A9B2FC18E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34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2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332E307-7E84-4E25-9AB6-6F67554FEC0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392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78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53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980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649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971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9BD30-9B9A-4FB9-B6A4-8E0C53552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251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9124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57</a:t>
            </a:fld>
            <a:endParaRPr lang="en-US" dirty="0"/>
          </a:p>
        </p:txBody>
      </p:sp>
    </p:spTree>
    <p:extLst>
      <p:ext uri="{BB962C8B-B14F-4D97-AF65-F5344CB8AC3E}">
        <p14:creationId xmlns:p14="http://schemas.microsoft.com/office/powerpoint/2010/main" val="1584205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11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30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325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67</a:t>
            </a:fld>
            <a:endParaRPr lang="en-US" dirty="0"/>
          </a:p>
        </p:txBody>
      </p:sp>
    </p:spTree>
    <p:extLst>
      <p:ext uri="{BB962C8B-B14F-4D97-AF65-F5344CB8AC3E}">
        <p14:creationId xmlns:p14="http://schemas.microsoft.com/office/powerpoint/2010/main" val="2593096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304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75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0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81</a:t>
            </a:fld>
            <a:endParaRPr lang="en-US" dirty="0"/>
          </a:p>
        </p:txBody>
      </p:sp>
    </p:spTree>
    <p:extLst>
      <p:ext uri="{BB962C8B-B14F-4D97-AF65-F5344CB8AC3E}">
        <p14:creationId xmlns:p14="http://schemas.microsoft.com/office/powerpoint/2010/main" val="2470669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82</a:t>
            </a:fld>
            <a:endParaRPr lang="en-US" dirty="0"/>
          </a:p>
        </p:txBody>
      </p:sp>
    </p:spTree>
    <p:extLst>
      <p:ext uri="{BB962C8B-B14F-4D97-AF65-F5344CB8AC3E}">
        <p14:creationId xmlns:p14="http://schemas.microsoft.com/office/powerpoint/2010/main" val="869579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69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88</a:t>
            </a:fld>
            <a:endParaRPr lang="en-US" dirty="0"/>
          </a:p>
        </p:txBody>
      </p:sp>
    </p:spTree>
    <p:extLst>
      <p:ext uri="{BB962C8B-B14F-4D97-AF65-F5344CB8AC3E}">
        <p14:creationId xmlns:p14="http://schemas.microsoft.com/office/powerpoint/2010/main" val="1402850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89</a:t>
            </a:fld>
            <a:endParaRPr lang="en-US" dirty="0"/>
          </a:p>
        </p:txBody>
      </p:sp>
    </p:spTree>
    <p:extLst>
      <p:ext uri="{BB962C8B-B14F-4D97-AF65-F5344CB8AC3E}">
        <p14:creationId xmlns:p14="http://schemas.microsoft.com/office/powerpoint/2010/main" val="3034267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92</a:t>
            </a:fld>
            <a:endParaRPr lang="en-US" dirty="0"/>
          </a:p>
        </p:txBody>
      </p:sp>
    </p:spTree>
    <p:extLst>
      <p:ext uri="{BB962C8B-B14F-4D97-AF65-F5344CB8AC3E}">
        <p14:creationId xmlns:p14="http://schemas.microsoft.com/office/powerpoint/2010/main" val="78157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F40A0E52-A1B8-4E3D-A70D-94C2780A49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437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670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102</a:t>
            </a:fld>
            <a:endParaRPr lang="en-US" dirty="0"/>
          </a:p>
        </p:txBody>
      </p:sp>
    </p:spTree>
    <p:extLst>
      <p:ext uri="{BB962C8B-B14F-4D97-AF65-F5344CB8AC3E}">
        <p14:creationId xmlns:p14="http://schemas.microsoft.com/office/powerpoint/2010/main" val="3846327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65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9BD30-9B9A-4FB9-B6A4-8E0C53552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773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6598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6434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613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8776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145176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4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F40A0E52-A1B8-4E3D-A70D-94C2780A49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651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042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D3A98-F855-4EA2-8D66-2968085536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1612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12D2EF-7BD2-47F9-AFA3-C5A84BDC9C91}" type="slidenum">
              <a:rPr lang="en-US" smtClean="0"/>
              <a:t>163</a:t>
            </a:fld>
            <a:endParaRPr lang="en-US" dirty="0"/>
          </a:p>
        </p:txBody>
      </p:sp>
    </p:spTree>
    <p:extLst>
      <p:ext uri="{BB962C8B-B14F-4D97-AF65-F5344CB8AC3E}">
        <p14:creationId xmlns:p14="http://schemas.microsoft.com/office/powerpoint/2010/main" val="25049358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788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F40A0E52-A1B8-4E3D-A70D-94C2780A49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02001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D2EF-7BD2-47F9-AFA3-C5A84BDC9C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094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F40A0E52-A1B8-4E3D-A70D-94C2780A49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2055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4506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12D2EF-7BD2-47F9-AFA3-C5A84BDC9C91}"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3540663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4377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D2EF-7BD2-47F9-AFA3-C5A84BDC9C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7529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238074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142714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186773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2045665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C44EA-430F-604E-B7E0-F4BFE39F9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2884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937688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A8867-6246-4E17-8D58-0A9B2FC18E9C}" type="slidenum">
              <a:rPr lang="en-US" smtClean="0"/>
              <a:t>178</a:t>
            </a:fld>
            <a:endParaRPr lang="en-US" dirty="0"/>
          </a:p>
        </p:txBody>
      </p:sp>
    </p:spTree>
    <p:extLst>
      <p:ext uri="{BB962C8B-B14F-4D97-AF65-F5344CB8AC3E}">
        <p14:creationId xmlns:p14="http://schemas.microsoft.com/office/powerpoint/2010/main" val="32254296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9A8867-6246-4E17-8D58-0A9B2FC18E9C}" type="slidenum">
              <a:rPr lang="en-US" smtClean="0"/>
              <a:t>179</a:t>
            </a:fld>
            <a:endParaRPr lang="en-US" dirty="0"/>
          </a:p>
        </p:txBody>
      </p:sp>
    </p:spTree>
    <p:extLst>
      <p:ext uri="{BB962C8B-B14F-4D97-AF65-F5344CB8AC3E}">
        <p14:creationId xmlns:p14="http://schemas.microsoft.com/office/powerpoint/2010/main" val="943228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12D2EF-7BD2-47F9-AFA3-C5A84BDC9C91}"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26301615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9545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399A8867-6246-4E17-8D58-0A9B2FC18E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969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490005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581107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12D2EF-7BD2-47F9-AFA3-C5A84BDC9C91}" type="slidenum">
              <a:rPr lang="en-US" smtClean="0"/>
              <a:t>185</a:t>
            </a:fld>
            <a:endParaRPr lang="en-US"/>
          </a:p>
        </p:txBody>
      </p:sp>
    </p:spTree>
    <p:extLst>
      <p:ext uri="{BB962C8B-B14F-4D97-AF65-F5344CB8AC3E}">
        <p14:creationId xmlns:p14="http://schemas.microsoft.com/office/powerpoint/2010/main" val="40523327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C44EA-430F-604E-B7E0-F4BFE39F9F24}" type="slidenum">
              <a:rPr lang="en-US" smtClean="0"/>
              <a:t>186</a:t>
            </a:fld>
            <a:endParaRPr lang="en-US"/>
          </a:p>
        </p:txBody>
      </p:sp>
    </p:spTree>
    <p:extLst>
      <p:ext uri="{BB962C8B-B14F-4D97-AF65-F5344CB8AC3E}">
        <p14:creationId xmlns:p14="http://schemas.microsoft.com/office/powerpoint/2010/main" val="25082204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976374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181934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399921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2865489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D2EF-7BD2-47F9-AFA3-C5A84BDC9C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41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2101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F40A0E52-A1B8-4E3D-A70D-94C2780A49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518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D2EF-7BD2-47F9-AFA3-C5A84BDC9C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2573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D2EF-7BD2-47F9-AFA3-C5A84BDC9C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67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F40A0E52-A1B8-4E3D-A70D-94C2780A49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868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724521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39518741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D87684C-FC4E-4247-BAEC-9F6A9A425F0D}"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1366779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7684C-FC4E-4247-BAEC-9F6A9A425F0D}"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13891865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7684C-FC4E-4247-BAEC-9F6A9A425F0D}"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21187180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59CF-572A-6141-89B5-101FB57D0C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1D5796-8863-0048-8B05-6EEE5BDB1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3E36AFF-C0F6-2242-A270-4A57D2BAF501}"/>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0E0587E7-6D47-084B-9309-29A0D1EE5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2E5FD-10A9-1C44-B368-7DB01110DA6A}"/>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0052365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36A0-84CB-2343-B26E-BCC936354B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2E3DC3-2D4F-6E47-BDD3-0859D79AB5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A11413-3EC5-A94E-A294-ABDEF3355617}"/>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38B155CA-E5B9-3449-A4CE-3E38293CD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022A8-BD18-4A42-8C07-22B4859BDC81}"/>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3482629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5BFF-F158-7C41-9220-301110C9C7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8F258D-0EFE-ED4D-9957-01F0041469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A1698C-DB8D-AA44-8840-A1810E63B6BC}"/>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22BDC062-3D22-614D-A3D6-61670591A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F60A2-B52F-6048-93F4-83A502789DD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806549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35BE-82EF-B149-A2F2-F2824E6ED7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9C5C63-72F6-3C42-BB70-F92C961AC9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DD26B4-5EE7-9447-8CAB-DE88DCDB9D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F571CF-E808-7342-9FA1-74C568BED866}"/>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A674BA36-0F98-4D43-918D-BFAAF50B2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C3D64-10AD-F540-91B0-CA2944144A2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3809011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0F3F-B5A3-0044-BE55-AAFC9E60A0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02EE69-DE32-7046-8074-D91812DFB9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FB281D7-BE61-5745-80A1-A66477D4A9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4F2CBC-52A3-ED46-92C5-3384B46B8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4A486B-256D-0A49-A1A9-14071FDA041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120930-50B0-264E-B1BF-3D0E920E01E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8" name="Footer Placeholder 7">
            <a:extLst>
              <a:ext uri="{FF2B5EF4-FFF2-40B4-BE49-F238E27FC236}">
                <a16:creationId xmlns:a16="http://schemas.microsoft.com/office/drawing/2014/main" id="{4F4EFC15-38A1-8349-A912-991ACC670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25BF55-58E1-9A44-8E18-3D7A516D2B8E}"/>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0270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F8BC-EA90-1749-BC31-4F2A1DE7081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DF6A8-8474-524F-B2E7-119385E4B0A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4" name="Footer Placeholder 3">
            <a:extLst>
              <a:ext uri="{FF2B5EF4-FFF2-40B4-BE49-F238E27FC236}">
                <a16:creationId xmlns:a16="http://schemas.microsoft.com/office/drawing/2014/main" id="{C66ABD61-86DD-5648-969E-B0FDB4508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2EE34A-9B65-D241-91DB-1FCE0D2C94E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117881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8FBFE-7F10-4C48-B61D-B0D3A23F071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3" name="Footer Placeholder 2">
            <a:extLst>
              <a:ext uri="{FF2B5EF4-FFF2-40B4-BE49-F238E27FC236}">
                <a16:creationId xmlns:a16="http://schemas.microsoft.com/office/drawing/2014/main" id="{80E3E6FD-16F4-B64D-BB75-7FB7CE0CFC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B8EE90-7843-0843-A06E-9AAD79C6A735}"/>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557089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3353712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A8C3-24F0-8644-8FF3-75233B5765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FD2994-04C0-D245-B179-E8DF281BF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23215C-30EB-444C-AE34-ED982A88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E061F9-EB56-F543-BA0A-355145B1062C}"/>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13534ED0-B1E0-B348-8625-BD264EA18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E825-22F1-E74F-ABAD-E4E547B9F70F}"/>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00187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0BAE7-6708-5547-9D8C-281DA061A0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7D3C2D6-C329-7A40-8B41-4EA92F071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04552A-7AAB-EE40-B3D1-424A3EF53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D10590-4E8B-2E43-BFDE-AC1C61F26FA1}"/>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68C13895-5229-CB46-B4A9-2F7D49677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2235E-0504-3A40-B109-5C18876B27E7}"/>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10490245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6814-B7A3-CF47-A40B-E5B95D7464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F6DC0F-131E-C64F-991B-77C9500BD2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29BB1C-8C75-8D47-A249-E8E04BA7C06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C7DD281B-9861-8445-AFD2-F98B084CD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B06B2-BC8B-BC48-983A-1D667EA15C3F}"/>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347296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054FAB-2186-474F-B876-51945FC4B8A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D6DDC0-B08E-AC4D-A0D0-2BECE71F03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8C2BE4-5761-E448-94FE-675421B1D49D}"/>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EB3F29D1-1A61-C241-8C4D-91F42B60E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93652-0BEC-B540-A2CB-7E2B92846D1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0982962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ver slide with imag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1" y="0"/>
            <a:ext cx="12191999" cy="6858000"/>
          </a:xfrm>
          <a:prstGeom prst="rect">
            <a:avLst/>
          </a:prstGeom>
          <a:solidFill>
            <a:schemeClr val="bg1">
              <a:lumMod val="85000"/>
            </a:schemeClr>
          </a:solidFill>
        </p:spPr>
        <p:txBody>
          <a:bodyPr vert="horz"/>
          <a:lstStyle>
            <a:lvl1pPr marL="0" indent="0">
              <a:buNone/>
              <a:defRPr sz="1600">
                <a:latin typeface="Univers for KPMG" panose="020B0603020202020204" pitchFamily="34" charset="0"/>
                <a:cs typeface="Univers for KPMG" panose="020B0603020202020204" pitchFamily="34" charset="0"/>
              </a:defRPr>
            </a:lvl1pPr>
          </a:lstStyle>
          <a:p>
            <a:r>
              <a:rPr lang="en-US" dirty="0"/>
              <a:t>Click icon to add picture</a:t>
            </a:r>
          </a:p>
        </p:txBody>
      </p:sp>
      <p:pic>
        <p:nvPicPr>
          <p:cNvPr id="15" name="Picture 1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688749" y="665749"/>
            <a:ext cx="1077406" cy="524876"/>
          </a:xfrm>
          <a:prstGeom prst="rect">
            <a:avLst/>
          </a:prstGeom>
        </p:spPr>
      </p:pic>
      <p:sp>
        <p:nvSpPr>
          <p:cNvPr id="10" name="Title 8"/>
          <p:cNvSpPr>
            <a:spLocks noGrp="1"/>
          </p:cNvSpPr>
          <p:nvPr>
            <p:ph type="title"/>
          </p:nvPr>
        </p:nvSpPr>
        <p:spPr>
          <a:xfrm>
            <a:off x="688749" y="1467416"/>
            <a:ext cx="7626122" cy="2297783"/>
          </a:xfrm>
          <a:prstGeom prst="rect">
            <a:avLst/>
          </a:prstGeom>
        </p:spPr>
        <p:txBody>
          <a:bodyPr lIns="0" tIns="0" rIns="0" bIns="0"/>
          <a:lstStyle>
            <a:lvl1pPr>
              <a:lnSpc>
                <a:spcPct val="70000"/>
              </a:lnSpc>
              <a:defRPr sz="10999">
                <a:solidFill>
                  <a:schemeClr val="bg1"/>
                </a:solidFill>
              </a:defRPr>
            </a:lvl1pPr>
          </a:lstStyle>
          <a:p>
            <a:r>
              <a:rPr lang="en-US" dirty="0"/>
              <a:t>Click to edit Master title style</a:t>
            </a:r>
          </a:p>
        </p:txBody>
      </p:sp>
      <p:sp>
        <p:nvSpPr>
          <p:cNvPr id="7" name="Text Placeholder 6"/>
          <p:cNvSpPr>
            <a:spLocks noGrp="1"/>
          </p:cNvSpPr>
          <p:nvPr>
            <p:ph type="body" sz="quarter" idx="12"/>
          </p:nvPr>
        </p:nvSpPr>
        <p:spPr>
          <a:xfrm>
            <a:off x="688749" y="5660878"/>
            <a:ext cx="3984852" cy="183394"/>
          </a:xfrm>
          <a:prstGeom prst="rect">
            <a:avLst/>
          </a:prstGeom>
        </p:spPr>
        <p:txBody>
          <a:bodyPr vert="horz" lIns="0" tIns="0" rIns="0" bIns="0"/>
          <a:lstStyle>
            <a:lvl1pPr marL="0" indent="0">
              <a:spcBef>
                <a:spcPts val="280"/>
              </a:spcBef>
              <a:spcAft>
                <a:spcPts val="0"/>
              </a:spcAft>
              <a:buNone/>
              <a:defRPr sz="11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8" name="Text Placeholder 6"/>
          <p:cNvSpPr>
            <a:spLocks noGrp="1"/>
          </p:cNvSpPr>
          <p:nvPr>
            <p:ph type="body" sz="quarter" idx="13"/>
          </p:nvPr>
        </p:nvSpPr>
        <p:spPr>
          <a:xfrm>
            <a:off x="688749" y="4022694"/>
            <a:ext cx="3984852" cy="567503"/>
          </a:xfrm>
          <a:prstGeom prst="rect">
            <a:avLst/>
          </a:prstGeom>
        </p:spPr>
        <p:txBody>
          <a:bodyPr vert="horz" lIns="0" tIns="0" rIns="0" bIns="0"/>
          <a:lstStyle>
            <a:lvl1pPr marL="0" indent="0">
              <a:spcBef>
                <a:spcPts val="280"/>
              </a:spcBef>
              <a:spcAft>
                <a:spcPts val="0"/>
              </a:spcAft>
              <a:buNone/>
              <a:defRPr sz="16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9" name="TextBox 8"/>
          <p:cNvSpPr txBox="1"/>
          <p:nvPr userDrawn="1"/>
        </p:nvSpPr>
        <p:spPr>
          <a:xfrm>
            <a:off x="688749" y="6101768"/>
            <a:ext cx="4153505" cy="169277"/>
          </a:xfrm>
          <a:prstGeom prst="rect">
            <a:avLst/>
          </a:prstGeom>
          <a:noFill/>
        </p:spPr>
        <p:txBody>
          <a:bodyPr wrap="square" lIns="0" tIns="0" rIns="0" bIns="0" rtlCol="0">
            <a:spAutoFit/>
          </a:bodyPr>
          <a:lstStyle/>
          <a:p>
            <a:pPr defTabSz="914307"/>
            <a:r>
              <a:rPr lang="en-US" sz="1100" dirty="0">
                <a:solidFill>
                  <a:prstClr val="white"/>
                </a:solidFill>
                <a:latin typeface="Univers for KPMG" panose="020B0603020202020204" pitchFamily="34" charset="0"/>
              </a:rPr>
              <a:t>KPMG.com/in</a:t>
            </a:r>
          </a:p>
        </p:txBody>
      </p:sp>
      <p:cxnSp>
        <p:nvCxnSpPr>
          <p:cNvPr id="11" name="Straight Connector 10"/>
          <p:cNvCxnSpPr/>
          <p:nvPr userDrawn="1"/>
        </p:nvCxnSpPr>
        <p:spPr>
          <a:xfrm>
            <a:off x="688749" y="5944110"/>
            <a:ext cx="18947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869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2 Line Headin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838200" y="365126"/>
            <a:ext cx="10515600" cy="734804"/>
          </a:xfrm>
          <a:prstGeom prst="rect">
            <a:avLst/>
          </a:prstGeom>
        </p:spPr>
        <p:txBody>
          <a:bodyPr lIns="0" tIns="0" rIns="0" bIns="0" anchor="ctr"/>
          <a:lstStyle>
            <a:lvl1pPr algn="l" defTabSz="914307" rtl="0" eaLnBrk="1" latinLnBrk="0" hangingPunct="1">
              <a:lnSpc>
                <a:spcPct val="70000"/>
              </a:lnSpc>
              <a:spcBef>
                <a:spcPct val="0"/>
              </a:spcBef>
              <a:buNone/>
              <a:defRPr lang="en-US" sz="3200" kern="1200" dirty="0">
                <a:solidFill>
                  <a:srgbClr val="6D2077"/>
                </a:solidFill>
                <a:latin typeface="KPMG Extralight" panose="020B0303030202040204" pitchFamily="34" charset="0"/>
                <a:ea typeface="+mj-ea"/>
                <a:cs typeface="KPMG Extralight" panose="020B0303030202040204" pitchFamily="34" charset="0"/>
              </a:defRPr>
            </a:lvl1pPr>
          </a:lstStyle>
          <a:p>
            <a:r>
              <a:rPr lang="en-US" dirty="0"/>
              <a:t>Double header</a:t>
            </a:r>
            <a:br>
              <a:rPr lang="en-US" dirty="0"/>
            </a:br>
            <a:r>
              <a:rPr lang="en-US" dirty="0"/>
              <a:t>- KPMG </a:t>
            </a:r>
            <a:r>
              <a:rPr lang="en-US" dirty="0" err="1"/>
              <a:t>Extralight</a:t>
            </a:r>
            <a:r>
              <a:rPr lang="en-US" dirty="0"/>
              <a:t> Font 32</a:t>
            </a:r>
          </a:p>
        </p:txBody>
      </p:sp>
      <p:cxnSp>
        <p:nvCxnSpPr>
          <p:cNvPr id="11" name="Straight Connector 10"/>
          <p:cNvCxnSpPr/>
          <p:nvPr userDrawn="1"/>
        </p:nvCxnSpPr>
        <p:spPr>
          <a:xfrm>
            <a:off x="838200" y="1099930"/>
            <a:ext cx="1051560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870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9"/>
          <p:cNvSpPr>
            <a:spLocks noGrp="1"/>
          </p:cNvSpPr>
          <p:nvPr>
            <p:ph type="title"/>
          </p:nvPr>
        </p:nvSpPr>
        <p:spPr>
          <a:xfrm>
            <a:off x="838200" y="365126"/>
            <a:ext cx="10515600" cy="734804"/>
          </a:xfrm>
          <a:prstGeom prst="rect">
            <a:avLst/>
          </a:prstGeom>
        </p:spPr>
        <p:txBody>
          <a:bodyPr lIns="0" tIns="0" rIns="0" bIns="0" anchor="ctr"/>
          <a:lstStyle>
            <a:lvl1pPr algn="l" defTabSz="914400" rtl="0" eaLnBrk="1" latinLnBrk="0" hangingPunct="1">
              <a:lnSpc>
                <a:spcPct val="70000"/>
              </a:lnSpc>
              <a:spcBef>
                <a:spcPct val="0"/>
              </a:spcBef>
              <a:buNone/>
              <a:defRPr lang="en-US" sz="4400" kern="1200" dirty="0">
                <a:solidFill>
                  <a:srgbClr val="005EB8"/>
                </a:solidFill>
                <a:latin typeface="KPMG Extralight" panose="020B0303030202040204" pitchFamily="34" charset="0"/>
                <a:ea typeface="+mj-ea"/>
                <a:cs typeface="KPMG Extralight" panose="020B0303030202040204" pitchFamily="34" charset="0"/>
              </a:defRPr>
            </a:lvl1pPr>
          </a:lstStyle>
          <a:p>
            <a:r>
              <a:rPr lang="en-US" dirty="0"/>
              <a:t>Click to edit Master title style</a:t>
            </a:r>
          </a:p>
        </p:txBody>
      </p:sp>
      <p:cxnSp>
        <p:nvCxnSpPr>
          <p:cNvPr id="8" name="Straight Connector 7"/>
          <p:cNvCxnSpPr/>
          <p:nvPr userDrawn="1"/>
        </p:nvCxnSpPr>
        <p:spPr>
          <a:xfrm>
            <a:off x="838200" y="1099930"/>
            <a:ext cx="10515600" cy="0"/>
          </a:xfrm>
          <a:prstGeom prst="line">
            <a:avLst/>
          </a:prstGeom>
          <a:ln>
            <a:solidFill>
              <a:srgbClr val="005EB8"/>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617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70000"/>
              </a:lnSpc>
              <a:defRPr lang="en-US" sz="5400" dirty="0">
                <a:solidFill>
                  <a:srgbClr val="6D2077"/>
                </a:solidFill>
                <a:latin typeface="KPMG Extralight" panose="020B0303030202040204" pitchFamily="34" charset="0"/>
                <a:cs typeface="KPMG Extralight" panose="020B0303030202040204" pitchFamily="34" charset="0"/>
              </a:defRPr>
            </a:lvl1pPr>
          </a:lstStyle>
          <a:p>
            <a:r>
              <a:rPr lang="en-US" dirty="0"/>
              <a:t>Two column - KPMG </a:t>
            </a:r>
            <a:r>
              <a:rPr lang="en-US" dirty="0" err="1"/>
              <a:t>Extralight</a:t>
            </a:r>
            <a:r>
              <a:rPr lang="en-US" dirty="0"/>
              <a:t> Font 54</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8" name="Text Placeholder 14"/>
          <p:cNvSpPr>
            <a:spLocks noGrp="1"/>
          </p:cNvSpPr>
          <p:nvPr>
            <p:ph type="body" sz="quarter" idx="44" hasCustomPrompt="1"/>
          </p:nvPr>
        </p:nvSpPr>
        <p:spPr>
          <a:xfrm>
            <a:off x="803274" y="1808162"/>
            <a:ext cx="10585449" cy="4249737"/>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1570802991"/>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981">
          <p15:clr>
            <a:srgbClr val="FBAE40"/>
          </p15:clr>
        </p15:guide>
        <p15:guide id="6" orient="horz" pos="3816">
          <p15:clr>
            <a:srgbClr val="FBAE40"/>
          </p15:clr>
        </p15:guide>
        <p15:guide id="7" orient="horz" pos="113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59CF-572A-6141-89B5-101FB57D0C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1D5796-8863-0048-8B05-6EEE5BDB1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3E36AFF-C0F6-2242-A270-4A57D2BAF501}"/>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0E0587E7-6D47-084B-9309-29A0D1EE5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2E5FD-10A9-1C44-B368-7DB01110DA6A}"/>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3635103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36A0-84CB-2343-B26E-BCC936354B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2E3DC3-2D4F-6E47-BDD3-0859D79AB5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A11413-3EC5-A94E-A294-ABDEF3355617}"/>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38B155CA-E5B9-3449-A4CE-3E38293CD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022A8-BD18-4A42-8C07-22B4859BDC81}"/>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146543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3518951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5BFF-F158-7C41-9220-301110C9C7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8F258D-0EFE-ED4D-9957-01F0041469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A1698C-DB8D-AA44-8840-A1810E63B6BC}"/>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22BDC062-3D22-614D-A3D6-61670591A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F60A2-B52F-6048-93F4-83A502789DD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4007758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35BE-82EF-B149-A2F2-F2824E6ED7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9C5C63-72F6-3C42-BB70-F92C961AC9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DD26B4-5EE7-9447-8CAB-DE88DCDB9D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F571CF-E808-7342-9FA1-74C568BED866}"/>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A674BA36-0F98-4D43-918D-BFAAF50B2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C3D64-10AD-F540-91B0-CA2944144A2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11300558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0F3F-B5A3-0044-BE55-AAFC9E60A0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02EE69-DE32-7046-8074-D91812DFB9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FB281D7-BE61-5745-80A1-A66477D4A9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4F2CBC-52A3-ED46-92C5-3384B46B8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4A486B-256D-0A49-A1A9-14071FDA041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120930-50B0-264E-B1BF-3D0E920E01E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8" name="Footer Placeholder 7">
            <a:extLst>
              <a:ext uri="{FF2B5EF4-FFF2-40B4-BE49-F238E27FC236}">
                <a16:creationId xmlns:a16="http://schemas.microsoft.com/office/drawing/2014/main" id="{4F4EFC15-38A1-8349-A912-991ACC670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25BF55-58E1-9A44-8E18-3D7A516D2B8E}"/>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4473744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F8BC-EA90-1749-BC31-4F2A1DE7081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DF6A8-8474-524F-B2E7-119385E4B0A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4" name="Footer Placeholder 3">
            <a:extLst>
              <a:ext uri="{FF2B5EF4-FFF2-40B4-BE49-F238E27FC236}">
                <a16:creationId xmlns:a16="http://schemas.microsoft.com/office/drawing/2014/main" id="{C66ABD61-86DD-5648-969E-B0FDB4508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2EE34A-9B65-D241-91DB-1FCE0D2C94E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8351549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8FBFE-7F10-4C48-B61D-B0D3A23F071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3" name="Footer Placeholder 2">
            <a:extLst>
              <a:ext uri="{FF2B5EF4-FFF2-40B4-BE49-F238E27FC236}">
                <a16:creationId xmlns:a16="http://schemas.microsoft.com/office/drawing/2014/main" id="{80E3E6FD-16F4-B64D-BB75-7FB7CE0CFC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B8EE90-7843-0843-A06E-9AAD79C6A735}"/>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499951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A8C3-24F0-8644-8FF3-75233B5765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FD2994-04C0-D245-B179-E8DF281BF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23215C-30EB-444C-AE34-ED982A88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E061F9-EB56-F543-BA0A-355145B1062C}"/>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13534ED0-B1E0-B348-8625-BD264EA18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E825-22F1-E74F-ABAD-E4E547B9F70F}"/>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42317092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0BAE7-6708-5547-9D8C-281DA061A0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7D3C2D6-C329-7A40-8B41-4EA92F071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04552A-7AAB-EE40-B3D1-424A3EF53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D10590-4E8B-2E43-BFDE-AC1C61F26FA1}"/>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68C13895-5229-CB46-B4A9-2F7D49677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2235E-0504-3A40-B109-5C18876B27E7}"/>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2809689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6814-B7A3-CF47-A40B-E5B95D7464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F6DC0F-131E-C64F-991B-77C9500BD2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29BB1C-8C75-8D47-A249-E8E04BA7C06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C7DD281B-9861-8445-AFD2-F98B084CD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B06B2-BC8B-BC48-983A-1D667EA15C3F}"/>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1445389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054FAB-2186-474F-B876-51945FC4B8A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D6DDC0-B08E-AC4D-A0D0-2BECE71F03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8C2BE4-5761-E448-94FE-675421B1D49D}"/>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EB3F29D1-1A61-C241-8C4D-91F42B60E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93652-0BEC-B540-A2CB-7E2B92846D1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7571367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ver slide with imag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1" y="0"/>
            <a:ext cx="12191999" cy="6858000"/>
          </a:xfrm>
          <a:prstGeom prst="rect">
            <a:avLst/>
          </a:prstGeom>
          <a:solidFill>
            <a:schemeClr val="bg1">
              <a:lumMod val="85000"/>
            </a:schemeClr>
          </a:solidFill>
        </p:spPr>
        <p:txBody>
          <a:bodyPr vert="horz"/>
          <a:lstStyle>
            <a:lvl1pPr marL="0" indent="0">
              <a:buNone/>
              <a:defRPr sz="1600">
                <a:latin typeface="Univers for KPMG" panose="020B0603020202020204" pitchFamily="34" charset="0"/>
                <a:cs typeface="Univers for KPMG" panose="020B0603020202020204" pitchFamily="34" charset="0"/>
              </a:defRPr>
            </a:lvl1pPr>
          </a:lstStyle>
          <a:p>
            <a:r>
              <a:rPr lang="en-US" dirty="0"/>
              <a:t>Click icon to add picture</a:t>
            </a:r>
          </a:p>
        </p:txBody>
      </p:sp>
      <p:pic>
        <p:nvPicPr>
          <p:cNvPr id="15" name="Picture 1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688749" y="665749"/>
            <a:ext cx="1077406" cy="524876"/>
          </a:xfrm>
          <a:prstGeom prst="rect">
            <a:avLst/>
          </a:prstGeom>
        </p:spPr>
      </p:pic>
      <p:sp>
        <p:nvSpPr>
          <p:cNvPr id="10" name="Title 8"/>
          <p:cNvSpPr>
            <a:spLocks noGrp="1"/>
          </p:cNvSpPr>
          <p:nvPr>
            <p:ph type="title"/>
          </p:nvPr>
        </p:nvSpPr>
        <p:spPr>
          <a:xfrm>
            <a:off x="688749" y="1467416"/>
            <a:ext cx="7626122" cy="2297783"/>
          </a:xfrm>
          <a:prstGeom prst="rect">
            <a:avLst/>
          </a:prstGeom>
        </p:spPr>
        <p:txBody>
          <a:bodyPr lIns="0" tIns="0" rIns="0" bIns="0"/>
          <a:lstStyle>
            <a:lvl1pPr>
              <a:lnSpc>
                <a:spcPct val="70000"/>
              </a:lnSpc>
              <a:defRPr sz="10999">
                <a:solidFill>
                  <a:schemeClr val="bg1"/>
                </a:solidFill>
              </a:defRPr>
            </a:lvl1pPr>
          </a:lstStyle>
          <a:p>
            <a:r>
              <a:rPr lang="en-US" dirty="0"/>
              <a:t>Click to edit Master title style</a:t>
            </a:r>
          </a:p>
        </p:txBody>
      </p:sp>
      <p:sp>
        <p:nvSpPr>
          <p:cNvPr id="7" name="Text Placeholder 6"/>
          <p:cNvSpPr>
            <a:spLocks noGrp="1"/>
          </p:cNvSpPr>
          <p:nvPr>
            <p:ph type="body" sz="quarter" idx="12"/>
          </p:nvPr>
        </p:nvSpPr>
        <p:spPr>
          <a:xfrm>
            <a:off x="688749" y="5660878"/>
            <a:ext cx="3984852" cy="183394"/>
          </a:xfrm>
          <a:prstGeom prst="rect">
            <a:avLst/>
          </a:prstGeom>
        </p:spPr>
        <p:txBody>
          <a:bodyPr vert="horz" lIns="0" tIns="0" rIns="0" bIns="0"/>
          <a:lstStyle>
            <a:lvl1pPr marL="0" indent="0">
              <a:spcBef>
                <a:spcPts val="280"/>
              </a:spcBef>
              <a:spcAft>
                <a:spcPts val="0"/>
              </a:spcAft>
              <a:buNone/>
              <a:defRPr sz="11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8" name="Text Placeholder 6"/>
          <p:cNvSpPr>
            <a:spLocks noGrp="1"/>
          </p:cNvSpPr>
          <p:nvPr>
            <p:ph type="body" sz="quarter" idx="13"/>
          </p:nvPr>
        </p:nvSpPr>
        <p:spPr>
          <a:xfrm>
            <a:off x="688749" y="4022694"/>
            <a:ext cx="3984852" cy="567503"/>
          </a:xfrm>
          <a:prstGeom prst="rect">
            <a:avLst/>
          </a:prstGeom>
        </p:spPr>
        <p:txBody>
          <a:bodyPr vert="horz" lIns="0" tIns="0" rIns="0" bIns="0"/>
          <a:lstStyle>
            <a:lvl1pPr marL="0" indent="0">
              <a:spcBef>
                <a:spcPts val="280"/>
              </a:spcBef>
              <a:spcAft>
                <a:spcPts val="0"/>
              </a:spcAft>
              <a:buNone/>
              <a:defRPr sz="16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9" name="TextBox 8"/>
          <p:cNvSpPr txBox="1"/>
          <p:nvPr userDrawn="1"/>
        </p:nvSpPr>
        <p:spPr>
          <a:xfrm>
            <a:off x="688749" y="6101768"/>
            <a:ext cx="4153505" cy="169277"/>
          </a:xfrm>
          <a:prstGeom prst="rect">
            <a:avLst/>
          </a:prstGeom>
          <a:noFill/>
        </p:spPr>
        <p:txBody>
          <a:bodyPr wrap="square" lIns="0" tIns="0" rIns="0" bIns="0" rtlCol="0">
            <a:spAutoFit/>
          </a:bodyPr>
          <a:lstStyle/>
          <a:p>
            <a:pPr defTabSz="914307"/>
            <a:r>
              <a:rPr lang="en-US" sz="1100" dirty="0">
                <a:solidFill>
                  <a:prstClr val="white"/>
                </a:solidFill>
                <a:latin typeface="Univers for KPMG" panose="020B0603020202020204" pitchFamily="34" charset="0"/>
              </a:rPr>
              <a:t>KPMG.com/in</a:t>
            </a:r>
          </a:p>
        </p:txBody>
      </p:sp>
      <p:cxnSp>
        <p:nvCxnSpPr>
          <p:cNvPr id="11" name="Straight Connector 10"/>
          <p:cNvCxnSpPr/>
          <p:nvPr userDrawn="1"/>
        </p:nvCxnSpPr>
        <p:spPr>
          <a:xfrm>
            <a:off x="688749" y="5944110"/>
            <a:ext cx="18947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021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Google Shape;40;p6"/>
          <p:cNvSpPr/>
          <p:nvPr/>
        </p:nvSpPr>
        <p:spPr>
          <a:xfrm>
            <a:off x="9808488" y="6755100"/>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6"/>
          <p:cNvSpPr/>
          <p:nvPr/>
        </p:nvSpPr>
        <p:spPr>
          <a:xfrm>
            <a:off x="11000416" y="6755100"/>
            <a:ext cx="11916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p:nvPr/>
        </p:nvSpPr>
        <p:spPr>
          <a:xfrm>
            <a:off x="0" y="6755100"/>
            <a:ext cx="11916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1191613" y="6755100"/>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1191500" y="1600200"/>
            <a:ext cx="4182400" cy="496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46" name="Google Shape;46;p6"/>
          <p:cNvSpPr txBox="1">
            <a:spLocks noGrp="1"/>
          </p:cNvSpPr>
          <p:nvPr>
            <p:ph type="body" idx="2"/>
          </p:nvPr>
        </p:nvSpPr>
        <p:spPr>
          <a:xfrm>
            <a:off x="5625941" y="1600200"/>
            <a:ext cx="4182400" cy="496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47" name="Google Shape;47;p6"/>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9227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9"/>
          <p:cNvSpPr>
            <a:spLocks noGrp="1"/>
          </p:cNvSpPr>
          <p:nvPr>
            <p:ph type="title"/>
          </p:nvPr>
        </p:nvSpPr>
        <p:spPr>
          <a:xfrm>
            <a:off x="838200" y="365126"/>
            <a:ext cx="10515600" cy="734804"/>
          </a:xfrm>
          <a:prstGeom prst="rect">
            <a:avLst/>
          </a:prstGeom>
        </p:spPr>
        <p:txBody>
          <a:bodyPr lIns="0" tIns="0" rIns="0" bIns="0" anchor="ctr"/>
          <a:lstStyle>
            <a:lvl1pPr algn="l" defTabSz="914400" rtl="0" eaLnBrk="1" latinLnBrk="0" hangingPunct="1">
              <a:lnSpc>
                <a:spcPct val="70000"/>
              </a:lnSpc>
              <a:spcBef>
                <a:spcPct val="0"/>
              </a:spcBef>
              <a:buNone/>
              <a:defRPr lang="en-US" sz="4400" kern="1200" dirty="0">
                <a:solidFill>
                  <a:srgbClr val="005EB8"/>
                </a:solidFill>
                <a:latin typeface="KPMG Extralight" panose="020B0303030202040204" pitchFamily="34" charset="0"/>
                <a:ea typeface="+mj-ea"/>
                <a:cs typeface="KPMG Extralight" panose="020B0303030202040204" pitchFamily="34" charset="0"/>
              </a:defRPr>
            </a:lvl1pPr>
          </a:lstStyle>
          <a:p>
            <a:r>
              <a:rPr lang="en-US" dirty="0"/>
              <a:t>Click to edit Master title style</a:t>
            </a:r>
          </a:p>
        </p:txBody>
      </p:sp>
      <p:cxnSp>
        <p:nvCxnSpPr>
          <p:cNvPr id="8" name="Straight Connector 7"/>
          <p:cNvCxnSpPr/>
          <p:nvPr userDrawn="1"/>
        </p:nvCxnSpPr>
        <p:spPr>
          <a:xfrm>
            <a:off x="838200" y="1099930"/>
            <a:ext cx="10515600" cy="0"/>
          </a:xfrm>
          <a:prstGeom prst="line">
            <a:avLst/>
          </a:prstGeom>
          <a:ln>
            <a:solidFill>
              <a:srgbClr val="005EB8"/>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662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2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303507" y="6174866"/>
            <a:ext cx="501396" cy="456056"/>
          </a:xfrm>
          <a:prstGeom prst="rect">
            <a:avLst/>
          </a:prstGeom>
        </p:spPr>
      </p:pic>
      <p:pic>
        <p:nvPicPr>
          <p:cNvPr id="17" name="bg object 17"/>
          <p:cNvPicPr/>
          <p:nvPr/>
        </p:nvPicPr>
        <p:blipFill>
          <a:blip r:embed="rId3" cstate="print"/>
          <a:stretch>
            <a:fillRect/>
          </a:stretch>
        </p:blipFill>
        <p:spPr>
          <a:xfrm>
            <a:off x="11125051" y="0"/>
            <a:ext cx="1066947" cy="610435"/>
          </a:xfrm>
          <a:prstGeom prst="rect">
            <a:avLst/>
          </a:prstGeom>
        </p:spPr>
      </p:pic>
      <p:pic>
        <p:nvPicPr>
          <p:cNvPr id="18" name="bg object 18"/>
          <p:cNvPicPr/>
          <p:nvPr/>
        </p:nvPicPr>
        <p:blipFill>
          <a:blip r:embed="rId4" cstate="print"/>
          <a:stretch>
            <a:fillRect/>
          </a:stretch>
        </p:blipFill>
        <p:spPr>
          <a:xfrm>
            <a:off x="11175492" y="0"/>
            <a:ext cx="995172" cy="554736"/>
          </a:xfrm>
          <a:prstGeom prst="rect">
            <a:avLst/>
          </a:prstGeom>
        </p:spPr>
      </p:pic>
      <p:pic>
        <p:nvPicPr>
          <p:cNvPr id="19" name="bg object 19"/>
          <p:cNvPicPr/>
          <p:nvPr/>
        </p:nvPicPr>
        <p:blipFill>
          <a:blip r:embed="rId5" cstate="print"/>
          <a:stretch>
            <a:fillRect/>
          </a:stretch>
        </p:blipFill>
        <p:spPr>
          <a:xfrm>
            <a:off x="59553" y="57838"/>
            <a:ext cx="833752" cy="582241"/>
          </a:xfrm>
          <a:prstGeom prst="rect">
            <a:avLst/>
          </a:prstGeom>
        </p:spPr>
      </p:pic>
      <p:sp>
        <p:nvSpPr>
          <p:cNvPr id="2" name="Holder 2"/>
          <p:cNvSpPr>
            <a:spLocks noGrp="1"/>
          </p:cNvSpPr>
          <p:nvPr>
            <p:ph type="ctrTitle"/>
          </p:nvPr>
        </p:nvSpPr>
        <p:spPr>
          <a:xfrm>
            <a:off x="187553" y="633476"/>
            <a:ext cx="11816892" cy="605155"/>
          </a:xfrm>
          <a:prstGeom prst="rect">
            <a:avLst/>
          </a:prstGeom>
        </p:spPr>
        <p:txBody>
          <a:bodyPr wrap="square" lIns="0" tIns="0" rIns="0" bIns="0">
            <a:spAutoFit/>
          </a:bodyPr>
          <a:lstStyle>
            <a:lvl1pPr>
              <a:defRPr sz="20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defRPr sz="900" b="0" i="0">
                <a:solidFill>
                  <a:srgbClr val="223575"/>
                </a:solidFill>
                <a:latin typeface="Arial MT"/>
                <a:cs typeface="Arial MT"/>
              </a:defRPr>
            </a:lvl1pPr>
          </a:lstStyle>
          <a:p>
            <a:pPr marL="38100">
              <a:lnSpc>
                <a:spcPct val="100000"/>
              </a:lnSpc>
              <a:spcBef>
                <a:spcPts val="190"/>
              </a:spcBef>
            </a:pPr>
            <a:fld id="{81D60167-4931-47E6-BA6A-407CBD079E47}" type="slidenum">
              <a:rPr dirty="0">
                <a:latin typeface="Arial Black"/>
                <a:cs typeface="Arial Black"/>
              </a:rPr>
              <a:t>‹#›</a:t>
            </a:fld>
            <a:r>
              <a:rPr spc="-110" dirty="0">
                <a:latin typeface="Arial Black"/>
                <a:cs typeface="Arial Black"/>
              </a:rPr>
              <a:t> </a:t>
            </a:r>
            <a:r>
              <a:rPr sz="1350" spc="-419" baseline="3086" dirty="0"/>
              <a:t>©</a:t>
            </a:r>
            <a:r>
              <a:rPr sz="900" b="1" spc="-280" dirty="0">
                <a:latin typeface="Arial"/>
                <a:cs typeface="Arial"/>
              </a:rPr>
              <a:t>‒</a:t>
            </a:r>
            <a:r>
              <a:rPr sz="900" b="1" spc="50" dirty="0">
                <a:latin typeface="Arial"/>
                <a:cs typeface="Arial"/>
              </a:rPr>
              <a:t> </a:t>
            </a:r>
            <a:r>
              <a:rPr sz="1350" baseline="3086" dirty="0"/>
              <a:t>Ipsos</a:t>
            </a:r>
            <a:r>
              <a:rPr sz="1350" spc="-22" baseline="3086" dirty="0"/>
              <a:t> </a:t>
            </a:r>
            <a:r>
              <a:rPr sz="1350" baseline="3086" dirty="0"/>
              <a:t>|</a:t>
            </a:r>
            <a:r>
              <a:rPr sz="1350" spc="22" baseline="3086" dirty="0"/>
              <a:t> </a:t>
            </a:r>
            <a:r>
              <a:rPr sz="1350" spc="-7" baseline="3086" dirty="0"/>
              <a:t>21-099063-01_SSU2022-MoHUA</a:t>
            </a:r>
            <a:r>
              <a:rPr sz="1350" spc="-30" baseline="3086" dirty="0"/>
              <a:t> </a:t>
            </a:r>
            <a:r>
              <a:rPr sz="1350" baseline="3086" dirty="0"/>
              <a:t>|</a:t>
            </a:r>
            <a:r>
              <a:rPr sz="1350" spc="22" baseline="3086" dirty="0"/>
              <a:t> </a:t>
            </a:r>
            <a:r>
              <a:rPr sz="1350" spc="-7" baseline="3086" dirty="0"/>
              <a:t>ToT</a:t>
            </a:r>
            <a:r>
              <a:rPr sz="1350" spc="7" baseline="3086" dirty="0"/>
              <a:t> </a:t>
            </a:r>
            <a:r>
              <a:rPr sz="1350" baseline="3086" dirty="0"/>
              <a:t>Presentation</a:t>
            </a:r>
            <a:r>
              <a:rPr sz="1350" spc="-44" baseline="3086" dirty="0"/>
              <a:t> </a:t>
            </a:r>
            <a:r>
              <a:rPr sz="1350" baseline="3086" dirty="0"/>
              <a:t>| </a:t>
            </a:r>
            <a:r>
              <a:rPr sz="1350" spc="-7" baseline="3086" dirty="0"/>
              <a:t>February</a:t>
            </a:r>
            <a:r>
              <a:rPr sz="1350" spc="-15" baseline="3086" dirty="0"/>
              <a:t> </a:t>
            </a:r>
            <a:r>
              <a:rPr sz="1350" spc="-7" baseline="3086" dirty="0"/>
              <a:t>2022 </a:t>
            </a:r>
            <a:r>
              <a:rPr sz="1350" baseline="3086" dirty="0"/>
              <a:t>| Version</a:t>
            </a:r>
            <a:r>
              <a:rPr sz="1350" spc="-15" baseline="3086" dirty="0"/>
              <a:t> </a:t>
            </a:r>
            <a:r>
              <a:rPr sz="1350" spc="-7" baseline="3086" dirty="0"/>
              <a:t>1</a:t>
            </a:r>
            <a:r>
              <a:rPr sz="1350" spc="7" baseline="3086" dirty="0"/>
              <a:t> </a:t>
            </a:r>
            <a:r>
              <a:rPr sz="1350" baseline="3086" dirty="0"/>
              <a:t>| Client </a:t>
            </a:r>
            <a:r>
              <a:rPr sz="1350" spc="-7" baseline="3086" dirty="0"/>
              <a:t>and </a:t>
            </a:r>
            <a:r>
              <a:rPr sz="1350" baseline="3086" dirty="0"/>
              <a:t>Internal</a:t>
            </a:r>
            <a:r>
              <a:rPr sz="1350" spc="-22" baseline="3086" dirty="0"/>
              <a:t> </a:t>
            </a:r>
            <a:r>
              <a:rPr sz="1350" baseline="3086" dirty="0"/>
              <a:t>use</a:t>
            </a:r>
            <a:r>
              <a:rPr sz="1350" spc="-15" baseline="3086" dirty="0"/>
              <a:t> </a:t>
            </a:r>
            <a:r>
              <a:rPr sz="1350" spc="-7" baseline="3086" dirty="0"/>
              <a:t>only</a:t>
            </a:r>
            <a:endParaRPr sz="1350" baseline="3086">
              <a:latin typeface="Arial"/>
              <a:cs typeface="Arial"/>
            </a:endParaRPr>
          </a:p>
        </p:txBody>
      </p:sp>
    </p:spTree>
    <p:extLst>
      <p:ext uri="{BB962C8B-B14F-4D97-AF65-F5344CB8AC3E}">
        <p14:creationId xmlns:p14="http://schemas.microsoft.com/office/powerpoint/2010/main" val="40709975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Google Shape;40;p6"/>
          <p:cNvSpPr/>
          <p:nvPr/>
        </p:nvSpPr>
        <p:spPr>
          <a:xfrm>
            <a:off x="9808488" y="6755100"/>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6"/>
          <p:cNvSpPr/>
          <p:nvPr/>
        </p:nvSpPr>
        <p:spPr>
          <a:xfrm>
            <a:off x="11000416" y="6755100"/>
            <a:ext cx="11916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p:nvPr/>
        </p:nvSpPr>
        <p:spPr>
          <a:xfrm>
            <a:off x="0" y="6755100"/>
            <a:ext cx="11916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1191613" y="6755100"/>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1191500" y="1600200"/>
            <a:ext cx="4182400" cy="496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46" name="Google Shape;46;p6"/>
          <p:cNvSpPr txBox="1">
            <a:spLocks noGrp="1"/>
          </p:cNvSpPr>
          <p:nvPr>
            <p:ph type="body" idx="2"/>
          </p:nvPr>
        </p:nvSpPr>
        <p:spPr>
          <a:xfrm>
            <a:off x="5625941" y="1600200"/>
            <a:ext cx="4182400" cy="496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47" name="Google Shape;47;p6"/>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7615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303507" y="6174866"/>
            <a:ext cx="501396" cy="456056"/>
          </a:xfrm>
          <a:prstGeom prst="rect">
            <a:avLst/>
          </a:prstGeom>
        </p:spPr>
      </p:pic>
      <p:pic>
        <p:nvPicPr>
          <p:cNvPr id="17" name="bg object 17"/>
          <p:cNvPicPr/>
          <p:nvPr/>
        </p:nvPicPr>
        <p:blipFill>
          <a:blip r:embed="rId3" cstate="print"/>
          <a:stretch>
            <a:fillRect/>
          </a:stretch>
        </p:blipFill>
        <p:spPr>
          <a:xfrm>
            <a:off x="11125051" y="0"/>
            <a:ext cx="1066947" cy="610435"/>
          </a:xfrm>
          <a:prstGeom prst="rect">
            <a:avLst/>
          </a:prstGeom>
        </p:spPr>
      </p:pic>
      <p:pic>
        <p:nvPicPr>
          <p:cNvPr id="18" name="bg object 18"/>
          <p:cNvPicPr/>
          <p:nvPr/>
        </p:nvPicPr>
        <p:blipFill>
          <a:blip r:embed="rId4" cstate="print"/>
          <a:stretch>
            <a:fillRect/>
          </a:stretch>
        </p:blipFill>
        <p:spPr>
          <a:xfrm>
            <a:off x="11175492" y="0"/>
            <a:ext cx="995172" cy="554736"/>
          </a:xfrm>
          <a:prstGeom prst="rect">
            <a:avLst/>
          </a:prstGeom>
        </p:spPr>
      </p:pic>
      <p:pic>
        <p:nvPicPr>
          <p:cNvPr id="19" name="bg object 19"/>
          <p:cNvPicPr/>
          <p:nvPr/>
        </p:nvPicPr>
        <p:blipFill>
          <a:blip r:embed="rId5" cstate="print"/>
          <a:stretch>
            <a:fillRect/>
          </a:stretch>
        </p:blipFill>
        <p:spPr>
          <a:xfrm>
            <a:off x="59553" y="57838"/>
            <a:ext cx="833752" cy="582241"/>
          </a:xfrm>
          <a:prstGeom prst="rect">
            <a:avLst/>
          </a:prstGeom>
        </p:spPr>
      </p:pic>
      <p:sp>
        <p:nvSpPr>
          <p:cNvPr id="2" name="Holder 2"/>
          <p:cNvSpPr>
            <a:spLocks noGrp="1"/>
          </p:cNvSpPr>
          <p:nvPr>
            <p:ph type="title"/>
          </p:nvPr>
        </p:nvSpPr>
        <p:spPr/>
        <p:txBody>
          <a:bodyPr lIns="0" tIns="0" rIns="0" bIns="0"/>
          <a:lstStyle>
            <a:lvl1pPr>
              <a:defRPr sz="20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64552" y="2601467"/>
            <a:ext cx="4464050" cy="347789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7" name="Holder 7"/>
          <p:cNvSpPr>
            <a:spLocks noGrp="1"/>
          </p:cNvSpPr>
          <p:nvPr>
            <p:ph type="sldNum" sz="quarter" idx="7"/>
          </p:nvPr>
        </p:nvSpPr>
        <p:spPr/>
        <p:txBody>
          <a:bodyPr lIns="0" tIns="0" rIns="0" bIns="0"/>
          <a:lstStyle>
            <a:lvl1pPr>
              <a:defRPr sz="900" b="0" i="0">
                <a:solidFill>
                  <a:srgbClr val="223575"/>
                </a:solidFill>
                <a:latin typeface="Arial MT"/>
                <a:cs typeface="Arial MT"/>
              </a:defRPr>
            </a:lvl1pPr>
          </a:lstStyle>
          <a:p>
            <a:pPr marL="38100">
              <a:lnSpc>
                <a:spcPct val="100000"/>
              </a:lnSpc>
              <a:spcBef>
                <a:spcPts val="190"/>
              </a:spcBef>
            </a:pPr>
            <a:fld id="{81D60167-4931-47E6-BA6A-407CBD079E47}" type="slidenum">
              <a:rPr dirty="0">
                <a:latin typeface="Arial Black"/>
                <a:cs typeface="Arial Black"/>
              </a:rPr>
              <a:t>‹#›</a:t>
            </a:fld>
            <a:r>
              <a:rPr spc="-110" dirty="0">
                <a:latin typeface="Arial Black"/>
                <a:cs typeface="Arial Black"/>
              </a:rPr>
              <a:t> </a:t>
            </a:r>
            <a:r>
              <a:rPr sz="1350" spc="-419" baseline="3086" dirty="0"/>
              <a:t>©</a:t>
            </a:r>
            <a:r>
              <a:rPr sz="900" b="1" spc="-280" dirty="0">
                <a:latin typeface="Arial"/>
                <a:cs typeface="Arial"/>
              </a:rPr>
              <a:t>‒</a:t>
            </a:r>
            <a:r>
              <a:rPr sz="900" b="1" spc="50" dirty="0">
                <a:latin typeface="Arial"/>
                <a:cs typeface="Arial"/>
              </a:rPr>
              <a:t> </a:t>
            </a:r>
            <a:r>
              <a:rPr sz="1350" baseline="3086" dirty="0"/>
              <a:t>Ipsos</a:t>
            </a:r>
            <a:r>
              <a:rPr sz="1350" spc="-22" baseline="3086" dirty="0"/>
              <a:t> </a:t>
            </a:r>
            <a:r>
              <a:rPr sz="1350" baseline="3086" dirty="0"/>
              <a:t>|</a:t>
            </a:r>
            <a:r>
              <a:rPr sz="1350" spc="22" baseline="3086" dirty="0"/>
              <a:t> </a:t>
            </a:r>
            <a:r>
              <a:rPr sz="1350" spc="-7" baseline="3086" dirty="0"/>
              <a:t>21-099063-01_SSU2022-MoHUA</a:t>
            </a:r>
            <a:r>
              <a:rPr sz="1350" spc="-30" baseline="3086" dirty="0"/>
              <a:t> </a:t>
            </a:r>
            <a:r>
              <a:rPr sz="1350" baseline="3086" dirty="0"/>
              <a:t>|</a:t>
            </a:r>
            <a:r>
              <a:rPr sz="1350" spc="22" baseline="3086" dirty="0"/>
              <a:t> </a:t>
            </a:r>
            <a:r>
              <a:rPr sz="1350" spc="-7" baseline="3086" dirty="0"/>
              <a:t>ToT</a:t>
            </a:r>
            <a:r>
              <a:rPr sz="1350" spc="7" baseline="3086" dirty="0"/>
              <a:t> </a:t>
            </a:r>
            <a:r>
              <a:rPr sz="1350" baseline="3086" dirty="0"/>
              <a:t>Presentation</a:t>
            </a:r>
            <a:r>
              <a:rPr sz="1350" spc="-44" baseline="3086" dirty="0"/>
              <a:t> </a:t>
            </a:r>
            <a:r>
              <a:rPr sz="1350" baseline="3086" dirty="0"/>
              <a:t>| </a:t>
            </a:r>
            <a:r>
              <a:rPr sz="1350" spc="-7" baseline="3086" dirty="0"/>
              <a:t>February</a:t>
            </a:r>
            <a:r>
              <a:rPr sz="1350" spc="-15" baseline="3086" dirty="0"/>
              <a:t> </a:t>
            </a:r>
            <a:r>
              <a:rPr sz="1350" spc="-7" baseline="3086" dirty="0"/>
              <a:t>2022 </a:t>
            </a:r>
            <a:r>
              <a:rPr sz="1350" baseline="3086" dirty="0"/>
              <a:t>| Version</a:t>
            </a:r>
            <a:r>
              <a:rPr sz="1350" spc="-15" baseline="3086" dirty="0"/>
              <a:t> </a:t>
            </a:r>
            <a:r>
              <a:rPr sz="1350" spc="-7" baseline="3086" dirty="0"/>
              <a:t>1</a:t>
            </a:r>
            <a:r>
              <a:rPr sz="1350" spc="7" baseline="3086" dirty="0"/>
              <a:t> </a:t>
            </a:r>
            <a:r>
              <a:rPr sz="1350" baseline="3086" dirty="0"/>
              <a:t>| Client </a:t>
            </a:r>
            <a:r>
              <a:rPr sz="1350" spc="-7" baseline="3086" dirty="0"/>
              <a:t>and </a:t>
            </a:r>
            <a:r>
              <a:rPr sz="1350" baseline="3086" dirty="0"/>
              <a:t>Internal</a:t>
            </a:r>
            <a:r>
              <a:rPr sz="1350" spc="-22" baseline="3086" dirty="0"/>
              <a:t> </a:t>
            </a:r>
            <a:r>
              <a:rPr sz="1350" baseline="3086" dirty="0"/>
              <a:t>use</a:t>
            </a:r>
            <a:r>
              <a:rPr sz="1350" spc="-15" baseline="3086" dirty="0"/>
              <a:t> </a:t>
            </a:r>
            <a:r>
              <a:rPr sz="1350" spc="-7" baseline="3086" dirty="0"/>
              <a:t>only</a:t>
            </a:r>
            <a:endParaRPr sz="1350" baseline="3086">
              <a:latin typeface="Arial"/>
              <a:cs typeface="Arial"/>
            </a:endParaRPr>
          </a:p>
        </p:txBody>
      </p:sp>
    </p:spTree>
    <p:extLst>
      <p:ext uri="{BB962C8B-B14F-4D97-AF65-F5344CB8AC3E}">
        <p14:creationId xmlns:p14="http://schemas.microsoft.com/office/powerpoint/2010/main" val="2955356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70000"/>
              </a:lnSpc>
              <a:defRPr lang="en-US" sz="5400" dirty="0">
                <a:solidFill>
                  <a:srgbClr val="6D2077"/>
                </a:solidFill>
                <a:latin typeface="KPMG Extralight" panose="020B0303030202040204" pitchFamily="34" charset="0"/>
                <a:cs typeface="KPMG Extralight" panose="020B0303030202040204" pitchFamily="34" charset="0"/>
              </a:defRPr>
            </a:lvl1pPr>
          </a:lstStyle>
          <a:p>
            <a:r>
              <a:rPr lang="en-US" dirty="0"/>
              <a:t>One column - KPMG </a:t>
            </a:r>
            <a:r>
              <a:rPr lang="en-US" dirty="0" err="1"/>
              <a:t>Extralight</a:t>
            </a:r>
            <a:r>
              <a:rPr lang="en-US" dirty="0"/>
              <a:t> Font 54</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9" name="Text Placeholder 14"/>
          <p:cNvSpPr>
            <a:spLocks noGrp="1"/>
          </p:cNvSpPr>
          <p:nvPr>
            <p:ph type="body" sz="quarter" idx="44" hasCustomPrompt="1"/>
          </p:nvPr>
        </p:nvSpPr>
        <p:spPr>
          <a:xfrm>
            <a:off x="803274" y="1808162"/>
            <a:ext cx="10585449" cy="4249737"/>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3302224653"/>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981">
          <p15:clr>
            <a:srgbClr val="FBAE40"/>
          </p15:clr>
        </p15:guide>
        <p15:guide id="6" orient="horz" pos="3816">
          <p15:clr>
            <a:srgbClr val="FBAE40"/>
          </p15:clr>
        </p15:guide>
        <p15:guide id="7" orient="horz" pos="11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80000"/>
              </a:lnSpc>
              <a:defRPr lang="en-US" sz="4800" dirty="0">
                <a:solidFill>
                  <a:srgbClr val="6D2077"/>
                </a:solidFill>
                <a:latin typeface="KPMG Extralight" panose="020B0303030202040204" pitchFamily="34" charset="0"/>
                <a:cs typeface="KPMG Extralight" panose="020B0303030202040204" pitchFamily="34" charset="0"/>
              </a:defRPr>
            </a:lvl1pPr>
          </a:lstStyle>
          <a:p>
            <a:r>
              <a:rPr lang="en-US" dirty="0"/>
              <a:t>Double header</a:t>
            </a:r>
            <a:br>
              <a:rPr lang="en-US" dirty="0"/>
            </a:br>
            <a:r>
              <a:rPr lang="en-US" dirty="0"/>
              <a:t>- KPMG </a:t>
            </a:r>
            <a:r>
              <a:rPr lang="en-US" dirty="0" err="1"/>
              <a:t>Extralight</a:t>
            </a:r>
            <a:r>
              <a:rPr lang="en-US" dirty="0"/>
              <a:t> Font 48</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9" name="Text Placeholder 14"/>
          <p:cNvSpPr>
            <a:spLocks noGrp="1"/>
          </p:cNvSpPr>
          <p:nvPr>
            <p:ph type="body" sz="quarter" idx="44" hasCustomPrompt="1"/>
          </p:nvPr>
        </p:nvSpPr>
        <p:spPr>
          <a:xfrm>
            <a:off x="803274" y="1808162"/>
            <a:ext cx="10585449" cy="4249737"/>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1802001654"/>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981">
          <p15:clr>
            <a:srgbClr val="FBAE40"/>
          </p15:clr>
        </p15:guide>
        <p15:guide id="6" orient="horz" pos="3816">
          <p15:clr>
            <a:srgbClr val="FBAE40"/>
          </p15:clr>
        </p15:guide>
        <p15:guide id="7" orient="horz" pos="11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70000"/>
              </a:lnSpc>
              <a:defRPr lang="en-US" sz="5400" dirty="0">
                <a:solidFill>
                  <a:srgbClr val="6D2077"/>
                </a:solidFill>
                <a:latin typeface="KPMG Extralight" panose="020B0303030202040204" pitchFamily="34" charset="0"/>
                <a:cs typeface="KPMG Extralight" panose="020B0303030202040204" pitchFamily="34" charset="0"/>
              </a:defRPr>
            </a:lvl1pPr>
          </a:lstStyle>
          <a:p>
            <a:r>
              <a:rPr lang="en-US" dirty="0"/>
              <a:t>Two column - KPMG </a:t>
            </a:r>
            <a:r>
              <a:rPr lang="en-US" dirty="0" err="1"/>
              <a:t>Extralight</a:t>
            </a:r>
            <a:r>
              <a:rPr lang="en-US" dirty="0"/>
              <a:t> Font 54</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8" name="Text Placeholder 14"/>
          <p:cNvSpPr>
            <a:spLocks noGrp="1"/>
          </p:cNvSpPr>
          <p:nvPr>
            <p:ph type="body" sz="quarter" idx="44" hasCustomPrompt="1"/>
          </p:nvPr>
        </p:nvSpPr>
        <p:spPr>
          <a:xfrm>
            <a:off x="803274" y="1808162"/>
            <a:ext cx="10585449" cy="4249737"/>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4006193199"/>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981">
          <p15:clr>
            <a:srgbClr val="FBAE40"/>
          </p15:clr>
        </p15:guide>
        <p15:guide id="6" orient="horz" pos="3816">
          <p15:clr>
            <a:srgbClr val="FBAE40"/>
          </p15:clr>
        </p15:guide>
        <p15:guide id="7" orient="horz" pos="11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70000"/>
              </a:lnSpc>
              <a:defRPr lang="en-US" sz="5400" dirty="0">
                <a:solidFill>
                  <a:srgbClr val="6D2077"/>
                </a:solidFill>
                <a:latin typeface="KPMG Extralight" panose="020B0303030202040204" pitchFamily="34" charset="0"/>
                <a:cs typeface="KPMG Extralight" panose="020B0303030202040204" pitchFamily="34" charset="0"/>
              </a:defRPr>
            </a:lvl1pPr>
          </a:lstStyle>
          <a:p>
            <a:r>
              <a:rPr lang="en-US" dirty="0"/>
              <a:t>Four column - KPMG </a:t>
            </a:r>
            <a:r>
              <a:rPr lang="en-US" dirty="0" err="1"/>
              <a:t>Extralight</a:t>
            </a:r>
            <a:r>
              <a:rPr lang="en-US" dirty="0"/>
              <a:t> Font 54</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12" name="Text Placeholder 9"/>
          <p:cNvSpPr>
            <a:spLocks noGrp="1"/>
          </p:cNvSpPr>
          <p:nvPr>
            <p:ph type="body" sz="quarter" idx="40" hasCustomPrompt="1"/>
          </p:nvPr>
        </p:nvSpPr>
        <p:spPr bwMode="gray">
          <a:xfrm>
            <a:off x="803273" y="1808163"/>
            <a:ext cx="4915355" cy="324000"/>
          </a:xfrm>
          <a:prstGeom prst="rect">
            <a:avLst/>
          </a:prstGeom>
          <a:solidFill>
            <a:srgbClr val="6D2077"/>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15" name="Text Placeholder 9"/>
          <p:cNvSpPr>
            <a:spLocks noGrp="1"/>
          </p:cNvSpPr>
          <p:nvPr>
            <p:ph type="body" sz="quarter" idx="43" hasCustomPrompt="1"/>
          </p:nvPr>
        </p:nvSpPr>
        <p:spPr bwMode="gray">
          <a:xfrm>
            <a:off x="6473369" y="1808163"/>
            <a:ext cx="4915355" cy="324000"/>
          </a:xfrm>
          <a:prstGeom prst="rect">
            <a:avLst/>
          </a:prstGeom>
          <a:solidFill>
            <a:srgbClr val="470A68"/>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16" name="Text Placeholder 9"/>
          <p:cNvSpPr>
            <a:spLocks noGrp="1"/>
          </p:cNvSpPr>
          <p:nvPr>
            <p:ph type="body" sz="quarter" idx="44" hasCustomPrompt="1"/>
          </p:nvPr>
        </p:nvSpPr>
        <p:spPr bwMode="gray">
          <a:xfrm>
            <a:off x="803273" y="4022159"/>
            <a:ext cx="4915355" cy="324000"/>
          </a:xfrm>
          <a:prstGeom prst="rect">
            <a:avLst/>
          </a:prstGeom>
          <a:solidFill>
            <a:srgbClr val="483698"/>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20" name="Text Placeholder 9"/>
          <p:cNvSpPr>
            <a:spLocks noGrp="1"/>
          </p:cNvSpPr>
          <p:nvPr>
            <p:ph type="body" sz="quarter" idx="47" hasCustomPrompt="1"/>
          </p:nvPr>
        </p:nvSpPr>
        <p:spPr bwMode="gray">
          <a:xfrm>
            <a:off x="6473369" y="4022159"/>
            <a:ext cx="4915355" cy="324000"/>
          </a:xfrm>
          <a:prstGeom prst="rect">
            <a:avLst/>
          </a:prstGeom>
          <a:solidFill>
            <a:srgbClr val="00A3A1"/>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21" name="Text Placeholder 14"/>
          <p:cNvSpPr>
            <a:spLocks noGrp="1"/>
          </p:cNvSpPr>
          <p:nvPr>
            <p:ph type="body" sz="quarter" idx="48" hasCustomPrompt="1"/>
          </p:nvPr>
        </p:nvSpPr>
        <p:spPr>
          <a:xfrm>
            <a:off x="803274" y="2241550"/>
            <a:ext cx="4915353"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
        <p:nvSpPr>
          <p:cNvPr id="22" name="Text Placeholder 14"/>
          <p:cNvSpPr>
            <a:spLocks noGrp="1"/>
          </p:cNvSpPr>
          <p:nvPr>
            <p:ph type="body" sz="quarter" idx="46" hasCustomPrompt="1"/>
          </p:nvPr>
        </p:nvSpPr>
        <p:spPr>
          <a:xfrm>
            <a:off x="6473369" y="2241550"/>
            <a:ext cx="4915356"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
        <p:nvSpPr>
          <p:cNvPr id="23" name="Text Placeholder 14"/>
          <p:cNvSpPr>
            <a:spLocks noGrp="1"/>
          </p:cNvSpPr>
          <p:nvPr>
            <p:ph type="body" sz="quarter" idx="49" hasCustomPrompt="1"/>
          </p:nvPr>
        </p:nvSpPr>
        <p:spPr>
          <a:xfrm>
            <a:off x="803275" y="4458970"/>
            <a:ext cx="4915352"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
        <p:nvSpPr>
          <p:cNvPr id="24" name="Text Placeholder 14"/>
          <p:cNvSpPr>
            <a:spLocks noGrp="1"/>
          </p:cNvSpPr>
          <p:nvPr>
            <p:ph type="body" sz="quarter" idx="50" hasCustomPrompt="1"/>
          </p:nvPr>
        </p:nvSpPr>
        <p:spPr>
          <a:xfrm>
            <a:off x="6473369" y="4458970"/>
            <a:ext cx="4915356"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1388099636"/>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1139">
          <p15:clr>
            <a:srgbClr val="FBAE40"/>
          </p15:clr>
        </p15:guide>
        <p15:guide id="6" orient="horz" pos="3816">
          <p15:clr>
            <a:srgbClr val="FBAE40"/>
          </p15:clr>
        </p15:guide>
        <p15:guide id="7" orient="horz" pos="1003">
          <p15:clr>
            <a:srgbClr val="FBAE40"/>
          </p15:clr>
        </p15:guide>
        <p15:guide id="8" orient="horz" pos="14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sp>
        <p:nvSpPr>
          <p:cNvPr id="12" name="Rectangle 11"/>
          <p:cNvSpPr/>
          <p:nvPr userDrawn="1"/>
        </p:nvSpPr>
        <p:spPr>
          <a:xfrm>
            <a:off x="1231900" y="0"/>
            <a:ext cx="10960100" cy="6858000"/>
          </a:xfrm>
          <a:prstGeom prst="rect">
            <a:avLst/>
          </a:prstGeom>
          <a:solidFill>
            <a:srgbClr val="483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KPMG Light"/>
              <a:cs typeface="KPMG Light"/>
            </a:endParaRPr>
          </a:p>
        </p:txBody>
      </p:sp>
      <p:sp>
        <p:nvSpPr>
          <p:cNvPr id="5" name="Title 4"/>
          <p:cNvSpPr>
            <a:spLocks noGrp="1"/>
          </p:cNvSpPr>
          <p:nvPr>
            <p:ph type="title"/>
          </p:nvPr>
        </p:nvSpPr>
        <p:spPr>
          <a:xfrm>
            <a:off x="1632178" y="1352270"/>
            <a:ext cx="6394222" cy="2949575"/>
          </a:xfrm>
          <a:prstGeom prst="rect">
            <a:avLst/>
          </a:prstGeom>
        </p:spPr>
        <p:txBody>
          <a:bodyPr lIns="0" tIns="0" rIns="0" bIns="0" anchor="t"/>
          <a:lstStyle>
            <a:lvl1pPr>
              <a:defRPr sz="11000">
                <a:solidFill>
                  <a:schemeClr val="bg1"/>
                </a:solidFill>
                <a:latin typeface="KPMG Extralight" panose="020B0303030202040204" pitchFamily="34" charset="0"/>
              </a:defRPr>
            </a:lvl1pPr>
          </a:lstStyle>
          <a:p>
            <a:r>
              <a:rPr lang="en-US" dirty="0"/>
              <a:t>Click to edit Master title style</a:t>
            </a:r>
          </a:p>
        </p:txBody>
      </p:sp>
      <p:sp>
        <p:nvSpPr>
          <p:cNvPr id="13" name="object 3"/>
          <p:cNvSpPr/>
          <p:nvPr userDrawn="1"/>
        </p:nvSpPr>
        <p:spPr>
          <a:xfrm>
            <a:off x="0" y="0"/>
            <a:ext cx="12319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latin typeface="KPMG Light"/>
              <a:cs typeface="KPMG Light"/>
            </a:endParaRPr>
          </a:p>
        </p:txBody>
      </p:sp>
    </p:spTree>
    <p:extLst>
      <p:ext uri="{BB962C8B-B14F-4D97-AF65-F5344CB8AC3E}">
        <p14:creationId xmlns:p14="http://schemas.microsoft.com/office/powerpoint/2010/main" val="232560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5" name="Footer Placeholder 4"/>
          <p:cNvSpPr>
            <a:spLocks noGrp="1"/>
          </p:cNvSpPr>
          <p:nvPr>
            <p:ph type="ftr" sz="quarter" idx="11"/>
          </p:nvPr>
        </p:nvSpPr>
        <p:spPr/>
        <p:txBody>
          <a:bodyPr/>
          <a:lstStyle/>
          <a:p>
            <a:pPr>
              <a:lnSpc>
                <a:spcPct val="107000"/>
              </a:lnSpc>
              <a:spcAft>
                <a:spcPts val="753"/>
              </a:spcAft>
              <a:tabLst>
                <a:tab pos="429307" algn="l"/>
              </a:tabLst>
            </a:pPr>
            <a:r>
              <a:rPr lang="en-US" i="1" dirty="0">
                <a:ea typeface="Calibri"/>
                <a:cs typeface="Times New Roman"/>
              </a:rPr>
              <a:t>Note: Only count is required for the above parameter</a:t>
            </a:r>
          </a:p>
        </p:txBody>
      </p:sp>
      <p:sp>
        <p:nvSpPr>
          <p:cNvPr id="6" name="Slide Number Placeholder 5"/>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2045277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5 - Singular image">
    <p:spTree>
      <p:nvGrpSpPr>
        <p:cNvPr id="1" name=""/>
        <p:cNvGrpSpPr/>
        <p:nvPr/>
      </p:nvGrpSpPr>
      <p:grpSpPr>
        <a:xfrm>
          <a:off x="0" y="0"/>
          <a:ext cx="0" cy="0"/>
          <a:chOff x="0" y="0"/>
          <a:chExt cx="0" cy="0"/>
        </a:xfrm>
      </p:grpSpPr>
      <p:pic>
        <p:nvPicPr>
          <p:cNvPr id="10" name="Picture 4" descr="http://si.wsj.net/public/resources/images/BN-ET886_igandh_G_2014093002305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dirty="0">
              <a:solidFill>
                <a:prstClr val="black"/>
              </a:solidFill>
              <a:latin typeface="Arial" panose="020B0604020202020204" pitchFamily="34" charset="0"/>
            </a:endParaRPr>
          </a:p>
        </p:txBody>
      </p:sp>
      <p:sp>
        <p:nvSpPr>
          <p:cNvPr id="8" name="Title 1"/>
          <p:cNvSpPr>
            <a:spLocks noGrp="1"/>
          </p:cNvSpPr>
          <p:nvPr>
            <p:ph type="ctrTitle" hasCustomPrompt="1"/>
          </p:nvPr>
        </p:nvSpPr>
        <p:spPr>
          <a:xfrm>
            <a:off x="2709863" y="1435300"/>
            <a:ext cx="7022748" cy="3510000"/>
          </a:xfrm>
          <a:prstGeom prst="rect">
            <a:avLst/>
          </a:prstGeom>
        </p:spPr>
        <p:txBody>
          <a:bodyPr anchor="t" anchorCtr="0"/>
          <a:lstStyle>
            <a:lvl1pPr algn="l">
              <a:defRPr sz="11000" baseline="0">
                <a:solidFill>
                  <a:schemeClr val="bg1"/>
                </a:solidFill>
              </a:defRPr>
            </a:lvl1pPr>
          </a:lstStyle>
          <a:p>
            <a:r>
              <a:rPr lang="en-US" dirty="0"/>
              <a:t>Title slide 5</a:t>
            </a:r>
            <a:br>
              <a:rPr lang="en-US" dirty="0"/>
            </a:br>
            <a:r>
              <a:rPr lang="en-US" dirty="0"/>
              <a:t>singular </a:t>
            </a:r>
            <a:br>
              <a:rPr lang="en-US" dirty="0"/>
            </a:br>
            <a:r>
              <a:rPr lang="en-US" dirty="0"/>
              <a:t>image</a:t>
            </a:r>
          </a:p>
        </p:txBody>
      </p:sp>
      <p:sp>
        <p:nvSpPr>
          <p:cNvPr id="7" name="Text Placeholder 3"/>
          <p:cNvSpPr>
            <a:spLocks noGrp="1"/>
          </p:cNvSpPr>
          <p:nvPr>
            <p:ph type="body" sz="quarter" idx="11"/>
          </p:nvPr>
        </p:nvSpPr>
        <p:spPr>
          <a:xfrm>
            <a:off x="2749463" y="5390900"/>
            <a:ext cx="6983148"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21587528"/>
      </p:ext>
    </p:extLst>
  </p:cSld>
  <p:clrMapOvr>
    <a:masterClrMapping/>
  </p:clrMapOvr>
  <p:extLst>
    <p:ext uri="{DCECCB84-F9BA-43D5-87BE-67443E8EF086}">
      <p15:sldGuideLst xmlns:p15="http://schemas.microsoft.com/office/powerpoint/2012/main">
        <p15:guide id="1" pos="173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998400" y="431800"/>
            <a:ext cx="10195200" cy="5334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4074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a:xfrm>
            <a:off x="998400" y="431800"/>
            <a:ext cx="10195200" cy="5334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47604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330126"/>
            <a:ext cx="49680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8038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330126"/>
            <a:ext cx="49680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3"/>
          </p:nvPr>
        </p:nvSpPr>
        <p:spPr>
          <a:xfrm>
            <a:off x="6220800" y="1330126"/>
            <a:ext cx="4968000" cy="4546800"/>
          </a:xfrm>
          <a:prstGeom prst="rect">
            <a:avLst/>
          </a:prstGeo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1076098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6220800" y="1330126"/>
            <a:ext cx="4968000" cy="4546800"/>
          </a:xfrm>
          <a:prstGeom prst="rect">
            <a:avLst/>
          </a:prstGeo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1003200" y="1330126"/>
            <a:ext cx="4968000" cy="4546800"/>
          </a:xfrm>
          <a:prstGeom prst="rect">
            <a:avLst/>
          </a:prstGeo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3052012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3742126"/>
            <a:ext cx="10195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1"/>
          </p:nvPr>
        </p:nvSpPr>
        <p:spPr>
          <a:xfrm>
            <a:off x="1003200" y="1331360"/>
            <a:ext cx="10195200" cy="2135740"/>
          </a:xfrm>
          <a:prstGeom prst="rect">
            <a:avLst/>
          </a:prstGeo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3542731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4550400" y="1331360"/>
            <a:ext cx="3139200" cy="2134800"/>
          </a:xfrm>
          <a:prstGeom prst="rect">
            <a:avLst/>
          </a:prstGeo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1003200" y="1331360"/>
            <a:ext cx="3187200" cy="2134800"/>
          </a:xfrm>
          <a:prstGeom prst="rect">
            <a:avLst/>
          </a:prstGeom>
        </p:spPr>
        <p:txBody>
          <a:bodyPr anchor="ctr"/>
          <a:lstStyle>
            <a:lvl1pPr algn="ctr">
              <a:defRPr/>
            </a:lvl1pPr>
          </a:lstStyle>
          <a:p>
            <a:r>
              <a:rPr lang="en-US" dirty="0"/>
              <a:t>Click icon to add chart</a:t>
            </a:r>
            <a:endParaRPr lang="en-GB" dirty="0"/>
          </a:p>
        </p:txBody>
      </p:sp>
      <p:sp>
        <p:nvSpPr>
          <p:cNvPr id="7" name="Text Placeholder 8"/>
          <p:cNvSpPr>
            <a:spLocks noGrp="1"/>
          </p:cNvSpPr>
          <p:nvPr>
            <p:ph type="body" sz="quarter" idx="10"/>
          </p:nvPr>
        </p:nvSpPr>
        <p:spPr>
          <a:xfrm>
            <a:off x="1003200" y="3742126"/>
            <a:ext cx="3187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4"/>
          <p:cNvSpPr>
            <a:spLocks noGrp="1"/>
          </p:cNvSpPr>
          <p:nvPr>
            <p:ph type="chart" sz="quarter" idx="13"/>
          </p:nvPr>
        </p:nvSpPr>
        <p:spPr>
          <a:xfrm>
            <a:off x="8049600" y="1331360"/>
            <a:ext cx="3139200" cy="2134800"/>
          </a:xfrm>
          <a:prstGeom prst="rect">
            <a:avLst/>
          </a:prstGeom>
        </p:spPr>
        <p:txBody>
          <a:bodyPr anchor="ctr"/>
          <a:lstStyle>
            <a:lvl1pPr algn="ctr">
              <a:defRPr/>
            </a:lvl1pPr>
          </a:lstStyle>
          <a:p>
            <a:r>
              <a:rPr lang="en-US" dirty="0"/>
              <a:t>Click icon to add chart</a:t>
            </a:r>
            <a:endParaRPr lang="en-GB" dirty="0"/>
          </a:p>
        </p:txBody>
      </p:sp>
      <p:sp>
        <p:nvSpPr>
          <p:cNvPr id="9" name="Text Placeholder 8"/>
          <p:cNvSpPr>
            <a:spLocks noGrp="1"/>
          </p:cNvSpPr>
          <p:nvPr>
            <p:ph type="body" sz="quarter" idx="14"/>
          </p:nvPr>
        </p:nvSpPr>
        <p:spPr>
          <a:xfrm>
            <a:off x="4502400" y="3742126"/>
            <a:ext cx="3187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5"/>
          </p:nvPr>
        </p:nvSpPr>
        <p:spPr>
          <a:xfrm>
            <a:off x="8001600" y="3742126"/>
            <a:ext cx="3187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59805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4" name="Picture Placeholder 3"/>
          <p:cNvSpPr>
            <a:spLocks noGrp="1"/>
          </p:cNvSpPr>
          <p:nvPr>
            <p:ph type="pic" sz="quarter" idx="10"/>
          </p:nvPr>
        </p:nvSpPr>
        <p:spPr>
          <a:xfrm>
            <a:off x="1003200" y="1330126"/>
            <a:ext cx="10195200" cy="4546800"/>
          </a:xfrm>
          <a:prstGeom prst="rect">
            <a:avLst/>
          </a:prstGeo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535364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5876925"/>
          </a:xfrm>
          <a:prstGeom prst="rect">
            <a:avLst/>
          </a:prstGeom>
        </p:spPr>
        <p:txBody>
          <a:bodyPr anchor="ctr"/>
          <a:lstStyle>
            <a:lvl1pPr algn="ctr">
              <a:defRPr/>
            </a:lvl1pPr>
          </a:lstStyle>
          <a:p>
            <a:r>
              <a:rPr lang="en-US" dirty="0"/>
              <a:t>Click icon to add picture</a:t>
            </a:r>
            <a:endParaRPr lang="en-GB" dirty="0"/>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mtClean="0">
                <a:solidFill>
                  <a:srgbClr val="44546A"/>
                </a:solidFill>
                <a:latin typeface="Calibri"/>
                <a:cs typeface="Arial" panose="020B0604020202020204" pitchFamily="34" charset="0"/>
              </a:rPr>
              <a:pPr algn="r"/>
              <a:t>‹#›</a:t>
            </a:fld>
            <a:endParaRPr lang="en-US" dirty="0">
              <a:solidFill>
                <a:srgbClr val="44546A"/>
              </a:solidFill>
              <a:latin typeface="Calibri"/>
              <a:cs typeface="Arial" panose="020B0604020202020204" pitchFamily="34" charset="0"/>
            </a:endParaRPr>
          </a:p>
        </p:txBody>
      </p:sp>
      <p:sp>
        <p:nvSpPr>
          <p:cNvPr id="7" name="TextBox 6"/>
          <p:cNvSpPr txBox="1"/>
          <p:nvPr userDrawn="1"/>
        </p:nvSpPr>
        <p:spPr>
          <a:xfrm>
            <a:off x="2234934" y="6266997"/>
            <a:ext cx="7756800" cy="370800"/>
          </a:xfrm>
          <a:prstGeom prst="rect">
            <a:avLst/>
          </a:prstGeom>
          <a:noFill/>
        </p:spPr>
        <p:txBody>
          <a:bodyPr wrap="square" lIns="0" tIns="0" rIns="0" bIns="0" rtlCol="0">
            <a:noAutofit/>
          </a:bodyPr>
          <a:lstStyle/>
          <a:p>
            <a:pPr>
              <a:defRPr/>
            </a:pPr>
            <a:r>
              <a:rPr lang="en-GB" sz="600" dirty="0">
                <a:solidFill>
                  <a:prstClr val="white">
                    <a:lumMod val="65000"/>
                  </a:prstClr>
                </a:solidFill>
              </a:rPr>
              <a:t>©KPMG 2016. Insert copyright information here. Imagnimus inciis sed maximus, acepedi psandi occum qui coribus et volumquia volo con pe quis ipsae con experfe raerovition pariorem fuga. Ita cores doluptae pro consed mi, ut et adi bea cus sum il magnita tiunteseque sae vel modi rem con errorpor sendiciendes et, optate est, sin non pro dolenda nimint ea doluptur sapernatius eum facernam adipit ex es inverferum eventio rempos inus exererum solutet la quia suntotatem explique mi, comnis es molut eic tem excestis et ellautes.</a:t>
            </a:r>
          </a:p>
        </p:txBody>
      </p:sp>
      <p:sp>
        <p:nvSpPr>
          <p:cNvPr id="8" name="TextBox 7"/>
          <p:cNvSpPr txBox="1"/>
          <p:nvPr userDrawn="1"/>
        </p:nvSpPr>
        <p:spPr>
          <a:xfrm>
            <a:off x="5059200" y="6637578"/>
            <a:ext cx="2256000" cy="109552"/>
          </a:xfrm>
          <a:prstGeom prst="rect">
            <a:avLst/>
          </a:prstGeom>
          <a:noFill/>
        </p:spPr>
        <p:txBody>
          <a:bodyPr wrap="square" lIns="0" tIns="0" rIns="0" bIns="0" rtlCol="0">
            <a:noAutofit/>
          </a:bodyPr>
          <a:lstStyle/>
          <a:p>
            <a:pPr algn="ctr">
              <a:defRPr/>
            </a:pPr>
            <a:r>
              <a:rPr lang="en-GB" sz="600" b="1" dirty="0">
                <a:solidFill>
                  <a:prstClr val="black"/>
                </a:solidFill>
              </a:rPr>
              <a:t>Document Classification: KPMG Confidential</a:t>
            </a:r>
          </a:p>
        </p:txBody>
      </p:sp>
      <p:sp>
        <p:nvSpPr>
          <p:cNvPr id="9"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Tree>
    <p:extLst>
      <p:ext uri="{BB962C8B-B14F-4D97-AF65-F5344CB8AC3E}">
        <p14:creationId xmlns:p14="http://schemas.microsoft.com/office/powerpoint/2010/main" val="155941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3846307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0804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51576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72348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1003200" y="1322388"/>
            <a:ext cx="18768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0804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51576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72348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1" name="Text Placeholder 12"/>
          <p:cNvSpPr>
            <a:spLocks noGrp="1"/>
          </p:cNvSpPr>
          <p:nvPr>
            <p:ph type="body" sz="quarter" idx="18" hasCustomPrompt="1"/>
          </p:nvPr>
        </p:nvSpPr>
        <p:spPr>
          <a:xfrm>
            <a:off x="93120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2" name="Text Placeholder 8"/>
          <p:cNvSpPr>
            <a:spLocks noGrp="1"/>
          </p:cNvSpPr>
          <p:nvPr>
            <p:ph type="body" sz="quarter" idx="19"/>
          </p:nvPr>
        </p:nvSpPr>
        <p:spPr>
          <a:xfrm>
            <a:off x="93120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1503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6160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62288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88416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994833" y="1322388"/>
            <a:ext cx="23472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610422"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6226011"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8841600"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Tree>
    <p:extLst>
      <p:ext uri="{BB962C8B-B14F-4D97-AF65-F5344CB8AC3E}">
        <p14:creationId xmlns:p14="http://schemas.microsoft.com/office/powerpoint/2010/main" val="2104169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16" name="Text Placeholder 10"/>
          <p:cNvSpPr>
            <a:spLocks noGrp="1" noChangeAspect="1"/>
          </p:cNvSpPr>
          <p:nvPr>
            <p:ph type="body" sz="quarter" idx="21"/>
          </p:nvPr>
        </p:nvSpPr>
        <p:spPr bwMode="gray">
          <a:xfrm>
            <a:off x="5306559" y="2757950"/>
            <a:ext cx="1660995" cy="1659600"/>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17" name="Text Placeholder 20"/>
          <p:cNvSpPr>
            <a:spLocks noGrp="1"/>
          </p:cNvSpPr>
          <p:nvPr>
            <p:ph type="body" sz="quarter" idx="26"/>
          </p:nvPr>
        </p:nvSpPr>
        <p:spPr bwMode="gray">
          <a:xfrm>
            <a:off x="1003347"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6" name="Text Placeholder 20"/>
          <p:cNvSpPr>
            <a:spLocks noGrp="1"/>
          </p:cNvSpPr>
          <p:nvPr>
            <p:ph type="body" sz="quarter" idx="48"/>
          </p:nvPr>
        </p:nvSpPr>
        <p:spPr bwMode="gray">
          <a:xfrm>
            <a:off x="1003347" y="4015250"/>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2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7" name="Text Placeholder 20"/>
          <p:cNvSpPr>
            <a:spLocks noGrp="1"/>
          </p:cNvSpPr>
          <p:nvPr>
            <p:ph type="body" sz="quarter" idx="50"/>
          </p:nvPr>
        </p:nvSpPr>
        <p:spPr bwMode="gray">
          <a:xfrm>
            <a:off x="7344001"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8" name="Text Placeholder 20"/>
          <p:cNvSpPr>
            <a:spLocks noGrp="1"/>
          </p:cNvSpPr>
          <p:nvPr>
            <p:ph type="body" sz="quarter" idx="52"/>
          </p:nvPr>
        </p:nvSpPr>
        <p:spPr bwMode="gray">
          <a:xfrm>
            <a:off x="7344001" y="4015250"/>
            <a:ext cx="3847695"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9" name="AutoShape 20"/>
          <p:cNvSpPr>
            <a:spLocks noChangeArrowheads="1"/>
          </p:cNvSpPr>
          <p:nvPr userDrawn="1"/>
        </p:nvSpPr>
        <p:spPr bwMode="gray">
          <a:xfrm rot="2700000">
            <a:off x="5088625"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endParaRPr>
          </a:p>
        </p:txBody>
      </p:sp>
      <p:sp>
        <p:nvSpPr>
          <p:cNvPr id="31" name="Text Placeholder 3"/>
          <p:cNvSpPr>
            <a:spLocks noGrp="1"/>
          </p:cNvSpPr>
          <p:nvPr>
            <p:ph type="body" sz="quarter" idx="53"/>
          </p:nvPr>
        </p:nvSpPr>
        <p:spPr>
          <a:xfrm>
            <a:off x="1003347" y="1718873"/>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3"/>
          <p:cNvSpPr>
            <a:spLocks noGrp="1"/>
          </p:cNvSpPr>
          <p:nvPr>
            <p:ph type="body" sz="quarter" idx="54"/>
          </p:nvPr>
        </p:nvSpPr>
        <p:spPr>
          <a:xfrm>
            <a:off x="1003347" y="4404050"/>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3"/>
          <p:cNvSpPr>
            <a:spLocks noGrp="1"/>
          </p:cNvSpPr>
          <p:nvPr>
            <p:ph type="body" sz="quarter" idx="55"/>
          </p:nvPr>
        </p:nvSpPr>
        <p:spPr>
          <a:xfrm>
            <a:off x="7342095" y="1718873"/>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3"/>
          <p:cNvSpPr>
            <a:spLocks noGrp="1"/>
          </p:cNvSpPr>
          <p:nvPr>
            <p:ph type="body" sz="quarter" idx="56"/>
          </p:nvPr>
        </p:nvSpPr>
        <p:spPr>
          <a:xfrm>
            <a:off x="7342095" y="4404050"/>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AutoShape 20"/>
          <p:cNvSpPr>
            <a:spLocks noChangeArrowheads="1"/>
          </p:cNvSpPr>
          <p:nvPr userDrawn="1"/>
        </p:nvSpPr>
        <p:spPr bwMode="gray">
          <a:xfrm rot="18900000" flipH="1">
            <a:off x="6742978"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endParaRPr>
          </a:p>
        </p:txBody>
      </p:sp>
      <p:sp>
        <p:nvSpPr>
          <p:cNvPr id="21" name="AutoShape 20"/>
          <p:cNvSpPr>
            <a:spLocks noChangeArrowheads="1"/>
          </p:cNvSpPr>
          <p:nvPr userDrawn="1"/>
        </p:nvSpPr>
        <p:spPr bwMode="gray">
          <a:xfrm rot="18900000" flipV="1">
            <a:off x="5088624"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endParaRPr>
          </a:p>
        </p:txBody>
      </p:sp>
      <p:sp>
        <p:nvSpPr>
          <p:cNvPr id="22" name="AutoShape 20"/>
          <p:cNvSpPr>
            <a:spLocks noChangeArrowheads="1"/>
          </p:cNvSpPr>
          <p:nvPr userDrawn="1"/>
        </p:nvSpPr>
        <p:spPr bwMode="gray">
          <a:xfrm rot="2700000" flipH="1" flipV="1">
            <a:off x="6742977"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endParaRPr>
          </a:p>
        </p:txBody>
      </p:sp>
    </p:spTree>
    <p:extLst>
      <p:ext uri="{BB962C8B-B14F-4D97-AF65-F5344CB8AC3E}">
        <p14:creationId xmlns:p14="http://schemas.microsoft.com/office/powerpoint/2010/main" val="1524702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19" name="Text Placeholder 8"/>
          <p:cNvSpPr>
            <a:spLocks noGrp="1"/>
          </p:cNvSpPr>
          <p:nvPr>
            <p:ph type="body" sz="quarter" idx="19"/>
          </p:nvPr>
        </p:nvSpPr>
        <p:spPr>
          <a:xfrm>
            <a:off x="1003200" y="1708149"/>
            <a:ext cx="4968000" cy="4168775"/>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10032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20800" y="1708149"/>
            <a:ext cx="4968000" cy="4168775"/>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62208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52641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13" name="Text Placeholder 8"/>
          <p:cNvSpPr>
            <a:spLocks noGrp="1"/>
          </p:cNvSpPr>
          <p:nvPr>
            <p:ph type="body" sz="quarter" idx="19"/>
          </p:nvPr>
        </p:nvSpPr>
        <p:spPr>
          <a:xfrm>
            <a:off x="1003200" y="1708150"/>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p:cNvSpPr>
            <a:spLocks noGrp="1"/>
          </p:cNvSpPr>
          <p:nvPr>
            <p:ph type="body" sz="quarter" idx="20"/>
          </p:nvPr>
        </p:nvSpPr>
        <p:spPr>
          <a:xfrm>
            <a:off x="10032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20800" y="1708150"/>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p:cNvSpPr>
            <a:spLocks noGrp="1"/>
          </p:cNvSpPr>
          <p:nvPr>
            <p:ph type="body" sz="quarter" idx="22"/>
          </p:nvPr>
        </p:nvSpPr>
        <p:spPr>
          <a:xfrm>
            <a:off x="62208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17976"/>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8"/>
          <p:cNvSpPr>
            <a:spLocks noGrp="1"/>
          </p:cNvSpPr>
          <p:nvPr>
            <p:ph type="body" sz="quarter" idx="24"/>
          </p:nvPr>
        </p:nvSpPr>
        <p:spPr>
          <a:xfrm>
            <a:off x="1003200" y="3741920"/>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20800" y="4117976"/>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8"/>
          <p:cNvSpPr>
            <a:spLocks noGrp="1"/>
          </p:cNvSpPr>
          <p:nvPr>
            <p:ph type="body" sz="quarter" idx="26"/>
          </p:nvPr>
        </p:nvSpPr>
        <p:spPr>
          <a:xfrm>
            <a:off x="6220800" y="3741920"/>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4221575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dirty="0">
              <a:solidFill>
                <a:prstClr val="black"/>
              </a:solidFill>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39524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6D2077"/>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dirty="0">
              <a:solidFill>
                <a:prstClr val="black"/>
              </a:solidFill>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70797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dirty="0">
              <a:solidFill>
                <a:prstClr val="black"/>
              </a:solidFill>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44349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rgbClr val="00A3A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dirty="0">
              <a:solidFill>
                <a:prstClr val="black"/>
              </a:solidFill>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30454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dirty="0">
              <a:solidFill>
                <a:prstClr val="black"/>
              </a:solidFill>
              <a:latin typeface="Arial" panose="020B0604020202020204" pitchFamily="34" charset="0"/>
            </a:endParaRPr>
          </a:p>
        </p:txBody>
      </p:sp>
      <p:sp>
        <p:nvSpPr>
          <p:cNvPr id="16"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 name="Text Placeholder 2"/>
          <p:cNvSpPr>
            <a:spLocks noGrp="1"/>
          </p:cNvSpPr>
          <p:nvPr>
            <p:ph type="body" sz="quarter" idx="11"/>
          </p:nvPr>
        </p:nvSpPr>
        <p:spPr>
          <a:xfrm>
            <a:off x="2729163" y="4771394"/>
            <a:ext cx="7851751" cy="643342"/>
          </a:xfrm>
          <a:prstGeom prst="rect">
            <a:avLst/>
          </a:prstGeo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14" name="Text Placeholder 2"/>
          <p:cNvSpPr>
            <a:spLocks noGrp="1"/>
          </p:cNvSpPr>
          <p:nvPr>
            <p:ph type="body" sz="quarter" idx="12"/>
          </p:nvPr>
        </p:nvSpPr>
        <p:spPr>
          <a:xfrm>
            <a:off x="2729163" y="5711030"/>
            <a:ext cx="7851751" cy="169277"/>
          </a:xfrm>
          <a:prstGeom prst="rect">
            <a:avLst/>
          </a:prstGeo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5" name="Text Placeholder 2"/>
          <p:cNvSpPr>
            <a:spLocks noGrp="1"/>
          </p:cNvSpPr>
          <p:nvPr>
            <p:ph type="body" sz="quarter" idx="13"/>
          </p:nvPr>
        </p:nvSpPr>
        <p:spPr>
          <a:xfrm>
            <a:off x="2729163" y="3831758"/>
            <a:ext cx="7851751" cy="643342"/>
          </a:xfrm>
          <a:prstGeom prst="rect">
            <a:avLst/>
          </a:prstGeo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23" name="Text Placeholder 2"/>
          <p:cNvSpPr>
            <a:spLocks noGrp="1"/>
          </p:cNvSpPr>
          <p:nvPr>
            <p:ph type="body" sz="quarter" idx="14"/>
          </p:nvPr>
        </p:nvSpPr>
        <p:spPr>
          <a:xfrm>
            <a:off x="2729163" y="3480007"/>
            <a:ext cx="2411738" cy="119064"/>
          </a:xfrm>
          <a:prstGeom prst="rect">
            <a:avLst/>
          </a:prstGeo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24" name="Text Placeholder 2"/>
          <p:cNvSpPr>
            <a:spLocks noGrp="1"/>
          </p:cNvSpPr>
          <p:nvPr>
            <p:ph type="body" sz="quarter" idx="15"/>
          </p:nvPr>
        </p:nvSpPr>
        <p:spPr>
          <a:xfrm>
            <a:off x="5920501" y="3480007"/>
            <a:ext cx="2361268" cy="119064"/>
          </a:xfrm>
          <a:prstGeom prst="rect">
            <a:avLst/>
          </a:prstGeo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0501" y="2974450"/>
            <a:ext cx="1325883" cy="381001"/>
          </a:xfrm>
          <a:prstGeom prst="rect">
            <a:avLst/>
          </a:prstGeom>
        </p:spPr>
      </p:pic>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9163" y="2974450"/>
            <a:ext cx="2523749" cy="384049"/>
          </a:xfrm>
          <a:prstGeom prst="rect">
            <a:avLst/>
          </a:prstGeom>
        </p:spPr>
      </p:pic>
      <p:sp>
        <p:nvSpPr>
          <p:cNvPr id="11" name="TextBox 10"/>
          <p:cNvSpPr txBox="1"/>
          <p:nvPr userDrawn="1"/>
        </p:nvSpPr>
        <p:spPr>
          <a:xfrm>
            <a:off x="2594343" y="6637578"/>
            <a:ext cx="6953693" cy="135362"/>
          </a:xfrm>
          <a:prstGeom prst="rect">
            <a:avLst/>
          </a:prstGeom>
          <a:noFill/>
        </p:spPr>
        <p:txBody>
          <a:bodyPr wrap="square" lIns="0" tIns="0" rIns="0" bIns="0" rtlCol="0">
            <a:noAutofit/>
          </a:bodyPr>
          <a:lstStyle/>
          <a:p>
            <a:pPr algn="ctr">
              <a:defRPr/>
            </a:pPr>
            <a:r>
              <a:rPr lang="en-GB" sz="600" b="1" dirty="0">
                <a:solidFill>
                  <a:prstClr val="black"/>
                </a:solidFill>
              </a:rPr>
              <a:t>Document Classification: KPMG Confidential</a:t>
            </a:r>
          </a:p>
        </p:txBody>
      </p:sp>
    </p:spTree>
    <p:extLst>
      <p:ext uri="{BB962C8B-B14F-4D97-AF65-F5344CB8AC3E}">
        <p14:creationId xmlns:p14="http://schemas.microsoft.com/office/powerpoint/2010/main" val="248808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1135280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69716" y="-2229"/>
            <a:ext cx="4052569" cy="912712"/>
          </a:xfrm>
          <a:prstGeom prst="rect">
            <a:avLst/>
          </a:prstGeom>
        </p:spPr>
        <p:txBody>
          <a:bodyPr lIns="0" tIns="0" rIns="0" bIns="0"/>
          <a:lstStyle>
            <a:lvl1pPr>
              <a:defRPr sz="5743" b="1" i="0">
                <a:solidFill>
                  <a:schemeClr val="bg1"/>
                </a:solidFill>
                <a:latin typeface="Goudy Old Style"/>
                <a:cs typeface="Goudy Old Style"/>
              </a:defRPr>
            </a:lvl1pPr>
          </a:lstStyle>
          <a:p>
            <a:endParaRPr/>
          </a:p>
        </p:txBody>
      </p:sp>
      <p:sp>
        <p:nvSpPr>
          <p:cNvPr id="3" name="Holder 3"/>
          <p:cNvSpPr>
            <a:spLocks noGrp="1"/>
          </p:cNvSpPr>
          <p:nvPr>
            <p:ph type="body" idx="1"/>
          </p:nvPr>
        </p:nvSpPr>
        <p:spPr>
          <a:xfrm>
            <a:off x="596900" y="2265875"/>
            <a:ext cx="10998200" cy="1675499"/>
          </a:xfrm>
          <a:prstGeom prst="rect">
            <a:avLst/>
          </a:prstGeom>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6/22/2023</a:t>
            </a:fld>
            <a:endParaRPr lang="en-US" dirty="0">
              <a:solidFill>
                <a:prstClr val="black">
                  <a:tint val="75000"/>
                </a:prstClr>
              </a:solidFill>
            </a:endParaRPr>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4165681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2A32-739D-43E5-A712-E3E00D4AF4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FC9725-B3BA-4631-BF6C-46206DB99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85DC1A-EDD7-454F-AD4D-9EC4BC25491A}"/>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5" name="Footer Placeholder 4">
            <a:extLst>
              <a:ext uri="{FF2B5EF4-FFF2-40B4-BE49-F238E27FC236}">
                <a16:creationId xmlns:a16="http://schemas.microsoft.com/office/drawing/2014/main" id="{31D67264-02F0-40F5-8EA8-DC0E181DB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FB757-F477-4038-8FC5-87E4ACBECB05}"/>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3692212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70EA-5643-4499-9389-B5474C406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CCBA6-2AC4-4C71-94B0-58EEA68782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8F129-B945-476F-AF37-BDAA92E11929}"/>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5" name="Footer Placeholder 4">
            <a:extLst>
              <a:ext uri="{FF2B5EF4-FFF2-40B4-BE49-F238E27FC236}">
                <a16:creationId xmlns:a16="http://schemas.microsoft.com/office/drawing/2014/main" id="{137FE5AA-15ED-491F-B91E-1958D9F8E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6C120-182D-4C54-B074-5955B9001507}"/>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3725422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FC80-63AA-4A6C-BF4B-FEF8B60C1C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6BCAD-EC0D-48AA-AFED-CDDCE2A25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C8C959-3465-4E2E-84F8-AF9B45CA241E}"/>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5" name="Footer Placeholder 4">
            <a:extLst>
              <a:ext uri="{FF2B5EF4-FFF2-40B4-BE49-F238E27FC236}">
                <a16:creationId xmlns:a16="http://schemas.microsoft.com/office/drawing/2014/main" id="{4CBF2614-F772-4057-9737-5E587FCC1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AF287-9A9E-4A6A-8F04-5FAAAD59DD92}"/>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176255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B66A-5715-4DB1-A8EC-D61495679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28FC4-AFD9-4557-AE7B-25236BF355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E57D0-E8BE-43AC-8065-22920A4B69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B50D0-DCFF-465C-B388-A523E9A0C2B2}"/>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6" name="Footer Placeholder 5">
            <a:extLst>
              <a:ext uri="{FF2B5EF4-FFF2-40B4-BE49-F238E27FC236}">
                <a16:creationId xmlns:a16="http://schemas.microsoft.com/office/drawing/2014/main" id="{FA1D6CE2-738D-434C-801A-100B355C6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63033-0CF2-44FC-980E-EC4FBD343191}"/>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090013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714C-F45B-4808-8DE7-93E53A8D9C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3B6FB-FA1D-4885-BF1C-086C951965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D0FAEA-FFA6-45B0-8472-8606484226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2347D4-2D98-446A-89AA-2CA5A0814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799164-4C14-43D2-8502-1141E419AF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95FAFF-6455-48D2-B4D7-6A4279F43242}"/>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8" name="Footer Placeholder 7">
            <a:extLst>
              <a:ext uri="{FF2B5EF4-FFF2-40B4-BE49-F238E27FC236}">
                <a16:creationId xmlns:a16="http://schemas.microsoft.com/office/drawing/2014/main" id="{48E906FF-2F0C-4A7D-8ADD-86C28BBDE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607737-39F1-485E-89CA-759984939B01}"/>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044263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E99D-BBDB-40B1-98AA-C23985ECDA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91B2A3-B54F-49D0-9DF8-CB185FA5233C}"/>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4" name="Footer Placeholder 3">
            <a:extLst>
              <a:ext uri="{FF2B5EF4-FFF2-40B4-BE49-F238E27FC236}">
                <a16:creationId xmlns:a16="http://schemas.microsoft.com/office/drawing/2014/main" id="{EB016156-D8CF-425C-94A1-2EE631749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20DA16-00E8-4D3D-B3D9-026B627B566A}"/>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506450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14523-A25C-4332-9BCE-7F282FC4768F}"/>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3" name="Footer Placeholder 2">
            <a:extLst>
              <a:ext uri="{FF2B5EF4-FFF2-40B4-BE49-F238E27FC236}">
                <a16:creationId xmlns:a16="http://schemas.microsoft.com/office/drawing/2014/main" id="{C8F488EA-584F-4FFF-94EB-15EA4E0231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3AD20-4F52-45CE-9946-DA8CE644E445}"/>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3876822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E498-62A0-4605-9612-D407F85EB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CC8CA1-0A33-4B29-9A2E-F4485C000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6028F-763D-435F-B97A-A2524E1DD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9611F-2513-4454-99DF-AFEB9FBD217F}"/>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6" name="Footer Placeholder 5">
            <a:extLst>
              <a:ext uri="{FF2B5EF4-FFF2-40B4-BE49-F238E27FC236}">
                <a16:creationId xmlns:a16="http://schemas.microsoft.com/office/drawing/2014/main" id="{075BD85D-3064-4509-8A38-0202255CA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6E09C-02F4-40A7-A996-FA2A0A65BD0D}"/>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052490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2439-16DE-49A7-961D-BA907767B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8D435D-505D-4FA1-97DD-41825A751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90A62D-5E19-44D9-8F23-B80EE1C9A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FE8F3-9161-4E3E-89F3-9D4A6B7C0579}"/>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6" name="Footer Placeholder 5">
            <a:extLst>
              <a:ext uri="{FF2B5EF4-FFF2-40B4-BE49-F238E27FC236}">
                <a16:creationId xmlns:a16="http://schemas.microsoft.com/office/drawing/2014/main" id="{675C99CA-2D0B-4727-8101-3344D0665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108A8-EEA1-4FD3-A264-443F4BC50407}"/>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94790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2980922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836A-8602-42C3-BC3C-D6A326D78B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DEFB2A-8C45-4EA6-AB34-048D2561F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7B08C-BD9E-4DE0-B1D1-E1D5CFD894AE}"/>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5" name="Footer Placeholder 4">
            <a:extLst>
              <a:ext uri="{FF2B5EF4-FFF2-40B4-BE49-F238E27FC236}">
                <a16:creationId xmlns:a16="http://schemas.microsoft.com/office/drawing/2014/main" id="{CF775099-35EE-45F5-8841-B06286A31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A7C2D-BFC3-4812-B017-95AEAF7CA7BE}"/>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736030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5C0EF8-8761-49C2-8FD1-6DB95B146F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42EC08-EBE5-4865-B0B7-F2C3171CB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C2A45-F97E-4DD3-9C29-5CF0C7C72F42}"/>
              </a:ext>
            </a:extLst>
          </p:cNvPr>
          <p:cNvSpPr>
            <a:spLocks noGrp="1"/>
          </p:cNvSpPr>
          <p:nvPr>
            <p:ph type="dt" sz="half" idx="10"/>
          </p:nvPr>
        </p:nvSpPr>
        <p:spPr/>
        <p:txBody>
          <a:bodyPr/>
          <a:lstStyle/>
          <a:p>
            <a:fld id="{F4A6B556-8653-4ED2-8513-2967909EDE95}" type="datetimeFigureOut">
              <a:rPr lang="en-US" smtClean="0"/>
              <a:t>6/22/2023</a:t>
            </a:fld>
            <a:endParaRPr lang="en-US"/>
          </a:p>
        </p:txBody>
      </p:sp>
      <p:sp>
        <p:nvSpPr>
          <p:cNvPr id="5" name="Footer Placeholder 4">
            <a:extLst>
              <a:ext uri="{FF2B5EF4-FFF2-40B4-BE49-F238E27FC236}">
                <a16:creationId xmlns:a16="http://schemas.microsoft.com/office/drawing/2014/main" id="{A5B17160-46BF-419C-9881-2176F3B5F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548D4-A873-4A51-A119-B358A2038D09}"/>
              </a:ext>
            </a:extLst>
          </p:cNvPr>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3542824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ver slide with imag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1" y="0"/>
            <a:ext cx="12191999" cy="6858000"/>
          </a:xfrm>
          <a:prstGeom prst="rect">
            <a:avLst/>
          </a:prstGeom>
          <a:solidFill>
            <a:schemeClr val="bg1">
              <a:lumMod val="85000"/>
            </a:schemeClr>
          </a:solidFill>
        </p:spPr>
        <p:txBody>
          <a:bodyPr vert="horz"/>
          <a:lstStyle>
            <a:lvl1pPr marL="0" indent="0">
              <a:buNone/>
              <a:defRPr sz="1600">
                <a:latin typeface="Univers for KPMG" panose="020B0603020202020204" pitchFamily="34" charset="0"/>
                <a:cs typeface="Univers for KPMG" panose="020B0603020202020204" pitchFamily="34" charset="0"/>
              </a:defRPr>
            </a:lvl1pPr>
          </a:lstStyle>
          <a:p>
            <a:r>
              <a:rPr lang="en-US" dirty="0"/>
              <a:t>Click icon to add picture</a:t>
            </a:r>
          </a:p>
        </p:txBody>
      </p:sp>
      <p:pic>
        <p:nvPicPr>
          <p:cNvPr id="15" name="Picture 1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688749" y="665749"/>
            <a:ext cx="1077406" cy="524876"/>
          </a:xfrm>
          <a:prstGeom prst="rect">
            <a:avLst/>
          </a:prstGeom>
        </p:spPr>
      </p:pic>
      <p:sp>
        <p:nvSpPr>
          <p:cNvPr id="10" name="Title 8"/>
          <p:cNvSpPr>
            <a:spLocks noGrp="1"/>
          </p:cNvSpPr>
          <p:nvPr>
            <p:ph type="title"/>
          </p:nvPr>
        </p:nvSpPr>
        <p:spPr>
          <a:xfrm>
            <a:off x="688749" y="1467416"/>
            <a:ext cx="7626122" cy="2297783"/>
          </a:xfrm>
          <a:prstGeom prst="rect">
            <a:avLst/>
          </a:prstGeom>
        </p:spPr>
        <p:txBody>
          <a:bodyPr lIns="0" tIns="0" rIns="0" bIns="0"/>
          <a:lstStyle>
            <a:lvl1pPr>
              <a:lnSpc>
                <a:spcPct val="70000"/>
              </a:lnSpc>
              <a:defRPr sz="10999">
                <a:solidFill>
                  <a:schemeClr val="bg1"/>
                </a:solidFill>
              </a:defRPr>
            </a:lvl1pPr>
          </a:lstStyle>
          <a:p>
            <a:r>
              <a:rPr lang="en-US" dirty="0"/>
              <a:t>Click to edit Master title style</a:t>
            </a:r>
          </a:p>
        </p:txBody>
      </p:sp>
      <p:sp>
        <p:nvSpPr>
          <p:cNvPr id="7" name="Text Placeholder 6"/>
          <p:cNvSpPr>
            <a:spLocks noGrp="1"/>
          </p:cNvSpPr>
          <p:nvPr>
            <p:ph type="body" sz="quarter" idx="12"/>
          </p:nvPr>
        </p:nvSpPr>
        <p:spPr>
          <a:xfrm>
            <a:off x="688749" y="5660878"/>
            <a:ext cx="3984852" cy="183394"/>
          </a:xfrm>
          <a:prstGeom prst="rect">
            <a:avLst/>
          </a:prstGeom>
        </p:spPr>
        <p:txBody>
          <a:bodyPr vert="horz" lIns="0" tIns="0" rIns="0" bIns="0"/>
          <a:lstStyle>
            <a:lvl1pPr marL="0" indent="0">
              <a:spcBef>
                <a:spcPts val="280"/>
              </a:spcBef>
              <a:spcAft>
                <a:spcPts val="0"/>
              </a:spcAft>
              <a:buNone/>
              <a:defRPr sz="11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8" name="Text Placeholder 6"/>
          <p:cNvSpPr>
            <a:spLocks noGrp="1"/>
          </p:cNvSpPr>
          <p:nvPr>
            <p:ph type="body" sz="quarter" idx="13"/>
          </p:nvPr>
        </p:nvSpPr>
        <p:spPr>
          <a:xfrm>
            <a:off x="688749" y="4022694"/>
            <a:ext cx="3984852" cy="567503"/>
          </a:xfrm>
          <a:prstGeom prst="rect">
            <a:avLst/>
          </a:prstGeom>
        </p:spPr>
        <p:txBody>
          <a:bodyPr vert="horz" lIns="0" tIns="0" rIns="0" bIns="0"/>
          <a:lstStyle>
            <a:lvl1pPr marL="0" indent="0">
              <a:spcBef>
                <a:spcPts val="280"/>
              </a:spcBef>
              <a:spcAft>
                <a:spcPts val="0"/>
              </a:spcAft>
              <a:buNone/>
              <a:defRPr sz="16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9" name="TextBox 8"/>
          <p:cNvSpPr txBox="1"/>
          <p:nvPr userDrawn="1"/>
        </p:nvSpPr>
        <p:spPr>
          <a:xfrm>
            <a:off x="688749" y="6101768"/>
            <a:ext cx="4153505" cy="169277"/>
          </a:xfrm>
          <a:prstGeom prst="rect">
            <a:avLst/>
          </a:prstGeom>
          <a:noFill/>
        </p:spPr>
        <p:txBody>
          <a:bodyPr wrap="square" lIns="0" tIns="0" rIns="0" bIns="0" rtlCol="0">
            <a:spAutoFit/>
          </a:bodyPr>
          <a:lstStyle/>
          <a:p>
            <a:pPr defTabSz="914307"/>
            <a:r>
              <a:rPr lang="en-US" sz="1100" dirty="0">
                <a:solidFill>
                  <a:prstClr val="white"/>
                </a:solidFill>
                <a:latin typeface="Univers for KPMG" panose="020B0603020202020204" pitchFamily="34" charset="0"/>
              </a:rPr>
              <a:t>KPMG.com/in</a:t>
            </a:r>
          </a:p>
        </p:txBody>
      </p:sp>
      <p:cxnSp>
        <p:nvCxnSpPr>
          <p:cNvPr id="11" name="Straight Connector 10"/>
          <p:cNvCxnSpPr/>
          <p:nvPr userDrawn="1"/>
        </p:nvCxnSpPr>
        <p:spPr>
          <a:xfrm>
            <a:off x="688749" y="5944110"/>
            <a:ext cx="18947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495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59CF-572A-6141-89B5-101FB57D0C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1D5796-8863-0048-8B05-6EEE5BDB1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3E36AFF-C0F6-2242-A270-4A57D2BAF501}"/>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0E0587E7-6D47-084B-9309-29A0D1EE5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2E5FD-10A9-1C44-B368-7DB01110DA6A}"/>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1632517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36A0-84CB-2343-B26E-BCC936354B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2E3DC3-2D4F-6E47-BDD3-0859D79AB5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A11413-3EC5-A94E-A294-ABDEF3355617}"/>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38B155CA-E5B9-3449-A4CE-3E38293CD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022A8-BD18-4A42-8C07-22B4859BDC81}"/>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1421298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5BFF-F158-7C41-9220-301110C9C7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8F258D-0EFE-ED4D-9957-01F0041469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A1698C-DB8D-AA44-8840-A1810E63B6BC}"/>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22BDC062-3D22-614D-A3D6-61670591A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F60A2-B52F-6048-93F4-83A502789DD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40660778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35BE-82EF-B149-A2F2-F2824E6ED7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9C5C63-72F6-3C42-BB70-F92C961AC9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DD26B4-5EE7-9447-8CAB-DE88DCDB9D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F571CF-E808-7342-9FA1-74C568BED866}"/>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A674BA36-0F98-4D43-918D-BFAAF50B2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C3D64-10AD-F540-91B0-CA2944144A2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3293654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0F3F-B5A3-0044-BE55-AAFC9E60A0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02EE69-DE32-7046-8074-D91812DFB9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FB281D7-BE61-5745-80A1-A66477D4A9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4F2CBC-52A3-ED46-92C5-3384B46B8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4A486B-256D-0A49-A1A9-14071FDA041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120930-50B0-264E-B1BF-3D0E920E01E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8" name="Footer Placeholder 7">
            <a:extLst>
              <a:ext uri="{FF2B5EF4-FFF2-40B4-BE49-F238E27FC236}">
                <a16:creationId xmlns:a16="http://schemas.microsoft.com/office/drawing/2014/main" id="{4F4EFC15-38A1-8349-A912-991ACC670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25BF55-58E1-9A44-8E18-3D7A516D2B8E}"/>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249336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F8BC-EA90-1749-BC31-4F2A1DE7081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DF6A8-8474-524F-B2E7-119385E4B0A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4" name="Footer Placeholder 3">
            <a:extLst>
              <a:ext uri="{FF2B5EF4-FFF2-40B4-BE49-F238E27FC236}">
                <a16:creationId xmlns:a16="http://schemas.microsoft.com/office/drawing/2014/main" id="{C66ABD61-86DD-5648-969E-B0FDB4508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2EE34A-9B65-D241-91DB-1FCE0D2C94E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1257658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8FBFE-7F10-4C48-B61D-B0D3A23F071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3" name="Footer Placeholder 2">
            <a:extLst>
              <a:ext uri="{FF2B5EF4-FFF2-40B4-BE49-F238E27FC236}">
                <a16:creationId xmlns:a16="http://schemas.microsoft.com/office/drawing/2014/main" id="{80E3E6FD-16F4-B64D-BB75-7FB7CE0CFC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B8EE90-7843-0843-A06E-9AAD79C6A735}"/>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57701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737415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A8C3-24F0-8644-8FF3-75233B5765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FD2994-04C0-D245-B179-E8DF281BF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23215C-30EB-444C-AE34-ED982A88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E061F9-EB56-F543-BA0A-355145B1062C}"/>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13534ED0-B1E0-B348-8625-BD264EA18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E825-22F1-E74F-ABAD-E4E547B9F70F}"/>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268374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0BAE7-6708-5547-9D8C-281DA061A0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7D3C2D6-C329-7A40-8B41-4EA92F071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04552A-7AAB-EE40-B3D1-424A3EF53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D10590-4E8B-2E43-BFDE-AC1C61F26FA1}"/>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6" name="Footer Placeholder 5">
            <a:extLst>
              <a:ext uri="{FF2B5EF4-FFF2-40B4-BE49-F238E27FC236}">
                <a16:creationId xmlns:a16="http://schemas.microsoft.com/office/drawing/2014/main" id="{68C13895-5229-CB46-B4A9-2F7D49677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2235E-0504-3A40-B109-5C18876B27E7}"/>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177887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6814-B7A3-CF47-A40B-E5B95D7464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F6DC0F-131E-C64F-991B-77C9500BD2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29BB1C-8C75-8D47-A249-E8E04BA7C064}"/>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C7DD281B-9861-8445-AFD2-F98B084CD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B06B2-BC8B-BC48-983A-1D667EA15C3F}"/>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774100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054FAB-2186-474F-B876-51945FC4B8A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D6DDC0-B08E-AC4D-A0D0-2BECE71F03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8C2BE4-5761-E448-94FE-675421B1D49D}"/>
              </a:ext>
            </a:extLst>
          </p:cNvPr>
          <p:cNvSpPr>
            <a:spLocks noGrp="1"/>
          </p:cNvSpPr>
          <p:nvPr>
            <p:ph type="dt" sz="half" idx="10"/>
          </p:nvPr>
        </p:nvSpPr>
        <p:spPr/>
        <p:txBody>
          <a:body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EB3F29D1-1A61-C241-8C4D-91F42B60E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93652-0BEC-B540-A2CB-7E2B92846D1C}"/>
              </a:ext>
            </a:extLst>
          </p:cNvPr>
          <p:cNvSpPr>
            <a:spLocks noGrp="1"/>
          </p:cNvSpPr>
          <p:nvPr>
            <p:ph type="sldNum" sz="quarter" idx="12"/>
          </p:nvPr>
        </p:nvSpPr>
        <p:spPr/>
        <p:txBody>
          <a:bodyPr/>
          <a:lstStyle/>
          <a:p>
            <a:fld id="{88F7D2A1-B0D5-F248-A77D-CCC6FCAC474F}" type="slidenum">
              <a:rPr lang="en-US" smtClean="0"/>
              <a:t>‹#›</a:t>
            </a:fld>
            <a:endParaRPr lang="en-US"/>
          </a:p>
        </p:txBody>
      </p:sp>
    </p:spTree>
    <p:extLst>
      <p:ext uri="{BB962C8B-B14F-4D97-AF65-F5344CB8AC3E}">
        <p14:creationId xmlns:p14="http://schemas.microsoft.com/office/powerpoint/2010/main" val="2672092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ver slide with imag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1" y="0"/>
            <a:ext cx="12191999" cy="6858000"/>
          </a:xfrm>
          <a:prstGeom prst="rect">
            <a:avLst/>
          </a:prstGeom>
          <a:solidFill>
            <a:schemeClr val="bg1">
              <a:lumMod val="85000"/>
            </a:schemeClr>
          </a:solidFill>
        </p:spPr>
        <p:txBody>
          <a:bodyPr vert="horz"/>
          <a:lstStyle>
            <a:lvl1pPr marL="0" indent="0">
              <a:buNone/>
              <a:defRPr sz="1600">
                <a:latin typeface="Univers for KPMG" panose="020B0603020202020204" pitchFamily="34" charset="0"/>
                <a:cs typeface="Univers for KPMG" panose="020B0603020202020204" pitchFamily="34" charset="0"/>
              </a:defRPr>
            </a:lvl1pPr>
          </a:lstStyle>
          <a:p>
            <a:r>
              <a:rPr lang="en-US" dirty="0"/>
              <a:t>Click icon to add picture</a:t>
            </a:r>
          </a:p>
        </p:txBody>
      </p:sp>
      <p:pic>
        <p:nvPicPr>
          <p:cNvPr id="15" name="Picture 1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688749" y="665749"/>
            <a:ext cx="1077406" cy="524876"/>
          </a:xfrm>
          <a:prstGeom prst="rect">
            <a:avLst/>
          </a:prstGeom>
        </p:spPr>
      </p:pic>
      <p:sp>
        <p:nvSpPr>
          <p:cNvPr id="10" name="Title 8"/>
          <p:cNvSpPr>
            <a:spLocks noGrp="1"/>
          </p:cNvSpPr>
          <p:nvPr>
            <p:ph type="title"/>
          </p:nvPr>
        </p:nvSpPr>
        <p:spPr>
          <a:xfrm>
            <a:off x="688749" y="1467416"/>
            <a:ext cx="7626122" cy="2297783"/>
          </a:xfrm>
          <a:prstGeom prst="rect">
            <a:avLst/>
          </a:prstGeom>
        </p:spPr>
        <p:txBody>
          <a:bodyPr lIns="0" tIns="0" rIns="0" bIns="0"/>
          <a:lstStyle>
            <a:lvl1pPr>
              <a:lnSpc>
                <a:spcPct val="70000"/>
              </a:lnSpc>
              <a:defRPr sz="10999">
                <a:solidFill>
                  <a:schemeClr val="bg1"/>
                </a:solidFill>
              </a:defRPr>
            </a:lvl1pPr>
          </a:lstStyle>
          <a:p>
            <a:r>
              <a:rPr lang="en-US" dirty="0"/>
              <a:t>Click to edit Master title style</a:t>
            </a:r>
          </a:p>
        </p:txBody>
      </p:sp>
      <p:sp>
        <p:nvSpPr>
          <p:cNvPr id="7" name="Text Placeholder 6"/>
          <p:cNvSpPr>
            <a:spLocks noGrp="1"/>
          </p:cNvSpPr>
          <p:nvPr>
            <p:ph type="body" sz="quarter" idx="12"/>
          </p:nvPr>
        </p:nvSpPr>
        <p:spPr>
          <a:xfrm>
            <a:off x="688749" y="5660878"/>
            <a:ext cx="3984852" cy="183394"/>
          </a:xfrm>
          <a:prstGeom prst="rect">
            <a:avLst/>
          </a:prstGeom>
        </p:spPr>
        <p:txBody>
          <a:bodyPr vert="horz" lIns="0" tIns="0" rIns="0" bIns="0"/>
          <a:lstStyle>
            <a:lvl1pPr marL="0" indent="0">
              <a:spcBef>
                <a:spcPts val="280"/>
              </a:spcBef>
              <a:spcAft>
                <a:spcPts val="0"/>
              </a:spcAft>
              <a:buNone/>
              <a:defRPr sz="11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8" name="Text Placeholder 6"/>
          <p:cNvSpPr>
            <a:spLocks noGrp="1"/>
          </p:cNvSpPr>
          <p:nvPr>
            <p:ph type="body" sz="quarter" idx="13"/>
          </p:nvPr>
        </p:nvSpPr>
        <p:spPr>
          <a:xfrm>
            <a:off x="688749" y="4022694"/>
            <a:ext cx="3984852" cy="567503"/>
          </a:xfrm>
          <a:prstGeom prst="rect">
            <a:avLst/>
          </a:prstGeom>
        </p:spPr>
        <p:txBody>
          <a:bodyPr vert="horz" lIns="0" tIns="0" rIns="0" bIns="0"/>
          <a:lstStyle>
            <a:lvl1pPr marL="0" indent="0">
              <a:spcBef>
                <a:spcPts val="280"/>
              </a:spcBef>
              <a:spcAft>
                <a:spcPts val="0"/>
              </a:spcAft>
              <a:buNone/>
              <a:defRPr sz="1600">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9" name="TextBox 8"/>
          <p:cNvSpPr txBox="1"/>
          <p:nvPr userDrawn="1"/>
        </p:nvSpPr>
        <p:spPr>
          <a:xfrm>
            <a:off x="688749" y="6101768"/>
            <a:ext cx="4153505" cy="169277"/>
          </a:xfrm>
          <a:prstGeom prst="rect">
            <a:avLst/>
          </a:prstGeom>
          <a:noFill/>
        </p:spPr>
        <p:txBody>
          <a:bodyPr wrap="square" lIns="0" tIns="0" rIns="0" bIns="0" rtlCol="0">
            <a:spAutoFit/>
          </a:bodyPr>
          <a:lstStyle/>
          <a:p>
            <a:pPr defTabSz="914307"/>
            <a:r>
              <a:rPr lang="en-US" sz="1100" dirty="0">
                <a:solidFill>
                  <a:prstClr val="white"/>
                </a:solidFill>
                <a:latin typeface="Univers for KPMG" panose="020B0603020202020204" pitchFamily="34" charset="0"/>
              </a:rPr>
              <a:t>KPMG.com/in</a:t>
            </a:r>
          </a:p>
        </p:txBody>
      </p:sp>
      <p:cxnSp>
        <p:nvCxnSpPr>
          <p:cNvPr id="11" name="Straight Connector 10"/>
          <p:cNvCxnSpPr/>
          <p:nvPr userDrawn="1"/>
        </p:nvCxnSpPr>
        <p:spPr>
          <a:xfrm>
            <a:off x="688749" y="5944110"/>
            <a:ext cx="18947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685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9"/>
          <p:cNvSpPr>
            <a:spLocks noGrp="1"/>
          </p:cNvSpPr>
          <p:nvPr>
            <p:ph type="title"/>
          </p:nvPr>
        </p:nvSpPr>
        <p:spPr>
          <a:xfrm>
            <a:off x="838200" y="365126"/>
            <a:ext cx="10515600" cy="734804"/>
          </a:xfrm>
          <a:prstGeom prst="rect">
            <a:avLst/>
          </a:prstGeom>
        </p:spPr>
        <p:txBody>
          <a:bodyPr lIns="0" tIns="0" rIns="0" bIns="0" anchor="ctr"/>
          <a:lstStyle>
            <a:lvl1pPr algn="l" defTabSz="914400" rtl="0" eaLnBrk="1" latinLnBrk="0" hangingPunct="1">
              <a:lnSpc>
                <a:spcPct val="70000"/>
              </a:lnSpc>
              <a:spcBef>
                <a:spcPct val="0"/>
              </a:spcBef>
              <a:buNone/>
              <a:defRPr lang="en-US" sz="4400" kern="1200" dirty="0">
                <a:solidFill>
                  <a:srgbClr val="005EB8"/>
                </a:solidFill>
                <a:latin typeface="KPMG Extralight" panose="020B0303030202040204" pitchFamily="34" charset="0"/>
                <a:ea typeface="+mj-ea"/>
                <a:cs typeface="KPMG Extralight" panose="020B0303030202040204" pitchFamily="34" charset="0"/>
              </a:defRPr>
            </a:lvl1pPr>
          </a:lstStyle>
          <a:p>
            <a:r>
              <a:rPr lang="en-US" dirty="0"/>
              <a:t>Click to edit Master title style</a:t>
            </a:r>
          </a:p>
        </p:txBody>
      </p:sp>
      <p:cxnSp>
        <p:nvCxnSpPr>
          <p:cNvPr id="8" name="Straight Connector 7"/>
          <p:cNvCxnSpPr/>
          <p:nvPr userDrawn="1"/>
        </p:nvCxnSpPr>
        <p:spPr>
          <a:xfrm>
            <a:off x="838200" y="1099930"/>
            <a:ext cx="10515600" cy="0"/>
          </a:xfrm>
          <a:prstGeom prst="line">
            <a:avLst/>
          </a:prstGeom>
          <a:ln>
            <a:solidFill>
              <a:srgbClr val="005EB8"/>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60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cSld name="2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303507" y="6174866"/>
            <a:ext cx="501396" cy="456056"/>
          </a:xfrm>
          <a:prstGeom prst="rect">
            <a:avLst/>
          </a:prstGeom>
        </p:spPr>
      </p:pic>
      <p:pic>
        <p:nvPicPr>
          <p:cNvPr id="17" name="bg object 17"/>
          <p:cNvPicPr/>
          <p:nvPr/>
        </p:nvPicPr>
        <p:blipFill>
          <a:blip r:embed="rId3" cstate="print"/>
          <a:stretch>
            <a:fillRect/>
          </a:stretch>
        </p:blipFill>
        <p:spPr>
          <a:xfrm>
            <a:off x="11125051" y="0"/>
            <a:ext cx="1066947" cy="610435"/>
          </a:xfrm>
          <a:prstGeom prst="rect">
            <a:avLst/>
          </a:prstGeom>
        </p:spPr>
      </p:pic>
      <p:pic>
        <p:nvPicPr>
          <p:cNvPr id="18" name="bg object 18"/>
          <p:cNvPicPr/>
          <p:nvPr/>
        </p:nvPicPr>
        <p:blipFill>
          <a:blip r:embed="rId4" cstate="print"/>
          <a:stretch>
            <a:fillRect/>
          </a:stretch>
        </p:blipFill>
        <p:spPr>
          <a:xfrm>
            <a:off x="11175492" y="0"/>
            <a:ext cx="995172" cy="554736"/>
          </a:xfrm>
          <a:prstGeom prst="rect">
            <a:avLst/>
          </a:prstGeom>
        </p:spPr>
      </p:pic>
      <p:pic>
        <p:nvPicPr>
          <p:cNvPr id="19" name="bg object 19"/>
          <p:cNvPicPr/>
          <p:nvPr/>
        </p:nvPicPr>
        <p:blipFill>
          <a:blip r:embed="rId5" cstate="print"/>
          <a:stretch>
            <a:fillRect/>
          </a:stretch>
        </p:blipFill>
        <p:spPr>
          <a:xfrm>
            <a:off x="59553" y="57838"/>
            <a:ext cx="833752" cy="582241"/>
          </a:xfrm>
          <a:prstGeom prst="rect">
            <a:avLst/>
          </a:prstGeom>
        </p:spPr>
      </p:pic>
      <p:sp>
        <p:nvSpPr>
          <p:cNvPr id="2" name="Holder 2"/>
          <p:cNvSpPr>
            <a:spLocks noGrp="1"/>
          </p:cNvSpPr>
          <p:nvPr>
            <p:ph type="ctrTitle"/>
          </p:nvPr>
        </p:nvSpPr>
        <p:spPr>
          <a:xfrm>
            <a:off x="187553" y="633476"/>
            <a:ext cx="11816892" cy="605155"/>
          </a:xfrm>
          <a:prstGeom prst="rect">
            <a:avLst/>
          </a:prstGeom>
        </p:spPr>
        <p:txBody>
          <a:bodyPr wrap="square" lIns="0" tIns="0" rIns="0" bIns="0">
            <a:spAutoFit/>
          </a:bodyPr>
          <a:lstStyle>
            <a:lvl1pPr>
              <a:defRPr sz="20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defRPr sz="900" b="0" i="0">
                <a:solidFill>
                  <a:srgbClr val="223575"/>
                </a:solidFill>
                <a:latin typeface="Arial MT"/>
                <a:cs typeface="Arial MT"/>
              </a:defRPr>
            </a:lvl1pPr>
          </a:lstStyle>
          <a:p>
            <a:pPr marL="38100">
              <a:lnSpc>
                <a:spcPct val="100000"/>
              </a:lnSpc>
              <a:spcBef>
                <a:spcPts val="190"/>
              </a:spcBef>
            </a:pPr>
            <a:fld id="{81D60167-4931-47E6-BA6A-407CBD079E47}" type="slidenum">
              <a:rPr dirty="0">
                <a:latin typeface="Arial Black"/>
                <a:cs typeface="Arial Black"/>
              </a:rPr>
              <a:t>‹#›</a:t>
            </a:fld>
            <a:r>
              <a:rPr spc="-110" dirty="0">
                <a:latin typeface="Arial Black"/>
                <a:cs typeface="Arial Black"/>
              </a:rPr>
              <a:t> </a:t>
            </a:r>
            <a:r>
              <a:rPr sz="1350" spc="-419" baseline="3086" dirty="0"/>
              <a:t>©</a:t>
            </a:r>
            <a:r>
              <a:rPr sz="900" b="1" spc="-280" dirty="0">
                <a:latin typeface="Arial"/>
                <a:cs typeface="Arial"/>
              </a:rPr>
              <a:t>‒</a:t>
            </a:r>
            <a:r>
              <a:rPr sz="900" b="1" spc="50" dirty="0">
                <a:latin typeface="Arial"/>
                <a:cs typeface="Arial"/>
              </a:rPr>
              <a:t> </a:t>
            </a:r>
            <a:r>
              <a:rPr sz="1350" baseline="3086" dirty="0"/>
              <a:t>Ipsos</a:t>
            </a:r>
            <a:r>
              <a:rPr sz="1350" spc="-22" baseline="3086" dirty="0"/>
              <a:t> </a:t>
            </a:r>
            <a:r>
              <a:rPr sz="1350" baseline="3086" dirty="0"/>
              <a:t>|</a:t>
            </a:r>
            <a:r>
              <a:rPr sz="1350" spc="22" baseline="3086" dirty="0"/>
              <a:t> </a:t>
            </a:r>
            <a:r>
              <a:rPr sz="1350" spc="-7" baseline="3086" dirty="0"/>
              <a:t>21-099063-01_SSU2022-MoHUA</a:t>
            </a:r>
            <a:r>
              <a:rPr sz="1350" spc="-30" baseline="3086" dirty="0"/>
              <a:t> </a:t>
            </a:r>
            <a:r>
              <a:rPr sz="1350" baseline="3086" dirty="0"/>
              <a:t>|</a:t>
            </a:r>
            <a:r>
              <a:rPr sz="1350" spc="22" baseline="3086" dirty="0"/>
              <a:t> </a:t>
            </a:r>
            <a:r>
              <a:rPr sz="1350" spc="-7" baseline="3086" dirty="0"/>
              <a:t>ToT</a:t>
            </a:r>
            <a:r>
              <a:rPr sz="1350" spc="7" baseline="3086" dirty="0"/>
              <a:t> </a:t>
            </a:r>
            <a:r>
              <a:rPr sz="1350" baseline="3086" dirty="0"/>
              <a:t>Presentation</a:t>
            </a:r>
            <a:r>
              <a:rPr sz="1350" spc="-44" baseline="3086" dirty="0"/>
              <a:t> </a:t>
            </a:r>
            <a:r>
              <a:rPr sz="1350" baseline="3086" dirty="0"/>
              <a:t>| </a:t>
            </a:r>
            <a:r>
              <a:rPr sz="1350" spc="-7" baseline="3086" dirty="0"/>
              <a:t>February</a:t>
            </a:r>
            <a:r>
              <a:rPr sz="1350" spc="-15" baseline="3086" dirty="0"/>
              <a:t> </a:t>
            </a:r>
            <a:r>
              <a:rPr sz="1350" spc="-7" baseline="3086" dirty="0"/>
              <a:t>2022 </a:t>
            </a:r>
            <a:r>
              <a:rPr sz="1350" baseline="3086" dirty="0"/>
              <a:t>| Version</a:t>
            </a:r>
            <a:r>
              <a:rPr sz="1350" spc="-15" baseline="3086" dirty="0"/>
              <a:t> </a:t>
            </a:r>
            <a:r>
              <a:rPr sz="1350" spc="-7" baseline="3086" dirty="0"/>
              <a:t>1</a:t>
            </a:r>
            <a:r>
              <a:rPr sz="1350" spc="7" baseline="3086" dirty="0"/>
              <a:t> </a:t>
            </a:r>
            <a:r>
              <a:rPr sz="1350" baseline="3086" dirty="0"/>
              <a:t>| Client </a:t>
            </a:r>
            <a:r>
              <a:rPr sz="1350" spc="-7" baseline="3086" dirty="0"/>
              <a:t>and </a:t>
            </a:r>
            <a:r>
              <a:rPr sz="1350" baseline="3086" dirty="0"/>
              <a:t>Internal</a:t>
            </a:r>
            <a:r>
              <a:rPr sz="1350" spc="-22" baseline="3086" dirty="0"/>
              <a:t> </a:t>
            </a:r>
            <a:r>
              <a:rPr sz="1350" baseline="3086" dirty="0"/>
              <a:t>use</a:t>
            </a:r>
            <a:r>
              <a:rPr sz="1350" spc="-15" baseline="3086" dirty="0"/>
              <a:t> </a:t>
            </a:r>
            <a:r>
              <a:rPr sz="1350" spc="-7" baseline="3086" dirty="0"/>
              <a:t>only</a:t>
            </a:r>
            <a:endParaRPr sz="1350" baseline="3086">
              <a:latin typeface="Arial"/>
              <a:cs typeface="Arial"/>
            </a:endParaRPr>
          </a:p>
        </p:txBody>
      </p:sp>
    </p:spTree>
    <p:extLst>
      <p:ext uri="{BB962C8B-B14F-4D97-AF65-F5344CB8AC3E}">
        <p14:creationId xmlns:p14="http://schemas.microsoft.com/office/powerpoint/2010/main" val="4179164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70000"/>
              </a:lnSpc>
              <a:defRPr lang="en-US" sz="5400" dirty="0">
                <a:solidFill>
                  <a:srgbClr val="6D2077"/>
                </a:solidFill>
                <a:latin typeface="KPMG Extralight" panose="020B0303030202040204" pitchFamily="34" charset="0"/>
                <a:cs typeface="KPMG Extralight" panose="020B0303030202040204" pitchFamily="34" charset="0"/>
              </a:defRPr>
            </a:lvl1pPr>
          </a:lstStyle>
          <a:p>
            <a:r>
              <a:rPr lang="en-US" dirty="0"/>
              <a:t>One column - KPMG </a:t>
            </a:r>
            <a:r>
              <a:rPr lang="en-US" dirty="0" err="1"/>
              <a:t>Extralight</a:t>
            </a:r>
            <a:r>
              <a:rPr lang="en-US" dirty="0"/>
              <a:t> Font 54</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9" name="Text Placeholder 14"/>
          <p:cNvSpPr>
            <a:spLocks noGrp="1"/>
          </p:cNvSpPr>
          <p:nvPr>
            <p:ph type="body" sz="quarter" idx="44" hasCustomPrompt="1"/>
          </p:nvPr>
        </p:nvSpPr>
        <p:spPr>
          <a:xfrm>
            <a:off x="803274" y="1808162"/>
            <a:ext cx="10585449" cy="4249737"/>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777111074"/>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981">
          <p15:clr>
            <a:srgbClr val="FBAE40"/>
          </p15:clr>
        </p15:guide>
        <p15:guide id="6" orient="horz" pos="3816">
          <p15:clr>
            <a:srgbClr val="FBAE40"/>
          </p15:clr>
        </p15:guide>
        <p15:guide id="7" orient="horz" pos="113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80000"/>
              </a:lnSpc>
              <a:defRPr lang="en-US" sz="4800" dirty="0">
                <a:solidFill>
                  <a:srgbClr val="6D2077"/>
                </a:solidFill>
                <a:latin typeface="KPMG Extralight" panose="020B0303030202040204" pitchFamily="34" charset="0"/>
                <a:cs typeface="KPMG Extralight" panose="020B0303030202040204" pitchFamily="34" charset="0"/>
              </a:defRPr>
            </a:lvl1pPr>
          </a:lstStyle>
          <a:p>
            <a:r>
              <a:rPr lang="en-US" dirty="0"/>
              <a:t>Double header</a:t>
            </a:r>
            <a:br>
              <a:rPr lang="en-US" dirty="0"/>
            </a:br>
            <a:r>
              <a:rPr lang="en-US" dirty="0"/>
              <a:t>- KPMG </a:t>
            </a:r>
            <a:r>
              <a:rPr lang="en-US" dirty="0" err="1"/>
              <a:t>Extralight</a:t>
            </a:r>
            <a:r>
              <a:rPr lang="en-US" dirty="0"/>
              <a:t> Font 48</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9" name="Text Placeholder 14"/>
          <p:cNvSpPr>
            <a:spLocks noGrp="1"/>
          </p:cNvSpPr>
          <p:nvPr>
            <p:ph type="body" sz="quarter" idx="44" hasCustomPrompt="1"/>
          </p:nvPr>
        </p:nvSpPr>
        <p:spPr>
          <a:xfrm>
            <a:off x="803274" y="1808162"/>
            <a:ext cx="10585449" cy="4249737"/>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3959667803"/>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981">
          <p15:clr>
            <a:srgbClr val="FBAE40"/>
          </p15:clr>
        </p15:guide>
        <p15:guide id="6" orient="horz" pos="3816">
          <p15:clr>
            <a:srgbClr val="FBAE40"/>
          </p15:clr>
        </p15:guide>
        <p15:guide id="7" orient="horz" pos="113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70000"/>
              </a:lnSpc>
              <a:defRPr lang="en-US" sz="5400" dirty="0">
                <a:solidFill>
                  <a:srgbClr val="6D2077"/>
                </a:solidFill>
                <a:latin typeface="KPMG Extralight" panose="020B0303030202040204" pitchFamily="34" charset="0"/>
                <a:cs typeface="KPMG Extralight" panose="020B0303030202040204" pitchFamily="34" charset="0"/>
              </a:defRPr>
            </a:lvl1pPr>
          </a:lstStyle>
          <a:p>
            <a:r>
              <a:rPr lang="en-US" dirty="0"/>
              <a:t>Two column - KPMG </a:t>
            </a:r>
            <a:r>
              <a:rPr lang="en-US" dirty="0" err="1"/>
              <a:t>Extralight</a:t>
            </a:r>
            <a:r>
              <a:rPr lang="en-US" dirty="0"/>
              <a:t> Font 54</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8" name="Text Placeholder 14"/>
          <p:cNvSpPr>
            <a:spLocks noGrp="1"/>
          </p:cNvSpPr>
          <p:nvPr>
            <p:ph type="body" sz="quarter" idx="44" hasCustomPrompt="1"/>
          </p:nvPr>
        </p:nvSpPr>
        <p:spPr>
          <a:xfrm>
            <a:off x="803274" y="1808162"/>
            <a:ext cx="10585449" cy="4249737"/>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3529311138"/>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981">
          <p15:clr>
            <a:srgbClr val="FBAE40"/>
          </p15:clr>
        </p15:guide>
        <p15:guide id="6" orient="horz" pos="3816">
          <p15:clr>
            <a:srgbClr val="FBAE40"/>
          </p15:clr>
        </p15:guide>
        <p15:guide id="7" orient="horz" pos="11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2188051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365126"/>
            <a:ext cx="10585449" cy="976312"/>
          </a:xfrm>
          <a:prstGeom prst="rect">
            <a:avLst/>
          </a:prstGeom>
        </p:spPr>
        <p:txBody>
          <a:bodyPr lIns="0" tIns="0" rIns="0" bIns="0" anchor="ctr"/>
          <a:lstStyle>
            <a:lvl1pPr eaLnBrk="1" hangingPunct="1">
              <a:lnSpc>
                <a:spcPct val="70000"/>
              </a:lnSpc>
              <a:defRPr lang="en-US" sz="5400" dirty="0">
                <a:solidFill>
                  <a:srgbClr val="6D2077"/>
                </a:solidFill>
                <a:latin typeface="KPMG Extralight" panose="020B0303030202040204" pitchFamily="34" charset="0"/>
                <a:cs typeface="KPMG Extralight" panose="020B0303030202040204" pitchFamily="34" charset="0"/>
              </a:defRPr>
            </a:lvl1pPr>
          </a:lstStyle>
          <a:p>
            <a:r>
              <a:rPr lang="en-US" dirty="0"/>
              <a:t>Four column - KPMG </a:t>
            </a:r>
            <a:r>
              <a:rPr lang="en-US" dirty="0" err="1"/>
              <a:t>Extralight</a:t>
            </a:r>
            <a:r>
              <a:rPr lang="en-US" dirty="0"/>
              <a:t> Font 54</a:t>
            </a:r>
          </a:p>
        </p:txBody>
      </p:sp>
      <p:cxnSp>
        <p:nvCxnSpPr>
          <p:cNvPr id="19" name="Straight Connector 18"/>
          <p:cNvCxnSpPr/>
          <p:nvPr userDrawn="1"/>
        </p:nvCxnSpPr>
        <p:spPr>
          <a:xfrm>
            <a:off x="803275" y="1350963"/>
            <a:ext cx="10585450"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12" name="Text Placeholder 9"/>
          <p:cNvSpPr>
            <a:spLocks noGrp="1"/>
          </p:cNvSpPr>
          <p:nvPr>
            <p:ph type="body" sz="quarter" idx="40" hasCustomPrompt="1"/>
          </p:nvPr>
        </p:nvSpPr>
        <p:spPr bwMode="gray">
          <a:xfrm>
            <a:off x="803273" y="1808163"/>
            <a:ext cx="4915355" cy="324000"/>
          </a:xfrm>
          <a:prstGeom prst="rect">
            <a:avLst/>
          </a:prstGeom>
          <a:solidFill>
            <a:srgbClr val="6D2077"/>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15" name="Text Placeholder 9"/>
          <p:cNvSpPr>
            <a:spLocks noGrp="1"/>
          </p:cNvSpPr>
          <p:nvPr>
            <p:ph type="body" sz="quarter" idx="43" hasCustomPrompt="1"/>
          </p:nvPr>
        </p:nvSpPr>
        <p:spPr bwMode="gray">
          <a:xfrm>
            <a:off x="6473369" y="1808163"/>
            <a:ext cx="4915355" cy="324000"/>
          </a:xfrm>
          <a:prstGeom prst="rect">
            <a:avLst/>
          </a:prstGeom>
          <a:solidFill>
            <a:srgbClr val="470A68"/>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16" name="Text Placeholder 9"/>
          <p:cNvSpPr>
            <a:spLocks noGrp="1"/>
          </p:cNvSpPr>
          <p:nvPr>
            <p:ph type="body" sz="quarter" idx="44" hasCustomPrompt="1"/>
          </p:nvPr>
        </p:nvSpPr>
        <p:spPr bwMode="gray">
          <a:xfrm>
            <a:off x="803273" y="4022159"/>
            <a:ext cx="4915355" cy="324000"/>
          </a:xfrm>
          <a:prstGeom prst="rect">
            <a:avLst/>
          </a:prstGeom>
          <a:solidFill>
            <a:srgbClr val="483698"/>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20" name="Text Placeholder 9"/>
          <p:cNvSpPr>
            <a:spLocks noGrp="1"/>
          </p:cNvSpPr>
          <p:nvPr>
            <p:ph type="body" sz="quarter" idx="47" hasCustomPrompt="1"/>
          </p:nvPr>
        </p:nvSpPr>
        <p:spPr bwMode="gray">
          <a:xfrm>
            <a:off x="6473369" y="4022159"/>
            <a:ext cx="4915355" cy="324000"/>
          </a:xfrm>
          <a:prstGeom prst="rect">
            <a:avLst/>
          </a:prstGeom>
          <a:solidFill>
            <a:srgbClr val="00A3A1"/>
          </a:solidFill>
        </p:spPr>
        <p:txBody>
          <a:bodyPr lIns="144000" tIns="36000" rIns="72000" bIns="36000" anchor="ctr"/>
          <a:lstStyle>
            <a:lvl1pPr marL="0" marR="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kumimoji="0" lang="en-US" sz="1500" b="1" i="0" u="none" strike="noStrike" kern="1200" cap="none" spc="0" normalizeH="0" baseline="0" noProof="0">
                <a:solidFill>
                  <a:schemeClr val="bg1"/>
                </a:solidFill>
                <a:latin typeface="Univers for KPMG" panose="020B0603020202020204" pitchFamily="34" charset="0"/>
              </a:defRPr>
            </a:lvl1pPr>
            <a:lvl2pPr marL="361950" indent="-180975" eaLnBrk="1" hangingPunct="1">
              <a:spcBef>
                <a:spcPts val="600"/>
              </a:spcBef>
              <a:spcAft>
                <a:spcPts val="1200"/>
              </a:spcAft>
              <a:buFont typeface="Arial" panose="020B0604020202020204" pitchFamily="34" charset="0"/>
              <a:buChar char="•"/>
              <a:defRPr lang="en-US" sz="1200" b="0" i="0" dirty="0" smtClean="0">
                <a:solidFill>
                  <a:schemeClr val="tx1"/>
                </a:solidFill>
                <a:latin typeface="Univers for KPMG" panose="020B0603020202020204" pitchFamily="34" charset="0"/>
                <a:cs typeface="Univers for KPMG Light"/>
              </a:defRPr>
            </a:lvl2pPr>
            <a:lvl3pPr marL="0" indent="0" eaLnBrk="1" hangingPunct="1">
              <a:spcBef>
                <a:spcPts val="600"/>
              </a:spcBef>
              <a:spcAft>
                <a:spcPts val="1200"/>
              </a:spcAft>
              <a:buFontTx/>
              <a:buNone/>
              <a:defRPr lang="en-US" sz="1200" b="0" i="0" dirty="0" smtClean="0">
                <a:solidFill>
                  <a:schemeClr val="tx1"/>
                </a:solidFill>
                <a:latin typeface="Univers for KPMG" panose="020B0603020202020204" pitchFamily="34" charset="0"/>
                <a:cs typeface="Univers for KPMG Light"/>
              </a:defRPr>
            </a:lvl3pPr>
            <a:lvl4pPr>
              <a:spcBef>
                <a:spcPts val="600"/>
              </a:spcBef>
              <a:defRPr sz="1200">
                <a:latin typeface="Univers for KPMG" panose="020B0603020202020204" pitchFamily="34" charset="0"/>
              </a:defRPr>
            </a:lvl4pPr>
            <a:lvl5pPr>
              <a:spcBef>
                <a:spcPts val="600"/>
              </a:spcBef>
              <a:defRPr sz="1200">
                <a:latin typeface="Univers for KPMG" panose="020B0603020202020204" pitchFamily="34" charset="0"/>
              </a:defRPr>
            </a:lvl5pPr>
            <a:lvl6pPr>
              <a:defRPr baseline="0"/>
            </a:lvl6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ysClr val="window" lastClr="FFFFFF"/>
                </a:solidFill>
                <a:effectLst/>
                <a:uLnTx/>
                <a:uFillTx/>
                <a:latin typeface="Univers for KPMG" panose="020B0603020202020204" pitchFamily="34" charset="0"/>
                <a:ea typeface="+mn-ea"/>
                <a:cs typeface="+mn-cs"/>
              </a:rPr>
              <a:t>Univers</a:t>
            </a:r>
            <a:r>
              <a:rPr kumimoji="0" lang="en-US" sz="1200" b="1" i="0" u="none" strike="noStrike" kern="1200" cap="none" spc="0" normalizeH="0" baseline="0" noProof="0" dirty="0">
                <a:ln>
                  <a:noFill/>
                </a:ln>
                <a:solidFill>
                  <a:sysClr val="window" lastClr="FFFFFF"/>
                </a:solidFill>
                <a:effectLst/>
                <a:uLnTx/>
                <a:uFillTx/>
                <a:latin typeface="Univers for KPMG" panose="020B0603020202020204" pitchFamily="34" charset="0"/>
                <a:ea typeface="+mn-ea"/>
                <a:cs typeface="+mn-cs"/>
              </a:rPr>
              <a:t> for KPMG Font Size 15 Bold </a:t>
            </a:r>
          </a:p>
        </p:txBody>
      </p:sp>
      <p:sp>
        <p:nvSpPr>
          <p:cNvPr id="21" name="Text Placeholder 14"/>
          <p:cNvSpPr>
            <a:spLocks noGrp="1"/>
          </p:cNvSpPr>
          <p:nvPr>
            <p:ph type="body" sz="quarter" idx="48" hasCustomPrompt="1"/>
          </p:nvPr>
        </p:nvSpPr>
        <p:spPr>
          <a:xfrm>
            <a:off x="803274" y="2241550"/>
            <a:ext cx="4915353"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
        <p:nvSpPr>
          <p:cNvPr id="22" name="Text Placeholder 14"/>
          <p:cNvSpPr>
            <a:spLocks noGrp="1"/>
          </p:cNvSpPr>
          <p:nvPr>
            <p:ph type="body" sz="quarter" idx="46" hasCustomPrompt="1"/>
          </p:nvPr>
        </p:nvSpPr>
        <p:spPr>
          <a:xfrm>
            <a:off x="6473369" y="2241550"/>
            <a:ext cx="4915356"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
        <p:nvSpPr>
          <p:cNvPr id="23" name="Text Placeholder 14"/>
          <p:cNvSpPr>
            <a:spLocks noGrp="1"/>
          </p:cNvSpPr>
          <p:nvPr>
            <p:ph type="body" sz="quarter" idx="49" hasCustomPrompt="1"/>
          </p:nvPr>
        </p:nvSpPr>
        <p:spPr>
          <a:xfrm>
            <a:off x="803275" y="4458970"/>
            <a:ext cx="4915352"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
        <p:nvSpPr>
          <p:cNvPr id="24" name="Text Placeholder 14"/>
          <p:cNvSpPr>
            <a:spLocks noGrp="1"/>
          </p:cNvSpPr>
          <p:nvPr>
            <p:ph type="body" sz="quarter" idx="50" hasCustomPrompt="1"/>
          </p:nvPr>
        </p:nvSpPr>
        <p:spPr>
          <a:xfrm>
            <a:off x="6473369" y="4458970"/>
            <a:ext cx="4915356" cy="1577341"/>
          </a:xfrm>
          <a:prstGeom prst="rect">
            <a:avLst/>
          </a:prstGeom>
        </p:spPr>
        <p:txBody>
          <a:bodyPr lIns="0" tIns="0" rIns="0" bIns="0"/>
          <a:lstStyle>
            <a:lvl1pPr marL="0" indent="0">
              <a:lnSpc>
                <a:spcPct val="90000"/>
              </a:lnSpc>
              <a:buNone/>
              <a:defRPr lang="en-US" sz="1200" kern="1200" baseline="0" dirty="0">
                <a:solidFill>
                  <a:schemeClr val="tx1"/>
                </a:solidFill>
                <a:latin typeface="Univers for KPMG" panose="020B0603020202020204" pitchFamily="34" charset="0"/>
                <a:ea typeface="+mn-ea"/>
                <a:cs typeface="+mn-cs"/>
              </a:defRPr>
            </a:lvl1pPr>
            <a:lvl2pPr marL="271463" indent="-271463">
              <a:lnSpc>
                <a:spcPct val="90000"/>
              </a:lnSpc>
              <a:buFont typeface="Arial" panose="020B0604020202020204" pitchFamily="34" charset="0"/>
              <a:buChar char="—"/>
              <a:defRPr lang="en-US" sz="1200" kern="1200" baseline="0" dirty="0">
                <a:solidFill>
                  <a:schemeClr val="tx1"/>
                </a:solidFill>
                <a:latin typeface="Univers for KPMG" panose="020B0603020202020204" pitchFamily="34" charset="0"/>
                <a:ea typeface="+mn-ea"/>
                <a:cs typeface="+mn-cs"/>
              </a:defRPr>
            </a:lvl2pPr>
          </a:lstStyle>
          <a:p>
            <a:pPr lvl="0"/>
            <a:r>
              <a:rPr lang="en-US" dirty="0"/>
              <a:t>Master text styles</a:t>
            </a:r>
          </a:p>
          <a:p>
            <a:pPr lvl="1"/>
            <a:r>
              <a:rPr lang="en-US" dirty="0"/>
              <a:t>Second level </a:t>
            </a:r>
          </a:p>
          <a:p>
            <a:pPr marL="0" lvl="0" indent="0" algn="l" defTabSz="914400" rtl="0" eaLnBrk="1" latinLnBrk="0" hangingPunct="1">
              <a:lnSpc>
                <a:spcPct val="90000"/>
              </a:lnSpc>
              <a:spcBef>
                <a:spcPts val="1000"/>
              </a:spcBef>
              <a:buFont typeface="Arial" panose="020B0604020202020204" pitchFamily="34" charset="0"/>
              <a:buNone/>
            </a:pPr>
            <a:r>
              <a:rPr lang="en-US" dirty="0"/>
              <a:t>Third level</a:t>
            </a:r>
          </a:p>
        </p:txBody>
      </p:sp>
    </p:spTree>
    <p:extLst>
      <p:ext uri="{BB962C8B-B14F-4D97-AF65-F5344CB8AC3E}">
        <p14:creationId xmlns:p14="http://schemas.microsoft.com/office/powerpoint/2010/main" val="1847283194"/>
      </p:ext>
    </p:extLst>
  </p:cSld>
  <p:clrMapOvr>
    <a:masterClrMapping/>
  </p:clrMapOvr>
  <p:extLst>
    <p:ext uri="{DCECCB84-F9BA-43D5-87BE-67443E8EF086}">
      <p15:sldGuideLst xmlns:p15="http://schemas.microsoft.com/office/powerpoint/2012/main">
        <p15:guide id="1" orient="horz" pos="845">
          <p15:clr>
            <a:srgbClr val="FBAE40"/>
          </p15:clr>
        </p15:guide>
        <p15:guide id="2" pos="506">
          <p15:clr>
            <a:srgbClr val="FBAE40"/>
          </p15:clr>
        </p15:guide>
        <p15:guide id="3" pos="7174">
          <p15:clr>
            <a:srgbClr val="FBAE40"/>
          </p15:clr>
        </p15:guide>
        <p15:guide id="4" pos="3840">
          <p15:clr>
            <a:srgbClr val="FBAE40"/>
          </p15:clr>
        </p15:guide>
        <p15:guide id="5" orient="horz" pos="1139">
          <p15:clr>
            <a:srgbClr val="FBAE40"/>
          </p15:clr>
        </p15:guide>
        <p15:guide id="6" orient="horz" pos="3816">
          <p15:clr>
            <a:srgbClr val="FBAE40"/>
          </p15:clr>
        </p15:guide>
        <p15:guide id="7" orient="horz" pos="1003">
          <p15:clr>
            <a:srgbClr val="FBAE40"/>
          </p15:clr>
        </p15:guide>
        <p15:guide id="8" orient="horz" pos="141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sp>
        <p:nvSpPr>
          <p:cNvPr id="12" name="Rectangle 11"/>
          <p:cNvSpPr/>
          <p:nvPr userDrawn="1"/>
        </p:nvSpPr>
        <p:spPr>
          <a:xfrm>
            <a:off x="1231900" y="0"/>
            <a:ext cx="10960100" cy="6858000"/>
          </a:xfrm>
          <a:prstGeom prst="rect">
            <a:avLst/>
          </a:prstGeom>
          <a:solidFill>
            <a:srgbClr val="483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KPMG Light"/>
              <a:cs typeface="KPMG Light"/>
            </a:endParaRPr>
          </a:p>
        </p:txBody>
      </p:sp>
      <p:sp>
        <p:nvSpPr>
          <p:cNvPr id="5" name="Title 4"/>
          <p:cNvSpPr>
            <a:spLocks noGrp="1"/>
          </p:cNvSpPr>
          <p:nvPr>
            <p:ph type="title"/>
          </p:nvPr>
        </p:nvSpPr>
        <p:spPr>
          <a:xfrm>
            <a:off x="1632178" y="1352270"/>
            <a:ext cx="6394222" cy="2949575"/>
          </a:xfrm>
          <a:prstGeom prst="rect">
            <a:avLst/>
          </a:prstGeom>
        </p:spPr>
        <p:txBody>
          <a:bodyPr lIns="0" tIns="0" rIns="0" bIns="0" anchor="t"/>
          <a:lstStyle>
            <a:lvl1pPr>
              <a:defRPr sz="11000">
                <a:solidFill>
                  <a:schemeClr val="bg1"/>
                </a:solidFill>
                <a:latin typeface="KPMG Extralight" panose="020B0303030202040204" pitchFamily="34" charset="0"/>
              </a:defRPr>
            </a:lvl1pPr>
          </a:lstStyle>
          <a:p>
            <a:r>
              <a:rPr lang="en-US" dirty="0"/>
              <a:t>Click to edit Master title style</a:t>
            </a:r>
          </a:p>
        </p:txBody>
      </p:sp>
      <p:sp>
        <p:nvSpPr>
          <p:cNvPr id="13" name="object 3"/>
          <p:cNvSpPr/>
          <p:nvPr userDrawn="1"/>
        </p:nvSpPr>
        <p:spPr>
          <a:xfrm>
            <a:off x="0" y="0"/>
            <a:ext cx="12319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latin typeface="KPMG Light"/>
              <a:cs typeface="KPMG Light"/>
            </a:endParaRPr>
          </a:p>
        </p:txBody>
      </p:sp>
    </p:spTree>
    <p:extLst>
      <p:ext uri="{BB962C8B-B14F-4D97-AF65-F5344CB8AC3E}">
        <p14:creationId xmlns:p14="http://schemas.microsoft.com/office/powerpoint/2010/main" val="1720201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5 - Singular image">
    <p:spTree>
      <p:nvGrpSpPr>
        <p:cNvPr id="1" name=""/>
        <p:cNvGrpSpPr/>
        <p:nvPr/>
      </p:nvGrpSpPr>
      <p:grpSpPr>
        <a:xfrm>
          <a:off x="0" y="0"/>
          <a:ext cx="0" cy="0"/>
          <a:chOff x="0" y="0"/>
          <a:chExt cx="0" cy="0"/>
        </a:xfrm>
      </p:grpSpPr>
      <p:pic>
        <p:nvPicPr>
          <p:cNvPr id="10" name="Picture 4" descr="http://si.wsj.net/public/resources/images/BN-ET886_igandh_G_20140930023051.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709863" y="1435300"/>
            <a:ext cx="7022748" cy="3510000"/>
          </a:xfrm>
          <a:prstGeom prst="rect">
            <a:avLst/>
          </a:prstGeom>
        </p:spPr>
        <p:txBody>
          <a:bodyPr anchor="t" anchorCtr="0"/>
          <a:lstStyle>
            <a:lvl1pPr algn="l">
              <a:defRPr sz="11000" baseline="0">
                <a:solidFill>
                  <a:schemeClr val="bg1"/>
                </a:solidFill>
              </a:defRPr>
            </a:lvl1pPr>
          </a:lstStyle>
          <a:p>
            <a:r>
              <a:rPr lang="en-US" dirty="0"/>
              <a:t>Title slide 5</a:t>
            </a:r>
            <a:br>
              <a:rPr lang="en-US" dirty="0"/>
            </a:br>
            <a:r>
              <a:rPr lang="en-US" dirty="0"/>
              <a:t>singular </a:t>
            </a:r>
            <a:br>
              <a:rPr lang="en-US" dirty="0"/>
            </a:br>
            <a:r>
              <a:rPr lang="en-US" dirty="0"/>
              <a:t>image</a:t>
            </a:r>
          </a:p>
        </p:txBody>
      </p:sp>
      <p:sp>
        <p:nvSpPr>
          <p:cNvPr id="7" name="Text Placeholder 3"/>
          <p:cNvSpPr>
            <a:spLocks noGrp="1"/>
          </p:cNvSpPr>
          <p:nvPr>
            <p:ph type="body" sz="quarter" idx="11"/>
          </p:nvPr>
        </p:nvSpPr>
        <p:spPr>
          <a:xfrm>
            <a:off x="2749463" y="5390900"/>
            <a:ext cx="6983148"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80856639"/>
      </p:ext>
    </p:extLst>
  </p:cSld>
  <p:clrMapOvr>
    <a:masterClrMapping/>
  </p:clrMapOvr>
  <p:extLst>
    <p:ext uri="{DCECCB84-F9BA-43D5-87BE-67443E8EF086}">
      <p15:sldGuideLst xmlns:p15="http://schemas.microsoft.com/office/powerpoint/2012/main">
        <p15:guide id="1" pos="173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998400" y="431800"/>
            <a:ext cx="10195200" cy="5334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317920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a:xfrm>
            <a:off x="998400" y="431800"/>
            <a:ext cx="10195200" cy="5334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863417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330126"/>
            <a:ext cx="49680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76556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330126"/>
            <a:ext cx="4968000" cy="454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3"/>
          </p:nvPr>
        </p:nvSpPr>
        <p:spPr>
          <a:xfrm>
            <a:off x="6220800" y="1330126"/>
            <a:ext cx="4968000" cy="4546800"/>
          </a:xfrm>
          <a:prstGeom prst="rect">
            <a:avLst/>
          </a:prstGeo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1568543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6220800" y="1330126"/>
            <a:ext cx="4968000" cy="4546800"/>
          </a:xfrm>
          <a:prstGeom prst="rect">
            <a:avLst/>
          </a:prstGeo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1003200" y="1330126"/>
            <a:ext cx="4968000" cy="4546800"/>
          </a:xfrm>
          <a:prstGeom prst="rect">
            <a:avLst/>
          </a:prstGeo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16172560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3742126"/>
            <a:ext cx="10195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1"/>
          </p:nvPr>
        </p:nvSpPr>
        <p:spPr>
          <a:xfrm>
            <a:off x="1003200" y="1331360"/>
            <a:ext cx="10195200" cy="2135740"/>
          </a:xfrm>
          <a:prstGeom prst="rect">
            <a:avLst/>
          </a:prstGeom>
        </p:spPr>
        <p:txBody>
          <a:bodyPr anchor="ctr"/>
          <a:lstStyle>
            <a:lvl1pPr algn="ctr">
              <a:defRPr/>
            </a:lvl1pPr>
          </a:lstStyle>
          <a:p>
            <a:r>
              <a:rPr lang="en-US" dirty="0"/>
              <a:t>Click icon to add chart</a:t>
            </a:r>
            <a:endParaRPr lang="en-GB" dirty="0"/>
          </a:p>
        </p:txBody>
      </p:sp>
    </p:spTree>
    <p:extLst>
      <p:ext uri="{BB962C8B-B14F-4D97-AF65-F5344CB8AC3E}">
        <p14:creationId xmlns:p14="http://schemas.microsoft.com/office/powerpoint/2010/main" val="3037478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4550400" y="1331360"/>
            <a:ext cx="3139200" cy="2134800"/>
          </a:xfrm>
          <a:prstGeom prst="rect">
            <a:avLst/>
          </a:prstGeom>
        </p:spPr>
        <p:txBody>
          <a:bodyPr anchor="ctr"/>
          <a:lstStyle>
            <a:lvl1pPr algn="ctr">
              <a:defRPr/>
            </a:lvl1pPr>
          </a:lstStyle>
          <a:p>
            <a:r>
              <a:rPr lang="en-US" dirty="0"/>
              <a:t>Click icon to add chart</a:t>
            </a:r>
            <a:endParaRPr lang="en-GB" dirty="0"/>
          </a:p>
        </p:txBody>
      </p:sp>
      <p:sp>
        <p:nvSpPr>
          <p:cNvPr id="6" name="Chart Placeholder 4"/>
          <p:cNvSpPr>
            <a:spLocks noGrp="1"/>
          </p:cNvSpPr>
          <p:nvPr>
            <p:ph type="chart" sz="quarter" idx="12"/>
          </p:nvPr>
        </p:nvSpPr>
        <p:spPr>
          <a:xfrm>
            <a:off x="1003200" y="1331360"/>
            <a:ext cx="3187200" cy="2134800"/>
          </a:xfrm>
          <a:prstGeom prst="rect">
            <a:avLst/>
          </a:prstGeom>
        </p:spPr>
        <p:txBody>
          <a:bodyPr anchor="ctr"/>
          <a:lstStyle>
            <a:lvl1pPr algn="ctr">
              <a:defRPr/>
            </a:lvl1pPr>
          </a:lstStyle>
          <a:p>
            <a:r>
              <a:rPr lang="en-US" dirty="0"/>
              <a:t>Click icon to add chart</a:t>
            </a:r>
            <a:endParaRPr lang="en-GB" dirty="0"/>
          </a:p>
        </p:txBody>
      </p:sp>
      <p:sp>
        <p:nvSpPr>
          <p:cNvPr id="7" name="Text Placeholder 8"/>
          <p:cNvSpPr>
            <a:spLocks noGrp="1"/>
          </p:cNvSpPr>
          <p:nvPr>
            <p:ph type="body" sz="quarter" idx="10"/>
          </p:nvPr>
        </p:nvSpPr>
        <p:spPr>
          <a:xfrm>
            <a:off x="1003200" y="3742126"/>
            <a:ext cx="3187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4"/>
          <p:cNvSpPr>
            <a:spLocks noGrp="1"/>
          </p:cNvSpPr>
          <p:nvPr>
            <p:ph type="chart" sz="quarter" idx="13"/>
          </p:nvPr>
        </p:nvSpPr>
        <p:spPr>
          <a:xfrm>
            <a:off x="8049600" y="1331360"/>
            <a:ext cx="3139200" cy="2134800"/>
          </a:xfrm>
          <a:prstGeom prst="rect">
            <a:avLst/>
          </a:prstGeom>
        </p:spPr>
        <p:txBody>
          <a:bodyPr anchor="ctr"/>
          <a:lstStyle>
            <a:lvl1pPr algn="ctr">
              <a:defRPr/>
            </a:lvl1pPr>
          </a:lstStyle>
          <a:p>
            <a:r>
              <a:rPr lang="en-US" dirty="0"/>
              <a:t>Click icon to add chart</a:t>
            </a:r>
            <a:endParaRPr lang="en-GB" dirty="0"/>
          </a:p>
        </p:txBody>
      </p:sp>
      <p:sp>
        <p:nvSpPr>
          <p:cNvPr id="9" name="Text Placeholder 8"/>
          <p:cNvSpPr>
            <a:spLocks noGrp="1"/>
          </p:cNvSpPr>
          <p:nvPr>
            <p:ph type="body" sz="quarter" idx="14"/>
          </p:nvPr>
        </p:nvSpPr>
        <p:spPr>
          <a:xfrm>
            <a:off x="4502400" y="3742126"/>
            <a:ext cx="3187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5"/>
          </p:nvPr>
        </p:nvSpPr>
        <p:spPr>
          <a:xfrm>
            <a:off x="8001600" y="3742126"/>
            <a:ext cx="3187200" cy="213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22536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2025462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4" name="Picture Placeholder 3"/>
          <p:cNvSpPr>
            <a:spLocks noGrp="1"/>
          </p:cNvSpPr>
          <p:nvPr>
            <p:ph type="pic" sz="quarter" idx="10"/>
          </p:nvPr>
        </p:nvSpPr>
        <p:spPr>
          <a:xfrm>
            <a:off x="1003200" y="1330126"/>
            <a:ext cx="10195200" cy="4546800"/>
          </a:xfrm>
          <a:prstGeom prst="rect">
            <a:avLst/>
          </a:prstGeo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688226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5876925"/>
          </a:xfrm>
          <a:prstGeom prst="rect">
            <a:avLst/>
          </a:prstGeom>
        </p:spPr>
        <p:txBody>
          <a:bodyPr anchor="ctr"/>
          <a:lstStyle>
            <a:lvl1pPr algn="ctr">
              <a:defRPr/>
            </a:lvl1pPr>
          </a:lstStyle>
          <a:p>
            <a:r>
              <a:rPr lang="en-US" dirty="0"/>
              <a:t>Click icon to add picture</a:t>
            </a:r>
            <a:endParaRPr lang="en-GB" dirty="0"/>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7" name="TextBox 6"/>
          <p:cNvSpPr txBox="1"/>
          <p:nvPr userDrawn="1"/>
        </p:nvSpPr>
        <p:spPr>
          <a:xfrm>
            <a:off x="2234934" y="6266997"/>
            <a:ext cx="7756800"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dirty="0">
                <a:solidFill>
                  <a:schemeClr val="bg1">
                    <a:lumMod val="65000"/>
                  </a:schemeClr>
                </a:solidFill>
                <a:latin typeface="+mn-lt"/>
                <a:ea typeface="+mn-ea"/>
                <a:cs typeface="+mn-cs"/>
              </a:rPr>
              <a:t>©KPMG 2016. Insert copyright information here. Imagnimus inciis sed maximus, acepedi psandi occum qui coribus et volumquia volo con pe quis ipsae con experfe raerovition pariorem fuga. Ita cores doluptae pro consed mi, ut et adi bea cus sum il magnita tiunteseque sae vel modi rem con errorpor sendiciendes et, optate est, sin non pro dolenda nimint ea doluptur sapernatius eum facernam adipit ex es inverferum eventio rempos inus exererum solutet la quia suntotatem explique mi, comnis es molut eic tem excestis et ellautes.</a:t>
            </a:r>
          </a:p>
        </p:txBody>
      </p:sp>
      <p:sp>
        <p:nvSpPr>
          <p:cNvPr id="8" name="TextBox 7"/>
          <p:cNvSpPr txBox="1"/>
          <p:nvPr userDrawn="1"/>
        </p:nvSpPr>
        <p:spPr>
          <a:xfrm>
            <a:off x="5059200" y="6637578"/>
            <a:ext cx="2256000" cy="10955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tx1"/>
                </a:solidFill>
                <a:latin typeface="+mn-lt"/>
                <a:ea typeface="+mn-ea"/>
                <a:cs typeface="+mn-cs"/>
              </a:rPr>
              <a:t>Document Classification: KPMG Confidential</a:t>
            </a:r>
          </a:p>
        </p:txBody>
      </p:sp>
      <p:sp>
        <p:nvSpPr>
          <p:cNvPr id="9" name="Freeform 19"/>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0275689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0804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51576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72348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1003200" y="1322388"/>
            <a:ext cx="18768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0804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51576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72348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1" name="Text Placeholder 12"/>
          <p:cNvSpPr>
            <a:spLocks noGrp="1"/>
          </p:cNvSpPr>
          <p:nvPr>
            <p:ph type="body" sz="quarter" idx="18" hasCustomPrompt="1"/>
          </p:nvPr>
        </p:nvSpPr>
        <p:spPr>
          <a:xfrm>
            <a:off x="93120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2" name="Text Placeholder 8"/>
          <p:cNvSpPr>
            <a:spLocks noGrp="1"/>
          </p:cNvSpPr>
          <p:nvPr>
            <p:ph type="body" sz="quarter" idx="19"/>
          </p:nvPr>
        </p:nvSpPr>
        <p:spPr>
          <a:xfrm>
            <a:off x="9312000" y="2172526"/>
            <a:ext cx="1876800" cy="3704400"/>
          </a:xfrm>
          <a:prstGeom prst="rect">
            <a:avLst/>
          </a:prstGeom>
        </p:spPr>
        <p:txBody>
          <a:bodyPr/>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10849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6160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62288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8841600" y="2172526"/>
            <a:ext cx="2347200" cy="37044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994833" y="1322388"/>
            <a:ext cx="23472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610422"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6226011"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8841600"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Tree>
    <p:extLst>
      <p:ext uri="{BB962C8B-B14F-4D97-AF65-F5344CB8AC3E}">
        <p14:creationId xmlns:p14="http://schemas.microsoft.com/office/powerpoint/2010/main" val="654612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16" name="Text Placeholder 10"/>
          <p:cNvSpPr>
            <a:spLocks noGrp="1" noChangeAspect="1"/>
          </p:cNvSpPr>
          <p:nvPr>
            <p:ph type="body" sz="quarter" idx="21"/>
          </p:nvPr>
        </p:nvSpPr>
        <p:spPr bwMode="gray">
          <a:xfrm>
            <a:off x="5306559" y="2757950"/>
            <a:ext cx="1660995" cy="1659600"/>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17" name="Text Placeholder 20"/>
          <p:cNvSpPr>
            <a:spLocks noGrp="1"/>
          </p:cNvSpPr>
          <p:nvPr>
            <p:ph type="body" sz="quarter" idx="26"/>
          </p:nvPr>
        </p:nvSpPr>
        <p:spPr bwMode="gray">
          <a:xfrm>
            <a:off x="1003347"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6" name="Text Placeholder 20"/>
          <p:cNvSpPr>
            <a:spLocks noGrp="1"/>
          </p:cNvSpPr>
          <p:nvPr>
            <p:ph type="body" sz="quarter" idx="48"/>
          </p:nvPr>
        </p:nvSpPr>
        <p:spPr bwMode="gray">
          <a:xfrm>
            <a:off x="1003347" y="4015250"/>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2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7" name="Text Placeholder 20"/>
          <p:cNvSpPr>
            <a:spLocks noGrp="1"/>
          </p:cNvSpPr>
          <p:nvPr>
            <p:ph type="body" sz="quarter" idx="50"/>
          </p:nvPr>
        </p:nvSpPr>
        <p:spPr bwMode="gray">
          <a:xfrm>
            <a:off x="7344001"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8" name="Text Placeholder 20"/>
          <p:cNvSpPr>
            <a:spLocks noGrp="1"/>
          </p:cNvSpPr>
          <p:nvPr>
            <p:ph type="body" sz="quarter" idx="52"/>
          </p:nvPr>
        </p:nvSpPr>
        <p:spPr bwMode="gray">
          <a:xfrm>
            <a:off x="7344001" y="4015250"/>
            <a:ext cx="3847695"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a:t>Click to edit Master text styles</a:t>
            </a:r>
          </a:p>
        </p:txBody>
      </p:sp>
      <p:sp>
        <p:nvSpPr>
          <p:cNvPr id="29" name="AutoShape 20"/>
          <p:cNvSpPr>
            <a:spLocks noChangeArrowheads="1"/>
          </p:cNvSpPr>
          <p:nvPr userDrawn="1"/>
        </p:nvSpPr>
        <p:spPr bwMode="gray">
          <a:xfrm rot="2700000">
            <a:off x="5088625"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
        <p:nvSpPr>
          <p:cNvPr id="31" name="Text Placeholder 3"/>
          <p:cNvSpPr>
            <a:spLocks noGrp="1"/>
          </p:cNvSpPr>
          <p:nvPr>
            <p:ph type="body" sz="quarter" idx="53"/>
          </p:nvPr>
        </p:nvSpPr>
        <p:spPr>
          <a:xfrm>
            <a:off x="1003347" y="1718873"/>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3"/>
          <p:cNvSpPr>
            <a:spLocks noGrp="1"/>
          </p:cNvSpPr>
          <p:nvPr>
            <p:ph type="body" sz="quarter" idx="54"/>
          </p:nvPr>
        </p:nvSpPr>
        <p:spPr>
          <a:xfrm>
            <a:off x="1003347" y="4404050"/>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3"/>
          <p:cNvSpPr>
            <a:spLocks noGrp="1"/>
          </p:cNvSpPr>
          <p:nvPr>
            <p:ph type="body" sz="quarter" idx="55"/>
          </p:nvPr>
        </p:nvSpPr>
        <p:spPr>
          <a:xfrm>
            <a:off x="7342095" y="1718873"/>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3"/>
          <p:cNvSpPr>
            <a:spLocks noGrp="1"/>
          </p:cNvSpPr>
          <p:nvPr>
            <p:ph type="body" sz="quarter" idx="56"/>
          </p:nvPr>
        </p:nvSpPr>
        <p:spPr>
          <a:xfrm>
            <a:off x="7342095" y="4404050"/>
            <a:ext cx="3849600" cy="1472876"/>
          </a:xfrm>
          <a:prstGeom prst="rect">
            <a:avLst/>
          </a:prstGeo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AutoShape 20"/>
          <p:cNvSpPr>
            <a:spLocks noChangeArrowheads="1"/>
          </p:cNvSpPr>
          <p:nvPr userDrawn="1"/>
        </p:nvSpPr>
        <p:spPr bwMode="gray">
          <a:xfrm rot="18900000" flipH="1">
            <a:off x="6742978"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
        <p:nvSpPr>
          <p:cNvPr id="21" name="AutoShape 20"/>
          <p:cNvSpPr>
            <a:spLocks noChangeArrowheads="1"/>
          </p:cNvSpPr>
          <p:nvPr userDrawn="1"/>
        </p:nvSpPr>
        <p:spPr bwMode="gray">
          <a:xfrm rot="18900000" flipV="1">
            <a:off x="5088624"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
        <p:nvSpPr>
          <p:cNvPr id="22" name="AutoShape 20"/>
          <p:cNvSpPr>
            <a:spLocks noChangeArrowheads="1"/>
          </p:cNvSpPr>
          <p:nvPr userDrawn="1"/>
        </p:nvSpPr>
        <p:spPr bwMode="gray">
          <a:xfrm rot="2700000" flipH="1" flipV="1">
            <a:off x="6742977"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CA" sz="1200" dirty="0">
              <a:solidFill>
                <a:srgbClr val="483698"/>
              </a:solidFill>
              <a:latin typeface="+mn-lt"/>
            </a:endParaRPr>
          </a:p>
        </p:txBody>
      </p:sp>
    </p:spTree>
    <p:extLst>
      <p:ext uri="{BB962C8B-B14F-4D97-AF65-F5344CB8AC3E}">
        <p14:creationId xmlns:p14="http://schemas.microsoft.com/office/powerpoint/2010/main" val="2062739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19" name="Text Placeholder 8"/>
          <p:cNvSpPr>
            <a:spLocks noGrp="1"/>
          </p:cNvSpPr>
          <p:nvPr>
            <p:ph type="body" sz="quarter" idx="19"/>
          </p:nvPr>
        </p:nvSpPr>
        <p:spPr>
          <a:xfrm>
            <a:off x="1003200" y="1708149"/>
            <a:ext cx="4968000" cy="4168775"/>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10032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20800" y="1708149"/>
            <a:ext cx="4968000" cy="4168775"/>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62208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7358780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a:prstGeom prst="rect">
            <a:avLst/>
          </a:prstGeom>
        </p:spPr>
        <p:txBody>
          <a:bodyPr/>
          <a:lstStyle/>
          <a:p>
            <a:r>
              <a:rPr lang="en-US"/>
              <a:t>Click to edit Master title style</a:t>
            </a:r>
            <a:endParaRPr lang="en-US" dirty="0"/>
          </a:p>
        </p:txBody>
      </p:sp>
      <p:sp>
        <p:nvSpPr>
          <p:cNvPr id="13" name="Text Placeholder 8"/>
          <p:cNvSpPr>
            <a:spLocks noGrp="1"/>
          </p:cNvSpPr>
          <p:nvPr>
            <p:ph type="body" sz="quarter" idx="19"/>
          </p:nvPr>
        </p:nvSpPr>
        <p:spPr>
          <a:xfrm>
            <a:off x="1003200" y="1708150"/>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p:cNvSpPr>
            <a:spLocks noGrp="1"/>
          </p:cNvSpPr>
          <p:nvPr>
            <p:ph type="body" sz="quarter" idx="20"/>
          </p:nvPr>
        </p:nvSpPr>
        <p:spPr>
          <a:xfrm>
            <a:off x="10032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20800" y="1708150"/>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p:cNvSpPr>
            <a:spLocks noGrp="1"/>
          </p:cNvSpPr>
          <p:nvPr>
            <p:ph type="body" sz="quarter" idx="22"/>
          </p:nvPr>
        </p:nvSpPr>
        <p:spPr>
          <a:xfrm>
            <a:off x="6220800" y="1322388"/>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17976"/>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8"/>
          <p:cNvSpPr>
            <a:spLocks noGrp="1"/>
          </p:cNvSpPr>
          <p:nvPr>
            <p:ph type="body" sz="quarter" idx="24"/>
          </p:nvPr>
        </p:nvSpPr>
        <p:spPr>
          <a:xfrm>
            <a:off x="1003200" y="3741920"/>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20800" y="4117976"/>
            <a:ext cx="4968000" cy="1758950"/>
          </a:xfrm>
          <a:prstGeom prst="rect">
            <a:avLst/>
          </a:prstGeo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8"/>
          <p:cNvSpPr>
            <a:spLocks noGrp="1"/>
          </p:cNvSpPr>
          <p:nvPr>
            <p:ph type="body" sz="quarter" idx="26"/>
          </p:nvPr>
        </p:nvSpPr>
        <p:spPr>
          <a:xfrm>
            <a:off x="6220800" y="3741920"/>
            <a:ext cx="4968000" cy="388800"/>
          </a:xfrm>
          <a:prstGeom prst="rect">
            <a:avLst/>
          </a:prstGeo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393675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661484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6D2077"/>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97048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4961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313861-9FD5-46D3-B8C4-EA72D65F7422}" type="datetimeFigureOut">
              <a:rPr lang="en-US" smtClean="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117476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rgbClr val="00A3A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09863" y="1435300"/>
            <a:ext cx="8489950" cy="3510000"/>
          </a:xfrm>
          <a:prstGeom prst="rect">
            <a:avLst/>
          </a:prstGeom>
        </p:spPr>
        <p:txBody>
          <a:bodyPr anchor="t" anchorCtr="0"/>
          <a:lstStyle>
            <a:lvl1pPr algn="l">
              <a:defRPr sz="11000" baseline="0">
                <a:solidFill>
                  <a:schemeClr val="bg1"/>
                </a:solidFill>
              </a:defRPr>
            </a:lvl1pPr>
          </a:lstStyle>
          <a:p>
            <a:r>
              <a:rPr lang="en-US"/>
              <a:t>Click to edit Master title style</a:t>
            </a:r>
            <a:endParaRPr lang="en-US"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49463" y="5390900"/>
            <a:ext cx="8450350" cy="216000"/>
          </a:xfrm>
          <a:prstGeom prst="rect">
            <a:avLst/>
          </a:prstGeo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52729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16"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Text Placeholder 2"/>
          <p:cNvSpPr>
            <a:spLocks noGrp="1"/>
          </p:cNvSpPr>
          <p:nvPr>
            <p:ph type="body" sz="quarter" idx="11"/>
          </p:nvPr>
        </p:nvSpPr>
        <p:spPr>
          <a:xfrm>
            <a:off x="2729163" y="4771394"/>
            <a:ext cx="7851751" cy="643342"/>
          </a:xfrm>
          <a:prstGeom prst="rect">
            <a:avLst/>
          </a:prstGeo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14" name="Text Placeholder 2"/>
          <p:cNvSpPr>
            <a:spLocks noGrp="1"/>
          </p:cNvSpPr>
          <p:nvPr>
            <p:ph type="body" sz="quarter" idx="12"/>
          </p:nvPr>
        </p:nvSpPr>
        <p:spPr>
          <a:xfrm>
            <a:off x="2729163" y="5711030"/>
            <a:ext cx="7851751" cy="169277"/>
          </a:xfrm>
          <a:prstGeom prst="rect">
            <a:avLst/>
          </a:prstGeo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15" name="Text Placeholder 2"/>
          <p:cNvSpPr>
            <a:spLocks noGrp="1"/>
          </p:cNvSpPr>
          <p:nvPr>
            <p:ph type="body" sz="quarter" idx="13"/>
          </p:nvPr>
        </p:nvSpPr>
        <p:spPr>
          <a:xfrm>
            <a:off x="2729163" y="3831758"/>
            <a:ext cx="7851751" cy="643342"/>
          </a:xfrm>
          <a:prstGeom prst="rect">
            <a:avLst/>
          </a:prstGeo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a:p>
            <a:pPr lvl="1"/>
            <a:r>
              <a:rPr lang="en-US"/>
              <a:t>Second level</a:t>
            </a:r>
          </a:p>
        </p:txBody>
      </p:sp>
      <p:sp>
        <p:nvSpPr>
          <p:cNvPr id="23" name="Text Placeholder 2"/>
          <p:cNvSpPr>
            <a:spLocks noGrp="1"/>
          </p:cNvSpPr>
          <p:nvPr>
            <p:ph type="body" sz="quarter" idx="14"/>
          </p:nvPr>
        </p:nvSpPr>
        <p:spPr>
          <a:xfrm>
            <a:off x="2729163" y="3480007"/>
            <a:ext cx="2411738" cy="119064"/>
          </a:xfrm>
          <a:prstGeom prst="rect">
            <a:avLst/>
          </a:prstGeo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sp>
        <p:nvSpPr>
          <p:cNvPr id="24" name="Text Placeholder 2"/>
          <p:cNvSpPr>
            <a:spLocks noGrp="1"/>
          </p:cNvSpPr>
          <p:nvPr>
            <p:ph type="body" sz="quarter" idx="15"/>
          </p:nvPr>
        </p:nvSpPr>
        <p:spPr>
          <a:xfrm>
            <a:off x="5920501" y="3480007"/>
            <a:ext cx="2361268" cy="119064"/>
          </a:xfrm>
          <a:prstGeom prst="rect">
            <a:avLst/>
          </a:prstGeo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pic>
        <p:nvPicPr>
          <p:cNvPr id="25" name="Picture 2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0501" y="2974450"/>
            <a:ext cx="1325883" cy="381001"/>
          </a:xfrm>
          <a:prstGeom prst="rect">
            <a:avLst/>
          </a:prstGeom>
        </p:spPr>
      </p:pic>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29163" y="2974450"/>
            <a:ext cx="2523749" cy="384049"/>
          </a:xfrm>
          <a:prstGeom prst="rect">
            <a:avLst/>
          </a:prstGeom>
        </p:spPr>
      </p:pic>
      <p:sp>
        <p:nvSpPr>
          <p:cNvPr id="11" name="TextBox 10"/>
          <p:cNvSpPr txBox="1"/>
          <p:nvPr userDrawn="1"/>
        </p:nvSpPr>
        <p:spPr>
          <a:xfrm>
            <a:off x="2594343" y="6637578"/>
            <a:ext cx="6953693" cy="13536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a:solidFill>
                  <a:schemeClr val="tx1"/>
                </a:solidFill>
                <a:latin typeface="+mn-lt"/>
                <a:ea typeface="+mn-ea"/>
                <a:cs typeface="+mn-cs"/>
              </a:rPr>
              <a:t>Document Classification: KPMG Confidential</a:t>
            </a:r>
          </a:p>
        </p:txBody>
      </p:sp>
    </p:spTree>
    <p:extLst>
      <p:ext uri="{BB962C8B-B14F-4D97-AF65-F5344CB8AC3E}">
        <p14:creationId xmlns:p14="http://schemas.microsoft.com/office/powerpoint/2010/main" val="316824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87684C-FC4E-4247-BAEC-9F6A9A425F0D}"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42659974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7684C-FC4E-4247-BAEC-9F6A9A425F0D}"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5377423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87684C-FC4E-4247-BAEC-9F6A9A425F0D}"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992387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87684C-FC4E-4247-BAEC-9F6A9A425F0D}"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2207079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87684C-FC4E-4247-BAEC-9F6A9A425F0D}" type="datetimeFigureOut">
              <a:rPr lang="en-US" smtClean="0"/>
              <a:pPr/>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11863918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87684C-FC4E-4247-BAEC-9F6A9A425F0D}" type="datetimeFigureOut">
              <a:rPr lang="en-US" smtClean="0"/>
              <a:pPr/>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878539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87684C-FC4E-4247-BAEC-9F6A9A425F0D}" type="datetimeFigureOut">
              <a:rPr lang="en-US" smtClean="0"/>
              <a:pPr/>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2133801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D87684C-FC4E-4247-BAEC-9F6A9A425F0D}"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1B726-4162-4370-8F73-77FECA5E94F1}" type="slidenum">
              <a:rPr lang="en-US" smtClean="0"/>
              <a:pPr/>
              <a:t>‹#›</a:t>
            </a:fld>
            <a:endParaRPr lang="en-US"/>
          </a:p>
        </p:txBody>
      </p:sp>
    </p:spTree>
    <p:extLst>
      <p:ext uri="{BB962C8B-B14F-4D97-AF65-F5344CB8AC3E}">
        <p14:creationId xmlns:p14="http://schemas.microsoft.com/office/powerpoint/2010/main" val="252262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theme" Target="../theme/theme7.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theme" Target="../theme/theme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13861-9FD5-46D3-B8C4-EA72D65F7422}" type="datetimeFigureOut">
              <a:rPr lang="en-US" smtClean="0"/>
              <a:t>6/22/2023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29674-C3B2-47E2-A9C8-F604259578E9}" type="slidenum">
              <a:rPr lang="en-US" smtClean="0"/>
              <a:t>‹#›</a:t>
            </a:fld>
            <a:endParaRPr lang="en-US" dirty="0"/>
          </a:p>
        </p:txBody>
      </p:sp>
    </p:spTree>
    <p:extLst>
      <p:ext uri="{BB962C8B-B14F-4D97-AF65-F5344CB8AC3E}">
        <p14:creationId xmlns:p14="http://schemas.microsoft.com/office/powerpoint/2010/main" val="107790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4155" r:id="rId13"/>
    <p:sldLayoutId id="214748415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3" name="Straight Connector 2"/>
          <p:cNvCxnSpPr/>
          <p:nvPr userDrawn="1"/>
        </p:nvCxnSpPr>
        <p:spPr>
          <a:xfrm>
            <a:off x="803275" y="6412171"/>
            <a:ext cx="10585450" cy="0"/>
          </a:xfrm>
          <a:prstGeom prst="line">
            <a:avLst/>
          </a:prstGeom>
          <a:ln>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bwMode="gray">
          <a:xfrm>
            <a:off x="10885805" y="6439427"/>
            <a:ext cx="502920" cy="280800"/>
          </a:xfrm>
          <a:prstGeom prst="rect">
            <a:avLst/>
          </a:prstGeom>
          <a:ln>
            <a:miter lim="800000"/>
            <a:headEnd/>
            <a:tailEnd/>
          </a:ln>
        </p:spPr>
        <p:txBody>
          <a:bodyPr vert="horz" wrap="square" lIns="72000" tIns="72000" rIns="0" bIns="0" numCol="1" anchor="t" anchorCtr="0" compatLnSpc="1">
            <a:prstTxWarp prst="textNoShape">
              <a:avLst/>
            </a:prstTxWarp>
          </a:bodyPr>
          <a:lstStyle/>
          <a:p>
            <a:pPr algn="r" fontAlgn="base">
              <a:spcBef>
                <a:spcPct val="40000"/>
              </a:spcBef>
              <a:spcAft>
                <a:spcPct val="0"/>
              </a:spcAft>
            </a:pPr>
            <a:fld id="{358FC8E3-FE67-4452-9F4E-9A47A20D0542}" type="slidenum">
              <a:rPr lang="en-GB" sz="800">
                <a:solidFill>
                  <a:prstClr val="black"/>
                </a:solidFill>
                <a:latin typeface="Univers for KPMG" panose="020B0603020202020204" pitchFamily="34" charset="0"/>
                <a:cs typeface="Arial" panose="020B0604020202020204" pitchFamily="34" charset="0"/>
              </a:rPr>
              <a:pPr algn="r" fontAlgn="base">
                <a:spcBef>
                  <a:spcPct val="40000"/>
                </a:spcBef>
                <a:spcAft>
                  <a:spcPct val="0"/>
                </a:spcAft>
              </a:pPr>
              <a:t>‹#›</a:t>
            </a:fld>
            <a:endParaRPr lang="en-GB" sz="800" dirty="0">
              <a:solidFill>
                <a:prstClr val="black"/>
              </a:solidFill>
              <a:latin typeface="Univers for KPMG" panose="020B0603020202020204" pitchFamily="34" charset="0"/>
              <a:cs typeface="Arial" panose="020B0604020202020204" pitchFamily="34" charset="0"/>
            </a:endParaRPr>
          </a:p>
        </p:txBody>
      </p:sp>
    </p:spTree>
    <p:extLst>
      <p:ext uri="{BB962C8B-B14F-4D97-AF65-F5344CB8AC3E}">
        <p14:creationId xmlns:p14="http://schemas.microsoft.com/office/powerpoint/2010/main" val="14171364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EEA59-0906-4DD8-84A5-D8FC88C0B4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D60A3E-B110-47D1-82B9-ECD74FDA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A06B9-FBC7-4923-919C-A6AEBB32D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6B556-8653-4ED2-8513-2967909EDE95}" type="datetimeFigureOut">
              <a:rPr lang="en-US" smtClean="0"/>
              <a:t>6/22/2023</a:t>
            </a:fld>
            <a:endParaRPr lang="en-US"/>
          </a:p>
        </p:txBody>
      </p:sp>
      <p:sp>
        <p:nvSpPr>
          <p:cNvPr id="5" name="Footer Placeholder 4">
            <a:extLst>
              <a:ext uri="{FF2B5EF4-FFF2-40B4-BE49-F238E27FC236}">
                <a16:creationId xmlns:a16="http://schemas.microsoft.com/office/drawing/2014/main" id="{77AC6F72-E43C-415C-9D01-B3069314CB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11B7D5-2EC7-4BB3-9670-0ECEF5B48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FDAF4-F9BA-4E6E-AE28-9371978FF90C}" type="slidenum">
              <a:rPr lang="en-US" smtClean="0"/>
              <a:t>‹#›</a:t>
            </a:fld>
            <a:endParaRPr lang="en-US"/>
          </a:p>
        </p:txBody>
      </p:sp>
    </p:spTree>
    <p:extLst>
      <p:ext uri="{BB962C8B-B14F-4D97-AF65-F5344CB8AC3E}">
        <p14:creationId xmlns:p14="http://schemas.microsoft.com/office/powerpoint/2010/main" val="272937697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40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448A1C-929E-F748-BA77-7A6EA9CBF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699674D-FF20-4046-9DD8-38839FA77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04B179-6F82-8148-B20F-22B4609CD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1CE3AB61-F771-2B41-A813-18895527DD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85DA78-E1DB-7441-8B3D-B1E11370A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7D2A1-B0D5-F248-A77D-CCC6FCAC474F}" type="slidenum">
              <a:rPr lang="en-US" smtClean="0"/>
              <a:t>‹#›</a:t>
            </a:fld>
            <a:endParaRPr lang="en-US"/>
          </a:p>
        </p:txBody>
      </p:sp>
    </p:spTree>
    <p:extLst>
      <p:ext uri="{BB962C8B-B14F-4D97-AF65-F5344CB8AC3E}">
        <p14:creationId xmlns:p14="http://schemas.microsoft.com/office/powerpoint/2010/main" val="297168920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4125" r:id="rId13"/>
    <p:sldLayoutId id="21474841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3" name="Straight Connector 2"/>
          <p:cNvCxnSpPr/>
          <p:nvPr userDrawn="1"/>
        </p:nvCxnSpPr>
        <p:spPr>
          <a:xfrm>
            <a:off x="803275" y="6412171"/>
            <a:ext cx="10585450" cy="0"/>
          </a:xfrm>
          <a:prstGeom prst="line">
            <a:avLst/>
          </a:prstGeom>
          <a:ln>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bwMode="gray">
          <a:xfrm>
            <a:off x="10885805" y="6439427"/>
            <a:ext cx="502920" cy="280800"/>
          </a:xfrm>
          <a:prstGeom prst="rect">
            <a:avLst/>
          </a:prstGeom>
          <a:ln>
            <a:miter lim="800000"/>
            <a:headEnd/>
            <a:tailEnd/>
          </a:ln>
        </p:spPr>
        <p:txBody>
          <a:bodyPr vert="horz" wrap="square" lIns="72000" tIns="72000" rIns="0" bIns="0" numCol="1" anchor="t" anchorCtr="0" compatLnSpc="1">
            <a:prstTxWarp prst="textNoShape">
              <a:avLst/>
            </a:prstTxWarp>
          </a:bodyPr>
          <a:lstStyle/>
          <a:p>
            <a:pPr algn="r" fontAlgn="base">
              <a:spcBef>
                <a:spcPct val="40000"/>
              </a:spcBef>
              <a:spcAft>
                <a:spcPct val="0"/>
              </a:spcAft>
            </a:pPr>
            <a:fld id="{358FC8E3-FE67-4452-9F4E-9A47A20D0542}" type="slidenum">
              <a:rPr lang="en-GB" sz="800">
                <a:solidFill>
                  <a:prstClr val="black"/>
                </a:solidFill>
                <a:latin typeface="Univers for KPMG" panose="020B0603020202020204" pitchFamily="34" charset="0"/>
                <a:cs typeface="Arial" panose="020B0604020202020204" pitchFamily="34" charset="0"/>
              </a:rPr>
              <a:pPr algn="r" fontAlgn="base">
                <a:spcBef>
                  <a:spcPct val="40000"/>
                </a:spcBef>
                <a:spcAft>
                  <a:spcPct val="0"/>
                </a:spcAft>
              </a:pPr>
              <a:t>‹#›</a:t>
            </a:fld>
            <a:endParaRPr lang="en-GB" sz="800" dirty="0">
              <a:solidFill>
                <a:prstClr val="black"/>
              </a:solidFill>
              <a:latin typeface="Univers for KPMG" panose="020B0603020202020204" pitchFamily="34" charset="0"/>
              <a:cs typeface="Arial" panose="020B0604020202020204" pitchFamily="34" charset="0"/>
            </a:endParaRPr>
          </a:p>
        </p:txBody>
      </p:sp>
    </p:spTree>
    <p:extLst>
      <p:ext uri="{BB962C8B-B14F-4D97-AF65-F5344CB8AC3E}">
        <p14:creationId xmlns:p14="http://schemas.microsoft.com/office/powerpoint/2010/main" val="2385299191"/>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079" r:id="rId18"/>
    <p:sldLayoutId id="2147484080" r:id="rId19"/>
    <p:sldLayoutId id="2147484081" r:id="rId20"/>
    <p:sldLayoutId id="2147484082" r:id="rId21"/>
    <p:sldLayoutId id="2147484083" r:id="rId22"/>
    <p:sldLayoutId id="2147484084" r:id="rId23"/>
    <p:sldLayoutId id="2147484085" r:id="rId24"/>
    <p:sldLayoutId id="214748408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D87684C-FC4E-4247-BAEC-9F6A9A425F0D}" type="datetimeFigureOut">
              <a:rPr lang="en-US" smtClean="0"/>
              <a:pPr/>
              <a:t>6/22/2023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5F1B726-4162-4370-8F73-77FECA5E94F1}" type="slidenum">
              <a:rPr lang="en-US" smtClean="0"/>
              <a:pPr/>
              <a:t>‹#›</a:t>
            </a:fld>
            <a:endParaRPr lang="en-US"/>
          </a:p>
        </p:txBody>
      </p:sp>
    </p:spTree>
    <p:extLst>
      <p:ext uri="{BB962C8B-B14F-4D97-AF65-F5344CB8AC3E}">
        <p14:creationId xmlns:p14="http://schemas.microsoft.com/office/powerpoint/2010/main" val="3021363414"/>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448A1C-929E-F748-BA77-7A6EA9CBF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699674D-FF20-4046-9DD8-38839FA77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04B179-6F82-8148-B20F-22B4609CD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1CE3AB61-F771-2B41-A813-18895527DD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85DA78-E1DB-7441-8B3D-B1E11370A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7D2A1-B0D5-F248-A77D-CCC6FCAC474F}" type="slidenum">
              <a:rPr lang="en-US" smtClean="0"/>
              <a:t>‹#›</a:t>
            </a:fld>
            <a:endParaRPr lang="en-US"/>
          </a:p>
        </p:txBody>
      </p:sp>
    </p:spTree>
    <p:extLst>
      <p:ext uri="{BB962C8B-B14F-4D97-AF65-F5344CB8AC3E}">
        <p14:creationId xmlns:p14="http://schemas.microsoft.com/office/powerpoint/2010/main" val="1692481539"/>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448A1C-929E-F748-BA77-7A6EA9CBF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699674D-FF20-4046-9DD8-38839FA77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04B179-6F82-8148-B20F-22B4609CD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D458E-47C5-8A47-84B2-1F46FA4285EE}" type="datetimeFigureOut">
              <a:rPr lang="en-US" smtClean="0"/>
              <a:t>6/22/2023</a:t>
            </a:fld>
            <a:endParaRPr lang="en-US"/>
          </a:p>
        </p:txBody>
      </p:sp>
      <p:sp>
        <p:nvSpPr>
          <p:cNvPr id="5" name="Footer Placeholder 4">
            <a:extLst>
              <a:ext uri="{FF2B5EF4-FFF2-40B4-BE49-F238E27FC236}">
                <a16:creationId xmlns:a16="http://schemas.microsoft.com/office/drawing/2014/main" id="{1CE3AB61-F771-2B41-A813-18895527DD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85DA78-E1DB-7441-8B3D-B1E11370A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7D2A1-B0D5-F248-A77D-CCC6FCAC474F}" type="slidenum">
              <a:rPr lang="en-US" smtClean="0"/>
              <a:t>‹#›</a:t>
            </a:fld>
            <a:endParaRPr lang="en-US"/>
          </a:p>
        </p:txBody>
      </p:sp>
    </p:spTree>
    <p:extLst>
      <p:ext uri="{BB962C8B-B14F-4D97-AF65-F5344CB8AC3E}">
        <p14:creationId xmlns:p14="http://schemas.microsoft.com/office/powerpoint/2010/main" val="4067960636"/>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8.jpg"/><Relationship Id="rId5" Type="http://schemas.openxmlformats.org/officeDocument/2006/relationships/image" Target="../media/image177.jpg"/><Relationship Id="rId4" Type="http://schemas.openxmlformats.org/officeDocument/2006/relationships/image" Target="../media/image4.jp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1.jpg"/><Relationship Id="rId5" Type="http://schemas.openxmlformats.org/officeDocument/2006/relationships/image" Target="../media/image180.png"/><Relationship Id="rId4" Type="http://schemas.openxmlformats.org/officeDocument/2006/relationships/image" Target="../media/image4.jpg"/></Relationships>
</file>

<file path=ppt/slides/_rels/slide10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7.jpg"/><Relationship Id="rId2" Type="http://schemas.openxmlformats.org/officeDocument/2006/relationships/image" Target="../media/image185.jpg"/><Relationship Id="rId1" Type="http://schemas.openxmlformats.org/officeDocument/2006/relationships/slideLayout" Target="../slideLayouts/slideLayout2.xml"/><Relationship Id="rId6" Type="http://schemas.openxmlformats.org/officeDocument/2006/relationships/image" Target="../media/image186.jpg"/><Relationship Id="rId5" Type="http://schemas.openxmlformats.org/officeDocument/2006/relationships/image" Target="../media/image4.jp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8" Type="http://schemas.openxmlformats.org/officeDocument/2006/relationships/image" Target="../media/image190.jpg"/><Relationship Id="rId3" Type="http://schemas.openxmlformats.org/officeDocument/2006/relationships/image" Target="../media/image2.png"/><Relationship Id="rId7" Type="http://schemas.openxmlformats.org/officeDocument/2006/relationships/image" Target="../media/image18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93.jpg"/><Relationship Id="rId5" Type="http://schemas.openxmlformats.org/officeDocument/2006/relationships/image" Target="../media/image188.jpg"/><Relationship Id="rId10" Type="http://schemas.openxmlformats.org/officeDocument/2006/relationships/image" Target="../media/image192.jpg"/><Relationship Id="rId4" Type="http://schemas.openxmlformats.org/officeDocument/2006/relationships/image" Target="../media/image3.png"/><Relationship Id="rId9" Type="http://schemas.openxmlformats.org/officeDocument/2006/relationships/image" Target="../media/image191.jp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5.jpg"/><Relationship Id="rId5" Type="http://schemas.openxmlformats.org/officeDocument/2006/relationships/image" Target="../media/image194.jpg"/><Relationship Id="rId4" Type="http://schemas.openxmlformats.org/officeDocument/2006/relationships/image" Target="../media/image4.jp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4.jpg"/></Relationships>
</file>

<file path=ppt/slides/_rels/slide1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3.xml"/><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5.xml"/><Relationship Id="rId1" Type="http://schemas.openxmlformats.org/officeDocument/2006/relationships/slideLayout" Target="../slideLayouts/slideLayout42.xml"/><Relationship Id="rId4" Type="http://schemas.openxmlformats.org/officeDocument/2006/relationships/image" Target="../media/image20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42.xml"/><Relationship Id="rId5" Type="http://schemas.openxmlformats.org/officeDocument/2006/relationships/image" Target="../media/image206.jpg"/><Relationship Id="rId4" Type="http://schemas.openxmlformats.org/officeDocument/2006/relationships/image" Target="../media/image205.jpg"/></Relationships>
</file>

<file path=ppt/slides/_rels/slide11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56.xml"/><Relationship Id="rId1" Type="http://schemas.openxmlformats.org/officeDocument/2006/relationships/slideLayout" Target="../slideLayouts/slideLayout42.xml"/><Relationship Id="rId5" Type="http://schemas.openxmlformats.org/officeDocument/2006/relationships/image" Target="../media/image209.jpeg"/><Relationship Id="rId4" Type="http://schemas.openxmlformats.org/officeDocument/2006/relationships/image" Target="../media/image208.jpeg"/></Relationships>
</file>

<file path=ppt/slides/_rels/slide11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57.xml"/><Relationship Id="rId1" Type="http://schemas.openxmlformats.org/officeDocument/2006/relationships/slideLayout" Target="../slideLayouts/slideLayout42.xml"/><Relationship Id="rId5" Type="http://schemas.openxmlformats.org/officeDocument/2006/relationships/image" Target="../media/image212.jpeg"/><Relationship Id="rId4" Type="http://schemas.openxmlformats.org/officeDocument/2006/relationships/image" Target="../media/image21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2.xml"/><Relationship Id="rId4" Type="http://schemas.openxmlformats.org/officeDocument/2006/relationships/image" Target="../media/image4.jpg"/></Relationships>
</file>

<file path=ppt/slides/_rels/slide118.xml.rels><?xml version="1.0" encoding="UTF-8" standalone="yes"?>
<Relationships xmlns="http://schemas.openxmlformats.org/package/2006/relationships"><Relationship Id="rId8" Type="http://schemas.openxmlformats.org/officeDocument/2006/relationships/image" Target="../media/image216.jpg"/><Relationship Id="rId3" Type="http://schemas.openxmlformats.org/officeDocument/2006/relationships/image" Target="../media/image3.png"/><Relationship Id="rId7" Type="http://schemas.openxmlformats.org/officeDocument/2006/relationships/image" Target="../media/image215.jp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214.jpg"/><Relationship Id="rId5" Type="http://schemas.openxmlformats.org/officeDocument/2006/relationships/image" Target="../media/image213.jpg"/><Relationship Id="rId4" Type="http://schemas.openxmlformats.org/officeDocument/2006/relationships/image" Target="../media/image4.jp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2.xml"/><Relationship Id="rId5" Type="http://schemas.openxmlformats.org/officeDocument/2006/relationships/image" Target="../media/image217.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52.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21.emf"/><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3" Type="http://schemas.openxmlformats.org/officeDocument/2006/relationships/image" Target="../media/image218.jpg"/><Relationship Id="rId7" Type="http://schemas.openxmlformats.org/officeDocument/2006/relationships/image" Target="../media/image219.jpg"/><Relationship Id="rId2"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8" Type="http://schemas.openxmlformats.org/officeDocument/2006/relationships/image" Target="../media/image222.jpg"/><Relationship Id="rId3" Type="http://schemas.openxmlformats.org/officeDocument/2006/relationships/image" Target="../media/image220.jpg"/><Relationship Id="rId7" Type="http://schemas.openxmlformats.org/officeDocument/2006/relationships/image" Target="../media/image221.jpg"/><Relationship Id="rId2"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47.xml"/><Relationship Id="rId6" Type="http://schemas.openxmlformats.org/officeDocument/2006/relationships/image" Target="../media/image224.jpg"/><Relationship Id="rId5" Type="http://schemas.openxmlformats.org/officeDocument/2006/relationships/image" Target="../media/image223.jpg"/><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47.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47.xml"/><Relationship Id="rId6" Type="http://schemas.openxmlformats.org/officeDocument/2006/relationships/image" Target="../media/image228.jpg"/><Relationship Id="rId5" Type="http://schemas.openxmlformats.org/officeDocument/2006/relationships/image" Target="../media/image227.jpg"/><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0.jpg"/><Relationship Id="rId2" Type="http://schemas.openxmlformats.org/officeDocument/2006/relationships/image" Target="../media/image4.jpg"/><Relationship Id="rId1" Type="http://schemas.openxmlformats.org/officeDocument/2006/relationships/slideLayout" Target="../slideLayouts/slideLayout46.xml"/><Relationship Id="rId6" Type="http://schemas.openxmlformats.org/officeDocument/2006/relationships/image" Target="../media/image1.png"/><Relationship Id="rId5" Type="http://schemas.openxmlformats.org/officeDocument/2006/relationships/image" Target="../media/image229.jpg"/><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32.jpg"/><Relationship Id="rId2"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image" Target="../media/image231.jpg"/><Relationship Id="rId5" Type="http://schemas.openxmlformats.org/officeDocument/2006/relationships/image" Target="../media/image3.png"/><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8" Type="http://schemas.openxmlformats.org/officeDocument/2006/relationships/image" Target="../media/image235.jpg"/><Relationship Id="rId3" Type="http://schemas.openxmlformats.org/officeDocument/2006/relationships/image" Target="../media/image2.png"/><Relationship Id="rId7" Type="http://schemas.openxmlformats.org/officeDocument/2006/relationships/image" Target="../media/image234.jpg"/><Relationship Id="rId2"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image" Target="../media/image233.jpg"/><Relationship Id="rId5" Type="http://schemas.openxmlformats.org/officeDocument/2006/relationships/image" Target="../media/image4.jpg"/><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8.xml"/><Relationship Id="rId1" Type="http://schemas.openxmlformats.org/officeDocument/2006/relationships/slideLayout" Target="../slideLayouts/slideLayout42.xml"/><Relationship Id="rId4" Type="http://schemas.openxmlformats.org/officeDocument/2006/relationships/image" Target="../media/image23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0.jp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239.jpg"/><Relationship Id="rId5" Type="http://schemas.openxmlformats.org/officeDocument/2006/relationships/image" Target="../media/image238.jpg"/><Relationship Id="rId4" Type="http://schemas.openxmlformats.org/officeDocument/2006/relationships/image" Target="../media/image4.jpg"/></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3.jp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242.jpg"/><Relationship Id="rId5" Type="http://schemas.openxmlformats.org/officeDocument/2006/relationships/image" Target="../media/image241.jpg"/><Relationship Id="rId4" Type="http://schemas.openxmlformats.org/officeDocument/2006/relationships/image" Target="../media/image4.jpg"/></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245.jpg"/><Relationship Id="rId5" Type="http://schemas.openxmlformats.org/officeDocument/2006/relationships/image" Target="../media/image244.jpg"/><Relationship Id="rId4" Type="http://schemas.openxmlformats.org/officeDocument/2006/relationships/image" Target="../media/image4.jp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247.jpg"/><Relationship Id="rId5" Type="http://schemas.openxmlformats.org/officeDocument/2006/relationships/image" Target="../media/image246.jpg"/><Relationship Id="rId4" Type="http://schemas.openxmlformats.org/officeDocument/2006/relationships/image" Target="../media/image4.jpg"/></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0.jp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249.jpg"/><Relationship Id="rId5" Type="http://schemas.openxmlformats.org/officeDocument/2006/relationships/image" Target="../media/image248.jpg"/><Relationship Id="rId4" Type="http://schemas.openxmlformats.org/officeDocument/2006/relationships/image" Target="../media/image4.jpg"/></Relationships>
</file>

<file path=ppt/slides/_rels/slide135.xml.rels><?xml version="1.0" encoding="UTF-8" standalone="yes"?>
<Relationships xmlns="http://schemas.openxmlformats.org/package/2006/relationships"><Relationship Id="rId8" Type="http://schemas.openxmlformats.org/officeDocument/2006/relationships/image" Target="../media/image254.jpg"/><Relationship Id="rId3" Type="http://schemas.openxmlformats.org/officeDocument/2006/relationships/image" Target="../media/image3.png"/><Relationship Id="rId7" Type="http://schemas.openxmlformats.org/officeDocument/2006/relationships/image" Target="../media/image253.jp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252.jpg"/><Relationship Id="rId11" Type="http://schemas.openxmlformats.org/officeDocument/2006/relationships/image" Target="../media/image256.jpg"/><Relationship Id="rId5" Type="http://schemas.openxmlformats.org/officeDocument/2006/relationships/image" Target="../media/image251.jpg"/><Relationship Id="rId10" Type="http://schemas.openxmlformats.org/officeDocument/2006/relationships/image" Target="../media/image1.png"/><Relationship Id="rId4" Type="http://schemas.openxmlformats.org/officeDocument/2006/relationships/image" Target="../media/image4.jpg"/><Relationship Id="rId9" Type="http://schemas.openxmlformats.org/officeDocument/2006/relationships/image" Target="../media/image255.jpg"/></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257.jpg"/><Relationship Id="rId5" Type="http://schemas.openxmlformats.org/officeDocument/2006/relationships/image" Target="../media/image243.jpg"/><Relationship Id="rId4" Type="http://schemas.openxmlformats.org/officeDocument/2006/relationships/image" Target="../media/image4.jpg"/></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image" Target="../media/image259.jpg"/><Relationship Id="rId5" Type="http://schemas.openxmlformats.org/officeDocument/2006/relationships/image" Target="../media/image258.jpg"/><Relationship Id="rId4" Type="http://schemas.openxmlformats.org/officeDocument/2006/relationships/image" Target="../media/image4.jpg"/></Relationships>
</file>

<file path=ppt/slides/_rels/slide138.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59.xml"/><Relationship Id="rId1" Type="http://schemas.openxmlformats.org/officeDocument/2006/relationships/slideLayout" Target="../slideLayouts/slideLayout42.xml"/><Relationship Id="rId6" Type="http://schemas.openxmlformats.org/officeDocument/2006/relationships/image" Target="../media/image263.png"/><Relationship Id="rId5" Type="http://schemas.openxmlformats.org/officeDocument/2006/relationships/image" Target="../media/image262.jpeg"/><Relationship Id="rId4" Type="http://schemas.openxmlformats.org/officeDocument/2006/relationships/image" Target="../media/image261.tiff"/></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47.xml"/></Relationships>
</file>

<file path=ppt/slides/_rels/slide14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47.xml"/></Relationships>
</file>

<file path=ppt/slides/_rels/slide142.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47.xml"/></Relationships>
</file>

<file path=ppt/slides/_rels/slide14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47.xml"/><Relationship Id="rId4" Type="http://schemas.openxmlformats.org/officeDocument/2006/relationships/image" Target="../media/image270.png"/></Relationships>
</file>

<file path=ppt/slides/_rels/slide145.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276.jpeg"/><Relationship Id="rId2" Type="http://schemas.openxmlformats.org/officeDocument/2006/relationships/image" Target="../media/image271.jpeg"/><Relationship Id="rId1" Type="http://schemas.openxmlformats.org/officeDocument/2006/relationships/slideLayout" Target="../slideLayouts/slideLayout47.xml"/><Relationship Id="rId6" Type="http://schemas.openxmlformats.org/officeDocument/2006/relationships/image" Target="../media/image275.jpeg"/><Relationship Id="rId5" Type="http://schemas.openxmlformats.org/officeDocument/2006/relationships/image" Target="../media/image274.png"/><Relationship Id="rId4" Type="http://schemas.openxmlformats.org/officeDocument/2006/relationships/image" Target="../media/image273.png"/></Relationships>
</file>

<file path=ppt/slides/_rels/slide146.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png"/><Relationship Id="rId7" Type="http://schemas.openxmlformats.org/officeDocument/2006/relationships/image" Target="../media/image281.jpeg"/><Relationship Id="rId2" Type="http://schemas.openxmlformats.org/officeDocument/2006/relationships/image" Target="../media/image262.jpeg"/><Relationship Id="rId1" Type="http://schemas.openxmlformats.org/officeDocument/2006/relationships/slideLayout" Target="../slideLayouts/slideLayout47.xml"/><Relationship Id="rId6" Type="http://schemas.openxmlformats.org/officeDocument/2006/relationships/image" Target="../media/image280.jpeg"/><Relationship Id="rId5" Type="http://schemas.openxmlformats.org/officeDocument/2006/relationships/image" Target="../media/image279.png"/><Relationship Id="rId4" Type="http://schemas.openxmlformats.org/officeDocument/2006/relationships/image" Target="../media/image278.jpeg"/><Relationship Id="rId9" Type="http://schemas.openxmlformats.org/officeDocument/2006/relationships/image" Target="../media/image283.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8.xml.rels><?xml version="1.0" encoding="UTF-8" standalone="yes"?>
<Relationships xmlns="http://schemas.openxmlformats.org/package/2006/relationships"><Relationship Id="rId3" Type="http://schemas.openxmlformats.org/officeDocument/2006/relationships/image" Target="../media/image285.emf"/><Relationship Id="rId2" Type="http://schemas.openxmlformats.org/officeDocument/2006/relationships/image" Target="../media/image284.emf"/><Relationship Id="rId1" Type="http://schemas.openxmlformats.org/officeDocument/2006/relationships/slideLayout" Target="../slideLayouts/slideLayout4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50.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291.jpe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image" Target="../media/image288.jpg"/></Relationships>
</file>

<file path=ppt/slides/_rels/slide151.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294.PN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88.jpg"/></Relationships>
</file>

<file path=ppt/slides/_rels/slide152.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297.pn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88.jpg"/></Relationships>
</file>

<file path=ppt/slides/_rels/slide153.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300.PN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88.jpg"/></Relationships>
</file>

<file path=ppt/slides/_rels/slide154.xml.rels><?xml version="1.0" encoding="UTF-8" standalone="yes"?>
<Relationships xmlns="http://schemas.openxmlformats.org/package/2006/relationships"><Relationship Id="rId8" Type="http://schemas.openxmlformats.org/officeDocument/2006/relationships/image" Target="../media/image304.jpeg"/><Relationship Id="rId13" Type="http://schemas.openxmlformats.org/officeDocument/2006/relationships/image" Target="../media/image307.jpeg"/><Relationship Id="rId3" Type="http://schemas.openxmlformats.org/officeDocument/2006/relationships/image" Target="../media/image287.png"/><Relationship Id="rId7" Type="http://schemas.openxmlformats.org/officeDocument/2006/relationships/image" Target="../media/image303.jpeg"/><Relationship Id="rId12" Type="http://schemas.openxmlformats.org/officeDocument/2006/relationships/image" Target="../media/image278.jpe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302.png"/><Relationship Id="rId11" Type="http://schemas.openxmlformats.org/officeDocument/2006/relationships/image" Target="../media/image306.jpeg"/><Relationship Id="rId5" Type="http://schemas.openxmlformats.org/officeDocument/2006/relationships/image" Target="../media/image301.png"/><Relationship Id="rId10" Type="http://schemas.openxmlformats.org/officeDocument/2006/relationships/image" Target="../media/image305.png"/><Relationship Id="rId4" Type="http://schemas.openxmlformats.org/officeDocument/2006/relationships/image" Target="../media/image288.jpg"/><Relationship Id="rId9" Type="http://schemas.openxmlformats.org/officeDocument/2006/relationships/image" Target="../media/image280.jpeg"/></Relationships>
</file>

<file path=ppt/slides/_rels/slide155.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310.pn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288.jpg"/></Relationships>
</file>

<file path=ppt/slides/_rels/slide15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42.xml"/><Relationship Id="rId5" Type="http://schemas.openxmlformats.org/officeDocument/2006/relationships/image" Target="../media/image311.png"/><Relationship Id="rId4" Type="http://schemas.openxmlformats.org/officeDocument/2006/relationships/image" Target="../media/image288.jpg"/></Relationships>
</file>

<file path=ppt/slides/_rels/slide157.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288.jpg"/></Relationships>
</file>

<file path=ppt/slides/_rels/slide15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315.png"/><Relationship Id="rId5" Type="http://schemas.openxmlformats.org/officeDocument/2006/relationships/image" Target="../media/image314.jpeg"/><Relationship Id="rId4" Type="http://schemas.openxmlformats.org/officeDocument/2006/relationships/image" Target="../media/image288.jpg"/></Relationships>
</file>

<file path=ppt/slides/_rels/slide15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42.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288.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63.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4.xml.rels><?xml version="1.0" encoding="UTF-8" standalone="yes"?>
<Relationships xmlns="http://schemas.openxmlformats.org/package/2006/relationships"><Relationship Id="rId3" Type="http://schemas.openxmlformats.org/officeDocument/2006/relationships/image" Target="../media/image319.emf"/><Relationship Id="rId2" Type="http://schemas.openxmlformats.org/officeDocument/2006/relationships/notesSlide" Target="../notesSlides/notesSlide63.xml"/><Relationship Id="rId1" Type="http://schemas.openxmlformats.org/officeDocument/2006/relationships/slideLayout" Target="../slideLayouts/slideLayout42.xml"/><Relationship Id="rId4" Type="http://schemas.openxmlformats.org/officeDocument/2006/relationships/image" Target="../media/image320.emf"/></Relationships>
</file>

<file path=ppt/slides/_rels/slide16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4.xml"/><Relationship Id="rId7" Type="http://schemas.openxmlformats.org/officeDocument/2006/relationships/image" Target="../media/image15.png"/><Relationship Id="rId2" Type="http://schemas.openxmlformats.org/officeDocument/2006/relationships/slideLayout" Target="../slideLayouts/slideLayout52.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21.emf"/><Relationship Id="rId4" Type="http://schemas.openxmlformats.org/officeDocument/2006/relationships/oleObject" Target="../embeddings/oleObject2.bin"/></Relationships>
</file>

<file path=ppt/slides/_rels/slide16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22.png"/></Relationships>
</file>

<file path=ppt/slides/_rels/slide16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6.xml"/><Relationship Id="rId7" Type="http://schemas.openxmlformats.org/officeDocument/2006/relationships/image" Target="../media/image15.png"/><Relationship Id="rId2" Type="http://schemas.openxmlformats.org/officeDocument/2006/relationships/slideLayout" Target="../slideLayouts/slideLayout5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21.emf"/><Relationship Id="rId4" Type="http://schemas.openxmlformats.org/officeDocument/2006/relationships/oleObject" Target="../embeddings/oleObject2.bin"/></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171.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32.png"/><Relationship Id="rId7" Type="http://schemas.openxmlformats.org/officeDocument/2006/relationships/image" Target="../media/image336.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335.png"/><Relationship Id="rId5" Type="http://schemas.openxmlformats.org/officeDocument/2006/relationships/image" Target="../media/image334.jpeg"/><Relationship Id="rId4" Type="http://schemas.openxmlformats.org/officeDocument/2006/relationships/image" Target="../media/image333.jpe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39.png"/></Relationships>
</file>

<file path=ppt/slides/_rels/slide17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41.png"/></Relationships>
</file>

<file path=ppt/slides/_rels/slide17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4.xml"/><Relationship Id="rId5" Type="http://schemas.openxmlformats.org/officeDocument/2006/relationships/image" Target="../media/image30.png"/><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7.xml"/><Relationship Id="rId4" Type="http://schemas.openxmlformats.org/officeDocument/2006/relationships/image" Target="../media/image348.jpeg"/></Relationships>
</file>

<file path=ppt/slides/_rels/slide18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350.png"/></Relationships>
</file>

<file path=ppt/slides/_rels/slide182.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54.png"/><Relationship Id="rId4" Type="http://schemas.openxmlformats.org/officeDocument/2006/relationships/image" Target="../media/image353.jpeg"/></Relationships>
</file>

<file path=ppt/slides/_rels/slide184.xml.rels><?xml version="1.0" encoding="UTF-8" standalone="yes"?>
<Relationships xmlns="http://schemas.openxmlformats.org/package/2006/relationships"><Relationship Id="rId3" Type="http://schemas.openxmlformats.org/officeDocument/2006/relationships/image" Target="../media/image355.png"/><Relationship Id="rId7" Type="http://schemas.openxmlformats.org/officeDocument/2006/relationships/image" Target="../media/image359.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358.png"/><Relationship Id="rId5" Type="http://schemas.openxmlformats.org/officeDocument/2006/relationships/image" Target="../media/image357.jpeg"/><Relationship Id="rId4" Type="http://schemas.openxmlformats.org/officeDocument/2006/relationships/image" Target="../media/image356.jpeg"/></Relationships>
</file>

<file path=ppt/slides/_rels/slide185.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30.png"/><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363.jpeg"/></Relationships>
</file>

<file path=ppt/slides/_rels/slide192.xml.rels><?xml version="1.0" encoding="UTF-8" standalone="yes"?>
<Relationships xmlns="http://schemas.openxmlformats.org/package/2006/relationships"><Relationship Id="rId3" Type="http://schemas.openxmlformats.org/officeDocument/2006/relationships/image" Target="../media/image383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5.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196.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jpeg"/><Relationship Id="rId1" Type="http://schemas.openxmlformats.org/officeDocument/2006/relationships/slideLayout" Target="../slideLayouts/slideLayout42.xml"/><Relationship Id="rId4" Type="http://schemas.openxmlformats.org/officeDocument/2006/relationships/image" Target="../media/image368.jpeg"/></Relationships>
</file>

<file path=ppt/slides/_rels/slide197.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image" Target="../media/image369.jpeg"/><Relationship Id="rId1" Type="http://schemas.openxmlformats.org/officeDocument/2006/relationships/slideLayout" Target="../slideLayouts/slideLayout42.xml"/><Relationship Id="rId5" Type="http://schemas.openxmlformats.org/officeDocument/2006/relationships/image" Target="../media/image372.jpeg"/><Relationship Id="rId4" Type="http://schemas.openxmlformats.org/officeDocument/2006/relationships/image" Target="../media/image371.jpeg"/></Relationships>
</file>

<file path=ppt/slides/_rels/slide198.xml.rels><?xml version="1.0" encoding="UTF-8" standalone="yes"?>
<Relationships xmlns="http://schemas.openxmlformats.org/package/2006/relationships"><Relationship Id="rId2" Type="http://schemas.openxmlformats.org/officeDocument/2006/relationships/image" Target="../media/image373.jpg"/><Relationship Id="rId1" Type="http://schemas.openxmlformats.org/officeDocument/2006/relationships/slideLayout" Target="../slideLayouts/slideLayout42.xml"/></Relationships>
</file>

<file path=ppt/slides/_rels/slide199.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00.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image" Target="../media/image376.jpeg"/><Relationship Id="rId1" Type="http://schemas.openxmlformats.org/officeDocument/2006/relationships/slideLayout" Target="../slideLayouts/slideLayout42.xml"/></Relationships>
</file>

<file path=ppt/slides/_rels/slide201.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jpeg"/><Relationship Id="rId1" Type="http://schemas.openxmlformats.org/officeDocument/2006/relationships/slideLayout" Target="../slideLayouts/slideLayout42.xml"/><Relationship Id="rId4" Type="http://schemas.openxmlformats.org/officeDocument/2006/relationships/image" Target="../media/image380.jpeg"/></Relationships>
</file>

<file path=ppt/slides/_rels/slide202.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image" Target="../media/image381.jpeg"/><Relationship Id="rId1" Type="http://schemas.openxmlformats.org/officeDocument/2006/relationships/slideLayout" Target="../slideLayouts/slideLayout42.xml"/><Relationship Id="rId4" Type="http://schemas.openxmlformats.org/officeDocument/2006/relationships/image" Target="../media/image383.jpeg"/></Relationships>
</file>

<file path=ppt/slides/_rels/slide203.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image" Target="../media/image381.jpeg"/><Relationship Id="rId1" Type="http://schemas.openxmlformats.org/officeDocument/2006/relationships/slideLayout" Target="../slideLayouts/slideLayout42.xml"/><Relationship Id="rId4" Type="http://schemas.openxmlformats.org/officeDocument/2006/relationships/image" Target="../media/image383.jpeg"/></Relationships>
</file>

<file path=ppt/slides/_rels/slide204.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image" Target="../media/image384.jpeg"/><Relationship Id="rId1" Type="http://schemas.openxmlformats.org/officeDocument/2006/relationships/slideLayout" Target="../slideLayouts/slideLayout42.xml"/><Relationship Id="rId5" Type="http://schemas.openxmlformats.org/officeDocument/2006/relationships/image" Target="../media/image387.jpeg"/><Relationship Id="rId4" Type="http://schemas.openxmlformats.org/officeDocument/2006/relationships/image" Target="../media/image386.jpeg"/></Relationships>
</file>

<file path=ppt/slides/_rels/slide205.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image" Target="../media/image384.jpeg"/><Relationship Id="rId1" Type="http://schemas.openxmlformats.org/officeDocument/2006/relationships/slideLayout" Target="../slideLayouts/slideLayout42.xml"/></Relationships>
</file>

<file path=ppt/slides/_rels/slide206.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42.xml"/></Relationships>
</file>

<file path=ppt/slides/_rels/slide207.xml.rels><?xml version="1.0" encoding="UTF-8" standalone="yes"?>
<Relationships xmlns="http://schemas.openxmlformats.org/package/2006/relationships"><Relationship Id="rId2" Type="http://schemas.openxmlformats.org/officeDocument/2006/relationships/image" Target="../media/image387.jpeg"/><Relationship Id="rId1" Type="http://schemas.openxmlformats.org/officeDocument/2006/relationships/slideLayout" Target="../slideLayouts/slideLayout42.xml"/></Relationships>
</file>

<file path=ppt/slides/_rels/slide208.xml.rels><?xml version="1.0" encoding="UTF-8" standalone="yes"?>
<Relationships xmlns="http://schemas.openxmlformats.org/package/2006/relationships"><Relationship Id="rId8" Type="http://schemas.openxmlformats.org/officeDocument/2006/relationships/image" Target="../media/image390.jpeg"/><Relationship Id="rId3" Type="http://schemas.openxmlformats.org/officeDocument/2006/relationships/notesSlide" Target="../notesSlides/notesSlide92.xml"/><Relationship Id="rId7" Type="http://schemas.openxmlformats.org/officeDocument/2006/relationships/image" Target="../media/image389.png"/><Relationship Id="rId2" Type="http://schemas.openxmlformats.org/officeDocument/2006/relationships/slideLayout" Target="../slideLayouts/slideLayout52.xml"/><Relationship Id="rId1" Type="http://schemas.openxmlformats.org/officeDocument/2006/relationships/tags" Target="../tags/tag6.xml"/><Relationship Id="rId6" Type="http://schemas.openxmlformats.org/officeDocument/2006/relationships/image" Target="../media/image388.png"/><Relationship Id="rId5" Type="http://schemas.openxmlformats.org/officeDocument/2006/relationships/image" Target="../media/image21.emf"/><Relationship Id="rId4" Type="http://schemas.openxmlformats.org/officeDocument/2006/relationships/oleObject" Target="../embeddings/oleObject3.bin"/><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png"/><Relationship Id="rId7" Type="http://schemas.openxmlformats.org/officeDocument/2006/relationships/image" Target="../media/image36.jpg"/><Relationship Id="rId2"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png"/><Relationship Id="rId7"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4.jpg"/><Relationship Id="rId1" Type="http://schemas.openxmlformats.org/officeDocument/2006/relationships/slideLayout" Target="../slideLayouts/slideLayout59.xml"/><Relationship Id="rId6" Type="http://schemas.openxmlformats.org/officeDocument/2006/relationships/image" Target="../media/image45.jp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9.jpg"/><Relationship Id="rId1" Type="http://schemas.openxmlformats.org/officeDocument/2006/relationships/slideLayout" Target="../slideLayouts/slideLayout59.xml"/><Relationship Id="rId6" Type="http://schemas.openxmlformats.org/officeDocument/2006/relationships/image" Target="../media/image50.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jpg"/><Relationship Id="rId2" Type="http://schemas.openxmlformats.org/officeDocument/2006/relationships/image" Target="../media/image53.jpg"/><Relationship Id="rId1" Type="http://schemas.openxmlformats.org/officeDocument/2006/relationships/slideLayout" Target="../slideLayouts/slideLayout66.xml"/><Relationship Id="rId6" Type="http://schemas.openxmlformats.org/officeDocument/2006/relationships/image" Target="../media/image54.jpg"/><Relationship Id="rId5" Type="http://schemas.openxmlformats.org/officeDocument/2006/relationships/image" Target="../media/image4.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6.jpg"/><Relationship Id="rId1" Type="http://schemas.openxmlformats.org/officeDocument/2006/relationships/slideLayout" Target="../slideLayouts/slideLayout58.xml"/><Relationship Id="rId6" Type="http://schemas.openxmlformats.org/officeDocument/2006/relationships/image" Target="../media/image57.jp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0.jpg"/><Relationship Id="rId2"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3.jpg"/><Relationship Id="rId2"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54.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9.xml"/><Relationship Id="rId5" Type="http://schemas.openxmlformats.org/officeDocument/2006/relationships/image" Target="../media/image66.jpg"/><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6.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0.jpg"/><Relationship Id="rId1" Type="http://schemas.openxmlformats.org/officeDocument/2006/relationships/slideLayout" Target="../slideLayouts/slideLayout54.xml"/><Relationship Id="rId6" Type="http://schemas.openxmlformats.org/officeDocument/2006/relationships/image" Target="../media/image71.jp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54.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8.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8.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4.jpg"/></Relationships>
</file>

<file path=ppt/slides/_rels/slide61.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2.png"/><Relationship Id="rId7"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97.jpg"/></Relationships>
</file>

<file path=ppt/slides/_rels/slide62.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2.png"/><Relationship Id="rId7" Type="http://schemas.openxmlformats.org/officeDocument/2006/relationships/image" Target="../media/image100.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2.jp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4.jp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4.jp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8.jp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1.jpg"/><Relationship Id="rId11" Type="http://schemas.openxmlformats.org/officeDocument/2006/relationships/image" Target="../media/image113.jpg"/><Relationship Id="rId5" Type="http://schemas.openxmlformats.org/officeDocument/2006/relationships/image" Target="../media/image110.jpg"/><Relationship Id="rId10" Type="http://schemas.openxmlformats.org/officeDocument/2006/relationships/image" Target="../media/image112.jpg"/><Relationship Id="rId4" Type="http://schemas.openxmlformats.org/officeDocument/2006/relationships/image" Target="../media/image109.jpg"/><Relationship Id="rId9" Type="http://schemas.openxmlformats.org/officeDocument/2006/relationships/image" Target="../media/image4.jp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pn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8.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7.jpg"/><Relationship Id="rId2" Type="http://schemas.openxmlformats.org/officeDocument/2006/relationships/image" Target="../media/image125.jpg"/><Relationship Id="rId1" Type="http://schemas.openxmlformats.org/officeDocument/2006/relationships/slideLayout" Target="../slideLayouts/slideLayout2.xml"/><Relationship Id="rId6" Type="http://schemas.openxmlformats.org/officeDocument/2006/relationships/image" Target="../media/image126.jpg"/><Relationship Id="rId5" Type="http://schemas.openxmlformats.org/officeDocument/2006/relationships/image" Target="../media/image4.jp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2.png"/><Relationship Id="rId7" Type="http://schemas.openxmlformats.org/officeDocument/2006/relationships/image" Target="../media/image129.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131.jp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4.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4.jpg"/></Relationships>
</file>

<file path=ppt/slides/_rels/slide75.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5.jpg"/><Relationship Id="rId7" Type="http://schemas.openxmlformats.org/officeDocument/2006/relationships/image" Target="../media/image13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140.jpg"/><Relationship Id="rId5" Type="http://schemas.openxmlformats.org/officeDocument/2006/relationships/image" Target="../media/image3.png"/><Relationship Id="rId10" Type="http://schemas.openxmlformats.org/officeDocument/2006/relationships/image" Target="../media/image139.jpg"/><Relationship Id="rId4" Type="http://schemas.openxmlformats.org/officeDocument/2006/relationships/image" Target="../media/image2.png"/><Relationship Id="rId9" Type="http://schemas.openxmlformats.org/officeDocument/2006/relationships/image" Target="../media/image138.jp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4.jp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4.jpg"/></Relationships>
</file>

<file path=ppt/slides/_rels/slide78.xml.rels><?xml version="1.0" encoding="UTF-8" standalone="yes"?>
<Relationships xmlns="http://schemas.openxmlformats.org/package/2006/relationships"><Relationship Id="rId8" Type="http://schemas.openxmlformats.org/officeDocument/2006/relationships/image" Target="../media/image148.jpg"/><Relationship Id="rId3" Type="http://schemas.openxmlformats.org/officeDocument/2006/relationships/image" Target="../media/image3.png"/><Relationship Id="rId7" Type="http://schemas.openxmlformats.org/officeDocument/2006/relationships/image" Target="../media/image14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6.jpg"/><Relationship Id="rId5" Type="http://schemas.openxmlformats.org/officeDocument/2006/relationships/image" Target="../media/image145.jpg"/><Relationship Id="rId4" Type="http://schemas.openxmlformats.org/officeDocument/2006/relationships/image" Target="../media/image4.jpg"/><Relationship Id="rId9" Type="http://schemas.openxmlformats.org/officeDocument/2006/relationships/image" Target="../media/image143.jp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9.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64.xml"/><Relationship Id="rId1" Type="http://schemas.openxmlformats.org/officeDocument/2006/relationships/tags" Target="../tags/tag1.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8" Type="http://schemas.openxmlformats.org/officeDocument/2006/relationships/image" Target="../media/image153.jpg"/><Relationship Id="rId3" Type="http://schemas.openxmlformats.org/officeDocument/2006/relationships/image" Target="../media/image3.png"/><Relationship Id="rId7" Type="http://schemas.openxmlformats.org/officeDocument/2006/relationships/image" Target="../media/image15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1.jpg"/><Relationship Id="rId5" Type="http://schemas.openxmlformats.org/officeDocument/2006/relationships/image" Target="../media/image150.jpg"/><Relationship Id="rId4" Type="http://schemas.openxmlformats.org/officeDocument/2006/relationships/image" Target="../media/image4.jp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6.jpg"/><Relationship Id="rId2" Type="http://schemas.openxmlformats.org/officeDocument/2006/relationships/image" Target="../media/image154.jpg"/><Relationship Id="rId1" Type="http://schemas.openxmlformats.org/officeDocument/2006/relationships/slideLayout" Target="../slideLayouts/slideLayout2.xml"/><Relationship Id="rId6" Type="http://schemas.openxmlformats.org/officeDocument/2006/relationships/image" Target="../media/image155.jpg"/><Relationship Id="rId5" Type="http://schemas.openxmlformats.org/officeDocument/2006/relationships/image" Target="../media/image4.jp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4.jp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0.jpg"/><Relationship Id="rId5" Type="http://schemas.openxmlformats.org/officeDocument/2006/relationships/image" Target="../media/image159.jpg"/><Relationship Id="rId4" Type="http://schemas.openxmlformats.org/officeDocument/2006/relationships/image" Target="../media/image4.jpg"/></Relationships>
</file>

<file path=ppt/slides/_rels/slide87.xml.rels><?xml version="1.0" encoding="UTF-8" standalone="yes"?>
<Relationships xmlns="http://schemas.openxmlformats.org/package/2006/relationships"><Relationship Id="rId8" Type="http://schemas.openxmlformats.org/officeDocument/2006/relationships/image" Target="../media/image163.jpg"/><Relationship Id="rId3" Type="http://schemas.openxmlformats.org/officeDocument/2006/relationships/image" Target="../media/image2.png"/><Relationship Id="rId7" Type="http://schemas.openxmlformats.org/officeDocument/2006/relationships/image" Target="../media/image16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1.jpg"/><Relationship Id="rId11" Type="http://schemas.openxmlformats.org/officeDocument/2006/relationships/image" Target="../media/image166.jpg"/><Relationship Id="rId5" Type="http://schemas.openxmlformats.org/officeDocument/2006/relationships/image" Target="../media/image4.jpg"/><Relationship Id="rId10" Type="http://schemas.openxmlformats.org/officeDocument/2006/relationships/image" Target="../media/image165.jpg"/><Relationship Id="rId4" Type="http://schemas.openxmlformats.org/officeDocument/2006/relationships/image" Target="../media/image3.png"/><Relationship Id="rId9" Type="http://schemas.openxmlformats.org/officeDocument/2006/relationships/image" Target="../media/image164.jpg"/></Relationships>
</file>

<file path=ppt/slides/_rels/slide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52.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21.emf"/><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2.xml.rels><?xml version="1.0" encoding="UTF-8" standalone="yes"?>
<Relationships xmlns="http://schemas.openxmlformats.org/package/2006/relationships"><Relationship Id="rId3" Type="http://schemas.openxmlformats.org/officeDocument/2006/relationships/image" Target="../media/image168.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4.jp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4.jpg"/></Relationships>
</file>

<file path=ppt/slides/_rels/slide96.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13A80FFF-FD78-4079-84C0-A3782CAA1DCB}"/>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9346" r="18731"/>
          <a:stretch/>
        </p:blipFill>
        <p:spPr>
          <a:xfrm>
            <a:off x="-1" y="10"/>
            <a:ext cx="12192001" cy="6857990"/>
          </a:xfrm>
          <a:prstGeom prst="rect">
            <a:avLst/>
          </a:prstGeom>
        </p:spPr>
      </p:pic>
      <p:sp>
        <p:nvSpPr>
          <p:cNvPr id="15" name="Rectangle 14">
            <a:extLst>
              <a:ext uri="{FF2B5EF4-FFF2-40B4-BE49-F238E27FC236}">
                <a16:creationId xmlns:a16="http://schemas.microsoft.com/office/drawing/2014/main" id="{7F335AA6-B411-8A4C-944F-5F7B43F38847}"/>
              </a:ext>
            </a:extLst>
          </p:cNvPr>
          <p:cNvSpPr/>
          <p:nvPr/>
        </p:nvSpPr>
        <p:spPr>
          <a:xfrm>
            <a:off x="3703064" y="4921711"/>
            <a:ext cx="4889121" cy="56708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Toolkit</a:t>
            </a:r>
          </a:p>
        </p:txBody>
      </p:sp>
      <p:grpSp>
        <p:nvGrpSpPr>
          <p:cNvPr id="8" name="Group 7">
            <a:extLst>
              <a:ext uri="{FF2B5EF4-FFF2-40B4-BE49-F238E27FC236}">
                <a16:creationId xmlns:a16="http://schemas.microsoft.com/office/drawing/2014/main" id="{6DE5E905-77F2-054F-88BD-306C99D43ABB}"/>
              </a:ext>
            </a:extLst>
          </p:cNvPr>
          <p:cNvGrpSpPr/>
          <p:nvPr/>
        </p:nvGrpSpPr>
        <p:grpSpPr>
          <a:xfrm>
            <a:off x="3358873" y="2433428"/>
            <a:ext cx="5386749" cy="1595113"/>
            <a:chOff x="3358873" y="2433428"/>
            <a:chExt cx="5386749" cy="1595113"/>
          </a:xfrm>
        </p:grpSpPr>
        <p:grpSp>
          <p:nvGrpSpPr>
            <p:cNvPr id="3" name="Group 2">
              <a:extLst>
                <a:ext uri="{FF2B5EF4-FFF2-40B4-BE49-F238E27FC236}">
                  <a16:creationId xmlns:a16="http://schemas.microsoft.com/office/drawing/2014/main" id="{3A51F5B5-1A2A-FB4F-B0F5-1CD85479C5D6}"/>
                </a:ext>
              </a:extLst>
            </p:cNvPr>
            <p:cNvGrpSpPr/>
            <p:nvPr/>
          </p:nvGrpSpPr>
          <p:grpSpPr>
            <a:xfrm>
              <a:off x="3358873" y="2433428"/>
              <a:ext cx="5233312" cy="1595113"/>
              <a:chOff x="5260517" y="2051601"/>
              <a:chExt cx="5709011" cy="1791863"/>
            </a:xfrm>
          </p:grpSpPr>
          <p:pic>
            <p:nvPicPr>
              <p:cNvPr id="6" name="Picture 5">
                <a:extLst>
                  <a:ext uri="{FF2B5EF4-FFF2-40B4-BE49-F238E27FC236}">
                    <a16:creationId xmlns:a16="http://schemas.microsoft.com/office/drawing/2014/main" id="{B5A9B601-39AE-5043-AE11-72C5E1D266CE}"/>
                  </a:ext>
                </a:extLst>
              </p:cNvPr>
              <p:cNvPicPr>
                <a:picLocks noChangeAspect="1"/>
              </p:cNvPicPr>
              <p:nvPr/>
            </p:nvPicPr>
            <p:blipFill>
              <a:blip r:embed="rId4"/>
              <a:stretch>
                <a:fillRect/>
              </a:stretch>
            </p:blipFill>
            <p:spPr>
              <a:xfrm>
                <a:off x="5635994" y="2051601"/>
                <a:ext cx="5333534" cy="1791863"/>
              </a:xfrm>
              <a:prstGeom prst="rect">
                <a:avLst/>
              </a:prstGeom>
            </p:spPr>
          </p:pic>
          <p:sp>
            <p:nvSpPr>
              <p:cNvPr id="7" name="Rectangle 6">
                <a:extLst>
                  <a:ext uri="{FF2B5EF4-FFF2-40B4-BE49-F238E27FC236}">
                    <a16:creationId xmlns:a16="http://schemas.microsoft.com/office/drawing/2014/main" id="{DC36016B-CF7E-384B-8BEB-3893FCCD1F23}"/>
                  </a:ext>
                </a:extLst>
              </p:cNvPr>
              <p:cNvSpPr/>
              <p:nvPr/>
            </p:nvSpPr>
            <p:spPr>
              <a:xfrm>
                <a:off x="5260517" y="3260380"/>
                <a:ext cx="460111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Times New Roman" panose="02020603050405020304" pitchFamily="18" charset="0"/>
                  </a:rPr>
                  <a:t>#Mera Shahar, Meri </a:t>
                </a:r>
                <a:r>
                  <a:rPr kumimoji="0" lang="en-US" sz="2400" b="1"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Times New Roman" panose="02020603050405020304" pitchFamily="18" charset="0"/>
                  </a:rPr>
                  <a:t>Pehchan</a:t>
                </a:r>
                <a:r>
                  <a:rPr kumimoji="0" lang="en-US" sz="24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Times New Roman" panose="02020603050405020304" pitchFamily="18" charset="0"/>
                  </a:rPr>
                  <a:t> </a:t>
                </a:r>
              </a:p>
            </p:txBody>
          </p:sp>
        </p:grpSp>
        <p:sp>
          <p:nvSpPr>
            <p:cNvPr id="2" name="Rectangle 1">
              <a:extLst>
                <a:ext uri="{FF2B5EF4-FFF2-40B4-BE49-F238E27FC236}">
                  <a16:creationId xmlns:a16="http://schemas.microsoft.com/office/drawing/2014/main" id="{9CE4C36D-DEEA-F042-8379-905BD8934887}"/>
                </a:ext>
              </a:extLst>
            </p:cNvPr>
            <p:cNvSpPr/>
            <p:nvPr/>
          </p:nvSpPr>
          <p:spPr>
            <a:xfrm>
              <a:off x="7977064" y="3509480"/>
              <a:ext cx="768558" cy="410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Arial" panose="020B0604020202020204" pitchFamily="34" charset="0"/>
                  <a:ea typeface="Apple Symbols" panose="02000000000000000000" pitchFamily="2" charset="-79"/>
                  <a:cs typeface="Arial" panose="020B0604020202020204" pitchFamily="34" charset="0"/>
                </a:rPr>
                <a:t>23</a:t>
              </a:r>
            </a:p>
          </p:txBody>
        </p:sp>
      </p:grpSp>
      <p:pic>
        <p:nvPicPr>
          <p:cNvPr id="19" name="Picture 18" descr="Text&#10;&#10;Description automatically generated">
            <a:extLst>
              <a:ext uri="{FF2B5EF4-FFF2-40B4-BE49-F238E27FC236}">
                <a16:creationId xmlns:a16="http://schemas.microsoft.com/office/drawing/2014/main" id="{0670A489-3C79-4545-B46B-7FF3746C1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024" y="134120"/>
            <a:ext cx="3043946" cy="1028009"/>
          </a:xfrm>
          <a:prstGeom prst="rect">
            <a:avLst/>
          </a:prstGeom>
        </p:spPr>
      </p:pic>
      <p:pic>
        <p:nvPicPr>
          <p:cNvPr id="20" name="Picture 19">
            <a:extLst>
              <a:ext uri="{FF2B5EF4-FFF2-40B4-BE49-F238E27FC236}">
                <a16:creationId xmlns:a16="http://schemas.microsoft.com/office/drawing/2014/main" id="{0F68B622-FA80-4859-B2AB-9CD925DB74A5}"/>
              </a:ext>
            </a:extLst>
          </p:cNvPr>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92" t="27577" r="18973" b="30517"/>
          <a:stretch/>
        </p:blipFill>
        <p:spPr bwMode="auto">
          <a:xfrm>
            <a:off x="10101937" y="137014"/>
            <a:ext cx="1881760" cy="974584"/>
          </a:xfrm>
          <a:prstGeom prst="rect">
            <a:avLst/>
          </a:prstGeom>
          <a:ln>
            <a:noFill/>
          </a:ln>
          <a:effectLst>
            <a:glow rad="101600">
              <a:sysClr val="window" lastClr="FFFFFF">
                <a:alpha val="60000"/>
              </a:sysClr>
            </a:glow>
          </a:effectLst>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6A771983-9193-4BE4-B7DD-FFE53A849C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806" y="193803"/>
            <a:ext cx="1749251" cy="917795"/>
          </a:xfrm>
          <a:prstGeom prst="rect">
            <a:avLst/>
          </a:prstGeom>
        </p:spPr>
      </p:pic>
      <p:sp>
        <p:nvSpPr>
          <p:cNvPr id="12" name="Rectangle 11">
            <a:extLst>
              <a:ext uri="{FF2B5EF4-FFF2-40B4-BE49-F238E27FC236}">
                <a16:creationId xmlns:a16="http://schemas.microsoft.com/office/drawing/2014/main" id="{75DC22EC-309A-4FD0-8968-50AC22D85A4A}"/>
              </a:ext>
            </a:extLst>
          </p:cNvPr>
          <p:cNvSpPr/>
          <p:nvPr/>
        </p:nvSpPr>
        <p:spPr>
          <a:xfrm>
            <a:off x="7404920" y="3509480"/>
            <a:ext cx="1214811" cy="465016"/>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2">
                    <a:lumMod val="50000"/>
                  </a:schemeClr>
                </a:solidFill>
                <a:latin typeface="Arial" panose="020B0604020202020204" pitchFamily="34" charset="0"/>
                <a:ea typeface="Apple Symbols" panose="02000000000000000000" pitchFamily="2" charset="-79"/>
                <a:cs typeface="Arial" panose="020B0604020202020204" pitchFamily="34" charset="0"/>
              </a:rPr>
              <a:t>2023</a:t>
            </a:r>
          </a:p>
        </p:txBody>
      </p:sp>
      <p:sp>
        <p:nvSpPr>
          <p:cNvPr id="5" name="Rectangle: Rounded Corners 4">
            <a:extLst>
              <a:ext uri="{FF2B5EF4-FFF2-40B4-BE49-F238E27FC236}">
                <a16:creationId xmlns:a16="http://schemas.microsoft.com/office/drawing/2014/main" id="{5055C0AA-E431-4F39-9DDD-E079617B6842}"/>
              </a:ext>
            </a:extLst>
          </p:cNvPr>
          <p:cNvSpPr/>
          <p:nvPr/>
        </p:nvSpPr>
        <p:spPr>
          <a:xfrm>
            <a:off x="2508735" y="4096057"/>
            <a:ext cx="7174523" cy="68695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lgerian" panose="04020705040A02060702" pitchFamily="82" charset="0"/>
              </a:rPr>
              <a:t>Waste to Wealth</a:t>
            </a:r>
          </a:p>
        </p:txBody>
      </p:sp>
    </p:spTree>
    <p:extLst>
      <p:ext uri="{BB962C8B-B14F-4D97-AF65-F5344CB8AC3E}">
        <p14:creationId xmlns:p14="http://schemas.microsoft.com/office/powerpoint/2010/main" val="3670750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5189" y="1652425"/>
            <a:ext cx="7589519" cy="350740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578" tIns="40288" rIns="80578" bIns="40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Service Level Progress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Indicators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3840480" y="3694441"/>
            <a:ext cx="4769602" cy="1138814"/>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Total 4,830 Marks</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6273" y="95339"/>
            <a:ext cx="1386191" cy="740170"/>
          </a:xfrm>
          <a:prstGeom prst="rect">
            <a:avLst/>
          </a:prstGeom>
        </p:spPr>
      </p:pic>
      <p:pic>
        <p:nvPicPr>
          <p:cNvPr id="11" name="Picture 10"/>
          <p:cNvPicPr/>
          <p:nvPr/>
        </p:nvPicPr>
        <p:blipFill rotWithShape="1">
          <a:blip r:embed="rId4" cstate="email">
            <a:extLst>
              <a:ext uri="{28A0092B-C50C-407E-A947-70E740481C1C}">
                <a14:useLocalDpi xmlns:a14="http://schemas.microsoft.com/office/drawing/2010/main"/>
              </a:ext>
            </a:extLst>
          </a:blip>
          <a:srcRect/>
          <a:stretch/>
        </p:blipFill>
        <p:spPr bwMode="auto">
          <a:xfrm>
            <a:off x="11430" y="11006"/>
            <a:ext cx="1201340" cy="891893"/>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0532DD3-AE9B-4B58-A910-14A093FA9E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6273" y="82087"/>
            <a:ext cx="1386191" cy="740170"/>
          </a:xfrm>
          <a:prstGeom prst="rect">
            <a:avLst/>
          </a:prstGeom>
        </p:spPr>
      </p:pic>
    </p:spTree>
    <p:extLst>
      <p:ext uri="{BB962C8B-B14F-4D97-AF65-F5344CB8AC3E}">
        <p14:creationId xmlns:p14="http://schemas.microsoft.com/office/powerpoint/2010/main" val="10539223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3799459" y="656285"/>
            <a:ext cx="4574540" cy="940435"/>
          </a:xfrm>
          <a:prstGeom prst="rect">
            <a:avLst/>
          </a:prstGeom>
        </p:spPr>
        <p:txBody>
          <a:bodyPr vert="horz" wrap="square" lIns="0" tIns="12700" rIns="0" bIns="0" rtlCol="0">
            <a:spAutoFit/>
          </a:bodyPr>
          <a:lstStyle/>
          <a:p>
            <a:pPr marL="12700">
              <a:lnSpc>
                <a:spcPct val="100000"/>
              </a:lnSpc>
              <a:spcBef>
                <a:spcPts val="100"/>
              </a:spcBef>
            </a:pPr>
            <a:r>
              <a:rPr sz="6000" b="0" spc="114" dirty="0">
                <a:solidFill>
                  <a:srgbClr val="2E469C"/>
                </a:solidFill>
                <a:latin typeface="Arial Black"/>
                <a:cs typeface="Arial Black"/>
              </a:rPr>
              <a:t>D</a:t>
            </a:r>
            <a:r>
              <a:rPr sz="6000" b="0" spc="120" dirty="0">
                <a:solidFill>
                  <a:srgbClr val="2E469C"/>
                </a:solidFill>
                <a:latin typeface="Arial Black"/>
                <a:cs typeface="Arial Black"/>
              </a:rPr>
              <a:t>U</a:t>
            </a:r>
            <a:r>
              <a:rPr sz="6000" b="0" spc="114" dirty="0">
                <a:solidFill>
                  <a:srgbClr val="2E469C"/>
                </a:solidFill>
                <a:latin typeface="Arial Black"/>
                <a:cs typeface="Arial Black"/>
              </a:rPr>
              <a:t>M</a:t>
            </a:r>
            <a:r>
              <a:rPr sz="6000" b="0" spc="110" dirty="0">
                <a:solidFill>
                  <a:srgbClr val="2E469C"/>
                </a:solidFill>
                <a:latin typeface="Arial Black"/>
                <a:cs typeface="Arial Black"/>
              </a:rPr>
              <a:t>PS</a:t>
            </a:r>
            <a:r>
              <a:rPr sz="6000" b="0" spc="114" dirty="0">
                <a:solidFill>
                  <a:srgbClr val="2E469C"/>
                </a:solidFill>
                <a:latin typeface="Arial Black"/>
                <a:cs typeface="Arial Black"/>
              </a:rPr>
              <a:t>I</a:t>
            </a:r>
            <a:r>
              <a:rPr sz="6000" b="0" spc="110" dirty="0">
                <a:solidFill>
                  <a:srgbClr val="2E469C"/>
                </a:solidFill>
                <a:latin typeface="Arial Black"/>
                <a:cs typeface="Arial Black"/>
              </a:rPr>
              <a:t>T</a:t>
            </a:r>
            <a:r>
              <a:rPr sz="6000" b="0" dirty="0">
                <a:solidFill>
                  <a:srgbClr val="2E469C"/>
                </a:solidFill>
                <a:latin typeface="Arial Black"/>
                <a:cs typeface="Arial Black"/>
              </a:rPr>
              <a:t>E</a:t>
            </a:r>
            <a:endParaRPr sz="6000">
              <a:latin typeface="Arial Black"/>
              <a:cs typeface="Arial Black"/>
            </a:endParaRPr>
          </a:p>
        </p:txBody>
      </p:sp>
      <p:sp>
        <p:nvSpPr>
          <p:cNvPr id="9" name="object 9"/>
          <p:cNvSpPr txBox="1"/>
          <p:nvPr/>
        </p:nvSpPr>
        <p:spPr>
          <a:xfrm>
            <a:off x="3019170" y="1388490"/>
            <a:ext cx="6132195" cy="939800"/>
          </a:xfrm>
          <a:prstGeom prst="rect">
            <a:avLst/>
          </a:prstGeom>
        </p:spPr>
        <p:txBody>
          <a:bodyPr vert="horz" wrap="square" lIns="0" tIns="12700" rIns="0" bIns="0" rtlCol="0">
            <a:spAutoFit/>
          </a:bodyPr>
          <a:lstStyle/>
          <a:p>
            <a:pPr marL="12700">
              <a:lnSpc>
                <a:spcPct val="100000"/>
              </a:lnSpc>
              <a:spcBef>
                <a:spcPts val="100"/>
              </a:spcBef>
            </a:pPr>
            <a:r>
              <a:rPr sz="6000" spc="114" dirty="0">
                <a:solidFill>
                  <a:srgbClr val="2E469C"/>
                </a:solidFill>
                <a:latin typeface="Arial Black"/>
                <a:cs typeface="Arial Black"/>
              </a:rPr>
              <a:t>R</a:t>
            </a:r>
            <a:r>
              <a:rPr sz="6000" spc="110" dirty="0">
                <a:solidFill>
                  <a:srgbClr val="2E469C"/>
                </a:solidFill>
                <a:latin typeface="Arial Black"/>
                <a:cs typeface="Arial Black"/>
              </a:rPr>
              <a:t>EME</a:t>
            </a:r>
            <a:r>
              <a:rPr sz="6000" spc="114" dirty="0">
                <a:solidFill>
                  <a:srgbClr val="2E469C"/>
                </a:solidFill>
                <a:latin typeface="Arial Black"/>
                <a:cs typeface="Arial Black"/>
              </a:rPr>
              <a:t>DI</a:t>
            </a:r>
            <a:r>
              <a:rPr sz="6000" spc="-290" dirty="0">
                <a:solidFill>
                  <a:srgbClr val="2E469C"/>
                </a:solidFill>
                <a:latin typeface="Arial Black"/>
                <a:cs typeface="Arial Black"/>
              </a:rPr>
              <a:t>A</a:t>
            </a:r>
            <a:r>
              <a:rPr sz="6000" spc="110" dirty="0">
                <a:solidFill>
                  <a:srgbClr val="2E469C"/>
                </a:solidFill>
                <a:latin typeface="Arial Black"/>
                <a:cs typeface="Arial Black"/>
              </a:rPr>
              <a:t>T</a:t>
            </a:r>
            <a:r>
              <a:rPr sz="6000" spc="114" dirty="0">
                <a:solidFill>
                  <a:srgbClr val="2E469C"/>
                </a:solidFill>
                <a:latin typeface="Arial Black"/>
                <a:cs typeface="Arial Black"/>
              </a:rPr>
              <a:t>I</a:t>
            </a:r>
            <a:r>
              <a:rPr sz="6000" spc="120" dirty="0">
                <a:solidFill>
                  <a:srgbClr val="2E469C"/>
                </a:solidFill>
                <a:latin typeface="Arial Black"/>
                <a:cs typeface="Arial Black"/>
              </a:rPr>
              <a:t>O</a:t>
            </a:r>
            <a:r>
              <a:rPr sz="6000" dirty="0">
                <a:solidFill>
                  <a:srgbClr val="2E469C"/>
                </a:solidFill>
                <a:latin typeface="Arial Black"/>
                <a:cs typeface="Arial Black"/>
              </a:rPr>
              <a:t>N</a:t>
            </a:r>
            <a:endParaRPr sz="6000">
              <a:latin typeface="Arial Black"/>
              <a:cs typeface="Arial Black"/>
            </a:endParaRPr>
          </a:p>
        </p:txBody>
      </p:sp>
      <p:pic>
        <p:nvPicPr>
          <p:cNvPr id="10" name="object 10"/>
          <p:cNvPicPr/>
          <p:nvPr/>
        </p:nvPicPr>
        <p:blipFill>
          <a:blip r:embed="rId5" cstate="print"/>
          <a:stretch>
            <a:fillRect/>
          </a:stretch>
        </p:blipFill>
        <p:spPr>
          <a:xfrm>
            <a:off x="263652" y="2852927"/>
            <a:ext cx="3907536" cy="2996184"/>
          </a:xfrm>
          <a:prstGeom prst="rect">
            <a:avLst/>
          </a:prstGeom>
        </p:spPr>
      </p:pic>
      <p:pic>
        <p:nvPicPr>
          <p:cNvPr id="11" name="object 11"/>
          <p:cNvPicPr/>
          <p:nvPr/>
        </p:nvPicPr>
        <p:blipFill>
          <a:blip r:embed="rId6" cstate="print"/>
          <a:stretch>
            <a:fillRect/>
          </a:stretch>
        </p:blipFill>
        <p:spPr>
          <a:xfrm>
            <a:off x="4338828" y="2852927"/>
            <a:ext cx="3906012" cy="2996184"/>
          </a:xfrm>
          <a:prstGeom prst="rect">
            <a:avLst/>
          </a:prstGeom>
        </p:spPr>
      </p:pic>
      <p:pic>
        <p:nvPicPr>
          <p:cNvPr id="12" name="object 12"/>
          <p:cNvPicPr/>
          <p:nvPr/>
        </p:nvPicPr>
        <p:blipFill>
          <a:blip r:embed="rId7" cstate="print"/>
          <a:stretch>
            <a:fillRect/>
          </a:stretch>
        </p:blipFill>
        <p:spPr>
          <a:xfrm>
            <a:off x="8412480" y="2852927"/>
            <a:ext cx="3515868" cy="2996184"/>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6632" y="6286963"/>
            <a:ext cx="2495550" cy="128270"/>
          </a:xfrm>
          <a:prstGeom prst="rect">
            <a:avLst/>
          </a:prstGeom>
        </p:spPr>
        <p:txBody>
          <a:bodyPr vert="horz" wrap="square" lIns="0" tIns="0" rIns="0" bIns="0" rtlCol="0">
            <a:spAutoFit/>
          </a:bodyPr>
          <a:lstStyle/>
          <a:p>
            <a:pPr>
              <a:lnSpc>
                <a:spcPts val="994"/>
              </a:lnSpc>
            </a:pPr>
            <a:r>
              <a:rPr sz="900" spc="10" dirty="0">
                <a:solidFill>
                  <a:srgbClr val="223575"/>
                </a:solidFill>
                <a:latin typeface="Arial MT"/>
                <a:cs typeface="Arial MT"/>
              </a:rPr>
              <a:t>duced</a:t>
            </a:r>
            <a:r>
              <a:rPr sz="900" spc="-40" dirty="0">
                <a:solidFill>
                  <a:srgbClr val="223575"/>
                </a:solidFill>
                <a:latin typeface="Arial MT"/>
                <a:cs typeface="Arial MT"/>
              </a:rPr>
              <a:t> </a:t>
            </a:r>
            <a:r>
              <a:rPr sz="900" spc="-5" dirty="0">
                <a:solidFill>
                  <a:srgbClr val="223575"/>
                </a:solidFill>
                <a:latin typeface="Arial MT"/>
                <a:cs typeface="Arial MT"/>
              </a:rPr>
              <a:t>without </a:t>
            </a:r>
            <a:r>
              <a:rPr sz="900" dirty="0">
                <a:solidFill>
                  <a:srgbClr val="223575"/>
                </a:solidFill>
                <a:latin typeface="Arial MT"/>
                <a:cs typeface="Arial MT"/>
              </a:rPr>
              <a:t>the</a:t>
            </a:r>
            <a:r>
              <a:rPr sz="900" spc="-15" dirty="0">
                <a:solidFill>
                  <a:srgbClr val="223575"/>
                </a:solidFill>
                <a:latin typeface="Arial MT"/>
                <a:cs typeface="Arial MT"/>
              </a:rPr>
              <a:t> </a:t>
            </a:r>
            <a:r>
              <a:rPr sz="900" dirty="0">
                <a:solidFill>
                  <a:srgbClr val="223575"/>
                </a:solidFill>
                <a:latin typeface="Arial MT"/>
                <a:cs typeface="Arial MT"/>
              </a:rPr>
              <a:t>prior</a:t>
            </a:r>
            <a:r>
              <a:rPr sz="900" spc="-30" dirty="0">
                <a:solidFill>
                  <a:srgbClr val="223575"/>
                </a:solidFill>
                <a:latin typeface="Arial MT"/>
                <a:cs typeface="Arial MT"/>
              </a:rPr>
              <a:t> </a:t>
            </a:r>
            <a:r>
              <a:rPr sz="900" spc="-5" dirty="0">
                <a:solidFill>
                  <a:srgbClr val="223575"/>
                </a:solidFill>
                <a:latin typeface="Arial MT"/>
                <a:cs typeface="Arial MT"/>
              </a:rPr>
              <a:t>written </a:t>
            </a:r>
            <a:r>
              <a:rPr sz="900" dirty="0">
                <a:solidFill>
                  <a:srgbClr val="223575"/>
                </a:solidFill>
                <a:latin typeface="Arial MT"/>
                <a:cs typeface="Arial MT"/>
              </a:rPr>
              <a:t>consent</a:t>
            </a:r>
            <a:r>
              <a:rPr sz="900" spc="-40" dirty="0">
                <a:solidFill>
                  <a:srgbClr val="223575"/>
                </a:solidFill>
                <a:latin typeface="Arial MT"/>
                <a:cs typeface="Arial MT"/>
              </a:rPr>
              <a:t> </a:t>
            </a:r>
            <a:r>
              <a:rPr sz="900" dirty="0">
                <a:solidFill>
                  <a:srgbClr val="223575"/>
                </a:solidFill>
                <a:latin typeface="Arial MT"/>
                <a:cs typeface="Arial MT"/>
              </a:rPr>
              <a:t>of</a:t>
            </a:r>
            <a:r>
              <a:rPr sz="900" spc="-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p:txBody>
      </p:sp>
      <p:sp>
        <p:nvSpPr>
          <p:cNvPr id="3" name="object 3"/>
          <p:cNvSpPr txBox="1"/>
          <p:nvPr/>
        </p:nvSpPr>
        <p:spPr>
          <a:xfrm>
            <a:off x="1026909" y="6286963"/>
            <a:ext cx="5024755"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10"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25"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25"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may</a:t>
            </a:r>
            <a:r>
              <a:rPr sz="900" spc="-10" dirty="0">
                <a:solidFill>
                  <a:srgbClr val="223575"/>
                </a:solidFill>
                <a:latin typeface="Arial MT"/>
                <a:cs typeface="Arial MT"/>
              </a:rPr>
              <a:t> </a:t>
            </a:r>
            <a:r>
              <a:rPr sz="900" dirty="0">
                <a:solidFill>
                  <a:srgbClr val="223575"/>
                </a:solidFill>
                <a:latin typeface="Arial MT"/>
                <a:cs typeface="Arial MT"/>
              </a:rPr>
              <a:t>not</a:t>
            </a:r>
            <a:endParaRPr sz="900">
              <a:latin typeface="Arial MT"/>
              <a:cs typeface="Arial MT"/>
            </a:endParaRPr>
          </a:p>
          <a:p>
            <a:pPr>
              <a:lnSpc>
                <a:spcPct val="100000"/>
              </a:lnSpc>
            </a:pPr>
            <a:r>
              <a:rPr sz="900" dirty="0">
                <a:solidFill>
                  <a:srgbClr val="223575"/>
                </a:solidFill>
                <a:latin typeface="Arial MT"/>
                <a:cs typeface="Arial MT"/>
              </a:rPr>
              <a:t>sos</a:t>
            </a:r>
            <a:r>
              <a:rPr sz="900" spc="-1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1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spc="10" dirty="0">
                <a:solidFill>
                  <a:srgbClr val="223575"/>
                </a:solidFill>
                <a:latin typeface="Arial MT"/>
                <a:cs typeface="Arial MT"/>
              </a:rPr>
              <a:t> </a:t>
            </a:r>
            <a:r>
              <a:rPr sz="900" dirty="0">
                <a:solidFill>
                  <a:srgbClr val="223575"/>
                </a:solidFill>
                <a:latin typeface="Arial MT"/>
                <a:cs typeface="Arial MT"/>
              </a:rPr>
              <a:t>Presentation</a:t>
            </a:r>
            <a:r>
              <a:rPr sz="900" spc="-30"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February</a:t>
            </a:r>
            <a:r>
              <a:rPr sz="900" spc="-10" dirty="0">
                <a:solidFill>
                  <a:srgbClr val="223575"/>
                </a:solidFill>
                <a:latin typeface="Arial MT"/>
                <a:cs typeface="Arial MT"/>
              </a:rPr>
              <a:t> </a:t>
            </a:r>
            <a:r>
              <a:rPr sz="900" spc="-5" dirty="0">
                <a:solidFill>
                  <a:srgbClr val="223575"/>
                </a:solidFill>
                <a:latin typeface="Arial MT"/>
                <a:cs typeface="Arial MT"/>
              </a:rPr>
              <a:t>2022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Version</a:t>
            </a:r>
            <a:r>
              <a:rPr sz="900" spc="-15" dirty="0">
                <a:solidFill>
                  <a:srgbClr val="223575"/>
                </a:solidFill>
                <a:latin typeface="Arial MT"/>
                <a:cs typeface="Arial MT"/>
              </a:rPr>
              <a:t> </a:t>
            </a:r>
            <a:r>
              <a:rPr sz="900" spc="-5" dirty="0">
                <a:solidFill>
                  <a:srgbClr val="223575"/>
                </a:solidFill>
                <a:latin typeface="Arial MT"/>
                <a:cs typeface="Arial MT"/>
              </a:rPr>
              <a:t>1</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Client</a:t>
            </a:r>
            <a:r>
              <a:rPr sz="900" spc="-5" dirty="0">
                <a:solidFill>
                  <a:srgbClr val="223575"/>
                </a:solidFill>
                <a:latin typeface="Arial MT"/>
                <a:cs typeface="Arial MT"/>
              </a:rPr>
              <a:t> and</a:t>
            </a:r>
            <a:r>
              <a:rPr sz="900" dirty="0">
                <a:solidFill>
                  <a:srgbClr val="223575"/>
                </a:solidFill>
                <a:latin typeface="Arial MT"/>
                <a:cs typeface="Arial MT"/>
              </a:rPr>
              <a:t> I</a:t>
            </a:r>
            <a:endParaRPr sz="900">
              <a:latin typeface="Arial MT"/>
              <a:cs typeface="Arial MT"/>
            </a:endParaRPr>
          </a:p>
        </p:txBody>
      </p:sp>
      <p:grpSp>
        <p:nvGrpSpPr>
          <p:cNvPr id="5" name="object 5"/>
          <p:cNvGrpSpPr/>
          <p:nvPr/>
        </p:nvGrpSpPr>
        <p:grpSpPr>
          <a:xfrm>
            <a:off x="0" y="0"/>
            <a:ext cx="12192000" cy="952500"/>
            <a:chOff x="0" y="0"/>
            <a:chExt cx="12192000" cy="952500"/>
          </a:xfrm>
        </p:grpSpPr>
        <p:pic>
          <p:nvPicPr>
            <p:cNvPr id="6" name="object 6"/>
            <p:cNvPicPr/>
            <p:nvPr/>
          </p:nvPicPr>
          <p:blipFill>
            <a:blip r:embed="rId2" cstate="print"/>
            <a:stretch>
              <a:fillRect/>
            </a:stretch>
          </p:blipFill>
          <p:spPr>
            <a:xfrm>
              <a:off x="11125051" y="0"/>
              <a:ext cx="1066947" cy="610435"/>
            </a:xfrm>
            <a:prstGeom prst="rect">
              <a:avLst/>
            </a:prstGeom>
          </p:spPr>
        </p:pic>
        <p:pic>
          <p:nvPicPr>
            <p:cNvPr id="7" name="object 7"/>
            <p:cNvPicPr/>
            <p:nvPr/>
          </p:nvPicPr>
          <p:blipFill>
            <a:blip r:embed="rId3" cstate="print"/>
            <a:stretch>
              <a:fillRect/>
            </a:stretch>
          </p:blipFill>
          <p:spPr>
            <a:xfrm>
              <a:off x="11175492" y="0"/>
              <a:ext cx="995172" cy="554736"/>
            </a:xfrm>
            <a:prstGeom prst="rect">
              <a:avLst/>
            </a:prstGeom>
          </p:spPr>
        </p:pic>
        <p:pic>
          <p:nvPicPr>
            <p:cNvPr id="8" name="object 8"/>
            <p:cNvPicPr/>
            <p:nvPr/>
          </p:nvPicPr>
          <p:blipFill>
            <a:blip r:embed="rId4" cstate="print"/>
            <a:stretch>
              <a:fillRect/>
            </a:stretch>
          </p:blipFill>
          <p:spPr>
            <a:xfrm>
              <a:off x="59553" y="57838"/>
              <a:ext cx="833752" cy="582241"/>
            </a:xfrm>
            <a:prstGeom prst="rect">
              <a:avLst/>
            </a:prstGeom>
          </p:spPr>
        </p:pic>
        <p:sp>
          <p:nvSpPr>
            <p:cNvPr id="9" name="object 9"/>
            <p:cNvSpPr/>
            <p:nvPr/>
          </p:nvSpPr>
          <p:spPr>
            <a:xfrm>
              <a:off x="0" y="477012"/>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grpSp>
        <p:nvGrpSpPr>
          <p:cNvPr id="10" name="object 10"/>
          <p:cNvGrpSpPr/>
          <p:nvPr/>
        </p:nvGrpSpPr>
        <p:grpSpPr>
          <a:xfrm>
            <a:off x="1019555" y="1083563"/>
            <a:ext cx="5076825" cy="5637530"/>
            <a:chOff x="1019555" y="1083563"/>
            <a:chExt cx="5076825" cy="5637530"/>
          </a:xfrm>
        </p:grpSpPr>
        <p:pic>
          <p:nvPicPr>
            <p:cNvPr id="11" name="object 11"/>
            <p:cNvPicPr/>
            <p:nvPr/>
          </p:nvPicPr>
          <p:blipFill>
            <a:blip r:embed="rId5" cstate="print"/>
            <a:stretch>
              <a:fillRect/>
            </a:stretch>
          </p:blipFill>
          <p:spPr>
            <a:xfrm>
              <a:off x="1019555" y="1083563"/>
              <a:ext cx="5076444" cy="5637276"/>
            </a:xfrm>
            <a:prstGeom prst="rect">
              <a:avLst/>
            </a:prstGeom>
          </p:spPr>
        </p:pic>
        <p:sp>
          <p:nvSpPr>
            <p:cNvPr id="12" name="object 12"/>
            <p:cNvSpPr/>
            <p:nvPr/>
          </p:nvSpPr>
          <p:spPr>
            <a:xfrm>
              <a:off x="2343911" y="1083563"/>
              <a:ext cx="3752215" cy="273050"/>
            </a:xfrm>
            <a:custGeom>
              <a:avLst/>
              <a:gdLst/>
              <a:ahLst/>
              <a:cxnLst/>
              <a:rect l="l" t="t" r="r" b="b"/>
              <a:pathLst>
                <a:path w="3752215" h="273050">
                  <a:moveTo>
                    <a:pt x="3706622" y="0"/>
                  </a:moveTo>
                  <a:lnTo>
                    <a:pt x="45465" y="0"/>
                  </a:lnTo>
                  <a:lnTo>
                    <a:pt x="27753" y="3567"/>
                  </a:lnTo>
                  <a:lnTo>
                    <a:pt x="13303" y="13303"/>
                  </a:lnTo>
                  <a:lnTo>
                    <a:pt x="3567" y="27753"/>
                  </a:lnTo>
                  <a:lnTo>
                    <a:pt x="0" y="45465"/>
                  </a:lnTo>
                  <a:lnTo>
                    <a:pt x="0" y="227330"/>
                  </a:lnTo>
                  <a:lnTo>
                    <a:pt x="3567" y="245042"/>
                  </a:lnTo>
                  <a:lnTo>
                    <a:pt x="13303" y="259492"/>
                  </a:lnTo>
                  <a:lnTo>
                    <a:pt x="27753" y="269228"/>
                  </a:lnTo>
                  <a:lnTo>
                    <a:pt x="45465" y="272796"/>
                  </a:lnTo>
                  <a:lnTo>
                    <a:pt x="3706622" y="272796"/>
                  </a:lnTo>
                  <a:lnTo>
                    <a:pt x="3724334" y="269228"/>
                  </a:lnTo>
                  <a:lnTo>
                    <a:pt x="3738784" y="259492"/>
                  </a:lnTo>
                  <a:lnTo>
                    <a:pt x="3748520" y="245042"/>
                  </a:lnTo>
                  <a:lnTo>
                    <a:pt x="3752088" y="227330"/>
                  </a:lnTo>
                  <a:lnTo>
                    <a:pt x="3752088" y="45465"/>
                  </a:lnTo>
                  <a:lnTo>
                    <a:pt x="3748520" y="27753"/>
                  </a:lnTo>
                  <a:lnTo>
                    <a:pt x="3738784" y="13303"/>
                  </a:lnTo>
                  <a:lnTo>
                    <a:pt x="3724334" y="3567"/>
                  </a:lnTo>
                  <a:lnTo>
                    <a:pt x="3706622" y="0"/>
                  </a:lnTo>
                  <a:close/>
                </a:path>
              </a:pathLst>
            </a:custGeom>
            <a:solidFill>
              <a:srgbClr val="FFFFFF"/>
            </a:solidFill>
          </p:spPr>
          <p:txBody>
            <a:bodyPr wrap="square" lIns="0" tIns="0" rIns="0" bIns="0" rtlCol="0"/>
            <a:lstStyle/>
            <a:p>
              <a:endParaRPr/>
            </a:p>
          </p:txBody>
        </p:sp>
      </p:grpSp>
      <p:grpSp>
        <p:nvGrpSpPr>
          <p:cNvPr id="13" name="object 13"/>
          <p:cNvGrpSpPr/>
          <p:nvPr/>
        </p:nvGrpSpPr>
        <p:grpSpPr>
          <a:xfrm>
            <a:off x="7188707" y="1083563"/>
            <a:ext cx="4390644" cy="2761488"/>
            <a:chOff x="7188707" y="1083563"/>
            <a:chExt cx="4390644" cy="2761488"/>
          </a:xfrm>
        </p:grpSpPr>
        <p:pic>
          <p:nvPicPr>
            <p:cNvPr id="15" name="object 15"/>
            <p:cNvPicPr/>
            <p:nvPr/>
          </p:nvPicPr>
          <p:blipFill>
            <a:blip r:embed="rId6" cstate="print"/>
            <a:stretch>
              <a:fillRect/>
            </a:stretch>
          </p:blipFill>
          <p:spPr>
            <a:xfrm>
              <a:off x="7188707" y="1083563"/>
              <a:ext cx="4390644" cy="2761488"/>
            </a:xfrm>
            <a:prstGeom prst="rect">
              <a:avLst/>
            </a:prstGeom>
          </p:spPr>
        </p:pic>
        <p:sp>
          <p:nvSpPr>
            <p:cNvPr id="16" name="object 16"/>
            <p:cNvSpPr/>
            <p:nvPr/>
          </p:nvSpPr>
          <p:spPr>
            <a:xfrm>
              <a:off x="9003791" y="1085087"/>
              <a:ext cx="2575560" cy="271780"/>
            </a:xfrm>
            <a:custGeom>
              <a:avLst/>
              <a:gdLst/>
              <a:ahLst/>
              <a:cxnLst/>
              <a:rect l="l" t="t" r="r" b="b"/>
              <a:pathLst>
                <a:path w="2575559" h="271780">
                  <a:moveTo>
                    <a:pt x="2530348" y="0"/>
                  </a:moveTo>
                  <a:lnTo>
                    <a:pt x="45211" y="0"/>
                  </a:lnTo>
                  <a:lnTo>
                    <a:pt x="27592" y="3546"/>
                  </a:lnTo>
                  <a:lnTo>
                    <a:pt x="13223" y="13223"/>
                  </a:lnTo>
                  <a:lnTo>
                    <a:pt x="3546" y="27592"/>
                  </a:lnTo>
                  <a:lnTo>
                    <a:pt x="0" y="45212"/>
                  </a:lnTo>
                  <a:lnTo>
                    <a:pt x="0" y="226060"/>
                  </a:lnTo>
                  <a:lnTo>
                    <a:pt x="3546" y="243679"/>
                  </a:lnTo>
                  <a:lnTo>
                    <a:pt x="13223" y="258048"/>
                  </a:lnTo>
                  <a:lnTo>
                    <a:pt x="27592" y="267725"/>
                  </a:lnTo>
                  <a:lnTo>
                    <a:pt x="45211" y="271272"/>
                  </a:lnTo>
                  <a:lnTo>
                    <a:pt x="2530348" y="271272"/>
                  </a:lnTo>
                  <a:lnTo>
                    <a:pt x="2547967" y="267725"/>
                  </a:lnTo>
                  <a:lnTo>
                    <a:pt x="2562336" y="258048"/>
                  </a:lnTo>
                  <a:lnTo>
                    <a:pt x="2572013" y="243679"/>
                  </a:lnTo>
                  <a:lnTo>
                    <a:pt x="2575559" y="226060"/>
                  </a:lnTo>
                  <a:lnTo>
                    <a:pt x="2575559" y="45212"/>
                  </a:lnTo>
                  <a:lnTo>
                    <a:pt x="2572013" y="27592"/>
                  </a:lnTo>
                  <a:lnTo>
                    <a:pt x="2562336" y="13223"/>
                  </a:lnTo>
                  <a:lnTo>
                    <a:pt x="2547967" y="3546"/>
                  </a:lnTo>
                  <a:lnTo>
                    <a:pt x="2530348"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2344515" y="1081531"/>
            <a:ext cx="3750945" cy="269240"/>
          </a:xfrm>
          <a:prstGeom prst="rect">
            <a:avLst/>
          </a:prstGeom>
        </p:spPr>
        <p:txBody>
          <a:bodyPr vert="horz" wrap="square" lIns="0" tIns="12065" rIns="0" bIns="0" rtlCol="0">
            <a:spAutoFit/>
          </a:bodyPr>
          <a:lstStyle/>
          <a:p>
            <a:pPr marL="12700">
              <a:lnSpc>
                <a:spcPct val="100000"/>
              </a:lnSpc>
              <a:spcBef>
                <a:spcPts val="95"/>
              </a:spcBef>
              <a:tabLst>
                <a:tab pos="199390" algn="l"/>
                <a:tab pos="3737610" algn="l"/>
              </a:tabLst>
            </a:pPr>
            <a:r>
              <a:rPr sz="1600" u="sng" spc="-5" dirty="0">
                <a:uFill>
                  <a:solidFill>
                    <a:srgbClr val="BDDBFF"/>
                  </a:solidFill>
                </a:uFill>
                <a:latin typeface="Arial MT"/>
                <a:cs typeface="Arial MT"/>
              </a:rPr>
              <a:t> 	Remediation</a:t>
            </a:r>
            <a:r>
              <a:rPr sz="1600" u="sng" spc="-15" dirty="0">
                <a:uFill>
                  <a:solidFill>
                    <a:srgbClr val="BDDBFF"/>
                  </a:solidFill>
                </a:uFill>
                <a:latin typeface="Arial MT"/>
                <a:cs typeface="Arial MT"/>
              </a:rPr>
              <a:t> </a:t>
            </a:r>
            <a:r>
              <a:rPr sz="1600" u="sng" spc="-5" dirty="0">
                <a:uFill>
                  <a:solidFill>
                    <a:srgbClr val="BDDBFF"/>
                  </a:solidFill>
                </a:uFill>
                <a:latin typeface="Arial MT"/>
                <a:cs typeface="Arial MT"/>
              </a:rPr>
              <a:t>facility for</a:t>
            </a:r>
            <a:r>
              <a:rPr sz="1600" u="sng" spc="10" dirty="0">
                <a:uFill>
                  <a:solidFill>
                    <a:srgbClr val="BDDBFF"/>
                  </a:solidFill>
                </a:uFill>
                <a:latin typeface="Arial MT"/>
                <a:cs typeface="Arial MT"/>
              </a:rPr>
              <a:t> </a:t>
            </a:r>
            <a:r>
              <a:rPr sz="1600" u="sng" spc="-5" dirty="0">
                <a:uFill>
                  <a:solidFill>
                    <a:srgbClr val="BDDBFF"/>
                  </a:solidFill>
                </a:uFill>
                <a:latin typeface="Arial MT"/>
                <a:cs typeface="Arial MT"/>
              </a:rPr>
              <a:t>Legacy</a:t>
            </a:r>
            <a:r>
              <a:rPr sz="1600" u="sng" dirty="0">
                <a:uFill>
                  <a:solidFill>
                    <a:srgbClr val="BDDBFF"/>
                  </a:solidFill>
                </a:uFill>
                <a:latin typeface="Arial MT"/>
                <a:cs typeface="Arial MT"/>
              </a:rPr>
              <a:t> </a:t>
            </a:r>
            <a:r>
              <a:rPr sz="1600" u="sng" spc="-10" dirty="0">
                <a:uFill>
                  <a:solidFill>
                    <a:srgbClr val="BDDBFF"/>
                  </a:solidFill>
                </a:uFill>
                <a:latin typeface="Arial MT"/>
                <a:cs typeface="Arial MT"/>
              </a:rPr>
              <a:t>waste	</a:t>
            </a:r>
            <a:endParaRPr sz="1600">
              <a:latin typeface="Arial MT"/>
              <a:cs typeface="Arial MT"/>
            </a:endParaRPr>
          </a:p>
        </p:txBody>
      </p:sp>
      <p:sp>
        <p:nvSpPr>
          <p:cNvPr id="18" name="object 18"/>
          <p:cNvSpPr txBox="1">
            <a:spLocks noGrp="1"/>
          </p:cNvSpPr>
          <p:nvPr>
            <p:ph type="title"/>
          </p:nvPr>
        </p:nvSpPr>
        <p:spPr>
          <a:xfrm>
            <a:off x="4246626" y="510997"/>
            <a:ext cx="3698875" cy="391795"/>
          </a:xfrm>
          <a:prstGeom prst="rect">
            <a:avLst/>
          </a:prstGeom>
        </p:spPr>
        <p:txBody>
          <a:bodyPr vert="horz" wrap="square" lIns="0" tIns="12700" rIns="0" bIns="0" rtlCol="0">
            <a:spAutoFit/>
          </a:bodyPr>
          <a:lstStyle/>
          <a:p>
            <a:pPr marL="12700">
              <a:lnSpc>
                <a:spcPct val="100000"/>
              </a:lnSpc>
              <a:spcBef>
                <a:spcPts val="100"/>
              </a:spcBef>
            </a:pPr>
            <a:r>
              <a:rPr sz="2400" dirty="0"/>
              <a:t>Remediation</a:t>
            </a:r>
            <a:r>
              <a:rPr sz="2400" spc="-50" dirty="0"/>
              <a:t> </a:t>
            </a:r>
            <a:r>
              <a:rPr sz="2400" dirty="0"/>
              <a:t>of</a:t>
            </a:r>
            <a:r>
              <a:rPr sz="2400" spc="-40" dirty="0"/>
              <a:t> </a:t>
            </a:r>
            <a:r>
              <a:rPr sz="2400" spc="-5" dirty="0"/>
              <a:t>Dumpsite</a:t>
            </a:r>
            <a:endParaRPr sz="2400"/>
          </a:p>
        </p:txBody>
      </p:sp>
      <p:sp>
        <p:nvSpPr>
          <p:cNvPr id="19" name="object 19"/>
          <p:cNvSpPr/>
          <p:nvPr/>
        </p:nvSpPr>
        <p:spPr>
          <a:xfrm>
            <a:off x="4105655" y="3915155"/>
            <a:ext cx="1990725" cy="273050"/>
          </a:xfrm>
          <a:custGeom>
            <a:avLst/>
            <a:gdLst/>
            <a:ahLst/>
            <a:cxnLst/>
            <a:rect l="l" t="t" r="r" b="b"/>
            <a:pathLst>
              <a:path w="1990725" h="273050">
                <a:moveTo>
                  <a:pt x="1944878" y="0"/>
                </a:moveTo>
                <a:lnTo>
                  <a:pt x="45466" y="0"/>
                </a:lnTo>
                <a:lnTo>
                  <a:pt x="27753" y="3567"/>
                </a:lnTo>
                <a:lnTo>
                  <a:pt x="13303" y="13303"/>
                </a:lnTo>
                <a:lnTo>
                  <a:pt x="3567" y="27753"/>
                </a:lnTo>
                <a:lnTo>
                  <a:pt x="0" y="45466"/>
                </a:lnTo>
                <a:lnTo>
                  <a:pt x="0" y="227330"/>
                </a:lnTo>
                <a:lnTo>
                  <a:pt x="3567" y="245042"/>
                </a:lnTo>
                <a:lnTo>
                  <a:pt x="13303" y="259492"/>
                </a:lnTo>
                <a:lnTo>
                  <a:pt x="27753" y="269228"/>
                </a:lnTo>
                <a:lnTo>
                  <a:pt x="45466" y="272796"/>
                </a:lnTo>
                <a:lnTo>
                  <a:pt x="1944878" y="272796"/>
                </a:lnTo>
                <a:lnTo>
                  <a:pt x="1962590" y="269228"/>
                </a:lnTo>
                <a:lnTo>
                  <a:pt x="1977040" y="259492"/>
                </a:lnTo>
                <a:lnTo>
                  <a:pt x="1986776" y="245042"/>
                </a:lnTo>
                <a:lnTo>
                  <a:pt x="1990344" y="227330"/>
                </a:lnTo>
                <a:lnTo>
                  <a:pt x="1990344" y="45466"/>
                </a:lnTo>
                <a:lnTo>
                  <a:pt x="1986776" y="27753"/>
                </a:lnTo>
                <a:lnTo>
                  <a:pt x="1977040" y="13303"/>
                </a:lnTo>
                <a:lnTo>
                  <a:pt x="1962590" y="3567"/>
                </a:lnTo>
                <a:lnTo>
                  <a:pt x="1944878" y="0"/>
                </a:lnTo>
                <a:close/>
              </a:path>
            </a:pathLst>
          </a:custGeom>
          <a:solidFill>
            <a:srgbClr val="FFFFFF"/>
          </a:solidFill>
        </p:spPr>
        <p:txBody>
          <a:bodyPr wrap="square" lIns="0" tIns="0" rIns="0" bIns="0" rtlCol="0"/>
          <a:lstStyle/>
          <a:p>
            <a:endParaRPr/>
          </a:p>
        </p:txBody>
      </p:sp>
      <p:sp>
        <p:nvSpPr>
          <p:cNvPr id="20" name="object 20"/>
          <p:cNvSpPr txBox="1"/>
          <p:nvPr/>
        </p:nvSpPr>
        <p:spPr>
          <a:xfrm>
            <a:off x="4138421" y="3896995"/>
            <a:ext cx="1925320" cy="299720"/>
          </a:xfrm>
          <a:prstGeom prst="rect">
            <a:avLst/>
          </a:prstGeom>
        </p:spPr>
        <p:txBody>
          <a:bodyPr vert="horz" wrap="square" lIns="0" tIns="12700" rIns="0" bIns="0" rtlCol="0">
            <a:spAutoFit/>
          </a:bodyPr>
          <a:lstStyle/>
          <a:p>
            <a:pPr marL="12700">
              <a:lnSpc>
                <a:spcPct val="100000"/>
              </a:lnSpc>
              <a:spcBef>
                <a:spcPts val="100"/>
              </a:spcBef>
            </a:pPr>
            <a:r>
              <a:rPr sz="1800" u="sng" dirty="0">
                <a:uFill>
                  <a:solidFill>
                    <a:srgbClr val="BDDBFF"/>
                  </a:solidFill>
                </a:uFill>
                <a:latin typeface="Arial MT"/>
                <a:cs typeface="Arial MT"/>
              </a:rPr>
              <a:t> </a:t>
            </a:r>
            <a:r>
              <a:rPr sz="1800" u="sng" spc="-20" dirty="0">
                <a:uFill>
                  <a:solidFill>
                    <a:srgbClr val="BDDBFF"/>
                  </a:solidFill>
                </a:uFill>
                <a:latin typeface="Arial MT"/>
                <a:cs typeface="Arial MT"/>
              </a:rPr>
              <a:t> </a:t>
            </a:r>
            <a:r>
              <a:rPr sz="1800" u="sng" spc="-5" dirty="0">
                <a:uFill>
                  <a:solidFill>
                    <a:srgbClr val="BDDBFF"/>
                  </a:solidFill>
                </a:uFill>
                <a:latin typeface="Arial MT"/>
                <a:cs typeface="Arial MT"/>
              </a:rPr>
              <a:t>Remediated</a:t>
            </a:r>
            <a:r>
              <a:rPr sz="1800" u="sng" spc="-10" dirty="0">
                <a:uFill>
                  <a:solidFill>
                    <a:srgbClr val="BDDBFF"/>
                  </a:solidFill>
                </a:uFill>
                <a:latin typeface="Arial MT"/>
                <a:cs typeface="Arial MT"/>
              </a:rPr>
              <a:t> </a:t>
            </a:r>
            <a:r>
              <a:rPr sz="1800" u="sng" spc="-5" dirty="0">
                <a:uFill>
                  <a:solidFill>
                    <a:srgbClr val="BDDBFF"/>
                  </a:solidFill>
                </a:uFill>
                <a:latin typeface="Arial MT"/>
                <a:cs typeface="Arial MT"/>
              </a:rPr>
              <a:t>site</a:t>
            </a:r>
            <a:r>
              <a:rPr sz="1800" u="sng" spc="-30" dirty="0">
                <a:uFill>
                  <a:solidFill>
                    <a:srgbClr val="BDDBFF"/>
                  </a:solidFill>
                </a:uFill>
                <a:latin typeface="Arial MT"/>
                <a:cs typeface="Arial MT"/>
              </a:rPr>
              <a:t> </a:t>
            </a:r>
            <a:endParaRPr sz="1800">
              <a:latin typeface="Arial MT"/>
              <a:cs typeface="Arial MT"/>
            </a:endParaRPr>
          </a:p>
        </p:txBody>
      </p:sp>
      <p:sp>
        <p:nvSpPr>
          <p:cNvPr id="21" name="object 21"/>
          <p:cNvSpPr txBox="1"/>
          <p:nvPr/>
        </p:nvSpPr>
        <p:spPr>
          <a:xfrm>
            <a:off x="9004315" y="1081786"/>
            <a:ext cx="2574925" cy="269240"/>
          </a:xfrm>
          <a:prstGeom prst="rect">
            <a:avLst/>
          </a:prstGeom>
        </p:spPr>
        <p:txBody>
          <a:bodyPr vert="horz" wrap="square" lIns="0" tIns="12065" rIns="0" bIns="0" rtlCol="0">
            <a:spAutoFit/>
          </a:bodyPr>
          <a:lstStyle/>
          <a:p>
            <a:pPr marL="12700">
              <a:lnSpc>
                <a:spcPct val="100000"/>
              </a:lnSpc>
              <a:spcBef>
                <a:spcPts val="95"/>
              </a:spcBef>
              <a:tabLst>
                <a:tab pos="226695" algn="l"/>
                <a:tab pos="2561590" algn="l"/>
              </a:tabLst>
            </a:pPr>
            <a:r>
              <a:rPr sz="1600" u="sng" spc="-5" dirty="0">
                <a:uFill>
                  <a:solidFill>
                    <a:srgbClr val="BDDBFF"/>
                  </a:solidFill>
                </a:uFill>
                <a:latin typeface="Arial MT"/>
                <a:cs typeface="Arial MT"/>
              </a:rPr>
              <a:t> 	Remediation</a:t>
            </a:r>
            <a:r>
              <a:rPr sz="1600" u="sng" spc="-30" dirty="0">
                <a:uFill>
                  <a:solidFill>
                    <a:srgbClr val="BDDBFF"/>
                  </a:solidFill>
                </a:uFill>
                <a:latin typeface="Arial MT"/>
                <a:cs typeface="Arial MT"/>
              </a:rPr>
              <a:t> </a:t>
            </a:r>
            <a:r>
              <a:rPr sz="1600" u="sng" spc="-5" dirty="0">
                <a:uFill>
                  <a:solidFill>
                    <a:srgbClr val="BDDBFF"/>
                  </a:solidFill>
                </a:uFill>
                <a:latin typeface="Arial MT"/>
                <a:cs typeface="Arial MT"/>
              </a:rPr>
              <a:t>in</a:t>
            </a:r>
            <a:r>
              <a:rPr sz="1600" u="sng" spc="-15" dirty="0">
                <a:uFill>
                  <a:solidFill>
                    <a:srgbClr val="BDDBFF"/>
                  </a:solidFill>
                </a:uFill>
                <a:latin typeface="Arial MT"/>
                <a:cs typeface="Arial MT"/>
              </a:rPr>
              <a:t> </a:t>
            </a:r>
            <a:r>
              <a:rPr sz="1600" u="sng" spc="-5" dirty="0">
                <a:uFill>
                  <a:solidFill>
                    <a:srgbClr val="BDDBFF"/>
                  </a:solidFill>
                </a:uFill>
                <a:latin typeface="Arial MT"/>
                <a:cs typeface="Arial MT"/>
              </a:rPr>
              <a:t>process	</a:t>
            </a:r>
            <a:endParaRPr sz="1600">
              <a:latin typeface="Arial MT"/>
              <a:cs typeface="Arial MT"/>
            </a:endParaRPr>
          </a:p>
        </p:txBody>
      </p:sp>
      <p:grpSp>
        <p:nvGrpSpPr>
          <p:cNvPr id="22" name="object 22"/>
          <p:cNvGrpSpPr/>
          <p:nvPr/>
        </p:nvGrpSpPr>
        <p:grpSpPr>
          <a:xfrm>
            <a:off x="7188707" y="3880103"/>
            <a:ext cx="4397375" cy="2806065"/>
            <a:chOff x="7188707" y="3880103"/>
            <a:chExt cx="4397375" cy="2806065"/>
          </a:xfrm>
        </p:grpSpPr>
        <p:pic>
          <p:nvPicPr>
            <p:cNvPr id="23" name="object 23"/>
            <p:cNvPicPr/>
            <p:nvPr/>
          </p:nvPicPr>
          <p:blipFill>
            <a:blip r:embed="rId7" cstate="print"/>
            <a:stretch>
              <a:fillRect/>
            </a:stretch>
          </p:blipFill>
          <p:spPr>
            <a:xfrm>
              <a:off x="7188707" y="3880103"/>
              <a:ext cx="4390644" cy="2805684"/>
            </a:xfrm>
            <a:prstGeom prst="rect">
              <a:avLst/>
            </a:prstGeom>
          </p:spPr>
        </p:pic>
        <p:sp>
          <p:nvSpPr>
            <p:cNvPr id="24" name="object 24"/>
            <p:cNvSpPr/>
            <p:nvPr/>
          </p:nvSpPr>
          <p:spPr>
            <a:xfrm>
              <a:off x="9587483" y="3893819"/>
              <a:ext cx="1991995" cy="273050"/>
            </a:xfrm>
            <a:custGeom>
              <a:avLst/>
              <a:gdLst/>
              <a:ahLst/>
              <a:cxnLst/>
              <a:rect l="l" t="t" r="r" b="b"/>
              <a:pathLst>
                <a:path w="1991995" h="273050">
                  <a:moveTo>
                    <a:pt x="1946402" y="0"/>
                  </a:moveTo>
                  <a:lnTo>
                    <a:pt x="45466" y="0"/>
                  </a:lnTo>
                  <a:lnTo>
                    <a:pt x="27753" y="3567"/>
                  </a:lnTo>
                  <a:lnTo>
                    <a:pt x="13303" y="13303"/>
                  </a:lnTo>
                  <a:lnTo>
                    <a:pt x="3567" y="27753"/>
                  </a:lnTo>
                  <a:lnTo>
                    <a:pt x="0" y="45465"/>
                  </a:lnTo>
                  <a:lnTo>
                    <a:pt x="0" y="227329"/>
                  </a:lnTo>
                  <a:lnTo>
                    <a:pt x="3567" y="245042"/>
                  </a:lnTo>
                  <a:lnTo>
                    <a:pt x="13303" y="259492"/>
                  </a:lnTo>
                  <a:lnTo>
                    <a:pt x="27753" y="269228"/>
                  </a:lnTo>
                  <a:lnTo>
                    <a:pt x="45466" y="272795"/>
                  </a:lnTo>
                  <a:lnTo>
                    <a:pt x="1946402" y="272795"/>
                  </a:lnTo>
                  <a:lnTo>
                    <a:pt x="1964114" y="269228"/>
                  </a:lnTo>
                  <a:lnTo>
                    <a:pt x="1978564" y="259492"/>
                  </a:lnTo>
                  <a:lnTo>
                    <a:pt x="1988300" y="245042"/>
                  </a:lnTo>
                  <a:lnTo>
                    <a:pt x="1991868" y="227329"/>
                  </a:lnTo>
                  <a:lnTo>
                    <a:pt x="1991868" y="45465"/>
                  </a:lnTo>
                  <a:lnTo>
                    <a:pt x="1988300" y="27753"/>
                  </a:lnTo>
                  <a:lnTo>
                    <a:pt x="1978564" y="13303"/>
                  </a:lnTo>
                  <a:lnTo>
                    <a:pt x="1964114" y="3567"/>
                  </a:lnTo>
                  <a:lnTo>
                    <a:pt x="1946402" y="0"/>
                  </a:lnTo>
                  <a:close/>
                </a:path>
              </a:pathLst>
            </a:custGeom>
            <a:solidFill>
              <a:srgbClr val="FFFFFF"/>
            </a:solidFill>
          </p:spPr>
          <p:txBody>
            <a:bodyPr wrap="square" lIns="0" tIns="0" rIns="0" bIns="0" rtlCol="0"/>
            <a:lstStyle/>
            <a:p>
              <a:endParaRPr/>
            </a:p>
          </p:txBody>
        </p:sp>
        <p:sp>
          <p:nvSpPr>
            <p:cNvPr id="25" name="object 25"/>
            <p:cNvSpPr/>
            <p:nvPr/>
          </p:nvSpPr>
          <p:spPr>
            <a:xfrm>
              <a:off x="9587483" y="3893819"/>
              <a:ext cx="1991995" cy="273050"/>
            </a:xfrm>
            <a:custGeom>
              <a:avLst/>
              <a:gdLst/>
              <a:ahLst/>
              <a:cxnLst/>
              <a:rect l="l" t="t" r="r" b="b"/>
              <a:pathLst>
                <a:path w="1991995" h="273050">
                  <a:moveTo>
                    <a:pt x="0" y="45465"/>
                  </a:moveTo>
                  <a:lnTo>
                    <a:pt x="3567" y="27753"/>
                  </a:lnTo>
                  <a:lnTo>
                    <a:pt x="13303" y="13303"/>
                  </a:lnTo>
                  <a:lnTo>
                    <a:pt x="27753" y="3567"/>
                  </a:lnTo>
                  <a:lnTo>
                    <a:pt x="45466" y="0"/>
                  </a:lnTo>
                  <a:lnTo>
                    <a:pt x="1946402" y="0"/>
                  </a:lnTo>
                  <a:lnTo>
                    <a:pt x="1964114" y="3567"/>
                  </a:lnTo>
                  <a:lnTo>
                    <a:pt x="1978564" y="13303"/>
                  </a:lnTo>
                  <a:lnTo>
                    <a:pt x="1988300" y="27753"/>
                  </a:lnTo>
                  <a:lnTo>
                    <a:pt x="1991868" y="45465"/>
                  </a:lnTo>
                  <a:lnTo>
                    <a:pt x="1991868" y="227329"/>
                  </a:lnTo>
                  <a:lnTo>
                    <a:pt x="1988300" y="245042"/>
                  </a:lnTo>
                  <a:lnTo>
                    <a:pt x="1978564" y="259492"/>
                  </a:lnTo>
                  <a:lnTo>
                    <a:pt x="1964114" y="269228"/>
                  </a:lnTo>
                  <a:lnTo>
                    <a:pt x="1946402" y="272795"/>
                  </a:lnTo>
                  <a:lnTo>
                    <a:pt x="45466" y="272795"/>
                  </a:lnTo>
                  <a:lnTo>
                    <a:pt x="27753" y="269228"/>
                  </a:lnTo>
                  <a:lnTo>
                    <a:pt x="13303" y="259492"/>
                  </a:lnTo>
                  <a:lnTo>
                    <a:pt x="3567" y="245042"/>
                  </a:lnTo>
                  <a:lnTo>
                    <a:pt x="0" y="227329"/>
                  </a:lnTo>
                  <a:lnTo>
                    <a:pt x="0" y="45465"/>
                  </a:lnTo>
                  <a:close/>
                </a:path>
              </a:pathLst>
            </a:custGeom>
            <a:ln w="12700">
              <a:solidFill>
                <a:srgbClr val="BDDBFF"/>
              </a:solidFill>
            </a:ln>
          </p:spPr>
          <p:txBody>
            <a:bodyPr wrap="square" lIns="0" tIns="0" rIns="0" bIns="0" rtlCol="0"/>
            <a:lstStyle/>
            <a:p>
              <a:endParaRPr/>
            </a:p>
          </p:txBody>
        </p:sp>
      </p:grpSp>
      <p:sp>
        <p:nvSpPr>
          <p:cNvPr id="26" name="object 26"/>
          <p:cNvSpPr txBox="1"/>
          <p:nvPr/>
        </p:nvSpPr>
        <p:spPr>
          <a:xfrm>
            <a:off x="9600485" y="3874770"/>
            <a:ext cx="1965960" cy="299720"/>
          </a:xfrm>
          <a:prstGeom prst="rect">
            <a:avLst/>
          </a:prstGeom>
        </p:spPr>
        <p:txBody>
          <a:bodyPr vert="horz" wrap="square" lIns="0" tIns="12700" rIns="0" bIns="0" rtlCol="0">
            <a:spAutoFit/>
          </a:bodyPr>
          <a:lstStyle/>
          <a:p>
            <a:pPr marL="32384">
              <a:lnSpc>
                <a:spcPct val="100000"/>
              </a:lnSpc>
              <a:spcBef>
                <a:spcPts val="100"/>
              </a:spcBef>
              <a:tabLst>
                <a:tab pos="1965325" algn="l"/>
              </a:tabLst>
            </a:pPr>
            <a:r>
              <a:rPr sz="1800" u="sng" dirty="0">
                <a:uFill>
                  <a:solidFill>
                    <a:srgbClr val="BDDBFF"/>
                  </a:solidFill>
                </a:uFill>
                <a:latin typeface="Arial MT"/>
                <a:cs typeface="Arial MT"/>
              </a:rPr>
              <a:t> </a:t>
            </a:r>
            <a:r>
              <a:rPr sz="1800" u="sng" spc="-5" dirty="0">
                <a:uFill>
                  <a:solidFill>
                    <a:srgbClr val="BDDBFF"/>
                  </a:solidFill>
                </a:uFill>
                <a:latin typeface="Arial MT"/>
                <a:cs typeface="Arial MT"/>
              </a:rPr>
              <a:t> Remediated</a:t>
            </a:r>
            <a:r>
              <a:rPr sz="1800" u="sng" spc="-10" dirty="0">
                <a:uFill>
                  <a:solidFill>
                    <a:srgbClr val="BDDBFF"/>
                  </a:solidFill>
                </a:uFill>
                <a:latin typeface="Arial MT"/>
                <a:cs typeface="Arial MT"/>
              </a:rPr>
              <a:t> </a:t>
            </a:r>
            <a:r>
              <a:rPr sz="1800" u="sng" spc="-5" dirty="0">
                <a:uFill>
                  <a:solidFill>
                    <a:srgbClr val="BDDBFF"/>
                  </a:solidFill>
                </a:uFill>
                <a:latin typeface="Arial MT"/>
                <a:cs typeface="Arial MT"/>
              </a:rPr>
              <a:t>site	</a:t>
            </a:r>
            <a:endParaRPr sz="1800">
              <a:latin typeface="Arial MT"/>
              <a:cs typeface="Arial M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961" y="1301089"/>
            <a:ext cx="12063664" cy="1218775"/>
          </a:xfrm>
          <a:prstGeom prst="rect">
            <a:avLst/>
          </a:prstGeom>
          <a:solidFill>
            <a:schemeClr val="bg1">
              <a:lumMod val="75000"/>
            </a:schemeClr>
          </a:solidFill>
        </p:spPr>
        <p:txBody>
          <a:bodyPr wrap="square" lIns="88696" tIns="44347" rIns="88696" bIns="44347" rtlCol="0">
            <a:noAutofit/>
          </a:bodyPr>
          <a:lstStyle/>
          <a:p>
            <a:pPr marL="285750" indent="-285750">
              <a:buFont typeface="Arial" panose="020B0604020202020204" pitchFamily="34" charset="0"/>
              <a:buChar char="•"/>
            </a:pPr>
            <a:r>
              <a:rPr lang="en-US" dirty="0">
                <a:cs typeface="Mangal"/>
              </a:rPr>
              <a:t>A BWG will be considered as one that generates more than 100 kg of total waste per day (or as defined by ULB/state) for more than 15 days a month</a:t>
            </a:r>
          </a:p>
          <a:p>
            <a:pPr marL="285750" indent="-285750">
              <a:buFont typeface="Arial" panose="020B0604020202020204" pitchFamily="34" charset="0"/>
              <a:buChar char="•"/>
            </a:pPr>
            <a:r>
              <a:rPr lang="en-US" dirty="0">
                <a:cs typeface="Mangal"/>
              </a:rPr>
              <a:t>Community Hall/Function Hall/Marriage Hall/Public gathering waste generators shall be considered as BWG if the holding capacity is more than 200 </a:t>
            </a:r>
            <a:r>
              <a:rPr lang="en-US" dirty="0" err="1">
                <a:cs typeface="Mangal"/>
              </a:rPr>
              <a:t>pax</a:t>
            </a:r>
            <a:endParaRPr lang="en-US" dirty="0">
              <a:cs typeface="Mangal"/>
            </a:endParaRPr>
          </a:p>
          <a:p>
            <a:endParaRPr lang="en-US" sz="1100" b="1" dirty="0">
              <a:solidFill>
                <a:schemeClr val="bg1"/>
              </a:solidFill>
              <a:latin typeface="Garamond" panose="02020404030301010803" pitchFamily="18" charset="0"/>
            </a:endParaRPr>
          </a:p>
          <a:p>
            <a:pPr lvl="0" defTabSz="456932">
              <a:lnSpc>
                <a:spcPct val="107000"/>
              </a:lnSpc>
              <a:spcAft>
                <a:spcPts val="854"/>
              </a:spcAft>
            </a:pPr>
            <a:endParaRPr lang="en-SG" sz="1600" dirty="0">
              <a:solidFill>
                <a:prstClr val="black"/>
              </a:solidFill>
              <a:ea typeface="Calibri"/>
              <a:cs typeface="Times New Roman"/>
            </a:endParaRPr>
          </a:p>
        </p:txBody>
      </p:sp>
      <p:sp>
        <p:nvSpPr>
          <p:cNvPr id="8" name="TextBox 7"/>
          <p:cNvSpPr txBox="1"/>
          <p:nvPr/>
        </p:nvSpPr>
        <p:spPr>
          <a:xfrm>
            <a:off x="14068" y="4550030"/>
            <a:ext cx="6612362" cy="1733798"/>
          </a:xfrm>
          <a:prstGeom prst="rect">
            <a:avLst/>
          </a:prstGeom>
          <a:solidFill>
            <a:schemeClr val="bg1">
              <a:lumMod val="85000"/>
            </a:schemeClr>
          </a:solidFill>
        </p:spPr>
        <p:txBody>
          <a:bodyPr wrap="square" lIns="88696" tIns="44347" rIns="88696" bIns="44347" rtlCol="0">
            <a:noAutofit/>
          </a:bodyPr>
          <a:lstStyle/>
          <a:p>
            <a:pPr>
              <a:lnSpc>
                <a:spcPct val="107000"/>
              </a:lnSpc>
              <a:spcAft>
                <a:spcPts val="854"/>
              </a:spcAft>
            </a:pPr>
            <a:r>
              <a:rPr lang="en-US" sz="1600" b="1" dirty="0"/>
              <a:t>Note:  </a:t>
            </a:r>
          </a:p>
          <a:p>
            <a:pPr marL="342900" indent="-342900">
              <a:lnSpc>
                <a:spcPct val="107000"/>
              </a:lnSpc>
              <a:spcAft>
                <a:spcPts val="854"/>
              </a:spcAft>
              <a:buAutoNum type="arabicPeriod"/>
            </a:pPr>
            <a:r>
              <a:rPr lang="en-US" sz="1400" dirty="0"/>
              <a:t>ULBs in &lt;1 lakh population cities are allowed to process the waste of Bulk Waste Generators provided all Bulk Waste Generators are identified and commercial rates are charged</a:t>
            </a:r>
          </a:p>
          <a:p>
            <a:pPr marL="342900" indent="-342900">
              <a:lnSpc>
                <a:spcPct val="107000"/>
              </a:lnSpc>
              <a:spcAft>
                <a:spcPts val="854"/>
              </a:spcAft>
              <a:buAutoNum type="arabicPeriod"/>
            </a:pPr>
            <a:r>
              <a:rPr lang="en-US" sz="1400" dirty="0">
                <a:ea typeface="Calibri"/>
                <a:cs typeface="Times New Roman"/>
              </a:rPr>
              <a:t>If city's population is &gt;1 Lakh, ask BWGs for on-site processing or outsource processing to private operators</a:t>
            </a:r>
            <a:endParaRPr lang="en-SG" sz="1400" dirty="0">
              <a:ea typeface="Calibri"/>
              <a:cs typeface="Times New Roman"/>
            </a:endParaRPr>
          </a:p>
        </p:txBody>
      </p:sp>
      <p:sp>
        <p:nvSpPr>
          <p:cNvPr id="11" name="Rounded Rectangle 10"/>
          <p:cNvSpPr/>
          <p:nvPr/>
        </p:nvSpPr>
        <p:spPr>
          <a:xfrm>
            <a:off x="0" y="7090"/>
            <a:ext cx="1014505" cy="1209957"/>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2800" b="1" dirty="0">
                <a:solidFill>
                  <a:srgbClr val="FFFFFF"/>
                </a:solidFill>
                <a:latin typeface="Arial"/>
                <a:ea typeface="Calibri"/>
                <a:cs typeface="Times New Roman"/>
              </a:rPr>
              <a:t>2.10</a:t>
            </a:r>
            <a:endParaRPr lang="en-SG" sz="900" dirty="0">
              <a:solidFill>
                <a:prstClr val="white"/>
              </a:solidFill>
              <a:ea typeface="Calibri"/>
              <a:cs typeface="Times New Roman"/>
            </a:endParaRPr>
          </a:p>
        </p:txBody>
      </p:sp>
      <p:sp>
        <p:nvSpPr>
          <p:cNvPr id="12" name="Rounded Rectangle 11"/>
          <p:cNvSpPr/>
          <p:nvPr/>
        </p:nvSpPr>
        <p:spPr>
          <a:xfrm>
            <a:off x="1041010" y="24872"/>
            <a:ext cx="9959926" cy="1209957"/>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000" b="1" dirty="0">
                <a:solidFill>
                  <a:schemeClr val="tx1"/>
                </a:solidFill>
                <a:ea typeface="Times New Roman"/>
                <a:cs typeface="Mangal"/>
              </a:rPr>
              <a:t>Bulk Waste Generators</a:t>
            </a:r>
            <a:r>
              <a:rPr lang="en-US" sz="2000" dirty="0">
                <a:solidFill>
                  <a:schemeClr val="tx1"/>
                </a:solidFill>
                <a:ea typeface="Times New Roman"/>
                <a:cs typeface="Mangal"/>
              </a:rPr>
              <a:t> (</a:t>
            </a:r>
            <a:r>
              <a:rPr lang="en-US" sz="2000" dirty="0" err="1">
                <a:solidFill>
                  <a:schemeClr val="tx1"/>
                </a:solidFill>
                <a:ea typeface="Times New Roman"/>
                <a:cs typeface="Mangal"/>
              </a:rPr>
              <a:t>i</a:t>
            </a:r>
            <a:r>
              <a:rPr lang="en-US" sz="2000" dirty="0">
                <a:solidFill>
                  <a:schemeClr val="tx1"/>
                </a:solidFill>
                <a:ea typeface="Times New Roman"/>
                <a:cs typeface="Mangal"/>
              </a:rPr>
              <a:t>) doing </a:t>
            </a:r>
            <a:r>
              <a:rPr lang="en-US" sz="2000" b="1" dirty="0">
                <a:solidFill>
                  <a:schemeClr val="tx1"/>
                </a:solidFill>
                <a:ea typeface="Times New Roman"/>
                <a:cs typeface="Mangal"/>
              </a:rPr>
              <a:t>onsite processing </a:t>
            </a:r>
            <a:r>
              <a:rPr lang="en-US" sz="2000" dirty="0">
                <a:solidFill>
                  <a:schemeClr val="tx1"/>
                </a:solidFill>
                <a:ea typeface="Times New Roman"/>
                <a:cs typeface="Mangal"/>
              </a:rPr>
              <a:t>of wet waste generated, including kitchen and garden waste or organic waste or getting wet waste collected and processed by private parties authorized by ULB. (ii) Handing over </a:t>
            </a:r>
            <a:r>
              <a:rPr lang="en-US" sz="2000" b="1" dirty="0">
                <a:solidFill>
                  <a:schemeClr val="tx1"/>
                </a:solidFill>
                <a:ea typeface="Times New Roman"/>
                <a:cs typeface="Mangal"/>
              </a:rPr>
              <a:t>segregated dry waste to authorized waste pickers </a:t>
            </a:r>
            <a:r>
              <a:rPr lang="en-US" sz="2000" dirty="0">
                <a:solidFill>
                  <a:schemeClr val="tx1"/>
                </a:solidFill>
                <a:ea typeface="Times New Roman"/>
                <a:cs typeface="Mangal"/>
              </a:rPr>
              <a:t>or waste collectors.</a:t>
            </a:r>
            <a:endParaRPr lang="en-SG" sz="2000" dirty="0">
              <a:solidFill>
                <a:schemeClr val="tx1"/>
              </a:solidFill>
              <a:ea typeface="Times New Roman"/>
              <a:cs typeface="Mangal"/>
            </a:endParaRPr>
          </a:p>
        </p:txBody>
      </p:sp>
      <p:sp>
        <p:nvSpPr>
          <p:cNvPr id="13" name="Rounded Rectangle 12"/>
          <p:cNvSpPr/>
          <p:nvPr/>
        </p:nvSpPr>
        <p:spPr>
          <a:xfrm>
            <a:off x="11000936" y="48047"/>
            <a:ext cx="1191064" cy="1186782"/>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sz="2400" b="1" dirty="0">
                <a:solidFill>
                  <a:srgbClr val="FFFFFF"/>
                </a:solidFill>
                <a:latin typeface="Arial"/>
                <a:ea typeface="Calibri"/>
                <a:cs typeface="Times New Roman"/>
              </a:rPr>
              <a:t>Marks</a:t>
            </a:r>
            <a:br>
              <a:rPr lang="en-US" sz="2400" b="1" dirty="0">
                <a:solidFill>
                  <a:srgbClr val="FFFFFF"/>
                </a:solidFill>
                <a:latin typeface="Arial"/>
                <a:ea typeface="Calibri"/>
                <a:cs typeface="Times New Roman"/>
              </a:rPr>
            </a:br>
            <a:r>
              <a:rPr lang="en-US" sz="2400" b="1" dirty="0">
                <a:solidFill>
                  <a:srgbClr val="FFFFFF"/>
                </a:solidFill>
                <a:latin typeface="Arial"/>
                <a:ea typeface="Calibri"/>
                <a:cs typeface="Times New Roman"/>
              </a:rPr>
              <a:t>100</a:t>
            </a:r>
          </a:p>
        </p:txBody>
      </p:sp>
      <p:graphicFrame>
        <p:nvGraphicFramePr>
          <p:cNvPr id="17" name="Table 16">
            <a:extLst>
              <a:ext uri="{FF2B5EF4-FFF2-40B4-BE49-F238E27FC236}">
                <a16:creationId xmlns:a16="http://schemas.microsoft.com/office/drawing/2014/main" id="{E7F37743-9254-4A87-A3F7-EC32CE43754C}"/>
              </a:ext>
            </a:extLst>
          </p:cNvPr>
          <p:cNvGraphicFramePr>
            <a:graphicFrameLocks noGrp="1"/>
          </p:cNvGraphicFramePr>
          <p:nvPr>
            <p:extLst>
              <p:ext uri="{D42A27DB-BD31-4B8C-83A1-F6EECF244321}">
                <p14:modId xmlns:p14="http://schemas.microsoft.com/office/powerpoint/2010/main" val="932699852"/>
              </p:ext>
            </p:extLst>
          </p:nvPr>
        </p:nvGraphicFramePr>
        <p:xfrm>
          <a:off x="6626430" y="2542074"/>
          <a:ext cx="5497455" cy="3364700"/>
        </p:xfrm>
        <a:graphic>
          <a:graphicData uri="http://schemas.openxmlformats.org/drawingml/2006/table">
            <a:tbl>
              <a:tblPr firstRow="1" bandRow="1">
                <a:tableStyleId>{16D9F66E-5EB9-4882-86FB-DCBF35E3C3E4}</a:tableStyleId>
              </a:tblPr>
              <a:tblGrid>
                <a:gridCol w="4532939">
                  <a:extLst>
                    <a:ext uri="{9D8B030D-6E8A-4147-A177-3AD203B41FA5}">
                      <a16:colId xmlns:a16="http://schemas.microsoft.com/office/drawing/2014/main" val="20000"/>
                    </a:ext>
                  </a:extLst>
                </a:gridCol>
                <a:gridCol w="964516">
                  <a:extLst>
                    <a:ext uri="{9D8B030D-6E8A-4147-A177-3AD203B41FA5}">
                      <a16:colId xmlns:a16="http://schemas.microsoft.com/office/drawing/2014/main" val="20001"/>
                    </a:ext>
                  </a:extLst>
                </a:gridCol>
              </a:tblGrid>
              <a:tr h="672940">
                <a:tc>
                  <a:txBody>
                    <a:bodyPr/>
                    <a:lstStyle/>
                    <a:p>
                      <a:r>
                        <a:rPr lang="en-US" sz="2000" dirty="0"/>
                        <a:t>Scheme of Marking</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Marks</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2940">
                <a:tc>
                  <a:txBody>
                    <a:bodyPr/>
                    <a:lstStyle/>
                    <a:p>
                      <a:r>
                        <a:rPr lang="en-US" sz="2000" dirty="0"/>
                        <a:t>100%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100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2940">
                <a:tc>
                  <a:txBody>
                    <a:bodyPr/>
                    <a:lstStyle/>
                    <a:p>
                      <a:r>
                        <a:rPr lang="en-US" sz="2000" dirty="0"/>
                        <a:t>At least 80%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80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72940">
                <a:tc>
                  <a:txBody>
                    <a:bodyPr/>
                    <a:lstStyle/>
                    <a:p>
                      <a:r>
                        <a:rPr lang="en-US" sz="2000" dirty="0"/>
                        <a:t>At least 60%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60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72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&lt;60%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EF49330A-2A7C-4940-8812-5A411CA62AFE}"/>
              </a:ext>
            </a:extLst>
          </p:cNvPr>
          <p:cNvPicPr>
            <a:picLocks noChangeAspect="1"/>
          </p:cNvPicPr>
          <p:nvPr/>
        </p:nvPicPr>
        <p:blipFill>
          <a:blip r:embed="rId3"/>
          <a:stretch>
            <a:fillRect/>
          </a:stretch>
        </p:blipFill>
        <p:spPr>
          <a:xfrm>
            <a:off x="68115" y="2519865"/>
            <a:ext cx="3346841" cy="2194640"/>
          </a:xfrm>
          <a:prstGeom prst="rect">
            <a:avLst/>
          </a:prstGeom>
          <a:ln>
            <a:noFill/>
          </a:ln>
          <a:effectLst>
            <a:softEdge rad="112500"/>
          </a:effectLst>
        </p:spPr>
      </p:pic>
      <p:pic>
        <p:nvPicPr>
          <p:cNvPr id="4" name="Picture 3">
            <a:extLst>
              <a:ext uri="{FF2B5EF4-FFF2-40B4-BE49-F238E27FC236}">
                <a16:creationId xmlns:a16="http://schemas.microsoft.com/office/drawing/2014/main" id="{4623FE0E-CBA8-422D-A885-FE64865780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9465" y="2493360"/>
            <a:ext cx="3346842" cy="2221145"/>
          </a:xfrm>
          <a:prstGeom prst="rect">
            <a:avLst/>
          </a:prstGeom>
          <a:ln>
            <a:noFill/>
          </a:ln>
          <a:effectLst>
            <a:softEdge rad="112500"/>
          </a:effectLst>
        </p:spPr>
      </p:pic>
      <p:sp>
        <p:nvSpPr>
          <p:cNvPr id="15" name="Rectangle 14">
            <a:extLst>
              <a:ext uri="{FF2B5EF4-FFF2-40B4-BE49-F238E27FC236}">
                <a16:creationId xmlns:a16="http://schemas.microsoft.com/office/drawing/2014/main" id="{5A339F35-B8AB-FA4C-ADA9-2C19559B200B}"/>
              </a:ext>
            </a:extLst>
          </p:cNvPr>
          <p:cNvSpPr/>
          <p:nvPr/>
        </p:nvSpPr>
        <p:spPr>
          <a:xfrm>
            <a:off x="14068" y="6306687"/>
            <a:ext cx="12109816" cy="5060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ea typeface="Calibri"/>
                <a:cs typeface="Arial"/>
              </a:rPr>
              <a:t>Geo coordinates </a:t>
            </a:r>
            <a:r>
              <a:rPr lang="en-US" dirty="0">
                <a:solidFill>
                  <a:schemeClr val="tx1"/>
                </a:solidFill>
                <a:ea typeface="Calibri"/>
                <a:cs typeface="Arial"/>
              </a:rPr>
              <a:t>(GIS details) </a:t>
            </a:r>
            <a:r>
              <a:rPr lang="en-SG" dirty="0">
                <a:solidFill>
                  <a:schemeClr val="tx1"/>
                </a:solidFill>
                <a:ea typeface="Times New Roman"/>
                <a:cs typeface="Mangal"/>
              </a:rPr>
              <a:t>in terms of ULB boundaries, ward number, ward boundaries, landmark etc </a:t>
            </a:r>
            <a:r>
              <a:rPr lang="en-US" dirty="0">
                <a:solidFill>
                  <a:schemeClr val="tx1"/>
                </a:solidFill>
                <a:ea typeface="Calibri"/>
                <a:cs typeface="Arial"/>
              </a:rPr>
              <a:t>of all Bulk Waste Generators to be mapped and updated on SBM portal as per the prescribed details (to be given by </a:t>
            </a:r>
            <a:r>
              <a:rPr lang="en-US" dirty="0" err="1">
                <a:solidFill>
                  <a:schemeClr val="tx1"/>
                </a:solidFill>
                <a:ea typeface="Calibri"/>
                <a:cs typeface="Arial"/>
              </a:rPr>
              <a:t>MoHUA</a:t>
            </a:r>
            <a:r>
              <a:rPr lang="en-US" dirty="0">
                <a:solidFill>
                  <a:schemeClr val="tx1"/>
                </a:solidFill>
                <a:ea typeface="Calibri"/>
                <a:cs typeface="Arial"/>
              </a:rPr>
              <a:t>) to qualify for marks</a:t>
            </a:r>
            <a:endParaRPr lang="en-US" dirty="0">
              <a:solidFill>
                <a:schemeClr val="tx1"/>
              </a:solidFill>
            </a:endParaRPr>
          </a:p>
        </p:txBody>
      </p:sp>
    </p:spTree>
    <p:extLst>
      <p:ext uri="{BB962C8B-B14F-4D97-AF65-F5344CB8AC3E}">
        <p14:creationId xmlns:p14="http://schemas.microsoft.com/office/powerpoint/2010/main" val="37901842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4D5460D-1FC1-2D43-81A5-719BF10109B0}"/>
              </a:ext>
            </a:extLst>
          </p:cNvPr>
          <p:cNvSpPr/>
          <p:nvPr/>
        </p:nvSpPr>
        <p:spPr>
          <a:xfrm>
            <a:off x="1642872" y="4851422"/>
            <a:ext cx="10389108" cy="1556002"/>
          </a:xfrm>
          <a:custGeom>
            <a:avLst/>
            <a:gdLst/>
            <a:ahLst/>
            <a:cxnLst/>
            <a:rect l="l" t="t" r="r" b="b"/>
            <a:pathLst>
              <a:path w="10389108" h="1556002">
                <a:moveTo>
                  <a:pt x="10123678" y="0"/>
                </a:moveTo>
                <a:lnTo>
                  <a:pt x="265429" y="0"/>
                </a:lnTo>
                <a:lnTo>
                  <a:pt x="243665" y="880"/>
                </a:lnTo>
                <a:lnTo>
                  <a:pt x="201655" y="7716"/>
                </a:lnTo>
                <a:lnTo>
                  <a:pt x="162127" y="20863"/>
                </a:lnTo>
                <a:lnTo>
                  <a:pt x="125628" y="39775"/>
                </a:lnTo>
                <a:lnTo>
                  <a:pt x="92705" y="63905"/>
                </a:lnTo>
                <a:lnTo>
                  <a:pt x="63905" y="92705"/>
                </a:lnTo>
                <a:lnTo>
                  <a:pt x="39775" y="125628"/>
                </a:lnTo>
                <a:lnTo>
                  <a:pt x="20863" y="162127"/>
                </a:lnTo>
                <a:lnTo>
                  <a:pt x="7716" y="201655"/>
                </a:lnTo>
                <a:lnTo>
                  <a:pt x="880" y="243665"/>
                </a:lnTo>
                <a:lnTo>
                  <a:pt x="0" y="265429"/>
                </a:lnTo>
                <a:lnTo>
                  <a:pt x="0" y="1327149"/>
                </a:lnTo>
                <a:lnTo>
                  <a:pt x="3474" y="1370203"/>
                </a:lnTo>
                <a:lnTo>
                  <a:pt x="13535" y="1411045"/>
                </a:lnTo>
                <a:lnTo>
                  <a:pt x="29633" y="1449129"/>
                </a:lnTo>
                <a:lnTo>
                  <a:pt x="51222" y="1483908"/>
                </a:lnTo>
                <a:lnTo>
                  <a:pt x="77755" y="1514836"/>
                </a:lnTo>
                <a:lnTo>
                  <a:pt x="108685" y="1541366"/>
                </a:lnTo>
                <a:lnTo>
                  <a:pt x="131239" y="1556002"/>
                </a:lnTo>
                <a:lnTo>
                  <a:pt x="10257868" y="1556002"/>
                </a:lnTo>
                <a:lnTo>
                  <a:pt x="10296402" y="1528685"/>
                </a:lnTo>
                <a:lnTo>
                  <a:pt x="10325202" y="1499888"/>
                </a:lnTo>
                <a:lnTo>
                  <a:pt x="10349332" y="1466966"/>
                </a:lnTo>
                <a:lnTo>
                  <a:pt x="10368244" y="1430466"/>
                </a:lnTo>
                <a:lnTo>
                  <a:pt x="10381391" y="1390935"/>
                </a:lnTo>
                <a:lnTo>
                  <a:pt x="10388227" y="1348919"/>
                </a:lnTo>
                <a:lnTo>
                  <a:pt x="10389108" y="1327149"/>
                </a:lnTo>
                <a:lnTo>
                  <a:pt x="10389108" y="265429"/>
                </a:lnTo>
                <a:lnTo>
                  <a:pt x="10385633" y="222384"/>
                </a:lnTo>
                <a:lnTo>
                  <a:pt x="10375572" y="181547"/>
                </a:lnTo>
                <a:lnTo>
                  <a:pt x="10359474" y="143465"/>
                </a:lnTo>
                <a:lnTo>
                  <a:pt x="10337885" y="108685"/>
                </a:lnTo>
                <a:lnTo>
                  <a:pt x="10311352" y="77755"/>
                </a:lnTo>
                <a:lnTo>
                  <a:pt x="10280422" y="51222"/>
                </a:lnTo>
                <a:lnTo>
                  <a:pt x="10245642" y="29633"/>
                </a:lnTo>
                <a:lnTo>
                  <a:pt x="10207560" y="13535"/>
                </a:lnTo>
                <a:lnTo>
                  <a:pt x="10166723" y="3474"/>
                </a:lnTo>
                <a:lnTo>
                  <a:pt x="10123678" y="0"/>
                </a:lnTo>
                <a:close/>
              </a:path>
            </a:pathLst>
          </a:custGeom>
          <a:solidFill>
            <a:srgbClr val="E1EFD9"/>
          </a:solidFill>
        </p:spPr>
        <p:txBody>
          <a:bodyPr wrap="square" lIns="0" tIns="0" rIns="0" bIns="0" rtlCol="0">
            <a:noAutofit/>
          </a:bodyPr>
          <a:lstStyle/>
          <a:p>
            <a:endParaRPr/>
          </a:p>
        </p:txBody>
      </p:sp>
      <p:sp>
        <p:nvSpPr>
          <p:cNvPr id="5" name="object 5">
            <a:extLst>
              <a:ext uri="{FF2B5EF4-FFF2-40B4-BE49-F238E27FC236}">
                <a16:creationId xmlns:a16="http://schemas.microsoft.com/office/drawing/2014/main" id="{F63568B0-7328-D14A-8A9B-061F175C3AF1}"/>
              </a:ext>
            </a:extLst>
          </p:cNvPr>
          <p:cNvSpPr/>
          <p:nvPr/>
        </p:nvSpPr>
        <p:spPr>
          <a:xfrm>
            <a:off x="1642872" y="4851422"/>
            <a:ext cx="10389108" cy="1556002"/>
          </a:xfrm>
          <a:custGeom>
            <a:avLst/>
            <a:gdLst/>
            <a:ahLst/>
            <a:cxnLst/>
            <a:rect l="l" t="t" r="r" b="b"/>
            <a:pathLst>
              <a:path w="10389108" h="1556002">
                <a:moveTo>
                  <a:pt x="0" y="265429"/>
                </a:moveTo>
                <a:lnTo>
                  <a:pt x="3474" y="222384"/>
                </a:lnTo>
                <a:lnTo>
                  <a:pt x="13535" y="181547"/>
                </a:lnTo>
                <a:lnTo>
                  <a:pt x="29633" y="143465"/>
                </a:lnTo>
                <a:lnTo>
                  <a:pt x="51222" y="108685"/>
                </a:lnTo>
                <a:lnTo>
                  <a:pt x="77755" y="77755"/>
                </a:lnTo>
                <a:lnTo>
                  <a:pt x="108685" y="51222"/>
                </a:lnTo>
                <a:lnTo>
                  <a:pt x="143465" y="29633"/>
                </a:lnTo>
                <a:lnTo>
                  <a:pt x="181547" y="13535"/>
                </a:lnTo>
                <a:lnTo>
                  <a:pt x="222384" y="3474"/>
                </a:lnTo>
                <a:lnTo>
                  <a:pt x="265429" y="0"/>
                </a:lnTo>
                <a:lnTo>
                  <a:pt x="10123678" y="0"/>
                </a:lnTo>
                <a:lnTo>
                  <a:pt x="10166723" y="3474"/>
                </a:lnTo>
                <a:lnTo>
                  <a:pt x="10207560" y="13535"/>
                </a:lnTo>
                <a:lnTo>
                  <a:pt x="10245642" y="29633"/>
                </a:lnTo>
                <a:lnTo>
                  <a:pt x="10280422" y="51222"/>
                </a:lnTo>
                <a:lnTo>
                  <a:pt x="10311352" y="77755"/>
                </a:lnTo>
                <a:lnTo>
                  <a:pt x="10337885" y="108685"/>
                </a:lnTo>
                <a:lnTo>
                  <a:pt x="10359474" y="143465"/>
                </a:lnTo>
                <a:lnTo>
                  <a:pt x="10375572" y="181547"/>
                </a:lnTo>
                <a:lnTo>
                  <a:pt x="10385633" y="222384"/>
                </a:lnTo>
                <a:lnTo>
                  <a:pt x="10389108" y="265429"/>
                </a:lnTo>
                <a:lnTo>
                  <a:pt x="10389108" y="1327149"/>
                </a:lnTo>
                <a:lnTo>
                  <a:pt x="10385633" y="1370203"/>
                </a:lnTo>
                <a:lnTo>
                  <a:pt x="10375572" y="1411045"/>
                </a:lnTo>
                <a:lnTo>
                  <a:pt x="10359474" y="1449129"/>
                </a:lnTo>
                <a:lnTo>
                  <a:pt x="10337885" y="1483908"/>
                </a:lnTo>
                <a:lnTo>
                  <a:pt x="10311352" y="1514836"/>
                </a:lnTo>
                <a:lnTo>
                  <a:pt x="10280422" y="1541366"/>
                </a:lnTo>
                <a:lnTo>
                  <a:pt x="10263479" y="1552812"/>
                </a:lnTo>
                <a:lnTo>
                  <a:pt x="10257868" y="1556002"/>
                </a:lnTo>
              </a:path>
            </a:pathLst>
          </a:custGeom>
          <a:ln w="12192">
            <a:solidFill>
              <a:srgbClr val="41709C"/>
            </a:solidFill>
          </a:ln>
        </p:spPr>
        <p:txBody>
          <a:bodyPr wrap="square" lIns="0" tIns="0" rIns="0" bIns="0" rtlCol="0">
            <a:noAutofit/>
          </a:bodyPr>
          <a:lstStyle/>
          <a:p>
            <a:endParaRPr/>
          </a:p>
        </p:txBody>
      </p:sp>
      <p:sp>
        <p:nvSpPr>
          <p:cNvPr id="6" name="object 6">
            <a:extLst>
              <a:ext uri="{FF2B5EF4-FFF2-40B4-BE49-F238E27FC236}">
                <a16:creationId xmlns:a16="http://schemas.microsoft.com/office/drawing/2014/main" id="{83833CFB-86F6-EF4B-BEC6-776EC2B1E75E}"/>
              </a:ext>
            </a:extLst>
          </p:cNvPr>
          <p:cNvSpPr/>
          <p:nvPr/>
        </p:nvSpPr>
        <p:spPr>
          <a:xfrm>
            <a:off x="1642872" y="5116852"/>
            <a:ext cx="131239" cy="1290572"/>
          </a:xfrm>
          <a:custGeom>
            <a:avLst/>
            <a:gdLst/>
            <a:ahLst/>
            <a:cxnLst/>
            <a:rect l="l" t="t" r="r" b="b"/>
            <a:pathLst>
              <a:path w="131239" h="1290572">
                <a:moveTo>
                  <a:pt x="131239" y="1290572"/>
                </a:moveTo>
                <a:lnTo>
                  <a:pt x="92705" y="1263255"/>
                </a:lnTo>
                <a:lnTo>
                  <a:pt x="63905" y="1234458"/>
                </a:lnTo>
                <a:lnTo>
                  <a:pt x="39775" y="1201536"/>
                </a:lnTo>
                <a:lnTo>
                  <a:pt x="20863" y="1165036"/>
                </a:lnTo>
                <a:lnTo>
                  <a:pt x="7716" y="1125505"/>
                </a:lnTo>
                <a:lnTo>
                  <a:pt x="880" y="1083489"/>
                </a:lnTo>
                <a:lnTo>
                  <a:pt x="0" y="1061720"/>
                </a:lnTo>
                <a:lnTo>
                  <a:pt x="0" y="0"/>
                </a:lnTo>
              </a:path>
            </a:pathLst>
          </a:custGeom>
          <a:ln w="12192">
            <a:solidFill>
              <a:srgbClr val="41709C"/>
            </a:solidFill>
          </a:ln>
        </p:spPr>
        <p:txBody>
          <a:bodyPr wrap="square" lIns="0" tIns="0" rIns="0" bIns="0" rtlCol="0">
            <a:noAutofit/>
          </a:bodyPr>
          <a:lstStyle/>
          <a:p>
            <a:endParaRPr/>
          </a:p>
        </p:txBody>
      </p:sp>
      <p:sp>
        <p:nvSpPr>
          <p:cNvPr id="8" name="object 8">
            <a:extLst>
              <a:ext uri="{FF2B5EF4-FFF2-40B4-BE49-F238E27FC236}">
                <a16:creationId xmlns:a16="http://schemas.microsoft.com/office/drawing/2014/main" id="{D82FFB3D-C256-EF48-B18C-643DE5897308}"/>
              </a:ext>
            </a:extLst>
          </p:cNvPr>
          <p:cNvSpPr txBox="1"/>
          <p:nvPr/>
        </p:nvSpPr>
        <p:spPr>
          <a:xfrm>
            <a:off x="1759326" y="4983941"/>
            <a:ext cx="9984740" cy="1173911"/>
          </a:xfrm>
          <a:prstGeom prst="rect">
            <a:avLst/>
          </a:prstGeom>
        </p:spPr>
        <p:txBody>
          <a:bodyPr vert="horz" wrap="square" lIns="0" tIns="0" rIns="0" bIns="0" rtlCol="0">
            <a:noAutofit/>
          </a:bodyPr>
          <a:lstStyle/>
          <a:p>
            <a:pPr marL="355600" indent="-342900">
              <a:lnSpc>
                <a:spcPct val="100000"/>
              </a:lnSpc>
              <a:buFont typeface="Calibri"/>
              <a:buAutoNum type="arabicPeriod"/>
              <a:tabLst>
                <a:tab pos="354965" algn="l"/>
              </a:tabLst>
            </a:pPr>
            <a:r>
              <a:rPr sz="1600" spc="-20" dirty="0">
                <a:latin typeface="Calibri"/>
                <a:cs typeface="Calibri"/>
              </a:rPr>
              <a:t>O</a:t>
            </a:r>
            <a:r>
              <a:rPr sz="1600" spc="-10" dirty="0">
                <a:latin typeface="Calibri"/>
                <a:cs typeface="Calibri"/>
              </a:rPr>
              <a:t>n-field assessor</a:t>
            </a:r>
            <a:r>
              <a:rPr sz="1600" spc="15"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10" dirty="0">
                <a:latin typeface="Calibri"/>
                <a:cs typeface="Calibri"/>
              </a:rPr>
              <a:t> </a:t>
            </a:r>
            <a:r>
              <a:rPr sz="1600" spc="-55" dirty="0">
                <a:latin typeface="Calibri"/>
                <a:cs typeface="Calibri"/>
              </a:rPr>
              <a:t>r</a:t>
            </a:r>
            <a:r>
              <a:rPr sz="1600" spc="-10" dirty="0">
                <a:latin typeface="Calibri"/>
                <a:cs typeface="Calibri"/>
              </a:rPr>
              <a:t>andomly</a:t>
            </a:r>
            <a:r>
              <a:rPr sz="1600" spc="5" dirty="0">
                <a:latin typeface="Calibri"/>
                <a:cs typeface="Calibri"/>
              </a:rPr>
              <a:t> </a:t>
            </a:r>
            <a:r>
              <a:rPr sz="1600" spc="-10" dirty="0">
                <a:latin typeface="Calibri"/>
                <a:cs typeface="Calibri"/>
              </a:rPr>
              <a:t>vis</a:t>
            </a:r>
            <a:r>
              <a:rPr sz="1600" spc="0" dirty="0">
                <a:latin typeface="Calibri"/>
                <a:cs typeface="Calibri"/>
              </a:rPr>
              <a:t>i</a:t>
            </a:r>
            <a:r>
              <a:rPr sz="1600" spc="-10" dirty="0">
                <a:latin typeface="Calibri"/>
                <a:cs typeface="Calibri"/>
              </a:rPr>
              <a:t>t</a:t>
            </a:r>
            <a:r>
              <a:rPr sz="1600" spc="-15" dirty="0">
                <a:latin typeface="Calibri"/>
                <a:cs typeface="Calibri"/>
              </a:rPr>
              <a:t> </a:t>
            </a:r>
            <a:r>
              <a:rPr sz="1600" spc="-10" dirty="0">
                <a:latin typeface="Calibri"/>
                <a:cs typeface="Calibri"/>
              </a:rPr>
              <a:t>the</a:t>
            </a:r>
            <a:r>
              <a:rPr sz="1600" spc="-5" dirty="0">
                <a:latin typeface="Calibri"/>
                <a:cs typeface="Calibri"/>
              </a:rPr>
              <a:t> </a:t>
            </a:r>
            <a:r>
              <a:rPr lang="en-US" sz="1600" spc="-10" dirty="0">
                <a:latin typeface="Calibri"/>
                <a:cs typeface="Calibri"/>
              </a:rPr>
              <a:t>housing societies/RWAs</a:t>
            </a:r>
            <a:r>
              <a:rPr sz="1600" spc="-10" dirty="0">
                <a:latin typeface="Calibri"/>
                <a:cs typeface="Calibri"/>
              </a:rPr>
              <a:t>/</a:t>
            </a:r>
            <a:r>
              <a:rPr sz="1600" spc="-30" dirty="0">
                <a:latin typeface="Calibri"/>
                <a:cs typeface="Calibri"/>
              </a:rPr>
              <a:t>v</a:t>
            </a:r>
            <a:r>
              <a:rPr sz="1600" spc="-10" dirty="0">
                <a:latin typeface="Calibri"/>
                <a:cs typeface="Calibri"/>
              </a:rPr>
              <a:t>endo</a:t>
            </a:r>
            <a:r>
              <a:rPr sz="1600" spc="-40" dirty="0">
                <a:latin typeface="Calibri"/>
                <a:cs typeface="Calibri"/>
              </a:rPr>
              <a:t>r</a:t>
            </a:r>
            <a:r>
              <a:rPr sz="1600" spc="-10" dirty="0">
                <a:latin typeface="Calibri"/>
                <a:cs typeface="Calibri"/>
              </a:rPr>
              <a:t>s</a:t>
            </a:r>
            <a:r>
              <a:rPr sz="1600" spc="30" dirty="0">
                <a:latin typeface="Calibri"/>
                <a:cs typeface="Calibri"/>
              </a:rPr>
              <a:t> </a:t>
            </a:r>
            <a:r>
              <a:rPr sz="1600" spc="-10" dirty="0">
                <a:latin typeface="Calibri"/>
                <a:cs typeface="Calibri"/>
              </a:rPr>
              <a:t>in</a:t>
            </a:r>
            <a:r>
              <a:rPr sz="1600" spc="-5" dirty="0">
                <a:latin typeface="Calibri"/>
                <a:cs typeface="Calibri"/>
              </a:rPr>
              <a:t> </a:t>
            </a:r>
            <a:r>
              <a:rPr sz="1600" spc="-30" dirty="0">
                <a:latin typeface="Calibri"/>
                <a:cs typeface="Calibri"/>
              </a:rPr>
              <a:t>w</a:t>
            </a:r>
            <a:r>
              <a:rPr sz="1600" spc="-10" dirty="0">
                <a:latin typeface="Calibri"/>
                <a:cs typeface="Calibri"/>
              </a:rPr>
              <a:t>a</a:t>
            </a:r>
            <a:r>
              <a:rPr sz="1600" spc="-35" dirty="0">
                <a:latin typeface="Calibri"/>
                <a:cs typeface="Calibri"/>
              </a:rPr>
              <a:t>r</a:t>
            </a:r>
            <a:r>
              <a:rPr sz="1600" spc="-10" dirty="0">
                <a:latin typeface="Calibri"/>
                <a:cs typeface="Calibri"/>
              </a:rPr>
              <a:t>ds</a:t>
            </a:r>
            <a:r>
              <a:rPr sz="1600" spc="5" dirty="0">
                <a:latin typeface="Calibri"/>
                <a:cs typeface="Calibri"/>
              </a:rPr>
              <a:t> </a:t>
            </a:r>
            <a:r>
              <a:rPr sz="1600" spc="-10" dirty="0">
                <a:latin typeface="Calibri"/>
                <a:cs typeface="Calibri"/>
              </a:rPr>
              <a:t>claim</a:t>
            </a:r>
            <a:r>
              <a:rPr sz="1600" spc="-20" dirty="0">
                <a:latin typeface="Calibri"/>
                <a:cs typeface="Calibri"/>
              </a:rPr>
              <a:t>e</a:t>
            </a:r>
            <a:r>
              <a:rPr sz="1600" spc="-10" dirty="0">
                <a:latin typeface="Calibri"/>
                <a:cs typeface="Calibri"/>
              </a:rPr>
              <a:t>d</a:t>
            </a:r>
            <a:r>
              <a:rPr sz="1600" spc="-15" dirty="0">
                <a:latin typeface="Calibri"/>
                <a:cs typeface="Calibri"/>
              </a:rPr>
              <a:t> </a:t>
            </a:r>
            <a:r>
              <a:rPr sz="1600" spc="-10" dirty="0">
                <a:latin typeface="Calibri"/>
                <a:cs typeface="Calibri"/>
              </a:rPr>
              <a:t>under o</a:t>
            </a:r>
            <a:r>
              <a:rPr sz="1600" spc="25" dirty="0">
                <a:latin typeface="Calibri"/>
                <a:cs typeface="Calibri"/>
              </a:rPr>
              <a:t>n</a:t>
            </a:r>
            <a:r>
              <a:rPr sz="1600" spc="-10" dirty="0">
                <a:latin typeface="Calibri"/>
                <a:cs typeface="Calibri"/>
              </a:rPr>
              <a:t>-s</a:t>
            </a:r>
            <a:r>
              <a:rPr sz="1600" spc="0" dirty="0">
                <a:latin typeface="Calibri"/>
                <a:cs typeface="Calibri"/>
              </a:rPr>
              <a:t>i</a:t>
            </a:r>
            <a:r>
              <a:rPr sz="1600" spc="-20" dirty="0">
                <a:latin typeface="Calibri"/>
                <a:cs typeface="Calibri"/>
              </a:rPr>
              <a:t>t</a:t>
            </a:r>
            <a:r>
              <a:rPr sz="1600" spc="-10" dirty="0">
                <a:latin typeface="Calibri"/>
                <a:cs typeface="Calibri"/>
              </a:rPr>
              <a:t>e</a:t>
            </a:r>
            <a:r>
              <a:rPr sz="1600" spc="-5" dirty="0">
                <a:latin typeface="Calibri"/>
                <a:cs typeface="Calibri"/>
              </a:rPr>
              <a:t> </a:t>
            </a:r>
            <a:r>
              <a:rPr sz="1600" spc="-10" dirty="0">
                <a:latin typeface="Calibri"/>
                <a:cs typeface="Calibri"/>
              </a:rPr>
              <a:t>p</a:t>
            </a:r>
            <a:r>
              <a:rPr sz="1600" spc="-40" dirty="0">
                <a:latin typeface="Calibri"/>
                <a:cs typeface="Calibri"/>
              </a:rPr>
              <a:t>r</a:t>
            </a:r>
            <a:r>
              <a:rPr sz="1600" spc="-10" dirty="0">
                <a:latin typeface="Calibri"/>
                <a:cs typeface="Calibri"/>
              </a:rPr>
              <a:t>ocessing</a:t>
            </a:r>
            <a:r>
              <a:rPr sz="1600" spc="15" dirty="0">
                <a:latin typeface="Calibri"/>
                <a:cs typeface="Calibri"/>
              </a:rPr>
              <a:t> </a:t>
            </a:r>
            <a:r>
              <a:rPr sz="1600" spc="-10" dirty="0">
                <a:latin typeface="Calibri"/>
                <a:cs typeface="Calibri"/>
              </a:rPr>
              <a:t>of </a:t>
            </a:r>
            <a:r>
              <a:rPr sz="1600" spc="-30" dirty="0">
                <a:latin typeface="Calibri"/>
                <a:cs typeface="Calibri"/>
              </a:rPr>
              <a:t>w</a:t>
            </a:r>
            <a:r>
              <a:rPr sz="1600" spc="-25" dirty="0">
                <a:latin typeface="Calibri"/>
                <a:cs typeface="Calibri"/>
              </a:rPr>
              <a:t>e</a:t>
            </a:r>
            <a:r>
              <a:rPr sz="1600" spc="-10" dirty="0">
                <a:latin typeface="Calibri"/>
                <a:cs typeface="Calibri"/>
              </a:rPr>
              <a:t>t</a:t>
            </a:r>
            <a:r>
              <a:rPr sz="1600" spc="20" dirty="0">
                <a:latin typeface="Calibri"/>
                <a:cs typeface="Calibri"/>
              </a:rPr>
              <a:t> </a:t>
            </a:r>
            <a:r>
              <a:rPr sz="1600" spc="-30" dirty="0">
                <a:latin typeface="Calibri"/>
                <a:cs typeface="Calibri"/>
              </a:rPr>
              <a:t>w</a:t>
            </a:r>
            <a:r>
              <a:rPr sz="1600" spc="-10" dirty="0">
                <a:latin typeface="Calibri"/>
                <a:cs typeface="Calibri"/>
              </a:rPr>
              <a:t>a</a:t>
            </a:r>
            <a:r>
              <a:rPr sz="1600" spc="-20" dirty="0">
                <a:latin typeface="Calibri"/>
                <a:cs typeface="Calibri"/>
              </a:rPr>
              <a:t>st</a:t>
            </a:r>
            <a:r>
              <a:rPr sz="1600" spc="-10" dirty="0">
                <a:latin typeface="Calibri"/>
                <a:cs typeface="Calibri"/>
              </a:rPr>
              <a:t>e</a:t>
            </a:r>
            <a:r>
              <a:rPr lang="en-US" sz="1600" dirty="0">
                <a:latin typeface="Calibri"/>
                <a:cs typeface="Calibri"/>
              </a:rPr>
              <a:t> </a:t>
            </a:r>
            <a:r>
              <a:rPr sz="1600" spc="-10" dirty="0">
                <a:latin typeface="Calibri"/>
                <a:cs typeface="Calibri"/>
              </a:rPr>
              <a:t>–</a:t>
            </a:r>
            <a:r>
              <a:rPr sz="1600" spc="5" dirty="0">
                <a:latin typeface="Calibri"/>
                <a:cs typeface="Calibri"/>
              </a:rPr>
              <a:t> </a:t>
            </a:r>
            <a:r>
              <a:rPr sz="1600" spc="-10" dirty="0">
                <a:latin typeface="Calibri"/>
                <a:cs typeface="Calibri"/>
              </a:rPr>
              <a:t>samp</a:t>
            </a:r>
            <a:r>
              <a:rPr sz="1600" spc="0" dirty="0">
                <a:latin typeface="Calibri"/>
                <a:cs typeface="Calibri"/>
              </a:rPr>
              <a:t>l</a:t>
            </a:r>
            <a:r>
              <a:rPr sz="1600" spc="-10" dirty="0">
                <a:latin typeface="Calibri"/>
                <a:cs typeface="Calibri"/>
              </a:rPr>
              <a:t>e</a:t>
            </a:r>
            <a:r>
              <a:rPr sz="1600" spc="-5" dirty="0">
                <a:latin typeface="Calibri"/>
                <a:cs typeface="Calibri"/>
              </a:rPr>
              <a:t> si</a:t>
            </a:r>
            <a:r>
              <a:rPr sz="1600" spc="-40" dirty="0">
                <a:latin typeface="Calibri"/>
                <a:cs typeface="Calibri"/>
              </a:rPr>
              <a:t>z</a:t>
            </a:r>
            <a:r>
              <a:rPr sz="1600" spc="-10" dirty="0">
                <a:latin typeface="Calibri"/>
                <a:cs typeface="Calibri"/>
              </a:rPr>
              <a:t>e</a:t>
            </a:r>
            <a:r>
              <a:rPr sz="1600" spc="-5"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10" dirty="0">
                <a:latin typeface="Calibri"/>
                <a:cs typeface="Calibri"/>
              </a:rPr>
              <a:t> </a:t>
            </a:r>
            <a:r>
              <a:rPr sz="1600" spc="-40" dirty="0">
                <a:latin typeface="Calibri"/>
                <a:cs typeface="Calibri"/>
              </a:rPr>
              <a:t>f</a:t>
            </a:r>
            <a:r>
              <a:rPr sz="1600" spc="-10" dirty="0">
                <a:latin typeface="Calibri"/>
                <a:cs typeface="Calibri"/>
              </a:rPr>
              <a:t>ol</a:t>
            </a:r>
            <a:r>
              <a:rPr sz="1600" spc="0" dirty="0">
                <a:latin typeface="Calibri"/>
                <a:cs typeface="Calibri"/>
              </a:rPr>
              <a:t>l</a:t>
            </a:r>
            <a:r>
              <a:rPr sz="1600" spc="-25" dirty="0">
                <a:latin typeface="Calibri"/>
                <a:cs typeface="Calibri"/>
              </a:rPr>
              <a:t>o</a:t>
            </a:r>
            <a:r>
              <a:rPr sz="1600" spc="-15" dirty="0">
                <a:latin typeface="Calibri"/>
                <a:cs typeface="Calibri"/>
              </a:rPr>
              <a:t>w</a:t>
            </a:r>
            <a:r>
              <a:rPr sz="1600" spc="5" dirty="0">
                <a:latin typeface="Calibri"/>
                <a:cs typeface="Calibri"/>
              </a:rPr>
              <a:t> </a:t>
            </a:r>
            <a:r>
              <a:rPr sz="1600" spc="-10" dirty="0">
                <a:latin typeface="Calibri"/>
                <a:cs typeface="Calibri"/>
              </a:rPr>
              <a:t>as</a:t>
            </a:r>
            <a:r>
              <a:rPr sz="1600" spc="-5" dirty="0">
                <a:latin typeface="Calibri"/>
                <a:cs typeface="Calibri"/>
              </a:rPr>
              <a:t> </a:t>
            </a:r>
            <a:r>
              <a:rPr sz="1600" spc="-10" dirty="0">
                <a:latin typeface="Calibri"/>
                <a:cs typeface="Calibri"/>
              </a:rPr>
              <a:t>per the</a:t>
            </a:r>
            <a:r>
              <a:rPr sz="1600" spc="5" dirty="0">
                <a:latin typeface="Calibri"/>
                <a:cs typeface="Calibri"/>
              </a:rPr>
              <a:t> </a:t>
            </a:r>
            <a:r>
              <a:rPr sz="1600" spc="-10" dirty="0">
                <a:latin typeface="Calibri"/>
                <a:cs typeface="Calibri"/>
              </a:rPr>
              <a:t>popul</a:t>
            </a:r>
            <a:r>
              <a:rPr sz="1600" spc="-20" dirty="0">
                <a:latin typeface="Calibri"/>
                <a:cs typeface="Calibri"/>
              </a:rPr>
              <a:t>a</a:t>
            </a:r>
            <a:r>
              <a:rPr sz="1600" spc="-10" dirty="0">
                <a:latin typeface="Calibri"/>
                <a:cs typeface="Calibri"/>
              </a:rPr>
              <a:t>tion.</a:t>
            </a:r>
            <a:endParaRPr sz="1600" dirty="0">
              <a:latin typeface="Calibri"/>
              <a:cs typeface="Calibri"/>
            </a:endParaRPr>
          </a:p>
          <a:p>
            <a:pPr marL="355600" indent="-342900">
              <a:lnSpc>
                <a:spcPct val="100000"/>
              </a:lnSpc>
              <a:buFont typeface="Calibri"/>
              <a:buAutoNum type="arabicPeriod" startAt="2"/>
              <a:tabLst>
                <a:tab pos="354965" algn="l"/>
              </a:tabLst>
            </a:pPr>
            <a:r>
              <a:rPr sz="1600" spc="-25" dirty="0">
                <a:latin typeface="Calibri"/>
                <a:cs typeface="Calibri"/>
              </a:rPr>
              <a:t>Q</a:t>
            </a:r>
            <a:r>
              <a:rPr sz="1600" spc="-10" dirty="0">
                <a:latin typeface="Calibri"/>
                <a:cs typeface="Calibri"/>
              </a:rPr>
              <a:t>ue</a:t>
            </a:r>
            <a:r>
              <a:rPr sz="1600" spc="-30" dirty="0">
                <a:latin typeface="Calibri"/>
                <a:cs typeface="Calibri"/>
              </a:rPr>
              <a:t>s</a:t>
            </a:r>
            <a:r>
              <a:rPr sz="1600" spc="-10" dirty="0">
                <a:latin typeface="Calibri"/>
                <a:cs typeface="Calibri"/>
              </a:rPr>
              <a:t>t</a:t>
            </a:r>
            <a:r>
              <a:rPr sz="1600" spc="0" dirty="0">
                <a:latin typeface="Calibri"/>
                <a:cs typeface="Calibri"/>
              </a:rPr>
              <a:t>i</a:t>
            </a:r>
            <a:r>
              <a:rPr sz="1600" spc="-10" dirty="0">
                <a:latin typeface="Calibri"/>
                <a:cs typeface="Calibri"/>
              </a:rPr>
              <a:t>on</a:t>
            </a:r>
            <a:r>
              <a:rPr sz="1600" spc="-5" dirty="0">
                <a:latin typeface="Calibri"/>
                <a:cs typeface="Calibri"/>
              </a:rPr>
              <a:t> </a:t>
            </a:r>
            <a:r>
              <a:rPr sz="1600" spc="-25" dirty="0">
                <a:latin typeface="Calibri"/>
                <a:cs typeface="Calibri"/>
              </a:rPr>
              <a:t>w</a:t>
            </a:r>
            <a:r>
              <a:rPr sz="1600" spc="0" dirty="0">
                <a:latin typeface="Calibri"/>
                <a:cs typeface="Calibri"/>
              </a:rPr>
              <a:t>i</a:t>
            </a:r>
            <a:r>
              <a:rPr sz="1600" spc="5" dirty="0">
                <a:latin typeface="Calibri"/>
                <a:cs typeface="Calibri"/>
              </a:rPr>
              <a:t>l</a:t>
            </a:r>
            <a:r>
              <a:rPr sz="1600" spc="0" dirty="0">
                <a:latin typeface="Calibri"/>
                <a:cs typeface="Calibri"/>
              </a:rPr>
              <a:t>l</a:t>
            </a:r>
            <a:r>
              <a:rPr sz="1600" spc="-10" dirty="0">
                <a:latin typeface="Calibri"/>
                <a:cs typeface="Calibri"/>
              </a:rPr>
              <a:t> be</a:t>
            </a:r>
            <a:r>
              <a:rPr sz="1600" spc="5" dirty="0">
                <a:latin typeface="Calibri"/>
                <a:cs typeface="Calibri"/>
              </a:rPr>
              <a:t> </a:t>
            </a:r>
            <a:r>
              <a:rPr sz="1600" spc="-10" dirty="0">
                <a:latin typeface="Calibri"/>
                <a:cs typeface="Calibri"/>
              </a:rPr>
              <a:t>as</a:t>
            </a:r>
            <a:r>
              <a:rPr sz="1600" spc="-65" dirty="0">
                <a:latin typeface="Calibri"/>
                <a:cs typeface="Calibri"/>
              </a:rPr>
              <a:t>k</a:t>
            </a:r>
            <a:r>
              <a:rPr sz="1600" spc="-10" dirty="0">
                <a:latin typeface="Calibri"/>
                <a:cs typeface="Calibri"/>
              </a:rPr>
              <a:t>ed</a:t>
            </a:r>
            <a:r>
              <a:rPr sz="1600" spc="-5" dirty="0">
                <a:latin typeface="Calibri"/>
                <a:cs typeface="Calibri"/>
              </a:rPr>
              <a:t> </a:t>
            </a:r>
            <a:r>
              <a:rPr sz="1600" spc="-10" dirty="0">
                <a:latin typeface="Calibri"/>
                <a:cs typeface="Calibri"/>
              </a:rPr>
              <a:t>and</a:t>
            </a:r>
            <a:r>
              <a:rPr sz="1600" spc="-5" dirty="0">
                <a:latin typeface="Calibri"/>
                <a:cs typeface="Calibri"/>
              </a:rPr>
              <a:t> </a:t>
            </a:r>
            <a:r>
              <a:rPr sz="1600" spc="-10" dirty="0">
                <a:latin typeface="Calibri"/>
                <a:cs typeface="Calibri"/>
              </a:rPr>
              <a:t>pe</a:t>
            </a:r>
            <a:r>
              <a:rPr sz="1600" spc="-45" dirty="0">
                <a:latin typeface="Calibri"/>
                <a:cs typeface="Calibri"/>
              </a:rPr>
              <a:t>r</a:t>
            </a:r>
            <a:r>
              <a:rPr sz="1600" spc="-10" dirty="0">
                <a:latin typeface="Calibri"/>
                <a:cs typeface="Calibri"/>
              </a:rPr>
              <a:t>sonal</a:t>
            </a:r>
            <a:r>
              <a:rPr sz="1600" spc="0" dirty="0">
                <a:latin typeface="Calibri"/>
                <a:cs typeface="Calibri"/>
              </a:rPr>
              <a:t>l</a:t>
            </a:r>
            <a:r>
              <a:rPr sz="1600" spc="-10" dirty="0">
                <a:latin typeface="Calibri"/>
                <a:cs typeface="Calibri"/>
              </a:rPr>
              <a:t>y</a:t>
            </a:r>
            <a:r>
              <a:rPr sz="1600" spc="-5" dirty="0">
                <a:latin typeface="Calibri"/>
                <a:cs typeface="Calibri"/>
              </a:rPr>
              <a:t> </a:t>
            </a:r>
            <a:r>
              <a:rPr sz="1600" spc="-10" dirty="0">
                <a:latin typeface="Calibri"/>
                <a:cs typeface="Calibri"/>
              </a:rPr>
              <a:t>o</a:t>
            </a:r>
            <a:r>
              <a:rPr sz="1600" spc="-25" dirty="0">
                <a:latin typeface="Calibri"/>
                <a:cs typeface="Calibri"/>
              </a:rPr>
              <a:t>b</a:t>
            </a:r>
            <a:r>
              <a:rPr sz="1600" spc="-10" dirty="0">
                <a:latin typeface="Calibri"/>
                <a:cs typeface="Calibri"/>
              </a:rPr>
              <a:t>s</a:t>
            </a:r>
            <a:r>
              <a:rPr sz="1600" spc="-15" dirty="0">
                <a:latin typeface="Calibri"/>
                <a:cs typeface="Calibri"/>
              </a:rPr>
              <a:t>e</a:t>
            </a:r>
            <a:r>
              <a:rPr sz="1600" spc="-5" dirty="0">
                <a:latin typeface="Calibri"/>
                <a:cs typeface="Calibri"/>
              </a:rPr>
              <a:t>r</a:t>
            </a:r>
            <a:r>
              <a:rPr sz="1600" spc="-25" dirty="0">
                <a:latin typeface="Calibri"/>
                <a:cs typeface="Calibri"/>
              </a:rPr>
              <a:t>v</a:t>
            </a:r>
            <a:r>
              <a:rPr sz="1600" spc="-10" dirty="0">
                <a:latin typeface="Calibri"/>
                <a:cs typeface="Calibri"/>
              </a:rPr>
              <a:t>ed</a:t>
            </a:r>
            <a:r>
              <a:rPr sz="1600" spc="40" dirty="0">
                <a:latin typeface="Calibri"/>
                <a:cs typeface="Calibri"/>
              </a:rPr>
              <a:t> </a:t>
            </a:r>
            <a:r>
              <a:rPr sz="1600" spc="0" dirty="0">
                <a:latin typeface="Calibri"/>
                <a:cs typeface="Calibri"/>
              </a:rPr>
              <a:t>if</a:t>
            </a:r>
            <a:r>
              <a:rPr sz="1600" spc="-5" dirty="0">
                <a:latin typeface="Calibri"/>
                <a:cs typeface="Calibri"/>
              </a:rPr>
              <a:t> </a:t>
            </a:r>
            <a:r>
              <a:rPr sz="1600" spc="-10" dirty="0">
                <a:latin typeface="Calibri"/>
                <a:cs typeface="Calibri"/>
              </a:rPr>
              <a:t>o</a:t>
            </a:r>
            <a:r>
              <a:rPr sz="1600" spc="0" dirty="0">
                <a:latin typeface="Calibri"/>
                <a:cs typeface="Calibri"/>
              </a:rPr>
              <a:t>n</a:t>
            </a:r>
            <a:r>
              <a:rPr sz="1600" spc="-10" dirty="0">
                <a:latin typeface="Calibri"/>
                <a:cs typeface="Calibri"/>
              </a:rPr>
              <a:t>-site</a:t>
            </a:r>
            <a:r>
              <a:rPr sz="1600" spc="-20" dirty="0">
                <a:latin typeface="Calibri"/>
                <a:cs typeface="Calibri"/>
              </a:rPr>
              <a:t> </a:t>
            </a:r>
            <a:r>
              <a:rPr sz="1600" spc="-10" dirty="0">
                <a:latin typeface="Calibri"/>
                <a:cs typeface="Calibri"/>
              </a:rPr>
              <a:t>p</a:t>
            </a:r>
            <a:r>
              <a:rPr sz="1600" spc="-40" dirty="0">
                <a:latin typeface="Calibri"/>
                <a:cs typeface="Calibri"/>
              </a:rPr>
              <a:t>r</a:t>
            </a:r>
            <a:r>
              <a:rPr sz="1600" spc="-10" dirty="0">
                <a:latin typeface="Calibri"/>
                <a:cs typeface="Calibri"/>
              </a:rPr>
              <a:t>o</a:t>
            </a:r>
            <a:r>
              <a:rPr sz="1600" spc="-20" dirty="0">
                <a:latin typeface="Calibri"/>
                <a:cs typeface="Calibri"/>
              </a:rPr>
              <a:t>c</a:t>
            </a:r>
            <a:r>
              <a:rPr sz="1600" spc="-10" dirty="0">
                <a:latin typeface="Calibri"/>
                <a:cs typeface="Calibri"/>
              </a:rPr>
              <a:t>e</a:t>
            </a:r>
            <a:r>
              <a:rPr sz="1600" spc="-15" dirty="0">
                <a:latin typeface="Calibri"/>
                <a:cs typeface="Calibri"/>
              </a:rPr>
              <a:t>s</a:t>
            </a:r>
            <a:r>
              <a:rPr sz="1600" spc="-10" dirty="0">
                <a:latin typeface="Calibri"/>
                <a:cs typeface="Calibri"/>
              </a:rPr>
              <a:t>sing</a:t>
            </a:r>
            <a:r>
              <a:rPr sz="1600" spc="15" dirty="0">
                <a:latin typeface="Calibri"/>
                <a:cs typeface="Calibri"/>
              </a:rPr>
              <a:t> </a:t>
            </a:r>
            <a:r>
              <a:rPr sz="1600" spc="-10" dirty="0">
                <a:latin typeface="Calibri"/>
                <a:cs typeface="Calibri"/>
              </a:rPr>
              <a:t>being p</a:t>
            </a:r>
            <a:r>
              <a:rPr sz="1600" spc="-55" dirty="0">
                <a:latin typeface="Calibri"/>
                <a:cs typeface="Calibri"/>
              </a:rPr>
              <a:t>r</a:t>
            </a:r>
            <a:r>
              <a:rPr sz="1600" spc="-10" dirty="0">
                <a:latin typeface="Calibri"/>
                <a:cs typeface="Calibri"/>
              </a:rPr>
              <a:t>act</a:t>
            </a:r>
            <a:r>
              <a:rPr sz="1600" spc="0" dirty="0">
                <a:latin typeface="Calibri"/>
                <a:cs typeface="Calibri"/>
              </a:rPr>
              <a:t>i</a:t>
            </a:r>
            <a:r>
              <a:rPr sz="1600" spc="-10" dirty="0">
                <a:latin typeface="Calibri"/>
                <a:cs typeface="Calibri"/>
              </a:rPr>
              <a:t>c</a:t>
            </a:r>
            <a:r>
              <a:rPr sz="1600" spc="-20" dirty="0">
                <a:latin typeface="Calibri"/>
                <a:cs typeface="Calibri"/>
              </a:rPr>
              <a:t>e</a:t>
            </a:r>
            <a:r>
              <a:rPr sz="1600" spc="-10" dirty="0">
                <a:latin typeface="Calibri"/>
                <a:cs typeface="Calibri"/>
              </a:rPr>
              <a:t>d</a:t>
            </a:r>
            <a:endParaRPr sz="1600" dirty="0">
              <a:latin typeface="Calibri"/>
              <a:cs typeface="Calibri"/>
            </a:endParaRPr>
          </a:p>
          <a:p>
            <a:pPr marL="12700">
              <a:lnSpc>
                <a:spcPct val="100000"/>
              </a:lnSpc>
            </a:pPr>
            <a:r>
              <a:rPr sz="1600" spc="-20" dirty="0">
                <a:latin typeface="Calibri"/>
                <a:cs typeface="Calibri"/>
              </a:rPr>
              <a:t>3.</a:t>
            </a:r>
            <a:endParaRPr sz="1600" dirty="0">
              <a:latin typeface="Calibri"/>
              <a:cs typeface="Calibri"/>
            </a:endParaRPr>
          </a:p>
        </p:txBody>
      </p:sp>
      <p:sp>
        <p:nvSpPr>
          <p:cNvPr id="9" name="object 9">
            <a:extLst>
              <a:ext uri="{FF2B5EF4-FFF2-40B4-BE49-F238E27FC236}">
                <a16:creationId xmlns:a16="http://schemas.microsoft.com/office/drawing/2014/main" id="{AE6B7951-ED7F-4F4E-8BE5-EC70DF19E83C}"/>
              </a:ext>
            </a:extLst>
          </p:cNvPr>
          <p:cNvSpPr txBox="1"/>
          <p:nvPr/>
        </p:nvSpPr>
        <p:spPr>
          <a:xfrm>
            <a:off x="2102226" y="5718547"/>
            <a:ext cx="9704705" cy="266700"/>
          </a:xfrm>
          <a:prstGeom prst="rect">
            <a:avLst/>
          </a:prstGeom>
        </p:spPr>
        <p:txBody>
          <a:bodyPr vert="horz" wrap="square" lIns="0" tIns="0" rIns="0" bIns="0" rtlCol="0">
            <a:noAutofit/>
          </a:bodyPr>
          <a:lstStyle/>
          <a:p>
            <a:pPr marL="12700">
              <a:lnSpc>
                <a:spcPct val="100000"/>
              </a:lnSpc>
            </a:pPr>
            <a:r>
              <a:rPr sz="1600" spc="-10" dirty="0">
                <a:latin typeface="Calibri"/>
                <a:cs typeface="Calibri"/>
              </a:rPr>
              <a:t>On</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bas</a:t>
            </a:r>
            <a:r>
              <a:rPr sz="1600" spc="0" dirty="0">
                <a:latin typeface="Calibri"/>
                <a:cs typeface="Calibri"/>
              </a:rPr>
              <a:t>i</a:t>
            </a:r>
            <a:r>
              <a:rPr sz="1600" spc="-10" dirty="0">
                <a:latin typeface="Calibri"/>
                <a:cs typeface="Calibri"/>
              </a:rPr>
              <a:t>s</a:t>
            </a:r>
            <a:r>
              <a:rPr sz="1600" spc="-15" dirty="0">
                <a:latin typeface="Calibri"/>
                <a:cs typeface="Calibri"/>
              </a:rPr>
              <a:t> </a:t>
            </a:r>
            <a:r>
              <a:rPr sz="1600" spc="-10" dirty="0">
                <a:latin typeface="Calibri"/>
                <a:cs typeface="Calibri"/>
              </a:rPr>
              <a:t>of</a:t>
            </a:r>
            <a:r>
              <a:rPr sz="1600" spc="10" dirty="0">
                <a:latin typeface="Calibri"/>
                <a:cs typeface="Calibri"/>
              </a:rPr>
              <a:t> </a:t>
            </a:r>
            <a:r>
              <a:rPr sz="1600" spc="-10" dirty="0">
                <a:latin typeface="Calibri"/>
                <a:cs typeface="Calibri"/>
              </a:rPr>
              <a:t>o</a:t>
            </a:r>
            <a:r>
              <a:rPr sz="1600" spc="-5" dirty="0">
                <a:latin typeface="Calibri"/>
                <a:cs typeface="Calibri"/>
              </a:rPr>
              <a:t>n</a:t>
            </a:r>
            <a:r>
              <a:rPr sz="1600" spc="-10" dirty="0">
                <a:latin typeface="Calibri"/>
                <a:cs typeface="Calibri"/>
              </a:rPr>
              <a:t>-field </a:t>
            </a:r>
            <a:r>
              <a:rPr sz="1600" spc="-25" dirty="0">
                <a:latin typeface="Calibri"/>
                <a:cs typeface="Calibri"/>
              </a:rPr>
              <a:t>v</a:t>
            </a:r>
            <a:r>
              <a:rPr sz="1600" spc="-10" dirty="0">
                <a:latin typeface="Calibri"/>
                <a:cs typeface="Calibri"/>
              </a:rPr>
              <a:t>e</a:t>
            </a:r>
            <a:r>
              <a:rPr sz="1600" spc="-20" dirty="0">
                <a:latin typeface="Calibri"/>
                <a:cs typeface="Calibri"/>
              </a:rPr>
              <a:t>r</a:t>
            </a:r>
            <a:r>
              <a:rPr sz="1600" spc="-5" dirty="0">
                <a:latin typeface="Calibri"/>
                <a:cs typeface="Calibri"/>
              </a:rPr>
              <a:t>ifi</a:t>
            </a:r>
            <a:r>
              <a:rPr sz="1600" spc="-25" dirty="0">
                <a:latin typeface="Calibri"/>
                <a:cs typeface="Calibri"/>
              </a:rPr>
              <a:t>c</a:t>
            </a:r>
            <a:r>
              <a:rPr sz="1600" spc="-20" dirty="0">
                <a:latin typeface="Calibri"/>
                <a:cs typeface="Calibri"/>
              </a:rPr>
              <a:t>a</a:t>
            </a:r>
            <a:r>
              <a:rPr sz="1600" spc="-10" dirty="0">
                <a:latin typeface="Calibri"/>
                <a:cs typeface="Calibri"/>
              </a:rPr>
              <a:t>tion,</a:t>
            </a:r>
            <a:r>
              <a:rPr sz="1600" spc="-5" dirty="0">
                <a:latin typeface="Calibri"/>
                <a:cs typeface="Calibri"/>
              </a:rPr>
              <a:t> </a:t>
            </a:r>
            <a:r>
              <a:rPr sz="1600" b="1" spc="-15" dirty="0">
                <a:latin typeface="Calibri"/>
                <a:cs typeface="Calibri"/>
              </a:rPr>
              <a:t>Ind</a:t>
            </a:r>
            <a:r>
              <a:rPr sz="1600" b="1" spc="-10" dirty="0">
                <a:latin typeface="Calibri"/>
                <a:cs typeface="Calibri"/>
              </a:rPr>
              <a:t>epe</a:t>
            </a:r>
            <a:r>
              <a:rPr sz="1600" b="1" spc="-20" dirty="0">
                <a:latin typeface="Calibri"/>
                <a:cs typeface="Calibri"/>
              </a:rPr>
              <a:t>n</a:t>
            </a:r>
            <a:r>
              <a:rPr sz="1600" b="1" spc="-15" dirty="0">
                <a:latin typeface="Calibri"/>
                <a:cs typeface="Calibri"/>
              </a:rPr>
              <a:t>d</a:t>
            </a:r>
            <a:r>
              <a:rPr sz="1600" b="1" spc="-10" dirty="0">
                <a:latin typeface="Calibri"/>
                <a:cs typeface="Calibri"/>
              </a:rPr>
              <a:t>e</a:t>
            </a:r>
            <a:r>
              <a:rPr sz="1600" b="1" spc="-30" dirty="0">
                <a:latin typeface="Calibri"/>
                <a:cs typeface="Calibri"/>
              </a:rPr>
              <a:t>n</a:t>
            </a:r>
            <a:r>
              <a:rPr sz="1600" b="1" spc="-10" dirty="0">
                <a:latin typeface="Calibri"/>
                <a:cs typeface="Calibri"/>
              </a:rPr>
              <a:t>t</a:t>
            </a:r>
            <a:r>
              <a:rPr sz="1600" b="1" spc="40" dirty="0">
                <a:latin typeface="Calibri"/>
                <a:cs typeface="Calibri"/>
              </a:rPr>
              <a:t> </a:t>
            </a:r>
            <a:r>
              <a:rPr sz="1600" b="1" spc="-95" dirty="0">
                <a:latin typeface="Calibri"/>
                <a:cs typeface="Calibri"/>
              </a:rPr>
              <a:t>V</a:t>
            </a:r>
            <a:r>
              <a:rPr sz="1600" b="1" spc="-10" dirty="0">
                <a:latin typeface="Calibri"/>
                <a:cs typeface="Calibri"/>
              </a:rPr>
              <a:t>a</a:t>
            </a:r>
            <a:r>
              <a:rPr sz="1600" b="1" spc="0" dirty="0">
                <a:latin typeface="Calibri"/>
                <a:cs typeface="Calibri"/>
              </a:rPr>
              <a:t>l</a:t>
            </a:r>
            <a:r>
              <a:rPr sz="1600" b="1" spc="-10" dirty="0">
                <a:latin typeface="Calibri"/>
                <a:cs typeface="Calibri"/>
              </a:rPr>
              <a:t>id</a:t>
            </a:r>
            <a:r>
              <a:rPr sz="1600" b="1" spc="-20" dirty="0">
                <a:latin typeface="Calibri"/>
                <a:cs typeface="Calibri"/>
              </a:rPr>
              <a:t>a</a:t>
            </a:r>
            <a:r>
              <a:rPr sz="1600" b="1" spc="-5" dirty="0">
                <a:latin typeface="Calibri"/>
                <a:cs typeface="Calibri"/>
              </a:rPr>
              <a:t>tio</a:t>
            </a:r>
            <a:r>
              <a:rPr sz="1600" b="1" spc="-10" dirty="0">
                <a:latin typeface="Calibri"/>
                <a:cs typeface="Calibri"/>
              </a:rPr>
              <a:t>n</a:t>
            </a:r>
            <a:r>
              <a:rPr sz="1600" b="1" spc="-20" dirty="0">
                <a:latin typeface="Calibri"/>
                <a:cs typeface="Calibri"/>
              </a:rPr>
              <a:t> </a:t>
            </a:r>
            <a:r>
              <a:rPr sz="1600" b="1" spc="-15" dirty="0">
                <a:latin typeface="Calibri"/>
                <a:cs typeface="Calibri"/>
              </a:rPr>
              <a:t>M</a:t>
            </a:r>
            <a:r>
              <a:rPr sz="1600" b="1" spc="-25" dirty="0">
                <a:latin typeface="Calibri"/>
                <a:cs typeface="Calibri"/>
              </a:rPr>
              <a:t>a</a:t>
            </a:r>
            <a:r>
              <a:rPr sz="1600" b="1" spc="-10" dirty="0">
                <a:latin typeface="Calibri"/>
                <a:cs typeface="Calibri"/>
              </a:rPr>
              <a:t>trix</a:t>
            </a:r>
            <a:r>
              <a:rPr sz="1600" b="1" spc="-5" dirty="0">
                <a:latin typeface="Calibri"/>
                <a:cs typeface="Calibri"/>
              </a:rPr>
              <a:t> </a:t>
            </a:r>
            <a:r>
              <a:rPr sz="1600" b="1" spc="-15" dirty="0">
                <a:latin typeface="Calibri"/>
                <a:cs typeface="Calibri"/>
              </a:rPr>
              <a:t>(I</a:t>
            </a:r>
            <a:r>
              <a:rPr sz="1600" b="1" spc="-10" dirty="0">
                <a:latin typeface="Calibri"/>
                <a:cs typeface="Calibri"/>
              </a:rPr>
              <a:t>VM)</a:t>
            </a:r>
            <a:r>
              <a:rPr sz="1600" b="1" spc="35"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25" dirty="0">
                <a:latin typeface="Calibri"/>
                <a:cs typeface="Calibri"/>
              </a:rPr>
              <a:t> </a:t>
            </a:r>
            <a:r>
              <a:rPr sz="1600" spc="-10" dirty="0">
                <a:latin typeface="Calibri"/>
                <a:cs typeface="Calibri"/>
              </a:rPr>
              <a:t>be</a:t>
            </a:r>
            <a:r>
              <a:rPr sz="1600" spc="5" dirty="0">
                <a:latin typeface="Calibri"/>
                <a:cs typeface="Calibri"/>
              </a:rPr>
              <a:t> </a:t>
            </a:r>
            <a:r>
              <a:rPr sz="1600" spc="-10" dirty="0">
                <a:latin typeface="Calibri"/>
                <a:cs typeface="Calibri"/>
              </a:rPr>
              <a:t>app</a:t>
            </a:r>
            <a:r>
              <a:rPr sz="1600" spc="0" dirty="0">
                <a:latin typeface="Calibri"/>
                <a:cs typeface="Calibri"/>
              </a:rPr>
              <a:t>l</a:t>
            </a:r>
            <a:r>
              <a:rPr sz="1600" spc="-10" dirty="0">
                <a:latin typeface="Calibri"/>
                <a:cs typeface="Calibri"/>
              </a:rPr>
              <a:t>ied</a:t>
            </a:r>
            <a:r>
              <a:rPr sz="1600" spc="-30" dirty="0">
                <a:latin typeface="Calibri"/>
                <a:cs typeface="Calibri"/>
              </a:rPr>
              <a:t> </a:t>
            </a:r>
            <a:r>
              <a:rPr sz="1600" spc="-10" dirty="0">
                <a:latin typeface="Calibri"/>
                <a:cs typeface="Calibri"/>
              </a:rPr>
              <a:t>and</a:t>
            </a:r>
            <a:r>
              <a:rPr sz="1600" spc="-15" dirty="0">
                <a:latin typeface="Calibri"/>
                <a:cs typeface="Calibri"/>
              </a:rPr>
              <a:t> </a:t>
            </a:r>
            <a:r>
              <a:rPr sz="1600" spc="-10" dirty="0">
                <a:latin typeface="Calibri"/>
                <a:cs typeface="Calibri"/>
              </a:rPr>
              <a:t>final</a:t>
            </a:r>
            <a:endParaRPr sz="1600" dirty="0">
              <a:latin typeface="Calibri"/>
              <a:cs typeface="Calibri"/>
            </a:endParaRPr>
          </a:p>
        </p:txBody>
      </p:sp>
      <p:sp>
        <p:nvSpPr>
          <p:cNvPr id="10" name="object 10">
            <a:extLst>
              <a:ext uri="{FF2B5EF4-FFF2-40B4-BE49-F238E27FC236}">
                <a16:creationId xmlns:a16="http://schemas.microsoft.com/office/drawing/2014/main" id="{CCFAFAA1-E248-6E47-9C91-1394E2B8246E}"/>
              </a:ext>
            </a:extLst>
          </p:cNvPr>
          <p:cNvSpPr txBox="1"/>
          <p:nvPr/>
        </p:nvSpPr>
        <p:spPr>
          <a:xfrm>
            <a:off x="2102226" y="5962387"/>
            <a:ext cx="5927725" cy="266700"/>
          </a:xfrm>
          <a:prstGeom prst="rect">
            <a:avLst/>
          </a:prstGeom>
        </p:spPr>
        <p:txBody>
          <a:bodyPr vert="horz" wrap="square" lIns="0" tIns="0" rIns="0" bIns="0" rtlCol="0">
            <a:noAutofit/>
          </a:bodyPr>
          <a:lstStyle/>
          <a:p>
            <a:pPr marL="12700">
              <a:lnSpc>
                <a:spcPct val="100000"/>
              </a:lnSpc>
            </a:pPr>
            <a:r>
              <a:rPr sz="1600" spc="-10" dirty="0">
                <a:latin typeface="Calibri"/>
                <a:cs typeface="Calibri"/>
              </a:rPr>
              <a:t>mar</a:t>
            </a:r>
            <a:r>
              <a:rPr sz="1600" spc="-35" dirty="0">
                <a:latin typeface="Calibri"/>
                <a:cs typeface="Calibri"/>
              </a:rPr>
              <a:t>k</a:t>
            </a:r>
            <a:r>
              <a:rPr sz="1600" spc="-10" dirty="0">
                <a:latin typeface="Calibri"/>
                <a:cs typeface="Calibri"/>
              </a:rPr>
              <a:t>s</a:t>
            </a:r>
            <a:r>
              <a:rPr sz="1600" spc="5" dirty="0">
                <a:latin typeface="Calibri"/>
                <a:cs typeface="Calibri"/>
              </a:rPr>
              <a:t> </a:t>
            </a:r>
            <a:r>
              <a:rPr sz="1600" spc="-10" dirty="0">
                <a:latin typeface="Calibri"/>
                <a:cs typeface="Calibri"/>
              </a:rPr>
              <a:t>g</a:t>
            </a:r>
            <a:r>
              <a:rPr sz="1600" spc="0" dirty="0">
                <a:latin typeface="Calibri"/>
                <a:cs typeface="Calibri"/>
              </a:rPr>
              <a:t>i</a:t>
            </a:r>
            <a:r>
              <a:rPr sz="1600" spc="-25" dirty="0">
                <a:latin typeface="Calibri"/>
                <a:cs typeface="Calibri"/>
              </a:rPr>
              <a:t>v</a:t>
            </a:r>
            <a:r>
              <a:rPr sz="1600" spc="-10" dirty="0">
                <a:latin typeface="Calibri"/>
                <a:cs typeface="Calibri"/>
              </a:rPr>
              <a:t>en). </a:t>
            </a:r>
            <a:r>
              <a:rPr sz="1600" spc="-5" dirty="0">
                <a:latin typeface="Calibri"/>
                <a:cs typeface="Calibri"/>
              </a:rPr>
              <a:t> </a:t>
            </a:r>
            <a:r>
              <a:rPr sz="1600" spc="-10" dirty="0">
                <a:latin typeface="Calibri"/>
                <a:cs typeface="Calibri"/>
              </a:rPr>
              <a:t>Final</a:t>
            </a:r>
            <a:r>
              <a:rPr sz="1600" spc="-20" dirty="0">
                <a:latin typeface="Calibri"/>
                <a:cs typeface="Calibri"/>
              </a:rPr>
              <a:t> </a:t>
            </a:r>
            <a:r>
              <a:rPr sz="1600" spc="-10" dirty="0">
                <a:latin typeface="Calibri"/>
                <a:cs typeface="Calibri"/>
              </a:rPr>
              <a:t>mar</a:t>
            </a:r>
            <a:r>
              <a:rPr sz="1600" spc="-35" dirty="0">
                <a:latin typeface="Calibri"/>
                <a:cs typeface="Calibri"/>
              </a:rPr>
              <a:t>k</a:t>
            </a:r>
            <a:r>
              <a:rPr sz="1600" spc="-10" dirty="0">
                <a:latin typeface="Calibri"/>
                <a:cs typeface="Calibri"/>
              </a:rPr>
              <a:t>s</a:t>
            </a:r>
            <a:r>
              <a:rPr sz="1600" spc="5" dirty="0">
                <a:latin typeface="Calibri"/>
                <a:cs typeface="Calibri"/>
              </a:rPr>
              <a:t> </a:t>
            </a:r>
            <a:r>
              <a:rPr sz="1600" spc="-10" dirty="0">
                <a:latin typeface="Calibri"/>
                <a:cs typeface="Calibri"/>
              </a:rPr>
              <a:t>=</a:t>
            </a:r>
            <a:r>
              <a:rPr sz="1600" spc="5" dirty="0">
                <a:latin typeface="Calibri"/>
                <a:cs typeface="Calibri"/>
              </a:rPr>
              <a:t> </a:t>
            </a:r>
            <a:r>
              <a:rPr sz="1600" spc="-15" dirty="0">
                <a:latin typeface="Calibri"/>
                <a:cs typeface="Calibri"/>
              </a:rPr>
              <a:t>Mar</a:t>
            </a:r>
            <a:r>
              <a:rPr sz="1600" spc="-30" dirty="0">
                <a:latin typeface="Calibri"/>
                <a:cs typeface="Calibri"/>
              </a:rPr>
              <a:t>k</a:t>
            </a:r>
            <a:r>
              <a:rPr sz="1600" spc="-10" dirty="0">
                <a:latin typeface="Calibri"/>
                <a:cs typeface="Calibri"/>
              </a:rPr>
              <a:t>s</a:t>
            </a:r>
            <a:r>
              <a:rPr sz="1600" spc="5" dirty="0">
                <a:latin typeface="Calibri"/>
                <a:cs typeface="Calibri"/>
              </a:rPr>
              <a:t> </a:t>
            </a:r>
            <a:r>
              <a:rPr sz="1600" spc="-10" dirty="0">
                <a:latin typeface="Calibri"/>
                <a:cs typeface="Calibri"/>
              </a:rPr>
              <a:t>claim</a:t>
            </a:r>
            <a:r>
              <a:rPr sz="1600" spc="-20" dirty="0">
                <a:latin typeface="Calibri"/>
                <a:cs typeface="Calibri"/>
              </a:rPr>
              <a:t>e</a:t>
            </a:r>
            <a:r>
              <a:rPr sz="1600" spc="-10" dirty="0">
                <a:latin typeface="Calibri"/>
                <a:cs typeface="Calibri"/>
              </a:rPr>
              <a:t>d</a:t>
            </a:r>
            <a:r>
              <a:rPr sz="1600" spc="5" dirty="0">
                <a:latin typeface="Calibri"/>
                <a:cs typeface="Calibri"/>
              </a:rPr>
              <a:t> </a:t>
            </a:r>
            <a:r>
              <a:rPr sz="1600" spc="-10" dirty="0">
                <a:latin typeface="Calibri"/>
                <a:cs typeface="Calibri"/>
              </a:rPr>
              <a:t>–</a:t>
            </a:r>
            <a:r>
              <a:rPr sz="1600" spc="5" dirty="0">
                <a:latin typeface="Calibri"/>
                <a:cs typeface="Calibri"/>
              </a:rPr>
              <a:t> </a:t>
            </a:r>
            <a:r>
              <a:rPr sz="1600" spc="-10" dirty="0">
                <a:latin typeface="Calibri"/>
                <a:cs typeface="Calibri"/>
              </a:rPr>
              <a:t>mar</a:t>
            </a:r>
            <a:r>
              <a:rPr sz="1600" spc="-35" dirty="0">
                <a:latin typeface="Calibri"/>
                <a:cs typeface="Calibri"/>
              </a:rPr>
              <a:t>k</a:t>
            </a:r>
            <a:r>
              <a:rPr sz="1600" spc="-10" dirty="0">
                <a:latin typeface="Calibri"/>
                <a:cs typeface="Calibri"/>
              </a:rPr>
              <a:t>s</a:t>
            </a:r>
            <a:r>
              <a:rPr sz="1600" spc="5" dirty="0">
                <a:latin typeface="Calibri"/>
                <a:cs typeface="Calibri"/>
              </a:rPr>
              <a:t> </a:t>
            </a:r>
            <a:r>
              <a:rPr sz="1600" spc="-10" dirty="0">
                <a:latin typeface="Calibri"/>
                <a:cs typeface="Calibri"/>
              </a:rPr>
              <a:t>adju</a:t>
            </a:r>
            <a:r>
              <a:rPr sz="1600" spc="-20" dirty="0">
                <a:latin typeface="Calibri"/>
                <a:cs typeface="Calibri"/>
              </a:rPr>
              <a:t>st</a:t>
            </a:r>
            <a:r>
              <a:rPr sz="1600" spc="-10" dirty="0">
                <a:latin typeface="Calibri"/>
                <a:cs typeface="Calibri"/>
              </a:rPr>
              <a:t>ed</a:t>
            </a:r>
            <a:r>
              <a:rPr sz="1600" spc="-15" dirty="0">
                <a:latin typeface="Calibri"/>
                <a:cs typeface="Calibri"/>
              </a:rPr>
              <a:t> </a:t>
            </a:r>
            <a:r>
              <a:rPr sz="1600" spc="-10" dirty="0">
                <a:latin typeface="Calibri"/>
                <a:cs typeface="Calibri"/>
              </a:rPr>
              <a:t>as</a:t>
            </a:r>
            <a:r>
              <a:rPr sz="1600" spc="-5" dirty="0">
                <a:latin typeface="Calibri"/>
                <a:cs typeface="Calibri"/>
              </a:rPr>
              <a:t> </a:t>
            </a:r>
            <a:r>
              <a:rPr sz="1600" spc="-10" dirty="0">
                <a:latin typeface="Calibri"/>
                <a:cs typeface="Calibri"/>
              </a:rPr>
              <a:t>per </a:t>
            </a:r>
            <a:r>
              <a:rPr sz="1600" spc="-5" dirty="0">
                <a:latin typeface="Calibri"/>
                <a:cs typeface="Calibri"/>
              </a:rPr>
              <a:t>I</a:t>
            </a:r>
            <a:r>
              <a:rPr sz="1600" spc="-20" dirty="0">
                <a:latin typeface="Calibri"/>
                <a:cs typeface="Calibri"/>
              </a:rPr>
              <a:t>V</a:t>
            </a:r>
            <a:r>
              <a:rPr sz="1600" spc="-15" dirty="0">
                <a:latin typeface="Calibri"/>
                <a:cs typeface="Calibri"/>
              </a:rPr>
              <a:t>M</a:t>
            </a:r>
            <a:endParaRPr sz="1600" dirty="0">
              <a:latin typeface="Calibri"/>
              <a:cs typeface="Calibri"/>
            </a:endParaRPr>
          </a:p>
        </p:txBody>
      </p:sp>
      <p:sp>
        <p:nvSpPr>
          <p:cNvPr id="11" name="object 11">
            <a:extLst>
              <a:ext uri="{FF2B5EF4-FFF2-40B4-BE49-F238E27FC236}">
                <a16:creationId xmlns:a16="http://schemas.microsoft.com/office/drawing/2014/main" id="{716C3A00-7F2A-FA42-827A-6DBCF78CFA58}"/>
              </a:ext>
            </a:extLst>
          </p:cNvPr>
          <p:cNvSpPr/>
          <p:nvPr/>
        </p:nvSpPr>
        <p:spPr>
          <a:xfrm>
            <a:off x="56388" y="4865137"/>
            <a:ext cx="1551432" cy="1523998"/>
          </a:xfrm>
          <a:custGeom>
            <a:avLst/>
            <a:gdLst/>
            <a:ahLst/>
            <a:cxnLst/>
            <a:rect l="l" t="t" r="r" b="b"/>
            <a:pathLst>
              <a:path w="1551432" h="1523998">
                <a:moveTo>
                  <a:pt x="1297432" y="0"/>
                </a:moveTo>
                <a:lnTo>
                  <a:pt x="254000" y="0"/>
                </a:lnTo>
                <a:lnTo>
                  <a:pt x="233167" y="841"/>
                </a:lnTo>
                <a:lnTo>
                  <a:pt x="192959" y="7378"/>
                </a:lnTo>
                <a:lnTo>
                  <a:pt x="155130" y="19952"/>
                </a:lnTo>
                <a:lnTo>
                  <a:pt x="120201" y="38041"/>
                </a:lnTo>
                <a:lnTo>
                  <a:pt x="88697" y="61124"/>
                </a:lnTo>
                <a:lnTo>
                  <a:pt x="61141" y="88677"/>
                </a:lnTo>
                <a:lnTo>
                  <a:pt x="38054" y="120179"/>
                </a:lnTo>
                <a:lnTo>
                  <a:pt x="19960" y="155108"/>
                </a:lnTo>
                <a:lnTo>
                  <a:pt x="7381" y="192943"/>
                </a:lnTo>
                <a:lnTo>
                  <a:pt x="841" y="233160"/>
                </a:lnTo>
                <a:lnTo>
                  <a:pt x="0" y="254000"/>
                </a:lnTo>
                <a:lnTo>
                  <a:pt x="0" y="1270000"/>
                </a:lnTo>
                <a:lnTo>
                  <a:pt x="3324" y="1311197"/>
                </a:lnTo>
                <a:lnTo>
                  <a:pt x="12948" y="1350280"/>
                </a:lnTo>
                <a:lnTo>
                  <a:pt x="28350" y="1386723"/>
                </a:lnTo>
                <a:lnTo>
                  <a:pt x="49006" y="1420004"/>
                </a:lnTo>
                <a:lnTo>
                  <a:pt x="74393" y="1449601"/>
                </a:lnTo>
                <a:lnTo>
                  <a:pt x="103989" y="1474989"/>
                </a:lnTo>
                <a:lnTo>
                  <a:pt x="137270" y="1495646"/>
                </a:lnTo>
                <a:lnTo>
                  <a:pt x="173714" y="1511048"/>
                </a:lnTo>
                <a:lnTo>
                  <a:pt x="212798" y="1520674"/>
                </a:lnTo>
                <a:lnTo>
                  <a:pt x="254000" y="1523998"/>
                </a:lnTo>
                <a:lnTo>
                  <a:pt x="1297432" y="1523998"/>
                </a:lnTo>
                <a:lnTo>
                  <a:pt x="1338645" y="1520674"/>
                </a:lnTo>
                <a:lnTo>
                  <a:pt x="1377736" y="1511048"/>
                </a:lnTo>
                <a:lnTo>
                  <a:pt x="1414183" y="1495646"/>
                </a:lnTo>
                <a:lnTo>
                  <a:pt x="1447464" y="1474989"/>
                </a:lnTo>
                <a:lnTo>
                  <a:pt x="1477057" y="1449601"/>
                </a:lnTo>
                <a:lnTo>
                  <a:pt x="1502440" y="1420004"/>
                </a:lnTo>
                <a:lnTo>
                  <a:pt x="1523091" y="1386723"/>
                </a:lnTo>
                <a:lnTo>
                  <a:pt x="1538488" y="1350280"/>
                </a:lnTo>
                <a:lnTo>
                  <a:pt x="1548109" y="1311197"/>
                </a:lnTo>
                <a:lnTo>
                  <a:pt x="1551432" y="1270000"/>
                </a:lnTo>
                <a:lnTo>
                  <a:pt x="1551432" y="254000"/>
                </a:lnTo>
                <a:lnTo>
                  <a:pt x="1548109" y="212786"/>
                </a:lnTo>
                <a:lnTo>
                  <a:pt x="1538488" y="173695"/>
                </a:lnTo>
                <a:lnTo>
                  <a:pt x="1523091" y="137248"/>
                </a:lnTo>
                <a:lnTo>
                  <a:pt x="1502440" y="103967"/>
                </a:lnTo>
                <a:lnTo>
                  <a:pt x="1477057" y="74374"/>
                </a:lnTo>
                <a:lnTo>
                  <a:pt x="1447464" y="48991"/>
                </a:lnTo>
                <a:lnTo>
                  <a:pt x="1414183" y="28340"/>
                </a:lnTo>
                <a:lnTo>
                  <a:pt x="1377736" y="12943"/>
                </a:lnTo>
                <a:lnTo>
                  <a:pt x="1338645" y="3322"/>
                </a:lnTo>
                <a:lnTo>
                  <a:pt x="1297432" y="0"/>
                </a:lnTo>
                <a:close/>
              </a:path>
            </a:pathLst>
          </a:custGeom>
          <a:solidFill>
            <a:srgbClr val="C5DFB4"/>
          </a:solidFill>
        </p:spPr>
        <p:txBody>
          <a:bodyPr wrap="square" lIns="0" tIns="0" rIns="0" bIns="0" rtlCol="0">
            <a:noAutofit/>
          </a:bodyPr>
          <a:lstStyle/>
          <a:p>
            <a:endParaRPr/>
          </a:p>
        </p:txBody>
      </p:sp>
      <p:sp>
        <p:nvSpPr>
          <p:cNvPr id="12" name="object 12">
            <a:extLst>
              <a:ext uri="{FF2B5EF4-FFF2-40B4-BE49-F238E27FC236}">
                <a16:creationId xmlns:a16="http://schemas.microsoft.com/office/drawing/2014/main" id="{D4E81A1F-289D-3749-AF27-33EDBE3E1AED}"/>
              </a:ext>
            </a:extLst>
          </p:cNvPr>
          <p:cNvSpPr/>
          <p:nvPr/>
        </p:nvSpPr>
        <p:spPr>
          <a:xfrm>
            <a:off x="56388" y="4865137"/>
            <a:ext cx="1551432" cy="1523998"/>
          </a:xfrm>
          <a:custGeom>
            <a:avLst/>
            <a:gdLst/>
            <a:ahLst/>
            <a:cxnLst/>
            <a:rect l="l" t="t" r="r" b="b"/>
            <a:pathLst>
              <a:path w="1551432" h="1523998">
                <a:moveTo>
                  <a:pt x="0" y="254000"/>
                </a:moveTo>
                <a:lnTo>
                  <a:pt x="3324" y="212786"/>
                </a:lnTo>
                <a:lnTo>
                  <a:pt x="12948" y="173695"/>
                </a:lnTo>
                <a:lnTo>
                  <a:pt x="28350" y="137248"/>
                </a:lnTo>
                <a:lnTo>
                  <a:pt x="49006" y="103967"/>
                </a:lnTo>
                <a:lnTo>
                  <a:pt x="74393" y="74374"/>
                </a:lnTo>
                <a:lnTo>
                  <a:pt x="103989" y="48991"/>
                </a:lnTo>
                <a:lnTo>
                  <a:pt x="137270" y="28340"/>
                </a:lnTo>
                <a:lnTo>
                  <a:pt x="173714" y="12943"/>
                </a:lnTo>
                <a:lnTo>
                  <a:pt x="212798" y="3322"/>
                </a:lnTo>
                <a:lnTo>
                  <a:pt x="254000" y="0"/>
                </a:lnTo>
                <a:lnTo>
                  <a:pt x="1297432" y="0"/>
                </a:lnTo>
                <a:lnTo>
                  <a:pt x="1338645" y="3322"/>
                </a:lnTo>
                <a:lnTo>
                  <a:pt x="1377736" y="12943"/>
                </a:lnTo>
                <a:lnTo>
                  <a:pt x="1414183" y="28340"/>
                </a:lnTo>
                <a:lnTo>
                  <a:pt x="1447464" y="48991"/>
                </a:lnTo>
                <a:lnTo>
                  <a:pt x="1477057" y="74374"/>
                </a:lnTo>
                <a:lnTo>
                  <a:pt x="1502440" y="103967"/>
                </a:lnTo>
                <a:lnTo>
                  <a:pt x="1523091" y="137248"/>
                </a:lnTo>
                <a:lnTo>
                  <a:pt x="1538488" y="173695"/>
                </a:lnTo>
                <a:lnTo>
                  <a:pt x="1548109" y="212786"/>
                </a:lnTo>
                <a:lnTo>
                  <a:pt x="1551432" y="254000"/>
                </a:lnTo>
                <a:lnTo>
                  <a:pt x="1551432" y="1270000"/>
                </a:lnTo>
                <a:lnTo>
                  <a:pt x="1548109" y="1311197"/>
                </a:lnTo>
                <a:lnTo>
                  <a:pt x="1538488" y="1350280"/>
                </a:lnTo>
                <a:lnTo>
                  <a:pt x="1523091" y="1386723"/>
                </a:lnTo>
                <a:lnTo>
                  <a:pt x="1502440" y="1420004"/>
                </a:lnTo>
                <a:lnTo>
                  <a:pt x="1477057" y="1449601"/>
                </a:lnTo>
                <a:lnTo>
                  <a:pt x="1447464" y="1474989"/>
                </a:lnTo>
                <a:lnTo>
                  <a:pt x="1414183" y="1495646"/>
                </a:lnTo>
                <a:lnTo>
                  <a:pt x="1377736" y="1511048"/>
                </a:lnTo>
                <a:lnTo>
                  <a:pt x="1338645" y="1520674"/>
                </a:lnTo>
                <a:lnTo>
                  <a:pt x="1297432" y="1523998"/>
                </a:lnTo>
                <a:lnTo>
                  <a:pt x="254000" y="1523998"/>
                </a:lnTo>
                <a:lnTo>
                  <a:pt x="212798" y="1520674"/>
                </a:lnTo>
                <a:lnTo>
                  <a:pt x="173714" y="1511048"/>
                </a:lnTo>
                <a:lnTo>
                  <a:pt x="137270" y="1495646"/>
                </a:lnTo>
                <a:lnTo>
                  <a:pt x="103989" y="1474989"/>
                </a:lnTo>
                <a:lnTo>
                  <a:pt x="74393" y="1449601"/>
                </a:lnTo>
                <a:lnTo>
                  <a:pt x="49006" y="1420004"/>
                </a:lnTo>
                <a:lnTo>
                  <a:pt x="28350" y="1386723"/>
                </a:lnTo>
                <a:lnTo>
                  <a:pt x="12948" y="1350280"/>
                </a:lnTo>
                <a:lnTo>
                  <a:pt x="3324" y="1311197"/>
                </a:lnTo>
                <a:lnTo>
                  <a:pt x="0" y="1270000"/>
                </a:lnTo>
                <a:lnTo>
                  <a:pt x="0" y="254000"/>
                </a:lnTo>
                <a:close/>
              </a:path>
            </a:pathLst>
          </a:custGeom>
          <a:ln w="12192">
            <a:solidFill>
              <a:srgbClr val="41709C"/>
            </a:solidFill>
          </a:ln>
        </p:spPr>
        <p:txBody>
          <a:bodyPr wrap="square" lIns="0" tIns="0" rIns="0" bIns="0" rtlCol="0">
            <a:noAutofit/>
          </a:bodyPr>
          <a:lstStyle/>
          <a:p>
            <a:endParaRPr/>
          </a:p>
        </p:txBody>
      </p:sp>
      <p:sp>
        <p:nvSpPr>
          <p:cNvPr id="16" name="object 16">
            <a:extLst>
              <a:ext uri="{FF2B5EF4-FFF2-40B4-BE49-F238E27FC236}">
                <a16:creationId xmlns:a16="http://schemas.microsoft.com/office/drawing/2014/main" id="{283AB99F-FE04-A149-BC0B-B371A20EA4C9}"/>
              </a:ext>
            </a:extLst>
          </p:cNvPr>
          <p:cNvSpPr txBox="1"/>
          <p:nvPr/>
        </p:nvSpPr>
        <p:spPr>
          <a:xfrm>
            <a:off x="245160" y="4883563"/>
            <a:ext cx="1172845" cy="511175"/>
          </a:xfrm>
          <a:prstGeom prst="rect">
            <a:avLst/>
          </a:prstGeom>
        </p:spPr>
        <p:txBody>
          <a:bodyPr vert="horz" wrap="square" lIns="0" tIns="0" rIns="0" bIns="0" rtlCol="0">
            <a:noAutofit/>
          </a:bodyPr>
          <a:lstStyle/>
          <a:p>
            <a:pPr marL="12700" marR="12700" indent="5715">
              <a:lnSpc>
                <a:spcPct val="100099"/>
              </a:lnSpc>
            </a:pPr>
            <a:r>
              <a:rPr sz="1600" b="1" spc="-15" dirty="0">
                <a:latin typeface="Calibri"/>
                <a:cs typeface="Calibri"/>
              </a:rPr>
              <a:t>M</a:t>
            </a:r>
            <a:r>
              <a:rPr sz="1600" b="1" spc="-25" dirty="0">
                <a:latin typeface="Calibri"/>
                <a:cs typeface="Calibri"/>
              </a:rPr>
              <a:t>e</a:t>
            </a:r>
            <a:r>
              <a:rPr sz="1600" b="1" spc="-10" dirty="0">
                <a:latin typeface="Calibri"/>
                <a:cs typeface="Calibri"/>
              </a:rPr>
              <a:t>t</a:t>
            </a:r>
            <a:r>
              <a:rPr sz="1600" b="1" spc="-20" dirty="0">
                <a:latin typeface="Calibri"/>
                <a:cs typeface="Calibri"/>
              </a:rPr>
              <a:t>h</a:t>
            </a:r>
            <a:r>
              <a:rPr sz="1600" b="1" spc="-10" dirty="0">
                <a:latin typeface="Calibri"/>
                <a:cs typeface="Calibri"/>
              </a:rPr>
              <a:t>o</a:t>
            </a:r>
            <a:r>
              <a:rPr sz="1600" b="1" spc="-15" dirty="0">
                <a:latin typeface="Calibri"/>
                <a:cs typeface="Calibri"/>
              </a:rPr>
              <a:t>d</a:t>
            </a:r>
            <a:r>
              <a:rPr sz="1600" b="1" spc="-10" dirty="0">
                <a:latin typeface="Calibri"/>
                <a:cs typeface="Calibri"/>
              </a:rPr>
              <a:t>ol</a:t>
            </a:r>
            <a:r>
              <a:rPr sz="1600" b="1" spc="-5" dirty="0">
                <a:latin typeface="Calibri"/>
                <a:cs typeface="Calibri"/>
              </a:rPr>
              <a:t>o</a:t>
            </a:r>
            <a:r>
              <a:rPr sz="1600" b="1" spc="-10" dirty="0">
                <a:latin typeface="Calibri"/>
                <a:cs typeface="Calibri"/>
              </a:rPr>
              <a:t>gy</a:t>
            </a:r>
            <a:r>
              <a:rPr sz="1600" b="1" spc="-5" dirty="0">
                <a:latin typeface="Calibri"/>
                <a:cs typeface="Calibri"/>
              </a:rPr>
              <a:t> </a:t>
            </a:r>
            <a:r>
              <a:rPr sz="1600" b="1" spc="-30" dirty="0">
                <a:latin typeface="Calibri"/>
                <a:cs typeface="Calibri"/>
              </a:rPr>
              <a:t>f</a:t>
            </a:r>
            <a:r>
              <a:rPr sz="1600" b="1" spc="-10" dirty="0">
                <a:latin typeface="Calibri"/>
                <a:cs typeface="Calibri"/>
              </a:rPr>
              <a:t>or</a:t>
            </a:r>
            <a:r>
              <a:rPr sz="1600" b="1" spc="15" dirty="0">
                <a:latin typeface="Calibri"/>
                <a:cs typeface="Calibri"/>
              </a:rPr>
              <a:t> </a:t>
            </a:r>
            <a:r>
              <a:rPr sz="1600" b="1" spc="-95" dirty="0">
                <a:latin typeface="Calibri"/>
                <a:cs typeface="Calibri"/>
              </a:rPr>
              <a:t>V</a:t>
            </a:r>
            <a:r>
              <a:rPr sz="1600" b="1" spc="-10" dirty="0">
                <a:latin typeface="Calibri"/>
                <a:cs typeface="Calibri"/>
              </a:rPr>
              <a:t>a</a:t>
            </a:r>
            <a:r>
              <a:rPr sz="1600" b="1" spc="0" dirty="0">
                <a:latin typeface="Calibri"/>
                <a:cs typeface="Calibri"/>
              </a:rPr>
              <a:t>l</a:t>
            </a:r>
            <a:r>
              <a:rPr sz="1600" b="1" spc="-10" dirty="0">
                <a:latin typeface="Calibri"/>
                <a:cs typeface="Calibri"/>
              </a:rPr>
              <a:t>id</a:t>
            </a:r>
            <a:r>
              <a:rPr sz="1600" b="1" spc="-20" dirty="0">
                <a:latin typeface="Calibri"/>
                <a:cs typeface="Calibri"/>
              </a:rPr>
              <a:t>a</a:t>
            </a:r>
            <a:r>
              <a:rPr sz="1600" b="1" spc="-5" dirty="0">
                <a:latin typeface="Calibri"/>
                <a:cs typeface="Calibri"/>
              </a:rPr>
              <a:t>tio</a:t>
            </a:r>
            <a:r>
              <a:rPr sz="1600" b="1" spc="-10" dirty="0">
                <a:latin typeface="Calibri"/>
                <a:cs typeface="Calibri"/>
              </a:rPr>
              <a:t>n</a:t>
            </a:r>
            <a:endParaRPr sz="1600">
              <a:latin typeface="Calibri"/>
              <a:cs typeface="Calibri"/>
            </a:endParaRPr>
          </a:p>
        </p:txBody>
      </p:sp>
      <p:sp>
        <p:nvSpPr>
          <p:cNvPr id="18" name="object 18">
            <a:extLst>
              <a:ext uri="{FF2B5EF4-FFF2-40B4-BE49-F238E27FC236}">
                <a16:creationId xmlns:a16="http://schemas.microsoft.com/office/drawing/2014/main" id="{7FF442A6-B5E4-6E47-A588-4DE74E88E44D}"/>
              </a:ext>
            </a:extLst>
          </p:cNvPr>
          <p:cNvSpPr txBox="1"/>
          <p:nvPr/>
        </p:nvSpPr>
        <p:spPr>
          <a:xfrm>
            <a:off x="304596" y="5859497"/>
            <a:ext cx="1056005" cy="510540"/>
          </a:xfrm>
          <a:prstGeom prst="rect">
            <a:avLst/>
          </a:prstGeom>
        </p:spPr>
        <p:txBody>
          <a:bodyPr vert="horz" wrap="square" lIns="0" tIns="0" rIns="0" bIns="0" rtlCol="0">
            <a:noAutofit/>
          </a:bodyPr>
          <a:lstStyle/>
          <a:p>
            <a:pPr marL="12700" marR="12700" indent="10160">
              <a:lnSpc>
                <a:spcPct val="100000"/>
              </a:lnSpc>
            </a:pPr>
            <a:r>
              <a:rPr sz="1600" b="1" spc="-15" dirty="0">
                <a:solidFill>
                  <a:srgbClr val="FF0000"/>
                </a:solidFill>
                <a:latin typeface="Calibri"/>
                <a:cs typeface="Calibri"/>
              </a:rPr>
              <a:t>100%</a:t>
            </a:r>
            <a:r>
              <a:rPr sz="1600" b="1" spc="20" dirty="0">
                <a:solidFill>
                  <a:srgbClr val="FF0000"/>
                </a:solidFill>
                <a:latin typeface="Calibri"/>
                <a:cs typeface="Calibri"/>
              </a:rPr>
              <a:t> </a:t>
            </a:r>
            <a:r>
              <a:rPr sz="1600" b="1" spc="-10" dirty="0">
                <a:solidFill>
                  <a:srgbClr val="FF0000"/>
                </a:solidFill>
                <a:latin typeface="Calibri"/>
                <a:cs typeface="Calibri"/>
              </a:rPr>
              <a:t>Di</a:t>
            </a:r>
            <a:r>
              <a:rPr sz="1600" b="1" spc="-30" dirty="0">
                <a:solidFill>
                  <a:srgbClr val="FF0000"/>
                </a:solidFill>
                <a:latin typeface="Calibri"/>
                <a:cs typeface="Calibri"/>
              </a:rPr>
              <a:t>r</a:t>
            </a:r>
            <a:r>
              <a:rPr sz="1600" b="1" spc="-10" dirty="0">
                <a:solidFill>
                  <a:srgbClr val="FF0000"/>
                </a:solidFill>
                <a:latin typeface="Calibri"/>
                <a:cs typeface="Calibri"/>
              </a:rPr>
              <a:t>ect O</a:t>
            </a:r>
            <a:r>
              <a:rPr sz="1600" b="1" spc="-30" dirty="0">
                <a:solidFill>
                  <a:srgbClr val="FF0000"/>
                </a:solidFill>
                <a:latin typeface="Calibri"/>
                <a:cs typeface="Calibri"/>
              </a:rPr>
              <a:t>b</a:t>
            </a:r>
            <a:r>
              <a:rPr sz="1600" b="1" spc="-10" dirty="0">
                <a:solidFill>
                  <a:srgbClr val="FF0000"/>
                </a:solidFill>
                <a:latin typeface="Calibri"/>
                <a:cs typeface="Calibri"/>
              </a:rPr>
              <a:t>se</a:t>
            </a:r>
            <a:r>
              <a:rPr sz="1600" b="1" spc="-5" dirty="0">
                <a:solidFill>
                  <a:srgbClr val="FF0000"/>
                </a:solidFill>
                <a:latin typeface="Calibri"/>
                <a:cs typeface="Calibri"/>
              </a:rPr>
              <a:t>r</a:t>
            </a:r>
            <a:r>
              <a:rPr sz="1600" b="1" spc="-35" dirty="0">
                <a:solidFill>
                  <a:srgbClr val="FF0000"/>
                </a:solidFill>
                <a:latin typeface="Calibri"/>
                <a:cs typeface="Calibri"/>
              </a:rPr>
              <a:t>v</a:t>
            </a:r>
            <a:r>
              <a:rPr sz="1600" b="1" spc="-20" dirty="0">
                <a:solidFill>
                  <a:srgbClr val="FF0000"/>
                </a:solidFill>
                <a:latin typeface="Calibri"/>
                <a:cs typeface="Calibri"/>
              </a:rPr>
              <a:t>a</a:t>
            </a:r>
            <a:r>
              <a:rPr sz="1600" b="1" spc="-5" dirty="0">
                <a:solidFill>
                  <a:srgbClr val="FF0000"/>
                </a:solidFill>
                <a:latin typeface="Calibri"/>
                <a:cs typeface="Calibri"/>
              </a:rPr>
              <a:t>tio</a:t>
            </a:r>
            <a:r>
              <a:rPr sz="1600" b="1" spc="-10" dirty="0">
                <a:solidFill>
                  <a:srgbClr val="FF0000"/>
                </a:solidFill>
                <a:latin typeface="Calibri"/>
                <a:cs typeface="Calibri"/>
              </a:rPr>
              <a:t>n</a:t>
            </a:r>
            <a:endParaRPr sz="1600">
              <a:latin typeface="Calibri"/>
              <a:cs typeface="Calibri"/>
            </a:endParaRPr>
          </a:p>
        </p:txBody>
      </p:sp>
      <p:sp>
        <p:nvSpPr>
          <p:cNvPr id="19" name="Rounded Rectangle 18">
            <a:extLst>
              <a:ext uri="{FF2B5EF4-FFF2-40B4-BE49-F238E27FC236}">
                <a16:creationId xmlns:a16="http://schemas.microsoft.com/office/drawing/2014/main" id="{E48934A2-8CB4-9043-A3A1-FE73409CBB9C}"/>
              </a:ext>
            </a:extLst>
          </p:cNvPr>
          <p:cNvSpPr/>
          <p:nvPr/>
        </p:nvSpPr>
        <p:spPr>
          <a:xfrm>
            <a:off x="0" y="155183"/>
            <a:ext cx="1014505" cy="96649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2800" b="1" dirty="0">
                <a:solidFill>
                  <a:srgbClr val="FFFFFF"/>
                </a:solidFill>
                <a:latin typeface="Arial"/>
                <a:ea typeface="Calibri"/>
                <a:cs typeface="Times New Roman"/>
              </a:rPr>
              <a:t>2.10</a:t>
            </a:r>
            <a:endParaRPr lang="en-SG" sz="900" dirty="0">
              <a:solidFill>
                <a:prstClr val="white"/>
              </a:solidFill>
              <a:ea typeface="Calibri"/>
              <a:cs typeface="Times New Roman"/>
            </a:endParaRPr>
          </a:p>
        </p:txBody>
      </p:sp>
      <p:sp>
        <p:nvSpPr>
          <p:cNvPr id="20" name="Rounded Rectangle 19">
            <a:extLst>
              <a:ext uri="{FF2B5EF4-FFF2-40B4-BE49-F238E27FC236}">
                <a16:creationId xmlns:a16="http://schemas.microsoft.com/office/drawing/2014/main" id="{ABC4879E-A7A6-924A-91AA-B56BB30760F7}"/>
              </a:ext>
            </a:extLst>
          </p:cNvPr>
          <p:cNvSpPr/>
          <p:nvPr/>
        </p:nvSpPr>
        <p:spPr>
          <a:xfrm>
            <a:off x="1041010" y="104384"/>
            <a:ext cx="11150990" cy="1209957"/>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000" b="1" dirty="0">
                <a:solidFill>
                  <a:schemeClr val="tx1"/>
                </a:solidFill>
                <a:ea typeface="Times New Roman"/>
                <a:cs typeface="Mangal"/>
              </a:rPr>
              <a:t>Bulk Waste Generators</a:t>
            </a:r>
            <a:r>
              <a:rPr lang="en-US" sz="2000" dirty="0">
                <a:solidFill>
                  <a:schemeClr val="tx1"/>
                </a:solidFill>
                <a:ea typeface="Times New Roman"/>
                <a:cs typeface="Mangal"/>
              </a:rPr>
              <a:t> (</a:t>
            </a:r>
            <a:r>
              <a:rPr lang="en-US" sz="2000" dirty="0" err="1">
                <a:solidFill>
                  <a:schemeClr val="tx1"/>
                </a:solidFill>
                <a:ea typeface="Times New Roman"/>
                <a:cs typeface="Mangal"/>
              </a:rPr>
              <a:t>i</a:t>
            </a:r>
            <a:r>
              <a:rPr lang="en-US" sz="2000" dirty="0">
                <a:solidFill>
                  <a:schemeClr val="tx1"/>
                </a:solidFill>
                <a:ea typeface="Times New Roman"/>
                <a:cs typeface="Mangal"/>
              </a:rPr>
              <a:t>) doing </a:t>
            </a:r>
            <a:r>
              <a:rPr lang="en-US" sz="2000" b="1" dirty="0">
                <a:solidFill>
                  <a:schemeClr val="tx1"/>
                </a:solidFill>
                <a:ea typeface="Times New Roman"/>
                <a:cs typeface="Mangal"/>
              </a:rPr>
              <a:t>onsite processing </a:t>
            </a:r>
            <a:r>
              <a:rPr lang="en-US" sz="2000" dirty="0">
                <a:solidFill>
                  <a:schemeClr val="tx1"/>
                </a:solidFill>
                <a:ea typeface="Times New Roman"/>
                <a:cs typeface="Mangal"/>
              </a:rPr>
              <a:t>of wet waste generated, including kitchen and garden waste or organic waste or getting wet waste collected and processed by private parties authorized by ULB. (ii) Handing over </a:t>
            </a:r>
            <a:r>
              <a:rPr lang="en-US" sz="2000" b="1" dirty="0">
                <a:solidFill>
                  <a:schemeClr val="tx1"/>
                </a:solidFill>
                <a:ea typeface="Times New Roman"/>
                <a:cs typeface="Mangal"/>
              </a:rPr>
              <a:t>segregated dry waste to authorized waste pickers </a:t>
            </a:r>
            <a:r>
              <a:rPr lang="en-US" sz="2000" dirty="0">
                <a:solidFill>
                  <a:schemeClr val="tx1"/>
                </a:solidFill>
                <a:ea typeface="Times New Roman"/>
                <a:cs typeface="Mangal"/>
              </a:rPr>
              <a:t>or waste collectors.</a:t>
            </a:r>
            <a:endParaRPr lang="en-SG" sz="2000" dirty="0">
              <a:solidFill>
                <a:schemeClr val="tx1"/>
              </a:solidFill>
              <a:ea typeface="Times New Roman"/>
              <a:cs typeface="Mangal"/>
            </a:endParaRPr>
          </a:p>
        </p:txBody>
      </p:sp>
    </p:spTree>
    <p:extLst>
      <p:ext uri="{BB962C8B-B14F-4D97-AF65-F5344CB8AC3E}">
        <p14:creationId xmlns:p14="http://schemas.microsoft.com/office/powerpoint/2010/main" val="28399102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7383780" y="3403091"/>
            <a:ext cx="4210812" cy="2740151"/>
          </a:xfrm>
          <a:prstGeom prst="rect">
            <a:avLst/>
          </a:prstGeom>
        </p:spPr>
      </p:pic>
      <p:sp>
        <p:nvSpPr>
          <p:cNvPr id="5" name="object 5"/>
          <p:cNvSpPr/>
          <p:nvPr/>
        </p:nvSpPr>
        <p:spPr>
          <a:xfrm>
            <a:off x="3500628" y="3054095"/>
            <a:ext cx="3961129" cy="375285"/>
          </a:xfrm>
          <a:custGeom>
            <a:avLst/>
            <a:gdLst/>
            <a:ahLst/>
            <a:cxnLst/>
            <a:rect l="l" t="t" r="r" b="b"/>
            <a:pathLst>
              <a:path w="3961129" h="375285">
                <a:moveTo>
                  <a:pt x="3898392" y="0"/>
                </a:moveTo>
                <a:lnTo>
                  <a:pt x="62484" y="0"/>
                </a:lnTo>
                <a:lnTo>
                  <a:pt x="38147" y="4905"/>
                </a:lnTo>
                <a:lnTo>
                  <a:pt x="18287" y="18287"/>
                </a:lnTo>
                <a:lnTo>
                  <a:pt x="4905" y="38147"/>
                </a:lnTo>
                <a:lnTo>
                  <a:pt x="0" y="62483"/>
                </a:lnTo>
                <a:lnTo>
                  <a:pt x="0" y="312419"/>
                </a:lnTo>
                <a:lnTo>
                  <a:pt x="4905" y="336756"/>
                </a:lnTo>
                <a:lnTo>
                  <a:pt x="18287" y="356615"/>
                </a:lnTo>
                <a:lnTo>
                  <a:pt x="38147" y="369998"/>
                </a:lnTo>
                <a:lnTo>
                  <a:pt x="62484" y="374903"/>
                </a:lnTo>
                <a:lnTo>
                  <a:pt x="3898392" y="374903"/>
                </a:lnTo>
                <a:lnTo>
                  <a:pt x="3922728" y="369998"/>
                </a:lnTo>
                <a:lnTo>
                  <a:pt x="3942587" y="356615"/>
                </a:lnTo>
                <a:lnTo>
                  <a:pt x="3955970" y="336756"/>
                </a:lnTo>
                <a:lnTo>
                  <a:pt x="3960876" y="312419"/>
                </a:lnTo>
                <a:lnTo>
                  <a:pt x="3960876" y="62483"/>
                </a:lnTo>
                <a:lnTo>
                  <a:pt x="3955970" y="38147"/>
                </a:lnTo>
                <a:lnTo>
                  <a:pt x="3942588" y="18287"/>
                </a:lnTo>
                <a:lnTo>
                  <a:pt x="3922728" y="4905"/>
                </a:lnTo>
                <a:lnTo>
                  <a:pt x="3898392" y="0"/>
                </a:lnTo>
                <a:close/>
              </a:path>
            </a:pathLst>
          </a:custGeom>
          <a:solidFill>
            <a:srgbClr val="D9D9D9"/>
          </a:solidFill>
        </p:spPr>
        <p:txBody>
          <a:bodyPr wrap="square" lIns="0" tIns="0" rIns="0" bIns="0" rtlCol="0"/>
          <a:lstStyle/>
          <a:p>
            <a:endParaRPr/>
          </a:p>
        </p:txBody>
      </p:sp>
      <p:sp>
        <p:nvSpPr>
          <p:cNvPr id="6" name="object 6"/>
          <p:cNvSpPr/>
          <p:nvPr/>
        </p:nvSpPr>
        <p:spPr>
          <a:xfrm>
            <a:off x="3500628" y="3054095"/>
            <a:ext cx="3961129" cy="375285"/>
          </a:xfrm>
          <a:custGeom>
            <a:avLst/>
            <a:gdLst/>
            <a:ahLst/>
            <a:cxnLst/>
            <a:rect l="l" t="t" r="r" b="b"/>
            <a:pathLst>
              <a:path w="3961129" h="375285">
                <a:moveTo>
                  <a:pt x="0" y="62483"/>
                </a:moveTo>
                <a:lnTo>
                  <a:pt x="4905" y="38147"/>
                </a:lnTo>
                <a:lnTo>
                  <a:pt x="18287" y="18287"/>
                </a:lnTo>
                <a:lnTo>
                  <a:pt x="38147" y="4905"/>
                </a:lnTo>
                <a:lnTo>
                  <a:pt x="62484" y="0"/>
                </a:lnTo>
                <a:lnTo>
                  <a:pt x="3898392" y="0"/>
                </a:lnTo>
                <a:lnTo>
                  <a:pt x="3922728" y="4905"/>
                </a:lnTo>
                <a:lnTo>
                  <a:pt x="3942588" y="18287"/>
                </a:lnTo>
                <a:lnTo>
                  <a:pt x="3955970" y="38147"/>
                </a:lnTo>
                <a:lnTo>
                  <a:pt x="3960876" y="62483"/>
                </a:lnTo>
                <a:lnTo>
                  <a:pt x="3960876" y="312419"/>
                </a:lnTo>
                <a:lnTo>
                  <a:pt x="3955970" y="336756"/>
                </a:lnTo>
                <a:lnTo>
                  <a:pt x="3942587" y="356615"/>
                </a:lnTo>
                <a:lnTo>
                  <a:pt x="3922728" y="369998"/>
                </a:lnTo>
                <a:lnTo>
                  <a:pt x="3898392" y="374903"/>
                </a:lnTo>
                <a:lnTo>
                  <a:pt x="62484" y="374903"/>
                </a:lnTo>
                <a:lnTo>
                  <a:pt x="38147" y="369998"/>
                </a:lnTo>
                <a:lnTo>
                  <a:pt x="18287" y="356615"/>
                </a:lnTo>
                <a:lnTo>
                  <a:pt x="4905" y="336756"/>
                </a:lnTo>
                <a:lnTo>
                  <a:pt x="0" y="312419"/>
                </a:lnTo>
                <a:lnTo>
                  <a:pt x="0" y="62483"/>
                </a:lnTo>
                <a:close/>
              </a:path>
            </a:pathLst>
          </a:custGeom>
          <a:ln w="12700">
            <a:solidFill>
              <a:srgbClr val="00173A"/>
            </a:solidFill>
          </a:ln>
        </p:spPr>
        <p:txBody>
          <a:bodyPr wrap="square" lIns="0" tIns="0" rIns="0" bIns="0" rtlCol="0"/>
          <a:lstStyle/>
          <a:p>
            <a:endParaRPr/>
          </a:p>
        </p:txBody>
      </p:sp>
      <p:grpSp>
        <p:nvGrpSpPr>
          <p:cNvPr id="7" name="object 7"/>
          <p:cNvGrpSpPr/>
          <p:nvPr/>
        </p:nvGrpSpPr>
        <p:grpSpPr>
          <a:xfrm>
            <a:off x="11125051" y="0"/>
            <a:ext cx="1067435" cy="610870"/>
            <a:chOff x="11125051" y="0"/>
            <a:chExt cx="1067435" cy="610870"/>
          </a:xfrm>
        </p:grpSpPr>
        <p:pic>
          <p:nvPicPr>
            <p:cNvPr id="8" name="object 8"/>
            <p:cNvPicPr/>
            <p:nvPr/>
          </p:nvPicPr>
          <p:blipFill>
            <a:blip r:embed="rId3" cstate="print"/>
            <a:stretch>
              <a:fillRect/>
            </a:stretch>
          </p:blipFill>
          <p:spPr>
            <a:xfrm>
              <a:off x="11125051" y="0"/>
              <a:ext cx="1066947" cy="610435"/>
            </a:xfrm>
            <a:prstGeom prst="rect">
              <a:avLst/>
            </a:prstGeom>
          </p:spPr>
        </p:pic>
        <p:pic>
          <p:nvPicPr>
            <p:cNvPr id="9" name="object 9"/>
            <p:cNvPicPr/>
            <p:nvPr/>
          </p:nvPicPr>
          <p:blipFill>
            <a:blip r:embed="rId4" cstate="print"/>
            <a:stretch>
              <a:fillRect/>
            </a:stretch>
          </p:blipFill>
          <p:spPr>
            <a:xfrm>
              <a:off x="11175491" y="0"/>
              <a:ext cx="995172" cy="554736"/>
            </a:xfrm>
            <a:prstGeom prst="rect">
              <a:avLst/>
            </a:prstGeom>
          </p:spPr>
        </p:pic>
      </p:grpSp>
      <p:pic>
        <p:nvPicPr>
          <p:cNvPr id="10" name="object 10"/>
          <p:cNvPicPr/>
          <p:nvPr/>
        </p:nvPicPr>
        <p:blipFill>
          <a:blip r:embed="rId5" cstate="print"/>
          <a:stretch>
            <a:fillRect/>
          </a:stretch>
        </p:blipFill>
        <p:spPr>
          <a:xfrm>
            <a:off x="59553" y="57838"/>
            <a:ext cx="833752" cy="582241"/>
          </a:xfrm>
          <a:prstGeom prst="rect">
            <a:avLst/>
          </a:prstGeom>
        </p:spPr>
      </p:pic>
      <p:sp>
        <p:nvSpPr>
          <p:cNvPr id="11" name="object 11"/>
          <p:cNvSpPr txBox="1">
            <a:spLocks noGrp="1"/>
          </p:cNvSpPr>
          <p:nvPr>
            <p:ph type="title"/>
          </p:nvPr>
        </p:nvSpPr>
        <p:spPr>
          <a:xfrm>
            <a:off x="1484122" y="226567"/>
            <a:ext cx="9202420" cy="756920"/>
          </a:xfrm>
          <a:prstGeom prst="rect">
            <a:avLst/>
          </a:prstGeom>
        </p:spPr>
        <p:txBody>
          <a:bodyPr vert="horz" wrap="square" lIns="0" tIns="12700" rIns="0" bIns="0" rtlCol="0">
            <a:spAutoFit/>
          </a:bodyPr>
          <a:lstStyle/>
          <a:p>
            <a:pPr marL="12700">
              <a:lnSpc>
                <a:spcPct val="100000"/>
              </a:lnSpc>
              <a:spcBef>
                <a:spcPts val="100"/>
              </a:spcBef>
            </a:pPr>
            <a:r>
              <a:rPr sz="4800" b="0" spc="55" dirty="0">
                <a:solidFill>
                  <a:srgbClr val="2E469C"/>
                </a:solidFill>
                <a:latin typeface="Arial Black"/>
                <a:cs typeface="Arial Black"/>
              </a:rPr>
              <a:t>BULK</a:t>
            </a:r>
            <a:r>
              <a:rPr sz="4800" b="0" spc="204" dirty="0">
                <a:solidFill>
                  <a:srgbClr val="2E469C"/>
                </a:solidFill>
                <a:latin typeface="Arial Black"/>
                <a:cs typeface="Arial Black"/>
              </a:rPr>
              <a:t> </a:t>
            </a:r>
            <a:r>
              <a:rPr sz="4800" b="0" spc="90" dirty="0">
                <a:solidFill>
                  <a:srgbClr val="2E469C"/>
                </a:solidFill>
                <a:latin typeface="Arial Black"/>
                <a:cs typeface="Arial Black"/>
              </a:rPr>
              <a:t>WASTE</a:t>
            </a:r>
            <a:r>
              <a:rPr sz="4800" b="0" spc="185" dirty="0">
                <a:solidFill>
                  <a:srgbClr val="2E469C"/>
                </a:solidFill>
                <a:latin typeface="Arial Black"/>
                <a:cs typeface="Arial Black"/>
              </a:rPr>
              <a:t> </a:t>
            </a:r>
            <a:r>
              <a:rPr sz="4800" b="0" spc="45" dirty="0">
                <a:solidFill>
                  <a:srgbClr val="2E469C"/>
                </a:solidFill>
                <a:latin typeface="Arial Black"/>
                <a:cs typeface="Arial Black"/>
              </a:rPr>
              <a:t>GENERATOR</a:t>
            </a:r>
            <a:endParaRPr sz="4800">
              <a:latin typeface="Arial Black"/>
              <a:cs typeface="Arial Black"/>
            </a:endParaRPr>
          </a:p>
        </p:txBody>
      </p:sp>
      <p:grpSp>
        <p:nvGrpSpPr>
          <p:cNvPr id="13" name="object 13"/>
          <p:cNvGrpSpPr/>
          <p:nvPr/>
        </p:nvGrpSpPr>
        <p:grpSpPr>
          <a:xfrm>
            <a:off x="281940" y="3555491"/>
            <a:ext cx="6989445" cy="2464435"/>
            <a:chOff x="281940" y="3555491"/>
            <a:chExt cx="6989445" cy="2464435"/>
          </a:xfrm>
        </p:grpSpPr>
        <p:pic>
          <p:nvPicPr>
            <p:cNvPr id="14" name="object 14"/>
            <p:cNvPicPr/>
            <p:nvPr/>
          </p:nvPicPr>
          <p:blipFill>
            <a:blip r:embed="rId6" cstate="print"/>
            <a:stretch>
              <a:fillRect/>
            </a:stretch>
          </p:blipFill>
          <p:spPr>
            <a:xfrm>
              <a:off x="4328023" y="3678935"/>
              <a:ext cx="2942980" cy="1720291"/>
            </a:xfrm>
            <a:prstGeom prst="rect">
              <a:avLst/>
            </a:prstGeom>
          </p:spPr>
        </p:pic>
        <p:pic>
          <p:nvPicPr>
            <p:cNvPr id="15" name="object 15"/>
            <p:cNvPicPr/>
            <p:nvPr/>
          </p:nvPicPr>
          <p:blipFill>
            <a:blip r:embed="rId7" cstate="print"/>
            <a:stretch>
              <a:fillRect/>
            </a:stretch>
          </p:blipFill>
          <p:spPr>
            <a:xfrm>
              <a:off x="281940" y="3555491"/>
              <a:ext cx="4005072" cy="2464307"/>
            </a:xfrm>
            <a:prstGeom prst="rect">
              <a:avLst/>
            </a:prstGeom>
          </p:spPr>
        </p:pic>
      </p:grpSp>
      <p:sp>
        <p:nvSpPr>
          <p:cNvPr id="16" name="object 16"/>
          <p:cNvSpPr txBox="1"/>
          <p:nvPr/>
        </p:nvSpPr>
        <p:spPr>
          <a:xfrm>
            <a:off x="481990" y="811479"/>
            <a:ext cx="11312525" cy="2575560"/>
          </a:xfrm>
          <a:prstGeom prst="rect">
            <a:avLst/>
          </a:prstGeom>
        </p:spPr>
        <p:txBody>
          <a:bodyPr vert="horz" wrap="square" lIns="0" tIns="12700" rIns="0" bIns="0" rtlCol="0">
            <a:spAutoFit/>
          </a:bodyPr>
          <a:lstStyle/>
          <a:p>
            <a:pPr marL="581660">
              <a:lnSpc>
                <a:spcPct val="100000"/>
              </a:lnSpc>
              <a:spcBef>
                <a:spcPts val="100"/>
              </a:spcBef>
            </a:pPr>
            <a:r>
              <a:rPr sz="4800" spc="70" dirty="0">
                <a:solidFill>
                  <a:srgbClr val="2E469C"/>
                </a:solidFill>
                <a:latin typeface="Arial Black"/>
                <a:cs typeface="Arial Black"/>
              </a:rPr>
              <a:t>(BWG)</a:t>
            </a:r>
            <a:r>
              <a:rPr sz="4800" spc="204" dirty="0">
                <a:solidFill>
                  <a:srgbClr val="2E469C"/>
                </a:solidFill>
                <a:latin typeface="Arial Black"/>
                <a:cs typeface="Arial Black"/>
              </a:rPr>
              <a:t> </a:t>
            </a:r>
            <a:r>
              <a:rPr sz="4800" spc="90" dirty="0">
                <a:solidFill>
                  <a:srgbClr val="2E469C"/>
                </a:solidFill>
                <a:latin typeface="Arial Black"/>
                <a:cs typeface="Arial Black"/>
              </a:rPr>
              <a:t>PROCESSING</a:t>
            </a:r>
            <a:r>
              <a:rPr sz="4800" spc="200" dirty="0">
                <a:solidFill>
                  <a:srgbClr val="2E469C"/>
                </a:solidFill>
                <a:latin typeface="Arial Black"/>
                <a:cs typeface="Arial Black"/>
              </a:rPr>
              <a:t> </a:t>
            </a:r>
            <a:r>
              <a:rPr sz="4800" spc="110" dirty="0">
                <a:solidFill>
                  <a:srgbClr val="2E469C"/>
                </a:solidFill>
                <a:latin typeface="Arial Black"/>
                <a:cs typeface="Arial Black"/>
              </a:rPr>
              <a:t>ON-SITE</a:t>
            </a:r>
            <a:endParaRPr sz="4800">
              <a:latin typeface="Arial Black"/>
              <a:cs typeface="Arial Black"/>
            </a:endParaRPr>
          </a:p>
          <a:p>
            <a:pPr marL="12700" marR="5080" algn="just">
              <a:lnSpc>
                <a:spcPct val="100000"/>
              </a:lnSpc>
              <a:spcBef>
                <a:spcPts val="1315"/>
              </a:spcBef>
            </a:pPr>
            <a:r>
              <a:rPr sz="1600" spc="-5" dirty="0">
                <a:latin typeface="Arial MT"/>
                <a:cs typeface="Arial MT"/>
              </a:rPr>
              <a:t>As per Solid </a:t>
            </a:r>
            <a:r>
              <a:rPr sz="1600" spc="-20" dirty="0">
                <a:latin typeface="Arial MT"/>
                <a:cs typeface="Arial MT"/>
              </a:rPr>
              <a:t>Waste</a:t>
            </a:r>
            <a:r>
              <a:rPr sz="1600" spc="-15" dirty="0">
                <a:latin typeface="Arial MT"/>
                <a:cs typeface="Arial MT"/>
              </a:rPr>
              <a:t> </a:t>
            </a:r>
            <a:r>
              <a:rPr sz="1600" spc="-5" dirty="0">
                <a:latin typeface="Arial MT"/>
                <a:cs typeface="Arial MT"/>
              </a:rPr>
              <a:t>Management Rules 2016, </a:t>
            </a:r>
            <a:r>
              <a:rPr sz="1600" b="1" spc="-10" dirty="0">
                <a:latin typeface="Arial"/>
                <a:cs typeface="Arial"/>
              </a:rPr>
              <a:t>“Bulk </a:t>
            </a:r>
            <a:r>
              <a:rPr sz="1600" b="1" spc="-15" dirty="0">
                <a:latin typeface="Arial"/>
                <a:cs typeface="Arial"/>
              </a:rPr>
              <a:t>Waste</a:t>
            </a:r>
            <a:r>
              <a:rPr sz="1600" b="1" spc="409" dirty="0">
                <a:latin typeface="Arial"/>
                <a:cs typeface="Arial"/>
              </a:rPr>
              <a:t> </a:t>
            </a:r>
            <a:r>
              <a:rPr sz="1600" b="1" spc="-10" dirty="0">
                <a:latin typeface="Arial"/>
                <a:cs typeface="Arial"/>
              </a:rPr>
              <a:t>Generator” </a:t>
            </a:r>
            <a:r>
              <a:rPr sz="1600" spc="-5" dirty="0">
                <a:latin typeface="Arial MT"/>
                <a:cs typeface="Arial MT"/>
              </a:rPr>
              <a:t>means and includes buildings </a:t>
            </a:r>
            <a:r>
              <a:rPr sz="1600" spc="-10" dirty="0">
                <a:latin typeface="Arial MT"/>
                <a:cs typeface="Arial MT"/>
              </a:rPr>
              <a:t>occupied </a:t>
            </a:r>
            <a:r>
              <a:rPr sz="1600" dirty="0">
                <a:latin typeface="Arial MT"/>
                <a:cs typeface="Arial MT"/>
              </a:rPr>
              <a:t>by </a:t>
            </a:r>
            <a:r>
              <a:rPr sz="1600" spc="-5" dirty="0">
                <a:latin typeface="Arial MT"/>
                <a:cs typeface="Arial MT"/>
              </a:rPr>
              <a:t>the </a:t>
            </a:r>
            <a:r>
              <a:rPr sz="1600" dirty="0">
                <a:latin typeface="Arial MT"/>
                <a:cs typeface="Arial MT"/>
              </a:rPr>
              <a:t> </a:t>
            </a:r>
            <a:r>
              <a:rPr sz="1600" spc="-5" dirty="0">
                <a:latin typeface="Arial MT"/>
                <a:cs typeface="Arial MT"/>
              </a:rPr>
              <a:t>Central Government </a:t>
            </a:r>
            <a:r>
              <a:rPr sz="1600" dirty="0">
                <a:latin typeface="Arial MT"/>
                <a:cs typeface="Arial MT"/>
              </a:rPr>
              <a:t>Departments </a:t>
            </a:r>
            <a:r>
              <a:rPr sz="1600" spc="-5" dirty="0">
                <a:latin typeface="Arial MT"/>
                <a:cs typeface="Arial MT"/>
              </a:rPr>
              <a:t>or Undertakings, State Government </a:t>
            </a:r>
            <a:r>
              <a:rPr sz="1600" dirty="0">
                <a:latin typeface="Arial MT"/>
                <a:cs typeface="Arial MT"/>
              </a:rPr>
              <a:t>Departments </a:t>
            </a:r>
            <a:r>
              <a:rPr sz="1600" spc="-5" dirty="0">
                <a:latin typeface="Arial MT"/>
                <a:cs typeface="Arial MT"/>
              </a:rPr>
              <a:t>or Undertakings, Local </a:t>
            </a:r>
            <a:r>
              <a:rPr sz="1600" spc="-10" dirty="0">
                <a:latin typeface="Arial MT"/>
                <a:cs typeface="Arial MT"/>
              </a:rPr>
              <a:t>Bodies, </a:t>
            </a:r>
            <a:r>
              <a:rPr sz="1600" spc="-5" dirty="0">
                <a:latin typeface="Arial MT"/>
                <a:cs typeface="Arial MT"/>
              </a:rPr>
              <a:t>Public </a:t>
            </a:r>
            <a:r>
              <a:rPr sz="1600" dirty="0">
                <a:latin typeface="Arial MT"/>
                <a:cs typeface="Arial MT"/>
              </a:rPr>
              <a:t> </a:t>
            </a:r>
            <a:r>
              <a:rPr sz="1600" spc="-5" dirty="0">
                <a:latin typeface="Arial MT"/>
                <a:cs typeface="Arial MT"/>
              </a:rPr>
              <a:t>Sector Undertakings or Private Companies, Hospitals, Nursing Homes, Schools, Colleges, Universities, other Educational </a:t>
            </a:r>
            <a:r>
              <a:rPr sz="1600" dirty="0">
                <a:latin typeface="Arial MT"/>
                <a:cs typeface="Arial MT"/>
              </a:rPr>
              <a:t> </a:t>
            </a:r>
            <a:r>
              <a:rPr sz="1600" spc="-5" dirty="0">
                <a:latin typeface="Arial MT"/>
                <a:cs typeface="Arial MT"/>
              </a:rPr>
              <a:t>Institutions, Hostels, Hotels, Commercial Establishments, </a:t>
            </a:r>
            <a:r>
              <a:rPr sz="1600" dirty="0">
                <a:latin typeface="Arial MT"/>
                <a:cs typeface="Arial MT"/>
              </a:rPr>
              <a:t>Markets, </a:t>
            </a:r>
            <a:r>
              <a:rPr sz="1600" spc="-5" dirty="0">
                <a:latin typeface="Arial MT"/>
                <a:cs typeface="Arial MT"/>
              </a:rPr>
              <a:t>Places of Worship, Stadia </a:t>
            </a:r>
            <a:r>
              <a:rPr sz="1600" spc="-10" dirty="0">
                <a:latin typeface="Arial MT"/>
                <a:cs typeface="Arial MT"/>
              </a:rPr>
              <a:t>and </a:t>
            </a:r>
            <a:r>
              <a:rPr sz="1600" spc="-5" dirty="0">
                <a:latin typeface="Arial MT"/>
                <a:cs typeface="Arial MT"/>
              </a:rPr>
              <a:t>Sports Complexes etc </a:t>
            </a:r>
            <a:r>
              <a:rPr sz="1600" dirty="0">
                <a:latin typeface="Arial MT"/>
                <a:cs typeface="Arial MT"/>
              </a:rPr>
              <a:t> </a:t>
            </a:r>
            <a:r>
              <a:rPr sz="1600" spc="-5" dirty="0">
                <a:latin typeface="Arial MT"/>
                <a:cs typeface="Arial MT"/>
              </a:rPr>
              <a:t>having</a:t>
            </a:r>
            <a:r>
              <a:rPr sz="1600" spc="-10" dirty="0">
                <a:latin typeface="Arial MT"/>
                <a:cs typeface="Arial MT"/>
              </a:rPr>
              <a:t> </a:t>
            </a:r>
            <a:r>
              <a:rPr sz="1600" spc="-5" dirty="0">
                <a:latin typeface="Arial MT"/>
                <a:cs typeface="Arial MT"/>
              </a:rPr>
              <a:t>an</a:t>
            </a:r>
            <a:r>
              <a:rPr sz="1600" spc="15" dirty="0">
                <a:latin typeface="Arial MT"/>
                <a:cs typeface="Arial MT"/>
              </a:rPr>
              <a:t> </a:t>
            </a:r>
            <a:r>
              <a:rPr sz="1600" b="1" spc="-10" dirty="0">
                <a:latin typeface="Arial"/>
                <a:cs typeface="Arial"/>
              </a:rPr>
              <a:t>average</a:t>
            </a:r>
            <a:r>
              <a:rPr sz="1600" b="1" spc="40" dirty="0">
                <a:latin typeface="Arial"/>
                <a:cs typeface="Arial"/>
              </a:rPr>
              <a:t> </a:t>
            </a:r>
            <a:r>
              <a:rPr sz="1600" b="1" spc="5" dirty="0">
                <a:latin typeface="Arial"/>
                <a:cs typeface="Arial"/>
              </a:rPr>
              <a:t>waste</a:t>
            </a:r>
            <a:r>
              <a:rPr sz="1600" b="1" spc="-10" dirty="0">
                <a:latin typeface="Arial"/>
                <a:cs typeface="Arial"/>
              </a:rPr>
              <a:t> </a:t>
            </a:r>
            <a:r>
              <a:rPr sz="1600" b="1" spc="-5" dirty="0">
                <a:latin typeface="Arial"/>
                <a:cs typeface="Arial"/>
              </a:rPr>
              <a:t>generation</a:t>
            </a:r>
            <a:r>
              <a:rPr sz="1600" b="1" spc="15" dirty="0">
                <a:latin typeface="Arial"/>
                <a:cs typeface="Arial"/>
              </a:rPr>
              <a:t> </a:t>
            </a:r>
            <a:r>
              <a:rPr sz="1600" b="1" spc="-5" dirty="0">
                <a:latin typeface="Arial"/>
                <a:cs typeface="Arial"/>
              </a:rPr>
              <a:t>rate</a:t>
            </a:r>
            <a:r>
              <a:rPr sz="1600" b="1" spc="25" dirty="0">
                <a:latin typeface="Arial"/>
                <a:cs typeface="Arial"/>
              </a:rPr>
              <a:t> </a:t>
            </a:r>
            <a:r>
              <a:rPr sz="1600" b="1" spc="-5" dirty="0">
                <a:latin typeface="Arial"/>
                <a:cs typeface="Arial"/>
              </a:rPr>
              <a:t>exceeding 100</a:t>
            </a:r>
            <a:r>
              <a:rPr sz="1600" b="1" spc="15" dirty="0">
                <a:latin typeface="Arial"/>
                <a:cs typeface="Arial"/>
              </a:rPr>
              <a:t> </a:t>
            </a:r>
            <a:r>
              <a:rPr sz="1600" b="1" spc="-5" dirty="0">
                <a:latin typeface="Arial"/>
                <a:cs typeface="Arial"/>
              </a:rPr>
              <a:t>kg per</a:t>
            </a:r>
            <a:r>
              <a:rPr sz="1600" b="1" spc="15" dirty="0">
                <a:latin typeface="Arial"/>
                <a:cs typeface="Arial"/>
              </a:rPr>
              <a:t> </a:t>
            </a:r>
            <a:r>
              <a:rPr sz="1600" b="1" spc="-5" dirty="0">
                <a:latin typeface="Arial"/>
                <a:cs typeface="Arial"/>
              </a:rPr>
              <a:t>day</a:t>
            </a:r>
            <a:r>
              <a:rPr sz="1600" b="1" spc="15" dirty="0">
                <a:latin typeface="Arial"/>
                <a:cs typeface="Arial"/>
              </a:rPr>
              <a:t> </a:t>
            </a:r>
            <a:r>
              <a:rPr sz="1600" spc="-5" dirty="0">
                <a:latin typeface="Arial MT"/>
                <a:cs typeface="Arial MT"/>
              </a:rPr>
              <a:t>(of</a:t>
            </a:r>
            <a:r>
              <a:rPr sz="1600" spc="5" dirty="0">
                <a:latin typeface="Arial MT"/>
                <a:cs typeface="Arial MT"/>
              </a:rPr>
              <a:t> </a:t>
            </a:r>
            <a:r>
              <a:rPr sz="1600" spc="-5" dirty="0">
                <a:latin typeface="Arial MT"/>
                <a:cs typeface="Arial MT"/>
              </a:rPr>
              <a:t>all </a:t>
            </a:r>
            <a:r>
              <a:rPr sz="1600" spc="-10" dirty="0">
                <a:latin typeface="Arial MT"/>
                <a:cs typeface="Arial MT"/>
              </a:rPr>
              <a:t>waste</a:t>
            </a:r>
            <a:r>
              <a:rPr sz="1600" spc="25" dirty="0">
                <a:latin typeface="Arial MT"/>
                <a:cs typeface="Arial MT"/>
              </a:rPr>
              <a:t> </a:t>
            </a:r>
            <a:r>
              <a:rPr sz="1600" spc="-5" dirty="0">
                <a:latin typeface="Arial MT"/>
                <a:cs typeface="Arial MT"/>
              </a:rPr>
              <a:t>streams</a:t>
            </a:r>
            <a:r>
              <a:rPr sz="1600" spc="20" dirty="0">
                <a:latin typeface="Arial MT"/>
                <a:cs typeface="Arial MT"/>
              </a:rPr>
              <a:t> </a:t>
            </a:r>
            <a:r>
              <a:rPr sz="1600" spc="-5" dirty="0">
                <a:latin typeface="Arial MT"/>
                <a:cs typeface="Arial MT"/>
              </a:rPr>
              <a:t>put</a:t>
            </a:r>
            <a:r>
              <a:rPr sz="1600" spc="10" dirty="0">
                <a:latin typeface="Arial MT"/>
                <a:cs typeface="Arial MT"/>
              </a:rPr>
              <a:t> </a:t>
            </a:r>
            <a:r>
              <a:rPr sz="1600" spc="-5" dirty="0">
                <a:latin typeface="Arial MT"/>
                <a:cs typeface="Arial MT"/>
              </a:rPr>
              <a:t>together).</a:t>
            </a:r>
            <a:endParaRPr sz="1600">
              <a:latin typeface="Arial MT"/>
              <a:cs typeface="Arial MT"/>
            </a:endParaRPr>
          </a:p>
          <a:p>
            <a:pPr marL="3703954">
              <a:lnSpc>
                <a:spcPct val="100000"/>
              </a:lnSpc>
              <a:spcBef>
                <a:spcPts val="1240"/>
              </a:spcBef>
            </a:pPr>
            <a:r>
              <a:rPr sz="1800" spc="-5" dirty="0">
                <a:latin typeface="Arial MT"/>
                <a:cs typeface="Arial MT"/>
              </a:rPr>
              <a:t>Organic</a:t>
            </a:r>
            <a:r>
              <a:rPr sz="1800" spc="-10" dirty="0">
                <a:latin typeface="Arial MT"/>
                <a:cs typeface="Arial MT"/>
              </a:rPr>
              <a:t> waste</a:t>
            </a:r>
            <a:r>
              <a:rPr sz="1800" spc="15" dirty="0">
                <a:latin typeface="Arial MT"/>
                <a:cs typeface="Arial MT"/>
              </a:rPr>
              <a:t> </a:t>
            </a:r>
            <a:r>
              <a:rPr sz="1800" spc="-5" dirty="0">
                <a:latin typeface="Arial MT"/>
                <a:cs typeface="Arial MT"/>
              </a:rPr>
              <a:t>composter</a:t>
            </a:r>
            <a:endParaRPr sz="1800">
              <a:latin typeface="Arial MT"/>
              <a:cs typeface="Arial M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63949" y="6263436"/>
            <a:ext cx="29845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223575"/>
                </a:solidFill>
                <a:latin typeface="Arial MT"/>
                <a:cs typeface="Arial MT"/>
              </a:rPr>
              <a:t>nd</a:t>
            </a:r>
            <a:r>
              <a:rPr sz="900" spc="-10" dirty="0">
                <a:solidFill>
                  <a:srgbClr val="223575"/>
                </a:solidFill>
                <a:latin typeface="Arial MT"/>
                <a:cs typeface="Arial MT"/>
              </a:rPr>
              <a:t> </a:t>
            </a:r>
            <a:r>
              <a:rPr sz="900" dirty="0">
                <a:solidFill>
                  <a:srgbClr val="223575"/>
                </a:solidFill>
                <a:latin typeface="Arial MT"/>
                <a:cs typeface="Arial MT"/>
              </a:rPr>
              <a:t>Pr</a:t>
            </a:r>
            <a:endParaRPr sz="900">
              <a:latin typeface="Arial MT"/>
              <a:cs typeface="Arial MT"/>
            </a:endParaRPr>
          </a:p>
        </p:txBody>
      </p:sp>
      <p:sp>
        <p:nvSpPr>
          <p:cNvPr id="3" name="object 3"/>
          <p:cNvSpPr txBox="1"/>
          <p:nvPr/>
        </p:nvSpPr>
        <p:spPr>
          <a:xfrm>
            <a:off x="8129908" y="6263436"/>
            <a:ext cx="33972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23575"/>
                </a:solidFill>
                <a:latin typeface="Arial MT"/>
                <a:cs typeface="Arial MT"/>
              </a:rPr>
              <a:t>rior</a:t>
            </a:r>
            <a:r>
              <a:rPr sz="900" spc="-25" dirty="0">
                <a:solidFill>
                  <a:srgbClr val="223575"/>
                </a:solidFill>
                <a:latin typeface="Arial MT"/>
                <a:cs typeface="Arial MT"/>
              </a:rPr>
              <a:t> </a:t>
            </a:r>
            <a:r>
              <a:rPr sz="900" spc="-15" dirty="0">
                <a:solidFill>
                  <a:srgbClr val="223575"/>
                </a:solidFill>
                <a:latin typeface="Arial MT"/>
                <a:cs typeface="Arial MT"/>
              </a:rPr>
              <a:t>w</a:t>
            </a:r>
            <a:r>
              <a:rPr sz="900" dirty="0">
                <a:solidFill>
                  <a:srgbClr val="223575"/>
                </a:solidFill>
                <a:latin typeface="Arial MT"/>
                <a:cs typeface="Arial MT"/>
              </a:rPr>
              <a:t>r</a:t>
            </a:r>
            <a:endParaRPr sz="900">
              <a:latin typeface="Arial MT"/>
              <a:cs typeface="Arial MT"/>
            </a:endParaRPr>
          </a:p>
        </p:txBody>
      </p:sp>
      <p:sp>
        <p:nvSpPr>
          <p:cNvPr id="4" name="object 4"/>
          <p:cNvSpPr txBox="1"/>
          <p:nvPr/>
        </p:nvSpPr>
        <p:spPr>
          <a:xfrm>
            <a:off x="8456379" y="6286963"/>
            <a:ext cx="1185545" cy="12827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itten</a:t>
            </a:r>
            <a:r>
              <a:rPr sz="900" spc="-15" dirty="0">
                <a:solidFill>
                  <a:srgbClr val="223575"/>
                </a:solidFill>
                <a:latin typeface="Arial MT"/>
                <a:cs typeface="Arial MT"/>
              </a:rPr>
              <a:t> </a:t>
            </a:r>
            <a:r>
              <a:rPr sz="900" dirty="0">
                <a:solidFill>
                  <a:srgbClr val="223575"/>
                </a:solidFill>
                <a:latin typeface="Arial MT"/>
                <a:cs typeface="Arial MT"/>
              </a:rPr>
              <a:t>consent</a:t>
            </a:r>
            <a:r>
              <a:rPr sz="900" spc="-45" dirty="0">
                <a:solidFill>
                  <a:srgbClr val="223575"/>
                </a:solidFill>
                <a:latin typeface="Arial MT"/>
                <a:cs typeface="Arial MT"/>
              </a:rPr>
              <a:t> </a:t>
            </a:r>
            <a:r>
              <a:rPr sz="900" dirty="0">
                <a:solidFill>
                  <a:srgbClr val="223575"/>
                </a:solidFill>
                <a:latin typeface="Arial MT"/>
                <a:cs typeface="Arial MT"/>
              </a:rPr>
              <a:t>of</a:t>
            </a:r>
            <a:r>
              <a:rPr sz="900" spc="-10"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p:txBody>
      </p:sp>
      <p:sp>
        <p:nvSpPr>
          <p:cNvPr id="5" name="object 5"/>
          <p:cNvSpPr txBox="1"/>
          <p:nvPr/>
        </p:nvSpPr>
        <p:spPr>
          <a:xfrm>
            <a:off x="815339" y="6286963"/>
            <a:ext cx="326136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5"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35" dirty="0">
                <a:solidFill>
                  <a:srgbClr val="223575"/>
                </a:solidFill>
                <a:latin typeface="Arial MT"/>
                <a:cs typeface="Arial MT"/>
              </a:rPr>
              <a:t> </a:t>
            </a:r>
            <a:r>
              <a:rPr sz="900" spc="-5" dirty="0">
                <a:solidFill>
                  <a:srgbClr val="223575"/>
                </a:solidFill>
                <a:latin typeface="Arial MT"/>
                <a:cs typeface="Arial MT"/>
              </a:rPr>
              <a:t>a</a:t>
            </a:r>
            <a:endParaRPr sz="900">
              <a:latin typeface="Arial MT"/>
              <a:cs typeface="Arial MT"/>
            </a:endParaRPr>
          </a:p>
          <a:p>
            <a:pPr>
              <a:lnSpc>
                <a:spcPct val="100000"/>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2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2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dirty="0">
                <a:solidFill>
                  <a:srgbClr val="223575"/>
                </a:solidFill>
                <a:latin typeface="Arial MT"/>
                <a:cs typeface="Arial MT"/>
              </a:rPr>
              <a:t> Presentation</a:t>
            </a:r>
            <a:r>
              <a:rPr sz="900" spc="-30" dirty="0">
                <a:solidFill>
                  <a:srgbClr val="223575"/>
                </a:solidFill>
                <a:latin typeface="Arial MT"/>
                <a:cs typeface="Arial MT"/>
              </a:rPr>
              <a:t> </a:t>
            </a:r>
            <a:r>
              <a:rPr sz="900" dirty="0">
                <a:solidFill>
                  <a:srgbClr val="223575"/>
                </a:solidFill>
                <a:latin typeface="Arial MT"/>
                <a:cs typeface="Arial MT"/>
              </a:rPr>
              <a:t>|</a:t>
            </a:r>
            <a:endParaRPr sz="900">
              <a:latin typeface="Arial MT"/>
              <a:cs typeface="Arial MT"/>
            </a:endParaRPr>
          </a:p>
        </p:txBody>
      </p:sp>
      <p:sp>
        <p:nvSpPr>
          <p:cNvPr id="6" name="object 6"/>
          <p:cNvSpPr txBox="1"/>
          <p:nvPr/>
        </p:nvSpPr>
        <p:spPr>
          <a:xfrm>
            <a:off x="4061866" y="6424124"/>
            <a:ext cx="299720" cy="12827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Fe</a:t>
            </a:r>
            <a:r>
              <a:rPr sz="900" spc="-5" dirty="0">
                <a:solidFill>
                  <a:srgbClr val="223575"/>
                </a:solidFill>
                <a:latin typeface="Arial MT"/>
                <a:cs typeface="Arial MT"/>
              </a:rPr>
              <a:t>bru</a:t>
            </a:r>
            <a:endParaRPr sz="900">
              <a:latin typeface="Arial MT"/>
              <a:cs typeface="Arial MT"/>
            </a:endParaRPr>
          </a:p>
        </p:txBody>
      </p:sp>
      <p:sp>
        <p:nvSpPr>
          <p:cNvPr id="7" name="object 7"/>
          <p:cNvSpPr txBox="1"/>
          <p:nvPr/>
        </p:nvSpPr>
        <p:spPr>
          <a:xfrm>
            <a:off x="4349254" y="6286963"/>
            <a:ext cx="3793490" cy="265430"/>
          </a:xfrm>
          <a:prstGeom prst="rect">
            <a:avLst/>
          </a:prstGeom>
        </p:spPr>
        <p:txBody>
          <a:bodyPr vert="horz" wrap="square" lIns="0" tIns="0" rIns="0" bIns="0" rtlCol="0">
            <a:spAutoFit/>
          </a:bodyPr>
          <a:lstStyle/>
          <a:p>
            <a:pPr>
              <a:lnSpc>
                <a:spcPts val="994"/>
              </a:lnSpc>
            </a:pPr>
            <a:r>
              <a:rPr sz="900" spc="-5" dirty="0">
                <a:solidFill>
                  <a:srgbClr val="223575"/>
                </a:solidFill>
                <a:latin typeface="Arial MT"/>
                <a:cs typeface="Arial MT"/>
              </a:rPr>
              <a:t>oprietary</a:t>
            </a:r>
            <a:r>
              <a:rPr sz="900" spc="-30"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may</a:t>
            </a:r>
            <a:r>
              <a:rPr sz="900" spc="-15" dirty="0">
                <a:solidFill>
                  <a:srgbClr val="223575"/>
                </a:solidFill>
                <a:latin typeface="Arial MT"/>
                <a:cs typeface="Arial MT"/>
              </a:rPr>
              <a:t> </a:t>
            </a:r>
            <a:r>
              <a:rPr sz="900" dirty="0">
                <a:solidFill>
                  <a:srgbClr val="223575"/>
                </a:solidFill>
                <a:latin typeface="Arial MT"/>
                <a:cs typeface="Arial MT"/>
              </a:rPr>
              <a:t>not</a:t>
            </a:r>
            <a:r>
              <a:rPr sz="900" spc="-10" dirty="0">
                <a:solidFill>
                  <a:srgbClr val="223575"/>
                </a:solidFill>
                <a:latin typeface="Arial MT"/>
                <a:cs typeface="Arial MT"/>
              </a:rPr>
              <a:t> </a:t>
            </a:r>
            <a:r>
              <a:rPr sz="900" spc="-5" dirty="0">
                <a:solidFill>
                  <a:srgbClr val="223575"/>
                </a:solidFill>
                <a:latin typeface="Arial MT"/>
                <a:cs typeface="Arial MT"/>
              </a:rPr>
              <a:t>be </a:t>
            </a:r>
            <a:r>
              <a:rPr sz="900" dirty="0">
                <a:solidFill>
                  <a:srgbClr val="223575"/>
                </a:solidFill>
                <a:latin typeface="Arial MT"/>
                <a:cs typeface="Arial MT"/>
              </a:rPr>
              <a:t>disclosed</a:t>
            </a:r>
            <a:r>
              <a:rPr sz="900" spc="-35" dirty="0">
                <a:solidFill>
                  <a:srgbClr val="223575"/>
                </a:solidFill>
                <a:latin typeface="Arial MT"/>
                <a:cs typeface="Arial MT"/>
              </a:rPr>
              <a:t> </a:t>
            </a:r>
            <a:r>
              <a:rPr sz="900" spc="-5" dirty="0">
                <a:solidFill>
                  <a:srgbClr val="223575"/>
                </a:solidFill>
                <a:latin typeface="Arial MT"/>
                <a:cs typeface="Arial MT"/>
              </a:rPr>
              <a:t>or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a:t>
            </a:r>
            <a:r>
              <a:rPr sz="900" spc="5" dirty="0">
                <a:solidFill>
                  <a:srgbClr val="223575"/>
                </a:solidFill>
                <a:latin typeface="Arial MT"/>
                <a:cs typeface="Arial MT"/>
              </a:rPr>
              <a:t> </a:t>
            </a:r>
            <a:r>
              <a:rPr sz="900" dirty="0">
                <a:solidFill>
                  <a:srgbClr val="223575"/>
                </a:solidFill>
                <a:latin typeface="Arial MT"/>
                <a:cs typeface="Arial MT"/>
              </a:rPr>
              <a:t>the</a:t>
            </a:r>
            <a:r>
              <a:rPr sz="900" spc="-10" dirty="0">
                <a:solidFill>
                  <a:srgbClr val="223575"/>
                </a:solidFill>
                <a:latin typeface="Arial MT"/>
                <a:cs typeface="Arial MT"/>
              </a:rPr>
              <a:t> </a:t>
            </a:r>
            <a:r>
              <a:rPr sz="900" dirty="0">
                <a:solidFill>
                  <a:srgbClr val="223575"/>
                </a:solidFill>
                <a:latin typeface="Arial MT"/>
                <a:cs typeface="Arial MT"/>
              </a:rPr>
              <a:t>p</a:t>
            </a:r>
            <a:endParaRPr sz="900">
              <a:latin typeface="Arial MT"/>
              <a:cs typeface="Arial MT"/>
            </a:endParaRPr>
          </a:p>
          <a:p>
            <a:pPr marL="12065">
              <a:lnSpc>
                <a:spcPct val="100000"/>
              </a:lnSpc>
            </a:pPr>
            <a:r>
              <a:rPr sz="900" dirty="0">
                <a:solidFill>
                  <a:srgbClr val="223575"/>
                </a:solidFill>
                <a:latin typeface="Arial MT"/>
                <a:cs typeface="Arial MT"/>
              </a:rPr>
              <a:t>ary</a:t>
            </a:r>
            <a:r>
              <a:rPr sz="900" spc="-25" dirty="0">
                <a:solidFill>
                  <a:srgbClr val="223575"/>
                </a:solidFill>
                <a:latin typeface="Arial MT"/>
                <a:cs typeface="Arial MT"/>
              </a:rPr>
              <a:t> </a:t>
            </a:r>
            <a:r>
              <a:rPr sz="900" spc="-5" dirty="0">
                <a:solidFill>
                  <a:srgbClr val="223575"/>
                </a:solidFill>
                <a:latin typeface="Arial MT"/>
                <a:cs typeface="Arial MT"/>
              </a:rPr>
              <a:t>2022</a:t>
            </a:r>
            <a:r>
              <a:rPr sz="900" spc="-1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Version</a:t>
            </a:r>
            <a:r>
              <a:rPr sz="900" spc="-20" dirty="0">
                <a:solidFill>
                  <a:srgbClr val="223575"/>
                </a:solidFill>
                <a:latin typeface="Arial MT"/>
                <a:cs typeface="Arial MT"/>
              </a:rPr>
              <a:t> </a:t>
            </a:r>
            <a:r>
              <a:rPr sz="900" spc="-5" dirty="0">
                <a:solidFill>
                  <a:srgbClr val="223575"/>
                </a:solidFill>
                <a:latin typeface="Arial MT"/>
                <a:cs typeface="Arial MT"/>
              </a:rPr>
              <a:t>1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Client</a:t>
            </a:r>
            <a:r>
              <a:rPr sz="900" spc="-10" dirty="0">
                <a:solidFill>
                  <a:srgbClr val="223575"/>
                </a:solidFill>
                <a:latin typeface="Arial MT"/>
                <a:cs typeface="Arial MT"/>
              </a:rPr>
              <a:t> </a:t>
            </a:r>
            <a:r>
              <a:rPr sz="900" spc="-5" dirty="0">
                <a:solidFill>
                  <a:srgbClr val="223575"/>
                </a:solidFill>
                <a:latin typeface="Arial MT"/>
                <a:cs typeface="Arial MT"/>
              </a:rPr>
              <a:t>and</a:t>
            </a:r>
            <a:r>
              <a:rPr sz="900" spc="-15" dirty="0">
                <a:solidFill>
                  <a:srgbClr val="223575"/>
                </a:solidFill>
                <a:latin typeface="Arial MT"/>
                <a:cs typeface="Arial MT"/>
              </a:rPr>
              <a:t> </a:t>
            </a:r>
            <a:r>
              <a:rPr sz="900" dirty="0">
                <a:solidFill>
                  <a:srgbClr val="223575"/>
                </a:solidFill>
                <a:latin typeface="Arial MT"/>
                <a:cs typeface="Arial MT"/>
              </a:rPr>
              <a:t>Internal</a:t>
            </a:r>
            <a:r>
              <a:rPr sz="900" spc="-20" dirty="0">
                <a:solidFill>
                  <a:srgbClr val="223575"/>
                </a:solidFill>
                <a:latin typeface="Arial MT"/>
                <a:cs typeface="Arial MT"/>
              </a:rPr>
              <a:t> </a:t>
            </a:r>
            <a:r>
              <a:rPr sz="900" dirty="0">
                <a:solidFill>
                  <a:srgbClr val="223575"/>
                </a:solidFill>
                <a:latin typeface="Arial MT"/>
                <a:cs typeface="Arial MT"/>
              </a:rPr>
              <a:t>use</a:t>
            </a:r>
            <a:r>
              <a:rPr sz="900" spc="-2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8" name="object 8"/>
          <p:cNvGrpSpPr/>
          <p:nvPr/>
        </p:nvGrpSpPr>
        <p:grpSpPr>
          <a:xfrm>
            <a:off x="0" y="0"/>
            <a:ext cx="12192000" cy="788035"/>
            <a:chOff x="0" y="0"/>
            <a:chExt cx="12192000" cy="788035"/>
          </a:xfrm>
        </p:grpSpPr>
        <p:pic>
          <p:nvPicPr>
            <p:cNvPr id="9" name="object 9"/>
            <p:cNvPicPr/>
            <p:nvPr/>
          </p:nvPicPr>
          <p:blipFill>
            <a:blip r:embed="rId2" cstate="print"/>
            <a:stretch>
              <a:fillRect/>
            </a:stretch>
          </p:blipFill>
          <p:spPr>
            <a:xfrm>
              <a:off x="59553" y="57838"/>
              <a:ext cx="833752" cy="582241"/>
            </a:xfrm>
            <a:prstGeom prst="rect">
              <a:avLst/>
            </a:prstGeom>
          </p:spPr>
        </p:pic>
        <p:pic>
          <p:nvPicPr>
            <p:cNvPr id="10" name="object 10"/>
            <p:cNvPicPr/>
            <p:nvPr/>
          </p:nvPicPr>
          <p:blipFill>
            <a:blip r:embed="rId3" cstate="print"/>
            <a:stretch>
              <a:fillRect/>
            </a:stretch>
          </p:blipFill>
          <p:spPr>
            <a:xfrm>
              <a:off x="11125051" y="0"/>
              <a:ext cx="1066947" cy="610435"/>
            </a:xfrm>
            <a:prstGeom prst="rect">
              <a:avLst/>
            </a:prstGeom>
          </p:spPr>
        </p:pic>
        <p:pic>
          <p:nvPicPr>
            <p:cNvPr id="11" name="object 11"/>
            <p:cNvPicPr/>
            <p:nvPr/>
          </p:nvPicPr>
          <p:blipFill>
            <a:blip r:embed="rId4" cstate="print"/>
            <a:stretch>
              <a:fillRect/>
            </a:stretch>
          </p:blipFill>
          <p:spPr>
            <a:xfrm>
              <a:off x="11175492" y="0"/>
              <a:ext cx="995172" cy="554736"/>
            </a:xfrm>
            <a:prstGeom prst="rect">
              <a:avLst/>
            </a:prstGeom>
          </p:spPr>
        </p:pic>
        <p:sp>
          <p:nvSpPr>
            <p:cNvPr id="12" name="object 12"/>
            <p:cNvSpPr/>
            <p:nvPr/>
          </p:nvSpPr>
          <p:spPr>
            <a:xfrm>
              <a:off x="0" y="0"/>
              <a:ext cx="12192000" cy="788035"/>
            </a:xfrm>
            <a:custGeom>
              <a:avLst/>
              <a:gdLst/>
              <a:ahLst/>
              <a:cxnLst/>
              <a:rect l="l" t="t" r="r" b="b"/>
              <a:pathLst>
                <a:path w="12192000" h="788035">
                  <a:moveTo>
                    <a:pt x="0" y="787908"/>
                  </a:moveTo>
                  <a:lnTo>
                    <a:pt x="12192000" y="787908"/>
                  </a:lnTo>
                  <a:lnTo>
                    <a:pt x="12192000" y="0"/>
                  </a:lnTo>
                  <a:lnTo>
                    <a:pt x="0" y="0"/>
                  </a:lnTo>
                  <a:lnTo>
                    <a:pt x="0" y="787908"/>
                  </a:lnTo>
                  <a:close/>
                </a:path>
              </a:pathLst>
            </a:custGeom>
            <a:solidFill>
              <a:srgbClr val="405A9C"/>
            </a:solidFill>
          </p:spPr>
          <p:txBody>
            <a:bodyPr wrap="square" lIns="0" tIns="0" rIns="0" bIns="0" rtlCol="0"/>
            <a:lstStyle/>
            <a:p>
              <a:endParaRPr/>
            </a:p>
          </p:txBody>
        </p:sp>
      </p:grpSp>
      <p:sp>
        <p:nvSpPr>
          <p:cNvPr id="13" name="object 13"/>
          <p:cNvSpPr txBox="1">
            <a:spLocks noGrp="1"/>
          </p:cNvSpPr>
          <p:nvPr>
            <p:ph type="title"/>
          </p:nvPr>
        </p:nvSpPr>
        <p:spPr>
          <a:xfrm>
            <a:off x="192125" y="3351"/>
            <a:ext cx="11805920" cy="751488"/>
          </a:xfrm>
          <a:prstGeom prst="rect">
            <a:avLst/>
          </a:prstGeom>
        </p:spPr>
        <p:txBody>
          <a:bodyPr vert="horz" wrap="square" lIns="0" tIns="12700" rIns="0" bIns="0" rtlCol="0">
            <a:spAutoFit/>
          </a:bodyPr>
          <a:lstStyle/>
          <a:p>
            <a:pPr marL="2540" algn="ctr">
              <a:lnSpc>
                <a:spcPct val="100000"/>
              </a:lnSpc>
              <a:spcBef>
                <a:spcPts val="100"/>
              </a:spcBef>
            </a:pPr>
            <a:r>
              <a:rPr sz="2400" spc="-5" dirty="0">
                <a:solidFill>
                  <a:schemeClr val="bg1"/>
                </a:solidFill>
                <a:latin typeface="Arial MT"/>
                <a:cs typeface="Arial MT"/>
              </a:rPr>
              <a:t>Bulk</a:t>
            </a:r>
            <a:r>
              <a:rPr sz="2400" dirty="0">
                <a:solidFill>
                  <a:schemeClr val="bg1"/>
                </a:solidFill>
                <a:latin typeface="Arial MT"/>
                <a:cs typeface="Arial MT"/>
              </a:rPr>
              <a:t> </a:t>
            </a:r>
            <a:r>
              <a:rPr sz="2400" spc="-5" dirty="0">
                <a:solidFill>
                  <a:schemeClr val="bg1"/>
                </a:solidFill>
                <a:latin typeface="Arial MT"/>
                <a:cs typeface="Arial MT"/>
              </a:rPr>
              <a:t>waste</a:t>
            </a:r>
            <a:r>
              <a:rPr sz="2400" dirty="0">
                <a:solidFill>
                  <a:schemeClr val="bg1"/>
                </a:solidFill>
                <a:latin typeface="Arial MT"/>
                <a:cs typeface="Arial MT"/>
              </a:rPr>
              <a:t> </a:t>
            </a:r>
            <a:r>
              <a:rPr sz="2400" spc="-5" dirty="0">
                <a:solidFill>
                  <a:schemeClr val="bg1"/>
                </a:solidFill>
                <a:latin typeface="Arial MT"/>
                <a:cs typeface="Arial MT"/>
              </a:rPr>
              <a:t>generator</a:t>
            </a:r>
            <a:r>
              <a:rPr sz="2400" dirty="0">
                <a:solidFill>
                  <a:schemeClr val="bg1"/>
                </a:solidFill>
                <a:latin typeface="Arial MT"/>
                <a:cs typeface="Arial MT"/>
              </a:rPr>
              <a:t> are those </a:t>
            </a:r>
            <a:r>
              <a:rPr sz="2400" spc="-5" dirty="0">
                <a:solidFill>
                  <a:schemeClr val="bg1"/>
                </a:solidFill>
                <a:latin typeface="Arial MT"/>
                <a:cs typeface="Arial MT"/>
              </a:rPr>
              <a:t>where,</a:t>
            </a:r>
            <a:endParaRPr sz="2400" dirty="0">
              <a:solidFill>
                <a:schemeClr val="bg1"/>
              </a:solidFill>
              <a:latin typeface="Arial MT"/>
              <a:cs typeface="Arial MT"/>
            </a:endParaRPr>
          </a:p>
          <a:p>
            <a:pPr algn="ctr">
              <a:lnSpc>
                <a:spcPct val="100000"/>
              </a:lnSpc>
              <a:spcBef>
                <a:spcPts val="5"/>
              </a:spcBef>
            </a:pPr>
            <a:r>
              <a:rPr sz="2400" spc="-5" dirty="0">
                <a:solidFill>
                  <a:schemeClr val="bg1"/>
                </a:solidFill>
                <a:latin typeface="Arial MT"/>
                <a:cs typeface="Arial MT"/>
              </a:rPr>
              <a:t>Gathering</a:t>
            </a:r>
            <a:r>
              <a:rPr sz="2400" spc="5" dirty="0">
                <a:solidFill>
                  <a:schemeClr val="bg1"/>
                </a:solidFill>
                <a:latin typeface="Arial MT"/>
                <a:cs typeface="Arial MT"/>
              </a:rPr>
              <a:t> </a:t>
            </a:r>
            <a:r>
              <a:rPr sz="2400" dirty="0">
                <a:solidFill>
                  <a:schemeClr val="bg1"/>
                </a:solidFill>
                <a:latin typeface="Arial MT"/>
                <a:cs typeface="Arial MT"/>
              </a:rPr>
              <a:t>&gt;=</a:t>
            </a:r>
            <a:r>
              <a:rPr sz="2400" spc="15" dirty="0">
                <a:solidFill>
                  <a:schemeClr val="bg1"/>
                </a:solidFill>
                <a:latin typeface="Arial MT"/>
                <a:cs typeface="Arial MT"/>
              </a:rPr>
              <a:t> </a:t>
            </a:r>
            <a:r>
              <a:rPr sz="2400" spc="-5" dirty="0">
                <a:solidFill>
                  <a:schemeClr val="bg1"/>
                </a:solidFill>
                <a:latin typeface="Arial MT"/>
                <a:cs typeface="Arial MT"/>
              </a:rPr>
              <a:t>200</a:t>
            </a:r>
            <a:r>
              <a:rPr sz="2400" spc="15" dirty="0">
                <a:solidFill>
                  <a:schemeClr val="bg1"/>
                </a:solidFill>
                <a:latin typeface="Arial MT"/>
                <a:cs typeface="Arial MT"/>
              </a:rPr>
              <a:t> </a:t>
            </a:r>
            <a:r>
              <a:rPr sz="2400" spc="-10" dirty="0">
                <a:solidFill>
                  <a:schemeClr val="bg1"/>
                </a:solidFill>
                <a:latin typeface="Arial MT"/>
                <a:cs typeface="Arial MT"/>
              </a:rPr>
              <a:t>Pax,</a:t>
            </a:r>
            <a:r>
              <a:rPr sz="2400" spc="15" dirty="0">
                <a:solidFill>
                  <a:schemeClr val="bg1"/>
                </a:solidFill>
                <a:latin typeface="Arial MT"/>
                <a:cs typeface="Arial MT"/>
              </a:rPr>
              <a:t> </a:t>
            </a:r>
            <a:r>
              <a:rPr sz="2400" spc="-20" dirty="0">
                <a:solidFill>
                  <a:schemeClr val="bg1"/>
                </a:solidFill>
                <a:latin typeface="Arial MT"/>
                <a:cs typeface="Arial MT"/>
              </a:rPr>
              <a:t>Waste</a:t>
            </a:r>
            <a:r>
              <a:rPr sz="2400" spc="-10" dirty="0">
                <a:solidFill>
                  <a:schemeClr val="bg1"/>
                </a:solidFill>
                <a:latin typeface="Arial MT"/>
                <a:cs typeface="Arial MT"/>
              </a:rPr>
              <a:t> </a:t>
            </a:r>
            <a:r>
              <a:rPr sz="2400" spc="-5" dirty="0">
                <a:solidFill>
                  <a:schemeClr val="bg1"/>
                </a:solidFill>
                <a:latin typeface="Arial MT"/>
                <a:cs typeface="Arial MT"/>
              </a:rPr>
              <a:t>generation</a:t>
            </a:r>
            <a:r>
              <a:rPr sz="2400" spc="25" dirty="0">
                <a:solidFill>
                  <a:schemeClr val="bg1"/>
                </a:solidFill>
                <a:latin typeface="Arial MT"/>
                <a:cs typeface="Arial MT"/>
              </a:rPr>
              <a:t> </a:t>
            </a:r>
            <a:r>
              <a:rPr sz="2400" dirty="0">
                <a:solidFill>
                  <a:schemeClr val="bg1"/>
                </a:solidFill>
                <a:latin typeface="Arial MT"/>
                <a:cs typeface="Arial MT"/>
              </a:rPr>
              <a:t>&gt;=</a:t>
            </a:r>
            <a:r>
              <a:rPr sz="2400" spc="10" dirty="0">
                <a:solidFill>
                  <a:schemeClr val="bg1"/>
                </a:solidFill>
                <a:latin typeface="Arial MT"/>
                <a:cs typeface="Arial MT"/>
              </a:rPr>
              <a:t> </a:t>
            </a:r>
            <a:r>
              <a:rPr sz="2400" spc="-5" dirty="0">
                <a:solidFill>
                  <a:schemeClr val="bg1"/>
                </a:solidFill>
                <a:latin typeface="Arial MT"/>
                <a:cs typeface="Arial MT"/>
              </a:rPr>
              <a:t>100 kg/day</a:t>
            </a:r>
            <a:r>
              <a:rPr sz="2400" spc="10" dirty="0">
                <a:solidFill>
                  <a:schemeClr val="bg1"/>
                </a:solidFill>
                <a:latin typeface="Arial MT"/>
                <a:cs typeface="Arial MT"/>
              </a:rPr>
              <a:t> </a:t>
            </a:r>
            <a:r>
              <a:rPr sz="2400" dirty="0">
                <a:solidFill>
                  <a:schemeClr val="bg1"/>
                </a:solidFill>
                <a:latin typeface="Arial MT"/>
                <a:cs typeface="Arial MT"/>
              </a:rPr>
              <a:t>for</a:t>
            </a:r>
            <a:r>
              <a:rPr sz="2400" spc="15" dirty="0">
                <a:solidFill>
                  <a:schemeClr val="bg1"/>
                </a:solidFill>
                <a:latin typeface="Arial MT"/>
                <a:cs typeface="Arial MT"/>
              </a:rPr>
              <a:t> </a:t>
            </a:r>
            <a:r>
              <a:rPr sz="2400" spc="-5" dirty="0">
                <a:solidFill>
                  <a:schemeClr val="bg1"/>
                </a:solidFill>
                <a:latin typeface="Arial MT"/>
                <a:cs typeface="Arial MT"/>
              </a:rPr>
              <a:t>more than</a:t>
            </a:r>
            <a:r>
              <a:rPr sz="2400" spc="10" dirty="0">
                <a:solidFill>
                  <a:schemeClr val="bg1"/>
                </a:solidFill>
                <a:latin typeface="Arial MT"/>
                <a:cs typeface="Arial MT"/>
              </a:rPr>
              <a:t> </a:t>
            </a:r>
            <a:r>
              <a:rPr sz="2400" spc="-5" dirty="0">
                <a:solidFill>
                  <a:schemeClr val="bg1"/>
                </a:solidFill>
                <a:latin typeface="Arial MT"/>
                <a:cs typeface="Arial MT"/>
              </a:rPr>
              <a:t>15</a:t>
            </a:r>
            <a:r>
              <a:rPr sz="2400" spc="5" dirty="0">
                <a:solidFill>
                  <a:schemeClr val="bg1"/>
                </a:solidFill>
                <a:latin typeface="Arial MT"/>
                <a:cs typeface="Arial MT"/>
              </a:rPr>
              <a:t> </a:t>
            </a:r>
            <a:r>
              <a:rPr sz="2400" spc="-5" dirty="0">
                <a:solidFill>
                  <a:schemeClr val="bg1"/>
                </a:solidFill>
                <a:latin typeface="Arial MT"/>
                <a:cs typeface="Arial MT"/>
              </a:rPr>
              <a:t>days</a:t>
            </a:r>
            <a:r>
              <a:rPr sz="2400" spc="10" dirty="0">
                <a:solidFill>
                  <a:schemeClr val="bg1"/>
                </a:solidFill>
                <a:latin typeface="Arial MT"/>
                <a:cs typeface="Arial MT"/>
              </a:rPr>
              <a:t> </a:t>
            </a:r>
            <a:r>
              <a:rPr sz="2400" spc="-5" dirty="0">
                <a:solidFill>
                  <a:schemeClr val="bg1"/>
                </a:solidFill>
                <a:latin typeface="Arial MT"/>
                <a:cs typeface="Arial MT"/>
              </a:rPr>
              <a:t>a</a:t>
            </a:r>
            <a:r>
              <a:rPr sz="2400" spc="10" dirty="0">
                <a:solidFill>
                  <a:schemeClr val="bg1"/>
                </a:solidFill>
                <a:latin typeface="Arial MT"/>
                <a:cs typeface="Arial MT"/>
              </a:rPr>
              <a:t> </a:t>
            </a:r>
            <a:r>
              <a:rPr sz="2400" dirty="0">
                <a:solidFill>
                  <a:schemeClr val="bg1"/>
                </a:solidFill>
                <a:latin typeface="Arial MT"/>
                <a:cs typeface="Arial MT"/>
              </a:rPr>
              <a:t>month</a:t>
            </a:r>
          </a:p>
        </p:txBody>
      </p:sp>
      <p:grpSp>
        <p:nvGrpSpPr>
          <p:cNvPr id="14" name="object 14"/>
          <p:cNvGrpSpPr/>
          <p:nvPr/>
        </p:nvGrpSpPr>
        <p:grpSpPr>
          <a:xfrm>
            <a:off x="166115" y="1302766"/>
            <a:ext cx="3900170" cy="2626360"/>
            <a:chOff x="166115" y="1302766"/>
            <a:chExt cx="3900170" cy="2626360"/>
          </a:xfrm>
        </p:grpSpPr>
        <p:pic>
          <p:nvPicPr>
            <p:cNvPr id="15" name="object 15"/>
            <p:cNvPicPr/>
            <p:nvPr/>
          </p:nvPicPr>
          <p:blipFill>
            <a:blip r:embed="rId5" cstate="print"/>
            <a:stretch>
              <a:fillRect/>
            </a:stretch>
          </p:blipFill>
          <p:spPr>
            <a:xfrm>
              <a:off x="166115" y="1309116"/>
              <a:ext cx="3893820" cy="2619755"/>
            </a:xfrm>
            <a:prstGeom prst="rect">
              <a:avLst/>
            </a:prstGeom>
          </p:spPr>
        </p:pic>
        <p:sp>
          <p:nvSpPr>
            <p:cNvPr id="16" name="object 16"/>
            <p:cNvSpPr/>
            <p:nvPr/>
          </p:nvSpPr>
          <p:spPr>
            <a:xfrm>
              <a:off x="1923288" y="1309116"/>
              <a:ext cx="2136775" cy="295910"/>
            </a:xfrm>
            <a:custGeom>
              <a:avLst/>
              <a:gdLst/>
              <a:ahLst/>
              <a:cxnLst/>
              <a:rect l="l" t="t" r="r" b="b"/>
              <a:pathLst>
                <a:path w="2136775" h="295909">
                  <a:moveTo>
                    <a:pt x="2087372"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2087372" y="295656"/>
                  </a:lnTo>
                  <a:lnTo>
                    <a:pt x="2106537" y="291778"/>
                  </a:lnTo>
                  <a:lnTo>
                    <a:pt x="2122201" y="281209"/>
                  </a:lnTo>
                  <a:lnTo>
                    <a:pt x="2132770" y="265545"/>
                  </a:lnTo>
                  <a:lnTo>
                    <a:pt x="2136648" y="246380"/>
                  </a:lnTo>
                  <a:lnTo>
                    <a:pt x="2136648" y="49275"/>
                  </a:lnTo>
                  <a:lnTo>
                    <a:pt x="2132770" y="30110"/>
                  </a:lnTo>
                  <a:lnTo>
                    <a:pt x="2122201" y="14446"/>
                  </a:lnTo>
                  <a:lnTo>
                    <a:pt x="2106537" y="3877"/>
                  </a:lnTo>
                  <a:lnTo>
                    <a:pt x="2087372" y="0"/>
                  </a:lnTo>
                  <a:close/>
                </a:path>
              </a:pathLst>
            </a:custGeom>
            <a:solidFill>
              <a:srgbClr val="D9D9D9"/>
            </a:solidFill>
          </p:spPr>
          <p:txBody>
            <a:bodyPr wrap="square" lIns="0" tIns="0" rIns="0" bIns="0" rtlCol="0"/>
            <a:lstStyle/>
            <a:p>
              <a:endParaRPr/>
            </a:p>
          </p:txBody>
        </p:sp>
        <p:sp>
          <p:nvSpPr>
            <p:cNvPr id="17" name="object 17"/>
            <p:cNvSpPr/>
            <p:nvPr/>
          </p:nvSpPr>
          <p:spPr>
            <a:xfrm>
              <a:off x="1923288" y="1309116"/>
              <a:ext cx="2136775" cy="295910"/>
            </a:xfrm>
            <a:custGeom>
              <a:avLst/>
              <a:gdLst/>
              <a:ahLst/>
              <a:cxnLst/>
              <a:rect l="l" t="t" r="r" b="b"/>
              <a:pathLst>
                <a:path w="2136775" h="295909">
                  <a:moveTo>
                    <a:pt x="0" y="49275"/>
                  </a:moveTo>
                  <a:lnTo>
                    <a:pt x="3877" y="30110"/>
                  </a:lnTo>
                  <a:lnTo>
                    <a:pt x="14446" y="14446"/>
                  </a:lnTo>
                  <a:lnTo>
                    <a:pt x="30110" y="3877"/>
                  </a:lnTo>
                  <a:lnTo>
                    <a:pt x="49275" y="0"/>
                  </a:lnTo>
                  <a:lnTo>
                    <a:pt x="2087372" y="0"/>
                  </a:lnTo>
                  <a:lnTo>
                    <a:pt x="2106537" y="3877"/>
                  </a:lnTo>
                  <a:lnTo>
                    <a:pt x="2122201" y="14446"/>
                  </a:lnTo>
                  <a:lnTo>
                    <a:pt x="2132770" y="30110"/>
                  </a:lnTo>
                  <a:lnTo>
                    <a:pt x="2136648" y="49275"/>
                  </a:lnTo>
                  <a:lnTo>
                    <a:pt x="2136648" y="246380"/>
                  </a:lnTo>
                  <a:lnTo>
                    <a:pt x="2132770" y="265545"/>
                  </a:lnTo>
                  <a:lnTo>
                    <a:pt x="2122201" y="281209"/>
                  </a:lnTo>
                  <a:lnTo>
                    <a:pt x="2106537" y="291778"/>
                  </a:lnTo>
                  <a:lnTo>
                    <a:pt x="2087372" y="295656"/>
                  </a:lnTo>
                  <a:lnTo>
                    <a:pt x="49275" y="295656"/>
                  </a:lnTo>
                  <a:lnTo>
                    <a:pt x="30110" y="291778"/>
                  </a:lnTo>
                  <a:lnTo>
                    <a:pt x="14446" y="281209"/>
                  </a:lnTo>
                  <a:lnTo>
                    <a:pt x="3877" y="265545"/>
                  </a:lnTo>
                  <a:lnTo>
                    <a:pt x="0" y="246380"/>
                  </a:lnTo>
                  <a:lnTo>
                    <a:pt x="0" y="49275"/>
                  </a:lnTo>
                  <a:close/>
                </a:path>
              </a:pathLst>
            </a:custGeom>
            <a:ln w="12700">
              <a:solidFill>
                <a:srgbClr val="00173A"/>
              </a:solidFill>
            </a:ln>
          </p:spPr>
          <p:txBody>
            <a:bodyPr wrap="square" lIns="0" tIns="0" rIns="0" bIns="0" rtlCol="0"/>
            <a:lstStyle/>
            <a:p>
              <a:endParaRPr/>
            </a:p>
          </p:txBody>
        </p:sp>
      </p:grpSp>
      <p:grpSp>
        <p:nvGrpSpPr>
          <p:cNvPr id="18" name="object 18"/>
          <p:cNvGrpSpPr/>
          <p:nvPr/>
        </p:nvGrpSpPr>
        <p:grpSpPr>
          <a:xfrm>
            <a:off x="166115" y="4076700"/>
            <a:ext cx="11638915" cy="2554605"/>
            <a:chOff x="166115" y="4076700"/>
            <a:chExt cx="11638915" cy="2554605"/>
          </a:xfrm>
        </p:grpSpPr>
        <p:pic>
          <p:nvPicPr>
            <p:cNvPr id="19" name="object 19"/>
            <p:cNvPicPr/>
            <p:nvPr/>
          </p:nvPicPr>
          <p:blipFill>
            <a:blip r:embed="rId6" cstate="print"/>
            <a:stretch>
              <a:fillRect/>
            </a:stretch>
          </p:blipFill>
          <p:spPr>
            <a:xfrm>
              <a:off x="11303508" y="6174867"/>
              <a:ext cx="501396" cy="456056"/>
            </a:xfrm>
            <a:prstGeom prst="rect">
              <a:avLst/>
            </a:prstGeom>
          </p:spPr>
        </p:pic>
        <p:pic>
          <p:nvPicPr>
            <p:cNvPr id="20" name="object 20"/>
            <p:cNvPicPr/>
            <p:nvPr/>
          </p:nvPicPr>
          <p:blipFill>
            <a:blip r:embed="rId7" cstate="print"/>
            <a:stretch>
              <a:fillRect/>
            </a:stretch>
          </p:blipFill>
          <p:spPr>
            <a:xfrm>
              <a:off x="166115" y="4081272"/>
              <a:ext cx="3893820" cy="2505455"/>
            </a:xfrm>
            <a:prstGeom prst="rect">
              <a:avLst/>
            </a:prstGeom>
          </p:spPr>
        </p:pic>
        <p:sp>
          <p:nvSpPr>
            <p:cNvPr id="21" name="object 21"/>
            <p:cNvSpPr/>
            <p:nvPr/>
          </p:nvSpPr>
          <p:spPr>
            <a:xfrm>
              <a:off x="2743199" y="4076700"/>
              <a:ext cx="1316990" cy="295910"/>
            </a:xfrm>
            <a:custGeom>
              <a:avLst/>
              <a:gdLst/>
              <a:ahLst/>
              <a:cxnLst/>
              <a:rect l="l" t="t" r="r" b="b"/>
              <a:pathLst>
                <a:path w="1316989" h="295910">
                  <a:moveTo>
                    <a:pt x="1267460"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1267460" y="295656"/>
                  </a:lnTo>
                  <a:lnTo>
                    <a:pt x="1286625" y="291778"/>
                  </a:lnTo>
                  <a:lnTo>
                    <a:pt x="1302289" y="281209"/>
                  </a:lnTo>
                  <a:lnTo>
                    <a:pt x="1312858" y="265545"/>
                  </a:lnTo>
                  <a:lnTo>
                    <a:pt x="1316736" y="246380"/>
                  </a:lnTo>
                  <a:lnTo>
                    <a:pt x="1316736" y="49275"/>
                  </a:lnTo>
                  <a:lnTo>
                    <a:pt x="1312858" y="30110"/>
                  </a:lnTo>
                  <a:lnTo>
                    <a:pt x="1302289" y="14446"/>
                  </a:lnTo>
                  <a:lnTo>
                    <a:pt x="1286625" y="3877"/>
                  </a:lnTo>
                  <a:lnTo>
                    <a:pt x="1267460" y="0"/>
                  </a:lnTo>
                  <a:close/>
                </a:path>
              </a:pathLst>
            </a:custGeom>
            <a:solidFill>
              <a:srgbClr val="D9D9D9"/>
            </a:solidFill>
          </p:spPr>
          <p:txBody>
            <a:bodyPr wrap="square" lIns="0" tIns="0" rIns="0" bIns="0" rtlCol="0"/>
            <a:lstStyle/>
            <a:p>
              <a:endParaRPr/>
            </a:p>
          </p:txBody>
        </p:sp>
      </p:grpSp>
      <p:sp>
        <p:nvSpPr>
          <p:cNvPr id="22" name="object 22"/>
          <p:cNvSpPr txBox="1"/>
          <p:nvPr/>
        </p:nvSpPr>
        <p:spPr>
          <a:xfrm>
            <a:off x="1936861" y="1318082"/>
            <a:ext cx="2110105" cy="269240"/>
          </a:xfrm>
          <a:prstGeom prst="rect">
            <a:avLst/>
          </a:prstGeom>
        </p:spPr>
        <p:txBody>
          <a:bodyPr vert="horz" wrap="square" lIns="0" tIns="12065" rIns="0" bIns="0" rtlCol="0">
            <a:spAutoFit/>
          </a:bodyPr>
          <a:lstStyle/>
          <a:p>
            <a:pPr marL="145415">
              <a:lnSpc>
                <a:spcPct val="100000"/>
              </a:lnSpc>
              <a:spcBef>
                <a:spcPts val="95"/>
              </a:spcBef>
            </a:pPr>
            <a:r>
              <a:rPr sz="1600" spc="-5" dirty="0">
                <a:latin typeface="Arial MT"/>
                <a:cs typeface="Arial MT"/>
              </a:rPr>
              <a:t>Wedding</a:t>
            </a:r>
            <a:r>
              <a:rPr sz="1600" spc="-30" dirty="0">
                <a:latin typeface="Arial MT"/>
                <a:cs typeface="Arial MT"/>
              </a:rPr>
              <a:t> </a:t>
            </a:r>
            <a:r>
              <a:rPr sz="1600" spc="-5" dirty="0">
                <a:latin typeface="Arial MT"/>
                <a:cs typeface="Arial MT"/>
              </a:rPr>
              <a:t>/</a:t>
            </a:r>
            <a:r>
              <a:rPr sz="1600" spc="-10" dirty="0">
                <a:latin typeface="Arial MT"/>
                <a:cs typeface="Arial MT"/>
              </a:rPr>
              <a:t> </a:t>
            </a:r>
            <a:r>
              <a:rPr sz="1600" spc="-5" dirty="0">
                <a:latin typeface="Arial MT"/>
                <a:cs typeface="Arial MT"/>
              </a:rPr>
              <a:t>Party</a:t>
            </a:r>
            <a:r>
              <a:rPr sz="1600" dirty="0">
                <a:latin typeface="Arial MT"/>
                <a:cs typeface="Arial MT"/>
              </a:rPr>
              <a:t> </a:t>
            </a:r>
            <a:r>
              <a:rPr sz="1600" spc="-5" dirty="0">
                <a:latin typeface="Arial MT"/>
                <a:cs typeface="Arial MT"/>
              </a:rPr>
              <a:t>hall</a:t>
            </a:r>
            <a:endParaRPr sz="1600">
              <a:latin typeface="Arial MT"/>
              <a:cs typeface="Arial MT"/>
            </a:endParaRPr>
          </a:p>
        </p:txBody>
      </p:sp>
      <p:grpSp>
        <p:nvGrpSpPr>
          <p:cNvPr id="23" name="object 23"/>
          <p:cNvGrpSpPr/>
          <p:nvPr/>
        </p:nvGrpSpPr>
        <p:grpSpPr>
          <a:xfrm>
            <a:off x="4376928" y="1289050"/>
            <a:ext cx="3761740" cy="2640330"/>
            <a:chOff x="4376928" y="1289050"/>
            <a:chExt cx="3761740" cy="2640330"/>
          </a:xfrm>
        </p:grpSpPr>
        <p:pic>
          <p:nvPicPr>
            <p:cNvPr id="24" name="object 24"/>
            <p:cNvPicPr/>
            <p:nvPr/>
          </p:nvPicPr>
          <p:blipFill>
            <a:blip r:embed="rId8" cstate="print"/>
            <a:stretch>
              <a:fillRect/>
            </a:stretch>
          </p:blipFill>
          <p:spPr>
            <a:xfrm>
              <a:off x="4376928" y="1309116"/>
              <a:ext cx="3755135" cy="2619755"/>
            </a:xfrm>
            <a:prstGeom prst="rect">
              <a:avLst/>
            </a:prstGeom>
          </p:spPr>
        </p:pic>
        <p:sp>
          <p:nvSpPr>
            <p:cNvPr id="25" name="object 25"/>
            <p:cNvSpPr/>
            <p:nvPr/>
          </p:nvSpPr>
          <p:spPr>
            <a:xfrm>
              <a:off x="5996940" y="1295400"/>
              <a:ext cx="2135505" cy="295910"/>
            </a:xfrm>
            <a:custGeom>
              <a:avLst/>
              <a:gdLst/>
              <a:ahLst/>
              <a:cxnLst/>
              <a:rect l="l" t="t" r="r" b="b"/>
              <a:pathLst>
                <a:path w="2135504" h="295909">
                  <a:moveTo>
                    <a:pt x="2085848" y="0"/>
                  </a:moveTo>
                  <a:lnTo>
                    <a:pt x="49275" y="0"/>
                  </a:lnTo>
                  <a:lnTo>
                    <a:pt x="30110" y="3877"/>
                  </a:lnTo>
                  <a:lnTo>
                    <a:pt x="14446" y="14446"/>
                  </a:lnTo>
                  <a:lnTo>
                    <a:pt x="3877" y="30110"/>
                  </a:lnTo>
                  <a:lnTo>
                    <a:pt x="0" y="49275"/>
                  </a:lnTo>
                  <a:lnTo>
                    <a:pt x="0" y="246379"/>
                  </a:lnTo>
                  <a:lnTo>
                    <a:pt x="3877" y="265545"/>
                  </a:lnTo>
                  <a:lnTo>
                    <a:pt x="14446" y="281209"/>
                  </a:lnTo>
                  <a:lnTo>
                    <a:pt x="30110" y="291778"/>
                  </a:lnTo>
                  <a:lnTo>
                    <a:pt x="49275" y="295655"/>
                  </a:lnTo>
                  <a:lnTo>
                    <a:pt x="2085848" y="295655"/>
                  </a:lnTo>
                  <a:lnTo>
                    <a:pt x="2105013" y="291778"/>
                  </a:lnTo>
                  <a:lnTo>
                    <a:pt x="2120677" y="281209"/>
                  </a:lnTo>
                  <a:lnTo>
                    <a:pt x="2131246" y="265545"/>
                  </a:lnTo>
                  <a:lnTo>
                    <a:pt x="2135124" y="246379"/>
                  </a:lnTo>
                  <a:lnTo>
                    <a:pt x="2135124" y="49275"/>
                  </a:lnTo>
                  <a:lnTo>
                    <a:pt x="2131246" y="30110"/>
                  </a:lnTo>
                  <a:lnTo>
                    <a:pt x="2120677" y="14446"/>
                  </a:lnTo>
                  <a:lnTo>
                    <a:pt x="2105013" y="3877"/>
                  </a:lnTo>
                  <a:lnTo>
                    <a:pt x="2085848" y="0"/>
                  </a:lnTo>
                  <a:close/>
                </a:path>
              </a:pathLst>
            </a:custGeom>
            <a:solidFill>
              <a:srgbClr val="D9D9D9"/>
            </a:solidFill>
          </p:spPr>
          <p:txBody>
            <a:bodyPr wrap="square" lIns="0" tIns="0" rIns="0" bIns="0" rtlCol="0"/>
            <a:lstStyle/>
            <a:p>
              <a:endParaRPr/>
            </a:p>
          </p:txBody>
        </p:sp>
        <p:sp>
          <p:nvSpPr>
            <p:cNvPr id="26" name="object 26"/>
            <p:cNvSpPr/>
            <p:nvPr/>
          </p:nvSpPr>
          <p:spPr>
            <a:xfrm>
              <a:off x="5996940" y="1295400"/>
              <a:ext cx="2135505" cy="295910"/>
            </a:xfrm>
            <a:custGeom>
              <a:avLst/>
              <a:gdLst/>
              <a:ahLst/>
              <a:cxnLst/>
              <a:rect l="l" t="t" r="r" b="b"/>
              <a:pathLst>
                <a:path w="2135504" h="295909">
                  <a:moveTo>
                    <a:pt x="0" y="49275"/>
                  </a:moveTo>
                  <a:lnTo>
                    <a:pt x="3877" y="30110"/>
                  </a:lnTo>
                  <a:lnTo>
                    <a:pt x="14446" y="14446"/>
                  </a:lnTo>
                  <a:lnTo>
                    <a:pt x="30110" y="3877"/>
                  </a:lnTo>
                  <a:lnTo>
                    <a:pt x="49275" y="0"/>
                  </a:lnTo>
                  <a:lnTo>
                    <a:pt x="2085848" y="0"/>
                  </a:lnTo>
                  <a:lnTo>
                    <a:pt x="2105013" y="3877"/>
                  </a:lnTo>
                  <a:lnTo>
                    <a:pt x="2120677" y="14446"/>
                  </a:lnTo>
                  <a:lnTo>
                    <a:pt x="2131246" y="30110"/>
                  </a:lnTo>
                  <a:lnTo>
                    <a:pt x="2135124" y="49275"/>
                  </a:lnTo>
                  <a:lnTo>
                    <a:pt x="2135124" y="246379"/>
                  </a:lnTo>
                  <a:lnTo>
                    <a:pt x="2131246" y="265545"/>
                  </a:lnTo>
                  <a:lnTo>
                    <a:pt x="2120677" y="281209"/>
                  </a:lnTo>
                  <a:lnTo>
                    <a:pt x="2105013" y="291778"/>
                  </a:lnTo>
                  <a:lnTo>
                    <a:pt x="2085848" y="295655"/>
                  </a:lnTo>
                  <a:lnTo>
                    <a:pt x="49275" y="295655"/>
                  </a:lnTo>
                  <a:lnTo>
                    <a:pt x="30110" y="291778"/>
                  </a:lnTo>
                  <a:lnTo>
                    <a:pt x="14446" y="281209"/>
                  </a:lnTo>
                  <a:lnTo>
                    <a:pt x="3877" y="265545"/>
                  </a:lnTo>
                  <a:lnTo>
                    <a:pt x="0" y="246379"/>
                  </a:lnTo>
                  <a:lnTo>
                    <a:pt x="0" y="49275"/>
                  </a:lnTo>
                  <a:close/>
                </a:path>
              </a:pathLst>
            </a:custGeom>
            <a:ln w="12699">
              <a:solidFill>
                <a:srgbClr val="00173A"/>
              </a:solidFill>
            </a:ln>
          </p:spPr>
          <p:txBody>
            <a:bodyPr wrap="square" lIns="0" tIns="0" rIns="0" bIns="0" rtlCol="0"/>
            <a:lstStyle/>
            <a:p>
              <a:endParaRPr/>
            </a:p>
          </p:txBody>
        </p:sp>
      </p:grpSp>
      <p:sp>
        <p:nvSpPr>
          <p:cNvPr id="27" name="object 27"/>
          <p:cNvSpPr txBox="1"/>
          <p:nvPr/>
        </p:nvSpPr>
        <p:spPr>
          <a:xfrm>
            <a:off x="2744946" y="4069842"/>
            <a:ext cx="1313815" cy="299720"/>
          </a:xfrm>
          <a:prstGeom prst="rect">
            <a:avLst/>
          </a:prstGeom>
        </p:spPr>
        <p:txBody>
          <a:bodyPr vert="horz" wrap="square" lIns="0" tIns="12700" rIns="0" bIns="0" rtlCol="0">
            <a:spAutoFit/>
          </a:bodyPr>
          <a:lstStyle/>
          <a:p>
            <a:pPr marL="12700">
              <a:lnSpc>
                <a:spcPct val="100000"/>
              </a:lnSpc>
              <a:spcBef>
                <a:spcPts val="100"/>
              </a:spcBef>
              <a:tabLst>
                <a:tab pos="389890" algn="l"/>
                <a:tab pos="130048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Hotel	</a:t>
            </a:r>
            <a:endParaRPr sz="1800">
              <a:latin typeface="Arial MT"/>
              <a:cs typeface="Arial MT"/>
            </a:endParaRPr>
          </a:p>
        </p:txBody>
      </p:sp>
      <p:sp>
        <p:nvSpPr>
          <p:cNvPr id="28" name="object 28"/>
          <p:cNvSpPr txBox="1"/>
          <p:nvPr/>
        </p:nvSpPr>
        <p:spPr>
          <a:xfrm>
            <a:off x="6010512" y="1287526"/>
            <a:ext cx="2108200" cy="299720"/>
          </a:xfrm>
          <a:prstGeom prst="rect">
            <a:avLst/>
          </a:prstGeom>
        </p:spPr>
        <p:txBody>
          <a:bodyPr vert="horz" wrap="square" lIns="0" tIns="12700" rIns="0" bIns="0" rtlCol="0">
            <a:spAutoFit/>
          </a:bodyPr>
          <a:lstStyle/>
          <a:p>
            <a:pPr marL="141605">
              <a:lnSpc>
                <a:spcPct val="100000"/>
              </a:lnSpc>
              <a:spcBef>
                <a:spcPts val="100"/>
              </a:spcBef>
            </a:pPr>
            <a:r>
              <a:rPr sz="1800" spc="-5" dirty="0">
                <a:latin typeface="Arial MT"/>
                <a:cs typeface="Arial MT"/>
              </a:rPr>
              <a:t>Commercial</a:t>
            </a:r>
            <a:r>
              <a:rPr sz="1800" spc="-10" dirty="0">
                <a:latin typeface="Arial MT"/>
                <a:cs typeface="Arial MT"/>
              </a:rPr>
              <a:t> office</a:t>
            </a:r>
            <a:endParaRPr sz="1800">
              <a:latin typeface="Arial MT"/>
              <a:cs typeface="Arial MT"/>
            </a:endParaRPr>
          </a:p>
        </p:txBody>
      </p:sp>
      <p:grpSp>
        <p:nvGrpSpPr>
          <p:cNvPr id="29" name="object 29"/>
          <p:cNvGrpSpPr/>
          <p:nvPr/>
        </p:nvGrpSpPr>
        <p:grpSpPr>
          <a:xfrm>
            <a:off x="4376928" y="4005071"/>
            <a:ext cx="3755390" cy="2581910"/>
            <a:chOff x="4376928" y="4005071"/>
            <a:chExt cx="3755390" cy="2581910"/>
          </a:xfrm>
        </p:grpSpPr>
        <p:pic>
          <p:nvPicPr>
            <p:cNvPr id="30" name="object 30"/>
            <p:cNvPicPr/>
            <p:nvPr/>
          </p:nvPicPr>
          <p:blipFill>
            <a:blip r:embed="rId9" cstate="print"/>
            <a:stretch>
              <a:fillRect/>
            </a:stretch>
          </p:blipFill>
          <p:spPr>
            <a:xfrm>
              <a:off x="4376928" y="4005071"/>
              <a:ext cx="3755135" cy="2581655"/>
            </a:xfrm>
            <a:prstGeom prst="rect">
              <a:avLst/>
            </a:prstGeom>
          </p:spPr>
        </p:pic>
        <p:sp>
          <p:nvSpPr>
            <p:cNvPr id="31" name="object 31"/>
            <p:cNvSpPr/>
            <p:nvPr/>
          </p:nvSpPr>
          <p:spPr>
            <a:xfrm>
              <a:off x="5996940" y="4005071"/>
              <a:ext cx="2135505" cy="295910"/>
            </a:xfrm>
            <a:custGeom>
              <a:avLst/>
              <a:gdLst/>
              <a:ahLst/>
              <a:cxnLst/>
              <a:rect l="l" t="t" r="r" b="b"/>
              <a:pathLst>
                <a:path w="2135504" h="295910">
                  <a:moveTo>
                    <a:pt x="2085848" y="0"/>
                  </a:moveTo>
                  <a:lnTo>
                    <a:pt x="49275" y="0"/>
                  </a:lnTo>
                  <a:lnTo>
                    <a:pt x="30110" y="3877"/>
                  </a:lnTo>
                  <a:lnTo>
                    <a:pt x="14446" y="14446"/>
                  </a:lnTo>
                  <a:lnTo>
                    <a:pt x="3877" y="30110"/>
                  </a:lnTo>
                  <a:lnTo>
                    <a:pt x="0" y="49275"/>
                  </a:lnTo>
                  <a:lnTo>
                    <a:pt x="0" y="246379"/>
                  </a:lnTo>
                  <a:lnTo>
                    <a:pt x="3877" y="265545"/>
                  </a:lnTo>
                  <a:lnTo>
                    <a:pt x="14446" y="281209"/>
                  </a:lnTo>
                  <a:lnTo>
                    <a:pt x="30110" y="291778"/>
                  </a:lnTo>
                  <a:lnTo>
                    <a:pt x="49275" y="295655"/>
                  </a:lnTo>
                  <a:lnTo>
                    <a:pt x="2085848" y="295655"/>
                  </a:lnTo>
                  <a:lnTo>
                    <a:pt x="2105013" y="291778"/>
                  </a:lnTo>
                  <a:lnTo>
                    <a:pt x="2120677" y="281209"/>
                  </a:lnTo>
                  <a:lnTo>
                    <a:pt x="2131246" y="265545"/>
                  </a:lnTo>
                  <a:lnTo>
                    <a:pt x="2135124" y="246379"/>
                  </a:lnTo>
                  <a:lnTo>
                    <a:pt x="2135124" y="49275"/>
                  </a:lnTo>
                  <a:lnTo>
                    <a:pt x="2131246" y="30110"/>
                  </a:lnTo>
                  <a:lnTo>
                    <a:pt x="2120677" y="14446"/>
                  </a:lnTo>
                  <a:lnTo>
                    <a:pt x="2105013" y="3877"/>
                  </a:lnTo>
                  <a:lnTo>
                    <a:pt x="2085848" y="0"/>
                  </a:lnTo>
                  <a:close/>
                </a:path>
              </a:pathLst>
            </a:custGeom>
            <a:solidFill>
              <a:srgbClr val="D9D9D9"/>
            </a:solidFill>
          </p:spPr>
          <p:txBody>
            <a:bodyPr wrap="square" lIns="0" tIns="0" rIns="0" bIns="0" rtlCol="0"/>
            <a:lstStyle/>
            <a:p>
              <a:endParaRPr/>
            </a:p>
          </p:txBody>
        </p:sp>
      </p:grpSp>
      <p:sp>
        <p:nvSpPr>
          <p:cNvPr id="32" name="object 32"/>
          <p:cNvSpPr txBox="1"/>
          <p:nvPr/>
        </p:nvSpPr>
        <p:spPr>
          <a:xfrm>
            <a:off x="5998686" y="3997832"/>
            <a:ext cx="2131695" cy="299720"/>
          </a:xfrm>
          <a:prstGeom prst="rect">
            <a:avLst/>
          </a:prstGeom>
        </p:spPr>
        <p:txBody>
          <a:bodyPr vert="horz" wrap="square" lIns="0" tIns="12700" rIns="0" bIns="0" rtlCol="0">
            <a:spAutoFit/>
          </a:bodyPr>
          <a:lstStyle/>
          <a:p>
            <a:pPr marL="12700">
              <a:lnSpc>
                <a:spcPct val="100000"/>
              </a:lnSpc>
              <a:spcBef>
                <a:spcPts val="100"/>
              </a:spcBef>
              <a:tabLst>
                <a:tab pos="507365" algn="l"/>
                <a:tab pos="211836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Restaurant	</a:t>
            </a:r>
            <a:endParaRPr sz="1800">
              <a:latin typeface="Arial MT"/>
              <a:cs typeface="Arial MT"/>
            </a:endParaRPr>
          </a:p>
        </p:txBody>
      </p:sp>
      <p:grpSp>
        <p:nvGrpSpPr>
          <p:cNvPr id="33" name="object 33"/>
          <p:cNvGrpSpPr/>
          <p:nvPr/>
        </p:nvGrpSpPr>
        <p:grpSpPr>
          <a:xfrm>
            <a:off x="8436864" y="1279905"/>
            <a:ext cx="3761740" cy="2649220"/>
            <a:chOff x="8436864" y="1279905"/>
            <a:chExt cx="3761740" cy="2649220"/>
          </a:xfrm>
        </p:grpSpPr>
        <p:pic>
          <p:nvPicPr>
            <p:cNvPr id="34" name="object 34"/>
            <p:cNvPicPr/>
            <p:nvPr/>
          </p:nvPicPr>
          <p:blipFill>
            <a:blip r:embed="rId10" cstate="print"/>
            <a:stretch>
              <a:fillRect/>
            </a:stretch>
          </p:blipFill>
          <p:spPr>
            <a:xfrm>
              <a:off x="8436864" y="1295399"/>
              <a:ext cx="3755135" cy="2633472"/>
            </a:xfrm>
            <a:prstGeom prst="rect">
              <a:avLst/>
            </a:prstGeom>
          </p:spPr>
        </p:pic>
        <p:sp>
          <p:nvSpPr>
            <p:cNvPr id="35" name="object 35"/>
            <p:cNvSpPr/>
            <p:nvPr/>
          </p:nvSpPr>
          <p:spPr>
            <a:xfrm>
              <a:off x="9752076" y="1286255"/>
              <a:ext cx="2440305" cy="295910"/>
            </a:xfrm>
            <a:custGeom>
              <a:avLst/>
              <a:gdLst/>
              <a:ahLst/>
              <a:cxnLst/>
              <a:rect l="l" t="t" r="r" b="b"/>
              <a:pathLst>
                <a:path w="2440304" h="295909">
                  <a:moveTo>
                    <a:pt x="2390648" y="0"/>
                  </a:moveTo>
                  <a:lnTo>
                    <a:pt x="49275" y="0"/>
                  </a:lnTo>
                  <a:lnTo>
                    <a:pt x="30110" y="3877"/>
                  </a:lnTo>
                  <a:lnTo>
                    <a:pt x="14446" y="14446"/>
                  </a:lnTo>
                  <a:lnTo>
                    <a:pt x="3877" y="30110"/>
                  </a:lnTo>
                  <a:lnTo>
                    <a:pt x="0" y="49276"/>
                  </a:lnTo>
                  <a:lnTo>
                    <a:pt x="0" y="246380"/>
                  </a:lnTo>
                  <a:lnTo>
                    <a:pt x="3877" y="265545"/>
                  </a:lnTo>
                  <a:lnTo>
                    <a:pt x="14446" y="281209"/>
                  </a:lnTo>
                  <a:lnTo>
                    <a:pt x="30110" y="291778"/>
                  </a:lnTo>
                  <a:lnTo>
                    <a:pt x="49275" y="295656"/>
                  </a:lnTo>
                  <a:lnTo>
                    <a:pt x="2390648" y="295656"/>
                  </a:lnTo>
                  <a:lnTo>
                    <a:pt x="2409813" y="291778"/>
                  </a:lnTo>
                  <a:lnTo>
                    <a:pt x="2425477" y="281209"/>
                  </a:lnTo>
                  <a:lnTo>
                    <a:pt x="2436046" y="265545"/>
                  </a:lnTo>
                  <a:lnTo>
                    <a:pt x="2439924" y="246380"/>
                  </a:lnTo>
                  <a:lnTo>
                    <a:pt x="2439924" y="49276"/>
                  </a:lnTo>
                  <a:lnTo>
                    <a:pt x="2436046" y="30110"/>
                  </a:lnTo>
                  <a:lnTo>
                    <a:pt x="2425477" y="14446"/>
                  </a:lnTo>
                  <a:lnTo>
                    <a:pt x="2409813" y="3877"/>
                  </a:lnTo>
                  <a:lnTo>
                    <a:pt x="2390648" y="0"/>
                  </a:lnTo>
                  <a:close/>
                </a:path>
              </a:pathLst>
            </a:custGeom>
            <a:solidFill>
              <a:srgbClr val="D9D9D9"/>
            </a:solidFill>
          </p:spPr>
          <p:txBody>
            <a:bodyPr wrap="square" lIns="0" tIns="0" rIns="0" bIns="0" rtlCol="0"/>
            <a:lstStyle/>
            <a:p>
              <a:endParaRPr/>
            </a:p>
          </p:txBody>
        </p:sp>
        <p:sp>
          <p:nvSpPr>
            <p:cNvPr id="36" name="object 36"/>
            <p:cNvSpPr/>
            <p:nvPr/>
          </p:nvSpPr>
          <p:spPr>
            <a:xfrm>
              <a:off x="9752076" y="1286255"/>
              <a:ext cx="2440305" cy="295910"/>
            </a:xfrm>
            <a:custGeom>
              <a:avLst/>
              <a:gdLst/>
              <a:ahLst/>
              <a:cxnLst/>
              <a:rect l="l" t="t" r="r" b="b"/>
              <a:pathLst>
                <a:path w="2440304" h="295909">
                  <a:moveTo>
                    <a:pt x="0" y="49276"/>
                  </a:moveTo>
                  <a:lnTo>
                    <a:pt x="3877" y="30110"/>
                  </a:lnTo>
                  <a:lnTo>
                    <a:pt x="14446" y="14446"/>
                  </a:lnTo>
                  <a:lnTo>
                    <a:pt x="30110" y="3877"/>
                  </a:lnTo>
                  <a:lnTo>
                    <a:pt x="49275" y="0"/>
                  </a:lnTo>
                  <a:lnTo>
                    <a:pt x="2390648" y="0"/>
                  </a:lnTo>
                  <a:lnTo>
                    <a:pt x="2409813" y="3877"/>
                  </a:lnTo>
                  <a:lnTo>
                    <a:pt x="2425477" y="14446"/>
                  </a:lnTo>
                  <a:lnTo>
                    <a:pt x="2436046" y="30110"/>
                  </a:lnTo>
                  <a:lnTo>
                    <a:pt x="2439924" y="49276"/>
                  </a:lnTo>
                  <a:lnTo>
                    <a:pt x="2439924" y="246380"/>
                  </a:lnTo>
                  <a:lnTo>
                    <a:pt x="2436046" y="265545"/>
                  </a:lnTo>
                  <a:lnTo>
                    <a:pt x="2425477" y="281209"/>
                  </a:lnTo>
                  <a:lnTo>
                    <a:pt x="2409813" y="291778"/>
                  </a:lnTo>
                  <a:lnTo>
                    <a:pt x="2390648" y="295656"/>
                  </a:lnTo>
                  <a:lnTo>
                    <a:pt x="49275" y="295656"/>
                  </a:lnTo>
                  <a:lnTo>
                    <a:pt x="30110" y="291778"/>
                  </a:lnTo>
                  <a:lnTo>
                    <a:pt x="14446" y="281209"/>
                  </a:lnTo>
                  <a:lnTo>
                    <a:pt x="3877" y="265545"/>
                  </a:lnTo>
                  <a:lnTo>
                    <a:pt x="0" y="246380"/>
                  </a:lnTo>
                  <a:lnTo>
                    <a:pt x="0" y="49276"/>
                  </a:lnTo>
                  <a:close/>
                </a:path>
              </a:pathLst>
            </a:custGeom>
            <a:ln w="12699">
              <a:solidFill>
                <a:srgbClr val="00173A"/>
              </a:solidFill>
            </a:ln>
          </p:spPr>
          <p:txBody>
            <a:bodyPr wrap="square" lIns="0" tIns="0" rIns="0" bIns="0" rtlCol="0"/>
            <a:lstStyle/>
            <a:p>
              <a:endParaRPr/>
            </a:p>
          </p:txBody>
        </p:sp>
      </p:grpSp>
      <p:sp>
        <p:nvSpPr>
          <p:cNvPr id="37" name="object 37"/>
          <p:cNvSpPr txBox="1"/>
          <p:nvPr/>
        </p:nvSpPr>
        <p:spPr>
          <a:xfrm>
            <a:off x="9765648" y="1277569"/>
            <a:ext cx="2413000" cy="300355"/>
          </a:xfrm>
          <a:prstGeom prst="rect">
            <a:avLst/>
          </a:prstGeom>
        </p:spPr>
        <p:txBody>
          <a:bodyPr vert="horz" wrap="square" lIns="0" tIns="12700" rIns="0" bIns="0" rtlCol="0">
            <a:spAutoFit/>
          </a:bodyPr>
          <a:lstStyle/>
          <a:p>
            <a:pPr marL="177800">
              <a:lnSpc>
                <a:spcPct val="100000"/>
              </a:lnSpc>
              <a:spcBef>
                <a:spcPts val="100"/>
              </a:spcBef>
            </a:pPr>
            <a:r>
              <a:rPr sz="1800" spc="-5" dirty="0">
                <a:latin typeface="Arial MT"/>
                <a:cs typeface="Arial MT"/>
              </a:rPr>
              <a:t>Educational Institute</a:t>
            </a:r>
            <a:endParaRPr sz="1800">
              <a:latin typeface="Arial MT"/>
              <a:cs typeface="Arial MT"/>
            </a:endParaRPr>
          </a:p>
        </p:txBody>
      </p:sp>
      <p:grpSp>
        <p:nvGrpSpPr>
          <p:cNvPr id="38" name="object 38"/>
          <p:cNvGrpSpPr/>
          <p:nvPr/>
        </p:nvGrpSpPr>
        <p:grpSpPr>
          <a:xfrm>
            <a:off x="166115" y="3933444"/>
            <a:ext cx="12026265" cy="2822575"/>
            <a:chOff x="166115" y="3933444"/>
            <a:chExt cx="12026265" cy="2822575"/>
          </a:xfrm>
        </p:grpSpPr>
        <p:pic>
          <p:nvPicPr>
            <p:cNvPr id="39" name="object 39"/>
            <p:cNvPicPr/>
            <p:nvPr/>
          </p:nvPicPr>
          <p:blipFill>
            <a:blip r:embed="rId11" cstate="print"/>
            <a:stretch>
              <a:fillRect/>
            </a:stretch>
          </p:blipFill>
          <p:spPr>
            <a:xfrm>
              <a:off x="8449056" y="3973068"/>
              <a:ext cx="3742944" cy="2581656"/>
            </a:xfrm>
            <a:prstGeom prst="rect">
              <a:avLst/>
            </a:prstGeom>
          </p:spPr>
        </p:pic>
        <p:sp>
          <p:nvSpPr>
            <p:cNvPr id="40" name="object 40"/>
            <p:cNvSpPr/>
            <p:nvPr/>
          </p:nvSpPr>
          <p:spPr>
            <a:xfrm>
              <a:off x="166116" y="3933443"/>
              <a:ext cx="12026265" cy="2822575"/>
            </a:xfrm>
            <a:custGeom>
              <a:avLst/>
              <a:gdLst/>
              <a:ahLst/>
              <a:cxnLst/>
              <a:rect l="l" t="t" r="r" b="b"/>
              <a:pathLst>
                <a:path w="12026265" h="2822575">
                  <a:moveTo>
                    <a:pt x="12025884" y="2484120"/>
                  </a:moveTo>
                  <a:lnTo>
                    <a:pt x="0" y="2484120"/>
                  </a:lnTo>
                  <a:lnTo>
                    <a:pt x="0" y="2822460"/>
                  </a:lnTo>
                  <a:lnTo>
                    <a:pt x="12025884" y="2822460"/>
                  </a:lnTo>
                  <a:lnTo>
                    <a:pt x="12025884" y="2484120"/>
                  </a:lnTo>
                  <a:close/>
                </a:path>
                <a:path w="12026265" h="2822575">
                  <a:moveTo>
                    <a:pt x="12025884" y="49276"/>
                  </a:moveTo>
                  <a:lnTo>
                    <a:pt x="12021998" y="30111"/>
                  </a:lnTo>
                  <a:lnTo>
                    <a:pt x="12011431" y="14452"/>
                  </a:lnTo>
                  <a:lnTo>
                    <a:pt x="11995772" y="3886"/>
                  </a:lnTo>
                  <a:lnTo>
                    <a:pt x="11976608" y="0"/>
                  </a:lnTo>
                  <a:lnTo>
                    <a:pt x="9940036" y="0"/>
                  </a:lnTo>
                  <a:lnTo>
                    <a:pt x="9920859" y="3886"/>
                  </a:lnTo>
                  <a:lnTo>
                    <a:pt x="9905200" y="14452"/>
                  </a:lnTo>
                  <a:lnTo>
                    <a:pt x="9894633" y="30111"/>
                  </a:lnTo>
                  <a:lnTo>
                    <a:pt x="9890760" y="49276"/>
                  </a:lnTo>
                  <a:lnTo>
                    <a:pt x="9890760" y="246380"/>
                  </a:lnTo>
                  <a:lnTo>
                    <a:pt x="9894633" y="265557"/>
                  </a:lnTo>
                  <a:lnTo>
                    <a:pt x="9905200" y="281216"/>
                  </a:lnTo>
                  <a:lnTo>
                    <a:pt x="9920859" y="291782"/>
                  </a:lnTo>
                  <a:lnTo>
                    <a:pt x="9940036" y="295656"/>
                  </a:lnTo>
                  <a:lnTo>
                    <a:pt x="11976608" y="295656"/>
                  </a:lnTo>
                  <a:lnTo>
                    <a:pt x="11995772" y="291782"/>
                  </a:lnTo>
                  <a:lnTo>
                    <a:pt x="12011431" y="281216"/>
                  </a:lnTo>
                  <a:lnTo>
                    <a:pt x="12021998" y="265557"/>
                  </a:lnTo>
                  <a:lnTo>
                    <a:pt x="12025884" y="246380"/>
                  </a:lnTo>
                  <a:lnTo>
                    <a:pt x="12025884" y="49276"/>
                  </a:lnTo>
                  <a:close/>
                </a:path>
              </a:pathLst>
            </a:custGeom>
            <a:solidFill>
              <a:srgbClr val="D9D9D9"/>
            </a:solidFill>
          </p:spPr>
          <p:txBody>
            <a:bodyPr wrap="square" lIns="0" tIns="0" rIns="0" bIns="0" rtlCol="0"/>
            <a:lstStyle/>
            <a:p>
              <a:endParaRPr/>
            </a:p>
          </p:txBody>
        </p:sp>
      </p:grpSp>
      <p:sp>
        <p:nvSpPr>
          <p:cNvPr id="41" name="object 41"/>
          <p:cNvSpPr txBox="1"/>
          <p:nvPr/>
        </p:nvSpPr>
        <p:spPr>
          <a:xfrm>
            <a:off x="10058622" y="3925265"/>
            <a:ext cx="2131695" cy="300355"/>
          </a:xfrm>
          <a:prstGeom prst="rect">
            <a:avLst/>
          </a:prstGeom>
        </p:spPr>
        <p:txBody>
          <a:bodyPr vert="horz" wrap="square" lIns="0" tIns="12700" rIns="0" bIns="0" rtlCol="0">
            <a:spAutoFit/>
          </a:bodyPr>
          <a:lstStyle/>
          <a:p>
            <a:pPr marL="12700">
              <a:lnSpc>
                <a:spcPct val="100000"/>
              </a:lnSpc>
              <a:spcBef>
                <a:spcPts val="100"/>
              </a:spcBef>
              <a:tabLst>
                <a:tab pos="742315" algn="l"/>
                <a:tab pos="211836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Hostel	</a:t>
            </a:r>
            <a:endParaRPr sz="1800">
              <a:latin typeface="Arial MT"/>
              <a:cs typeface="Arial MT"/>
            </a:endParaRPr>
          </a:p>
        </p:txBody>
      </p:sp>
      <p:sp>
        <p:nvSpPr>
          <p:cNvPr id="42" name="object 42"/>
          <p:cNvSpPr txBox="1"/>
          <p:nvPr/>
        </p:nvSpPr>
        <p:spPr>
          <a:xfrm>
            <a:off x="245465" y="6447535"/>
            <a:ext cx="661035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Hospital,</a:t>
            </a:r>
            <a:r>
              <a:rPr sz="1600" dirty="0">
                <a:latin typeface="Arial MT"/>
                <a:cs typeface="Arial MT"/>
              </a:rPr>
              <a:t> </a:t>
            </a:r>
            <a:r>
              <a:rPr sz="1600" spc="-5" dirty="0">
                <a:latin typeface="Arial MT"/>
                <a:cs typeface="Arial MT"/>
              </a:rPr>
              <a:t>railway</a:t>
            </a:r>
            <a:r>
              <a:rPr sz="1600" spc="25" dirty="0">
                <a:latin typeface="Arial MT"/>
                <a:cs typeface="Arial MT"/>
              </a:rPr>
              <a:t> </a:t>
            </a:r>
            <a:r>
              <a:rPr sz="1600" spc="-5" dirty="0">
                <a:latin typeface="Arial MT"/>
                <a:cs typeface="Arial MT"/>
              </a:rPr>
              <a:t>station,</a:t>
            </a:r>
            <a:r>
              <a:rPr sz="1600" spc="-60" dirty="0">
                <a:latin typeface="Arial MT"/>
                <a:cs typeface="Arial MT"/>
              </a:rPr>
              <a:t> </a:t>
            </a:r>
            <a:r>
              <a:rPr sz="1600" spc="-5" dirty="0">
                <a:latin typeface="Arial MT"/>
                <a:cs typeface="Arial MT"/>
              </a:rPr>
              <a:t>Airport,</a:t>
            </a:r>
            <a:r>
              <a:rPr sz="1600" spc="25" dirty="0">
                <a:latin typeface="Arial MT"/>
                <a:cs typeface="Arial MT"/>
              </a:rPr>
              <a:t> </a:t>
            </a:r>
            <a:r>
              <a:rPr sz="1600" spc="-5" dirty="0">
                <a:latin typeface="Arial MT"/>
                <a:cs typeface="Arial MT"/>
              </a:rPr>
              <a:t>Sport</a:t>
            </a:r>
            <a:r>
              <a:rPr sz="1600" spc="40" dirty="0">
                <a:latin typeface="Arial MT"/>
                <a:cs typeface="Arial MT"/>
              </a:rPr>
              <a:t> </a:t>
            </a:r>
            <a:r>
              <a:rPr sz="1600" spc="-5" dirty="0">
                <a:latin typeface="Arial MT"/>
                <a:cs typeface="Arial MT"/>
              </a:rPr>
              <a:t>complex,</a:t>
            </a:r>
            <a:r>
              <a:rPr sz="1600" dirty="0">
                <a:latin typeface="Arial MT"/>
                <a:cs typeface="Arial MT"/>
              </a:rPr>
              <a:t> </a:t>
            </a:r>
            <a:r>
              <a:rPr sz="1600" spc="-5" dirty="0">
                <a:latin typeface="Arial MT"/>
                <a:cs typeface="Arial MT"/>
              </a:rPr>
              <a:t>Club,</a:t>
            </a:r>
            <a:r>
              <a:rPr sz="1600" spc="15" dirty="0">
                <a:latin typeface="Arial MT"/>
                <a:cs typeface="Arial MT"/>
              </a:rPr>
              <a:t> </a:t>
            </a:r>
            <a:r>
              <a:rPr sz="1600" spc="-5" dirty="0">
                <a:latin typeface="Arial MT"/>
                <a:cs typeface="Arial MT"/>
              </a:rPr>
              <a:t>shopping</a:t>
            </a:r>
            <a:r>
              <a:rPr sz="1600" dirty="0">
                <a:latin typeface="Arial MT"/>
                <a:cs typeface="Arial MT"/>
              </a:rPr>
              <a:t> </a:t>
            </a:r>
            <a:r>
              <a:rPr sz="1600" spc="-5" dirty="0">
                <a:latin typeface="Arial MT"/>
                <a:cs typeface="Arial MT"/>
              </a:rPr>
              <a:t>mall,</a:t>
            </a:r>
            <a:r>
              <a:rPr sz="1600" spc="15" dirty="0">
                <a:latin typeface="Arial MT"/>
                <a:cs typeface="Arial MT"/>
              </a:rPr>
              <a:t> </a:t>
            </a:r>
            <a:r>
              <a:rPr sz="1600" spc="-5" dirty="0">
                <a:latin typeface="Arial MT"/>
                <a:cs typeface="Arial MT"/>
              </a:rPr>
              <a:t>etc.</a:t>
            </a:r>
            <a:endParaRPr sz="1600">
              <a:latin typeface="Arial MT"/>
              <a:cs typeface="Arial M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p:nvPr/>
        </p:nvSpPr>
        <p:spPr>
          <a:xfrm>
            <a:off x="242315" y="1063752"/>
            <a:ext cx="3822700" cy="288290"/>
          </a:xfrm>
          <a:custGeom>
            <a:avLst/>
            <a:gdLst/>
            <a:ahLst/>
            <a:cxnLst/>
            <a:rect l="l" t="t" r="r" b="b"/>
            <a:pathLst>
              <a:path w="3822700" h="288290">
                <a:moveTo>
                  <a:pt x="3774186" y="0"/>
                </a:moveTo>
                <a:lnTo>
                  <a:pt x="48006" y="0"/>
                </a:lnTo>
                <a:lnTo>
                  <a:pt x="29317" y="3768"/>
                </a:lnTo>
                <a:lnTo>
                  <a:pt x="14058" y="14049"/>
                </a:lnTo>
                <a:lnTo>
                  <a:pt x="3771" y="29307"/>
                </a:lnTo>
                <a:lnTo>
                  <a:pt x="0" y="48006"/>
                </a:lnTo>
                <a:lnTo>
                  <a:pt x="0" y="240030"/>
                </a:lnTo>
                <a:lnTo>
                  <a:pt x="3771" y="258728"/>
                </a:lnTo>
                <a:lnTo>
                  <a:pt x="14058" y="273986"/>
                </a:lnTo>
                <a:lnTo>
                  <a:pt x="29317" y="284267"/>
                </a:lnTo>
                <a:lnTo>
                  <a:pt x="48006" y="288036"/>
                </a:lnTo>
                <a:lnTo>
                  <a:pt x="3774186" y="288036"/>
                </a:lnTo>
                <a:lnTo>
                  <a:pt x="3792884" y="284267"/>
                </a:lnTo>
                <a:lnTo>
                  <a:pt x="3808142" y="273986"/>
                </a:lnTo>
                <a:lnTo>
                  <a:pt x="3818423" y="258728"/>
                </a:lnTo>
                <a:lnTo>
                  <a:pt x="3822192" y="240030"/>
                </a:lnTo>
                <a:lnTo>
                  <a:pt x="3822192" y="48006"/>
                </a:lnTo>
                <a:lnTo>
                  <a:pt x="3818423" y="29307"/>
                </a:lnTo>
                <a:lnTo>
                  <a:pt x="3808142" y="14049"/>
                </a:lnTo>
                <a:lnTo>
                  <a:pt x="3792884" y="3768"/>
                </a:lnTo>
                <a:lnTo>
                  <a:pt x="3774186" y="0"/>
                </a:lnTo>
                <a:close/>
              </a:path>
            </a:pathLst>
          </a:custGeom>
          <a:solidFill>
            <a:srgbClr val="D9D9D9"/>
          </a:solidFill>
        </p:spPr>
        <p:txBody>
          <a:bodyPr wrap="square" lIns="0" tIns="0" rIns="0" bIns="0" rtlCol="0"/>
          <a:lstStyle/>
          <a:p>
            <a:endParaRPr/>
          </a:p>
        </p:txBody>
      </p:sp>
      <p:sp>
        <p:nvSpPr>
          <p:cNvPr id="9" name="object 9"/>
          <p:cNvSpPr txBox="1">
            <a:spLocks noGrp="1"/>
          </p:cNvSpPr>
          <p:nvPr>
            <p:ph type="title"/>
          </p:nvPr>
        </p:nvSpPr>
        <p:spPr>
          <a:xfrm>
            <a:off x="243674" y="1052829"/>
            <a:ext cx="3819525" cy="299720"/>
          </a:xfrm>
          <a:prstGeom prst="rect">
            <a:avLst/>
          </a:prstGeom>
        </p:spPr>
        <p:txBody>
          <a:bodyPr vert="horz" wrap="square" lIns="0" tIns="12700" rIns="0" bIns="0" rtlCol="0">
            <a:spAutoFit/>
          </a:bodyPr>
          <a:lstStyle/>
          <a:p>
            <a:pPr marL="12700">
              <a:lnSpc>
                <a:spcPct val="100000"/>
              </a:lnSpc>
              <a:spcBef>
                <a:spcPts val="100"/>
              </a:spcBef>
              <a:tabLst>
                <a:tab pos="1160145" algn="l"/>
                <a:tab pos="3806190" algn="l"/>
              </a:tabLst>
            </a:pPr>
            <a:r>
              <a:rPr sz="1800" b="0" u="sng" dirty="0">
                <a:solidFill>
                  <a:srgbClr val="000000"/>
                </a:solidFill>
                <a:uFill>
                  <a:solidFill>
                    <a:srgbClr val="00173A"/>
                  </a:solidFill>
                </a:uFill>
                <a:latin typeface="Arial MT"/>
                <a:cs typeface="Arial MT"/>
              </a:rPr>
              <a:t> 	Pit</a:t>
            </a:r>
            <a:r>
              <a:rPr sz="1800" b="0" u="sng" spc="-3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composting	</a:t>
            </a:r>
            <a:endParaRPr sz="1800">
              <a:latin typeface="Arial MT"/>
              <a:cs typeface="Arial MT"/>
            </a:endParaRPr>
          </a:p>
        </p:txBody>
      </p:sp>
      <p:sp>
        <p:nvSpPr>
          <p:cNvPr id="10" name="object 10"/>
          <p:cNvSpPr/>
          <p:nvPr/>
        </p:nvSpPr>
        <p:spPr>
          <a:xfrm>
            <a:off x="4274820" y="1069847"/>
            <a:ext cx="3858895" cy="288290"/>
          </a:xfrm>
          <a:custGeom>
            <a:avLst/>
            <a:gdLst/>
            <a:ahLst/>
            <a:cxnLst/>
            <a:rect l="l" t="t" r="r" b="b"/>
            <a:pathLst>
              <a:path w="3858895" h="288290">
                <a:moveTo>
                  <a:pt x="3810761" y="0"/>
                </a:moveTo>
                <a:lnTo>
                  <a:pt x="48005" y="0"/>
                </a:lnTo>
                <a:lnTo>
                  <a:pt x="29307" y="3768"/>
                </a:lnTo>
                <a:lnTo>
                  <a:pt x="14049" y="14049"/>
                </a:lnTo>
                <a:lnTo>
                  <a:pt x="3768" y="29307"/>
                </a:lnTo>
                <a:lnTo>
                  <a:pt x="0" y="48005"/>
                </a:lnTo>
                <a:lnTo>
                  <a:pt x="0" y="240029"/>
                </a:lnTo>
                <a:lnTo>
                  <a:pt x="3768" y="258728"/>
                </a:lnTo>
                <a:lnTo>
                  <a:pt x="14049" y="273986"/>
                </a:lnTo>
                <a:lnTo>
                  <a:pt x="29307" y="284267"/>
                </a:lnTo>
                <a:lnTo>
                  <a:pt x="48005" y="288036"/>
                </a:lnTo>
                <a:lnTo>
                  <a:pt x="3810761" y="288036"/>
                </a:lnTo>
                <a:lnTo>
                  <a:pt x="3829460" y="284267"/>
                </a:lnTo>
                <a:lnTo>
                  <a:pt x="3844718" y="273986"/>
                </a:lnTo>
                <a:lnTo>
                  <a:pt x="3854999" y="258728"/>
                </a:lnTo>
                <a:lnTo>
                  <a:pt x="3858768" y="240029"/>
                </a:lnTo>
                <a:lnTo>
                  <a:pt x="3858768" y="48005"/>
                </a:lnTo>
                <a:lnTo>
                  <a:pt x="3854999" y="29307"/>
                </a:lnTo>
                <a:lnTo>
                  <a:pt x="3844718" y="14049"/>
                </a:lnTo>
                <a:lnTo>
                  <a:pt x="3829460" y="3768"/>
                </a:lnTo>
                <a:lnTo>
                  <a:pt x="3810761" y="0"/>
                </a:lnTo>
                <a:close/>
              </a:path>
            </a:pathLst>
          </a:custGeom>
          <a:solidFill>
            <a:srgbClr val="D9D9D9"/>
          </a:solidFill>
        </p:spPr>
        <p:txBody>
          <a:bodyPr wrap="square" lIns="0" tIns="0" rIns="0" bIns="0" rtlCol="0"/>
          <a:lstStyle/>
          <a:p>
            <a:endParaRPr/>
          </a:p>
        </p:txBody>
      </p:sp>
      <p:sp>
        <p:nvSpPr>
          <p:cNvPr id="11" name="object 11"/>
          <p:cNvSpPr txBox="1"/>
          <p:nvPr/>
        </p:nvSpPr>
        <p:spPr>
          <a:xfrm>
            <a:off x="4276169" y="1057097"/>
            <a:ext cx="3856354" cy="300355"/>
          </a:xfrm>
          <a:prstGeom prst="rect">
            <a:avLst/>
          </a:prstGeom>
        </p:spPr>
        <p:txBody>
          <a:bodyPr vert="horz" wrap="square" lIns="0" tIns="12700" rIns="0" bIns="0" rtlCol="0">
            <a:spAutoFit/>
          </a:bodyPr>
          <a:lstStyle/>
          <a:p>
            <a:pPr marL="12700">
              <a:lnSpc>
                <a:spcPct val="100000"/>
              </a:lnSpc>
              <a:spcBef>
                <a:spcPts val="100"/>
              </a:spcBef>
              <a:tabLst>
                <a:tab pos="1034415" algn="l"/>
                <a:tab pos="384302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Drum</a:t>
            </a:r>
            <a:r>
              <a:rPr sz="1800" u="sng" spc="-35" dirty="0">
                <a:uFill>
                  <a:solidFill>
                    <a:srgbClr val="00173A"/>
                  </a:solidFill>
                </a:uFill>
                <a:latin typeface="Arial MT"/>
                <a:cs typeface="Arial MT"/>
              </a:rPr>
              <a:t> </a:t>
            </a:r>
            <a:r>
              <a:rPr sz="1800" u="sng" spc="-5" dirty="0">
                <a:uFill>
                  <a:solidFill>
                    <a:srgbClr val="00173A"/>
                  </a:solidFill>
                </a:uFill>
                <a:latin typeface="Arial MT"/>
                <a:cs typeface="Arial MT"/>
              </a:rPr>
              <a:t>composting	</a:t>
            </a:r>
            <a:endParaRPr sz="1800">
              <a:latin typeface="Arial MT"/>
              <a:cs typeface="Arial MT"/>
            </a:endParaRPr>
          </a:p>
        </p:txBody>
      </p:sp>
      <p:sp>
        <p:nvSpPr>
          <p:cNvPr id="12" name="object 12"/>
          <p:cNvSpPr/>
          <p:nvPr/>
        </p:nvSpPr>
        <p:spPr>
          <a:xfrm>
            <a:off x="8343900" y="1062227"/>
            <a:ext cx="3543300" cy="295910"/>
          </a:xfrm>
          <a:custGeom>
            <a:avLst/>
            <a:gdLst/>
            <a:ahLst/>
            <a:cxnLst/>
            <a:rect l="l" t="t" r="r" b="b"/>
            <a:pathLst>
              <a:path w="3543300" h="295909">
                <a:moveTo>
                  <a:pt x="3494024"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3494024" y="295656"/>
                </a:lnTo>
                <a:lnTo>
                  <a:pt x="3513189" y="291778"/>
                </a:lnTo>
                <a:lnTo>
                  <a:pt x="3528853" y="281209"/>
                </a:lnTo>
                <a:lnTo>
                  <a:pt x="3539422" y="265545"/>
                </a:lnTo>
                <a:lnTo>
                  <a:pt x="3543300" y="246380"/>
                </a:lnTo>
                <a:lnTo>
                  <a:pt x="3543300" y="49275"/>
                </a:lnTo>
                <a:lnTo>
                  <a:pt x="3539422" y="30110"/>
                </a:lnTo>
                <a:lnTo>
                  <a:pt x="3528853" y="14446"/>
                </a:lnTo>
                <a:lnTo>
                  <a:pt x="3513189" y="3877"/>
                </a:lnTo>
                <a:lnTo>
                  <a:pt x="3494024" y="0"/>
                </a:lnTo>
                <a:close/>
              </a:path>
            </a:pathLst>
          </a:custGeom>
          <a:solidFill>
            <a:srgbClr val="D9D9D9"/>
          </a:solidFill>
        </p:spPr>
        <p:txBody>
          <a:bodyPr wrap="square" lIns="0" tIns="0" rIns="0" bIns="0" rtlCol="0"/>
          <a:lstStyle/>
          <a:p>
            <a:endParaRPr/>
          </a:p>
        </p:txBody>
      </p:sp>
      <p:sp>
        <p:nvSpPr>
          <p:cNvPr id="13" name="object 13"/>
          <p:cNvSpPr txBox="1"/>
          <p:nvPr/>
        </p:nvSpPr>
        <p:spPr>
          <a:xfrm>
            <a:off x="8345646" y="1054100"/>
            <a:ext cx="3540125" cy="299720"/>
          </a:xfrm>
          <a:prstGeom prst="rect">
            <a:avLst/>
          </a:prstGeom>
        </p:spPr>
        <p:txBody>
          <a:bodyPr vert="horz" wrap="square" lIns="0" tIns="12700" rIns="0" bIns="0" rtlCol="0">
            <a:spAutoFit/>
          </a:bodyPr>
          <a:lstStyle/>
          <a:p>
            <a:pPr marL="12700">
              <a:lnSpc>
                <a:spcPct val="100000"/>
              </a:lnSpc>
              <a:spcBef>
                <a:spcPts val="100"/>
              </a:spcBef>
              <a:tabLst>
                <a:tab pos="577850" algn="l"/>
                <a:tab pos="3526790" algn="l"/>
              </a:tabLst>
            </a:pPr>
            <a:r>
              <a:rPr sz="1800" u="sng" dirty="0">
                <a:uFill>
                  <a:solidFill>
                    <a:srgbClr val="00173A"/>
                  </a:solidFill>
                </a:uFill>
                <a:latin typeface="Arial MT"/>
                <a:cs typeface="Arial MT"/>
              </a:rPr>
              <a:t> 	Onsite</a:t>
            </a:r>
            <a:r>
              <a:rPr sz="1800" u="sng" spc="-45" dirty="0">
                <a:uFill>
                  <a:solidFill>
                    <a:srgbClr val="00173A"/>
                  </a:solidFill>
                </a:uFill>
                <a:latin typeface="Arial MT"/>
                <a:cs typeface="Arial MT"/>
              </a:rPr>
              <a:t> </a:t>
            </a:r>
            <a:r>
              <a:rPr sz="1800" u="sng" spc="-5" dirty="0">
                <a:uFill>
                  <a:solidFill>
                    <a:srgbClr val="00173A"/>
                  </a:solidFill>
                </a:uFill>
                <a:latin typeface="Arial MT"/>
                <a:cs typeface="Arial MT"/>
              </a:rPr>
              <a:t>Bio-methanation	</a:t>
            </a:r>
            <a:endParaRPr sz="1800">
              <a:latin typeface="Arial MT"/>
              <a:cs typeface="Arial MT"/>
            </a:endParaRPr>
          </a:p>
        </p:txBody>
      </p:sp>
      <p:pic>
        <p:nvPicPr>
          <p:cNvPr id="14" name="object 14"/>
          <p:cNvPicPr/>
          <p:nvPr/>
        </p:nvPicPr>
        <p:blipFill>
          <a:blip r:embed="rId5" cstate="print"/>
          <a:stretch>
            <a:fillRect/>
          </a:stretch>
        </p:blipFill>
        <p:spPr>
          <a:xfrm>
            <a:off x="8343900" y="1524000"/>
            <a:ext cx="3613404" cy="4264152"/>
          </a:xfrm>
          <a:prstGeom prst="rect">
            <a:avLst/>
          </a:prstGeom>
        </p:spPr>
      </p:pic>
      <p:grpSp>
        <p:nvGrpSpPr>
          <p:cNvPr id="15" name="object 15"/>
          <p:cNvGrpSpPr/>
          <p:nvPr/>
        </p:nvGrpSpPr>
        <p:grpSpPr>
          <a:xfrm>
            <a:off x="4246181" y="1503044"/>
            <a:ext cx="3973829" cy="4314190"/>
            <a:chOff x="4246181" y="1503044"/>
            <a:chExt cx="3973829" cy="4314190"/>
          </a:xfrm>
        </p:grpSpPr>
        <p:pic>
          <p:nvPicPr>
            <p:cNvPr id="16" name="object 16"/>
            <p:cNvPicPr/>
            <p:nvPr/>
          </p:nvPicPr>
          <p:blipFill>
            <a:blip r:embed="rId6" cstate="print"/>
            <a:stretch>
              <a:fillRect/>
            </a:stretch>
          </p:blipFill>
          <p:spPr>
            <a:xfrm>
              <a:off x="4274820" y="1531619"/>
              <a:ext cx="3916679" cy="4256532"/>
            </a:xfrm>
            <a:prstGeom prst="rect">
              <a:avLst/>
            </a:prstGeom>
          </p:spPr>
        </p:pic>
        <p:sp>
          <p:nvSpPr>
            <p:cNvPr id="17" name="object 17"/>
            <p:cNvSpPr/>
            <p:nvPr/>
          </p:nvSpPr>
          <p:spPr>
            <a:xfrm>
              <a:off x="4260469" y="1517332"/>
              <a:ext cx="3945254" cy="4285615"/>
            </a:xfrm>
            <a:custGeom>
              <a:avLst/>
              <a:gdLst/>
              <a:ahLst/>
              <a:cxnLst/>
              <a:rect l="l" t="t" r="r" b="b"/>
              <a:pathLst>
                <a:path w="3945254" h="4285615">
                  <a:moveTo>
                    <a:pt x="0" y="4285107"/>
                  </a:moveTo>
                  <a:lnTo>
                    <a:pt x="3945254" y="4285107"/>
                  </a:lnTo>
                  <a:lnTo>
                    <a:pt x="3945254" y="0"/>
                  </a:lnTo>
                  <a:lnTo>
                    <a:pt x="0" y="0"/>
                  </a:lnTo>
                  <a:lnTo>
                    <a:pt x="0" y="4285107"/>
                  </a:lnTo>
                  <a:close/>
                </a:path>
              </a:pathLst>
            </a:custGeom>
            <a:ln w="28574">
              <a:solidFill>
                <a:srgbClr val="FFFFFF"/>
              </a:solidFill>
            </a:ln>
          </p:spPr>
          <p:txBody>
            <a:bodyPr wrap="square" lIns="0" tIns="0" rIns="0" bIns="0" rtlCol="0"/>
            <a:lstStyle/>
            <a:p>
              <a:endParaRPr/>
            </a:p>
          </p:txBody>
        </p:sp>
      </p:grpSp>
      <p:pic>
        <p:nvPicPr>
          <p:cNvPr id="18" name="object 18"/>
          <p:cNvPicPr/>
          <p:nvPr/>
        </p:nvPicPr>
        <p:blipFill>
          <a:blip r:embed="rId7" cstate="print"/>
          <a:stretch>
            <a:fillRect/>
          </a:stretch>
        </p:blipFill>
        <p:spPr>
          <a:xfrm>
            <a:off x="242315" y="1524000"/>
            <a:ext cx="3880104" cy="4264152"/>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p:nvPr/>
        </p:nvSpPr>
        <p:spPr>
          <a:xfrm>
            <a:off x="242315" y="1063752"/>
            <a:ext cx="3758565" cy="295910"/>
          </a:xfrm>
          <a:custGeom>
            <a:avLst/>
            <a:gdLst/>
            <a:ahLst/>
            <a:cxnLst/>
            <a:rect l="l" t="t" r="r" b="b"/>
            <a:pathLst>
              <a:path w="3758565" h="295909">
                <a:moveTo>
                  <a:pt x="3708908" y="0"/>
                </a:moveTo>
                <a:lnTo>
                  <a:pt x="49276" y="0"/>
                </a:lnTo>
                <a:lnTo>
                  <a:pt x="30094" y="3877"/>
                </a:lnTo>
                <a:lnTo>
                  <a:pt x="14431" y="14446"/>
                </a:lnTo>
                <a:lnTo>
                  <a:pt x="3872" y="30110"/>
                </a:lnTo>
                <a:lnTo>
                  <a:pt x="0" y="49275"/>
                </a:lnTo>
                <a:lnTo>
                  <a:pt x="0" y="246380"/>
                </a:lnTo>
                <a:lnTo>
                  <a:pt x="3872" y="265545"/>
                </a:lnTo>
                <a:lnTo>
                  <a:pt x="14431" y="281209"/>
                </a:lnTo>
                <a:lnTo>
                  <a:pt x="30094" y="291778"/>
                </a:lnTo>
                <a:lnTo>
                  <a:pt x="49276" y="295656"/>
                </a:lnTo>
                <a:lnTo>
                  <a:pt x="3708908" y="295656"/>
                </a:lnTo>
                <a:lnTo>
                  <a:pt x="3728073" y="291778"/>
                </a:lnTo>
                <a:lnTo>
                  <a:pt x="3743737" y="281209"/>
                </a:lnTo>
                <a:lnTo>
                  <a:pt x="3754306" y="265545"/>
                </a:lnTo>
                <a:lnTo>
                  <a:pt x="3758184" y="246380"/>
                </a:lnTo>
                <a:lnTo>
                  <a:pt x="3758184" y="49275"/>
                </a:lnTo>
                <a:lnTo>
                  <a:pt x="3754306" y="30110"/>
                </a:lnTo>
                <a:lnTo>
                  <a:pt x="3743737" y="14446"/>
                </a:lnTo>
                <a:lnTo>
                  <a:pt x="3728073" y="3877"/>
                </a:lnTo>
                <a:lnTo>
                  <a:pt x="3708908" y="0"/>
                </a:lnTo>
                <a:close/>
              </a:path>
            </a:pathLst>
          </a:custGeom>
          <a:solidFill>
            <a:srgbClr val="D9D9D9"/>
          </a:solidFill>
        </p:spPr>
        <p:txBody>
          <a:bodyPr wrap="square" lIns="0" tIns="0" rIns="0" bIns="0" rtlCol="0"/>
          <a:lstStyle/>
          <a:p>
            <a:endParaRPr/>
          </a:p>
        </p:txBody>
      </p:sp>
      <p:sp>
        <p:nvSpPr>
          <p:cNvPr id="9" name="object 9"/>
          <p:cNvSpPr txBox="1">
            <a:spLocks noGrp="1"/>
          </p:cNvSpPr>
          <p:nvPr>
            <p:ph type="title"/>
          </p:nvPr>
        </p:nvSpPr>
        <p:spPr>
          <a:xfrm>
            <a:off x="244047" y="1056513"/>
            <a:ext cx="3754754" cy="299720"/>
          </a:xfrm>
          <a:prstGeom prst="rect">
            <a:avLst/>
          </a:prstGeom>
        </p:spPr>
        <p:txBody>
          <a:bodyPr vert="horz" wrap="square" lIns="0" tIns="12700" rIns="0" bIns="0" rtlCol="0">
            <a:spAutoFit/>
          </a:bodyPr>
          <a:lstStyle/>
          <a:p>
            <a:pPr marL="12700">
              <a:lnSpc>
                <a:spcPct val="100000"/>
              </a:lnSpc>
              <a:spcBef>
                <a:spcPts val="100"/>
              </a:spcBef>
              <a:tabLst>
                <a:tab pos="836930" algn="l"/>
                <a:tab pos="374142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Khamba</a:t>
            </a:r>
            <a:r>
              <a:rPr sz="1800" b="0" u="sng" spc="-2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composting	</a:t>
            </a:r>
            <a:endParaRPr sz="1800">
              <a:latin typeface="Arial MT"/>
              <a:cs typeface="Arial MT"/>
            </a:endParaRPr>
          </a:p>
        </p:txBody>
      </p:sp>
      <p:sp>
        <p:nvSpPr>
          <p:cNvPr id="10" name="object 10"/>
          <p:cNvSpPr/>
          <p:nvPr/>
        </p:nvSpPr>
        <p:spPr>
          <a:xfrm>
            <a:off x="4216908" y="1069847"/>
            <a:ext cx="3758565" cy="294640"/>
          </a:xfrm>
          <a:custGeom>
            <a:avLst/>
            <a:gdLst/>
            <a:ahLst/>
            <a:cxnLst/>
            <a:rect l="l" t="t" r="r" b="b"/>
            <a:pathLst>
              <a:path w="3758565" h="294640">
                <a:moveTo>
                  <a:pt x="3709162" y="0"/>
                </a:moveTo>
                <a:lnTo>
                  <a:pt x="49021" y="0"/>
                </a:lnTo>
                <a:lnTo>
                  <a:pt x="29950" y="3855"/>
                </a:lnTo>
                <a:lnTo>
                  <a:pt x="14366" y="14366"/>
                </a:lnTo>
                <a:lnTo>
                  <a:pt x="3855" y="29950"/>
                </a:lnTo>
                <a:lnTo>
                  <a:pt x="0" y="49022"/>
                </a:lnTo>
                <a:lnTo>
                  <a:pt x="0" y="245110"/>
                </a:lnTo>
                <a:lnTo>
                  <a:pt x="3855" y="264181"/>
                </a:lnTo>
                <a:lnTo>
                  <a:pt x="14366" y="279765"/>
                </a:lnTo>
                <a:lnTo>
                  <a:pt x="29950" y="290276"/>
                </a:lnTo>
                <a:lnTo>
                  <a:pt x="49021" y="294131"/>
                </a:lnTo>
                <a:lnTo>
                  <a:pt x="3709162" y="294131"/>
                </a:lnTo>
                <a:lnTo>
                  <a:pt x="3728233" y="290276"/>
                </a:lnTo>
                <a:lnTo>
                  <a:pt x="3743817" y="279765"/>
                </a:lnTo>
                <a:lnTo>
                  <a:pt x="3754328" y="264181"/>
                </a:lnTo>
                <a:lnTo>
                  <a:pt x="3758184" y="245110"/>
                </a:lnTo>
                <a:lnTo>
                  <a:pt x="3758184" y="49022"/>
                </a:lnTo>
                <a:lnTo>
                  <a:pt x="3754328" y="29950"/>
                </a:lnTo>
                <a:lnTo>
                  <a:pt x="3743817" y="14366"/>
                </a:lnTo>
                <a:lnTo>
                  <a:pt x="3728233" y="3855"/>
                </a:lnTo>
                <a:lnTo>
                  <a:pt x="3709162" y="0"/>
                </a:lnTo>
                <a:close/>
              </a:path>
            </a:pathLst>
          </a:custGeom>
          <a:solidFill>
            <a:srgbClr val="D9D9D9"/>
          </a:solidFill>
        </p:spPr>
        <p:txBody>
          <a:bodyPr wrap="square" lIns="0" tIns="0" rIns="0" bIns="0" rtlCol="0"/>
          <a:lstStyle/>
          <a:p>
            <a:endParaRPr/>
          </a:p>
        </p:txBody>
      </p:sp>
      <p:sp>
        <p:nvSpPr>
          <p:cNvPr id="11" name="object 11"/>
          <p:cNvSpPr txBox="1"/>
          <p:nvPr/>
        </p:nvSpPr>
        <p:spPr>
          <a:xfrm>
            <a:off x="4218575" y="1061084"/>
            <a:ext cx="3755390" cy="299720"/>
          </a:xfrm>
          <a:prstGeom prst="rect">
            <a:avLst/>
          </a:prstGeom>
        </p:spPr>
        <p:txBody>
          <a:bodyPr vert="horz" wrap="square" lIns="0" tIns="12700" rIns="0" bIns="0" rtlCol="0">
            <a:spAutoFit/>
          </a:bodyPr>
          <a:lstStyle/>
          <a:p>
            <a:pPr marL="12700">
              <a:lnSpc>
                <a:spcPct val="100000"/>
              </a:lnSpc>
              <a:spcBef>
                <a:spcPts val="100"/>
              </a:spcBef>
              <a:tabLst>
                <a:tab pos="983615" algn="l"/>
                <a:tab pos="3742054"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Drum</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composting	</a:t>
            </a:r>
            <a:endParaRPr sz="1800">
              <a:latin typeface="Arial MT"/>
              <a:cs typeface="Arial MT"/>
            </a:endParaRPr>
          </a:p>
        </p:txBody>
      </p:sp>
      <p:sp>
        <p:nvSpPr>
          <p:cNvPr id="12" name="object 12"/>
          <p:cNvSpPr/>
          <p:nvPr/>
        </p:nvSpPr>
        <p:spPr>
          <a:xfrm>
            <a:off x="8343900" y="1062227"/>
            <a:ext cx="3543300" cy="295910"/>
          </a:xfrm>
          <a:custGeom>
            <a:avLst/>
            <a:gdLst/>
            <a:ahLst/>
            <a:cxnLst/>
            <a:rect l="l" t="t" r="r" b="b"/>
            <a:pathLst>
              <a:path w="3543300" h="295909">
                <a:moveTo>
                  <a:pt x="3494024"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3494024" y="295656"/>
                </a:lnTo>
                <a:lnTo>
                  <a:pt x="3513189" y="291778"/>
                </a:lnTo>
                <a:lnTo>
                  <a:pt x="3528853" y="281209"/>
                </a:lnTo>
                <a:lnTo>
                  <a:pt x="3539422" y="265545"/>
                </a:lnTo>
                <a:lnTo>
                  <a:pt x="3543300" y="246380"/>
                </a:lnTo>
                <a:lnTo>
                  <a:pt x="3543300" y="49275"/>
                </a:lnTo>
                <a:lnTo>
                  <a:pt x="3539422" y="30110"/>
                </a:lnTo>
                <a:lnTo>
                  <a:pt x="3528853" y="14446"/>
                </a:lnTo>
                <a:lnTo>
                  <a:pt x="3513189" y="3877"/>
                </a:lnTo>
                <a:lnTo>
                  <a:pt x="3494024" y="0"/>
                </a:lnTo>
                <a:close/>
              </a:path>
            </a:pathLst>
          </a:custGeom>
          <a:solidFill>
            <a:srgbClr val="D9D9D9"/>
          </a:solidFill>
        </p:spPr>
        <p:txBody>
          <a:bodyPr wrap="square" lIns="0" tIns="0" rIns="0" bIns="0" rtlCol="0"/>
          <a:lstStyle/>
          <a:p>
            <a:endParaRPr/>
          </a:p>
        </p:txBody>
      </p:sp>
      <p:sp>
        <p:nvSpPr>
          <p:cNvPr id="13" name="object 13"/>
          <p:cNvSpPr txBox="1"/>
          <p:nvPr/>
        </p:nvSpPr>
        <p:spPr>
          <a:xfrm>
            <a:off x="8345646" y="1054100"/>
            <a:ext cx="3540125" cy="299720"/>
          </a:xfrm>
          <a:prstGeom prst="rect">
            <a:avLst/>
          </a:prstGeom>
        </p:spPr>
        <p:txBody>
          <a:bodyPr vert="horz" wrap="square" lIns="0" tIns="12700" rIns="0" bIns="0" rtlCol="0">
            <a:spAutoFit/>
          </a:bodyPr>
          <a:lstStyle/>
          <a:p>
            <a:pPr marL="12700">
              <a:lnSpc>
                <a:spcPct val="100000"/>
              </a:lnSpc>
              <a:spcBef>
                <a:spcPts val="100"/>
              </a:spcBef>
              <a:tabLst>
                <a:tab pos="577850" algn="l"/>
                <a:tab pos="3526790" algn="l"/>
              </a:tabLst>
            </a:pPr>
            <a:r>
              <a:rPr sz="1800" u="sng" dirty="0">
                <a:uFill>
                  <a:solidFill>
                    <a:srgbClr val="00173A"/>
                  </a:solidFill>
                </a:uFill>
                <a:latin typeface="Arial MT"/>
                <a:cs typeface="Arial MT"/>
              </a:rPr>
              <a:t> 	Onsite</a:t>
            </a:r>
            <a:r>
              <a:rPr sz="1800" u="sng" spc="-45" dirty="0">
                <a:uFill>
                  <a:solidFill>
                    <a:srgbClr val="00173A"/>
                  </a:solidFill>
                </a:uFill>
                <a:latin typeface="Arial MT"/>
                <a:cs typeface="Arial MT"/>
              </a:rPr>
              <a:t> </a:t>
            </a:r>
            <a:r>
              <a:rPr sz="1800" u="sng" spc="-5" dirty="0">
                <a:uFill>
                  <a:solidFill>
                    <a:srgbClr val="00173A"/>
                  </a:solidFill>
                </a:uFill>
                <a:latin typeface="Arial MT"/>
                <a:cs typeface="Arial MT"/>
              </a:rPr>
              <a:t>Bio-methanation	</a:t>
            </a:r>
            <a:endParaRPr sz="1800">
              <a:latin typeface="Arial MT"/>
              <a:cs typeface="Arial MT"/>
            </a:endParaRPr>
          </a:p>
        </p:txBody>
      </p:sp>
      <p:pic>
        <p:nvPicPr>
          <p:cNvPr id="14" name="object 14"/>
          <p:cNvPicPr/>
          <p:nvPr/>
        </p:nvPicPr>
        <p:blipFill>
          <a:blip r:embed="rId5" cstate="print"/>
          <a:stretch>
            <a:fillRect/>
          </a:stretch>
        </p:blipFill>
        <p:spPr>
          <a:xfrm>
            <a:off x="234695" y="1524000"/>
            <a:ext cx="3771900" cy="4270248"/>
          </a:xfrm>
          <a:prstGeom prst="rect">
            <a:avLst/>
          </a:prstGeom>
        </p:spPr>
      </p:pic>
      <p:pic>
        <p:nvPicPr>
          <p:cNvPr id="15" name="object 15"/>
          <p:cNvPicPr/>
          <p:nvPr/>
        </p:nvPicPr>
        <p:blipFill>
          <a:blip r:embed="rId6" cstate="print"/>
          <a:stretch>
            <a:fillRect/>
          </a:stretch>
        </p:blipFill>
        <p:spPr>
          <a:xfrm>
            <a:off x="4323588" y="1524000"/>
            <a:ext cx="3651504" cy="4264152"/>
          </a:xfrm>
          <a:prstGeom prst="rect">
            <a:avLst/>
          </a:prstGeom>
        </p:spPr>
      </p:pic>
      <p:pic>
        <p:nvPicPr>
          <p:cNvPr id="16" name="object 16"/>
          <p:cNvPicPr/>
          <p:nvPr/>
        </p:nvPicPr>
        <p:blipFill>
          <a:blip r:embed="rId7" cstate="print"/>
          <a:stretch>
            <a:fillRect/>
          </a:stretch>
        </p:blipFill>
        <p:spPr>
          <a:xfrm>
            <a:off x="8343900" y="1524000"/>
            <a:ext cx="3543300" cy="4264152"/>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890" y="3111647"/>
            <a:ext cx="11936380" cy="464426"/>
          </a:xfrm>
          <a:prstGeom prst="rect">
            <a:avLst/>
          </a:prstGeom>
          <a:solidFill>
            <a:schemeClr val="bg1">
              <a:lumMod val="75000"/>
            </a:schemeClr>
          </a:solidFill>
        </p:spPr>
        <p:txBody>
          <a:bodyPr wrap="square" lIns="88699" tIns="44349" rIns="88699" bIns="44349" rtlCol="0">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SG" sz="2467"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To assess extent of cost recovery in solid waste management services</a:t>
            </a:r>
            <a:endParaRPr kumimoji="0" lang="en-SG" sz="2467"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8" name="TextBox 7"/>
          <p:cNvSpPr txBox="1"/>
          <p:nvPr/>
        </p:nvSpPr>
        <p:spPr>
          <a:xfrm>
            <a:off x="2610678" y="3657600"/>
            <a:ext cx="5161722" cy="3146546"/>
          </a:xfrm>
          <a:prstGeom prst="rect">
            <a:avLst/>
          </a:prstGeom>
          <a:solidFill>
            <a:schemeClr val="bg1">
              <a:lumMod val="85000"/>
            </a:schemeClr>
          </a:solidFill>
        </p:spPr>
        <p:txBody>
          <a:bodyPr wrap="square" lIns="88699" tIns="44349" rIns="88699" bIns="44349"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Note: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City should either maintain a detailed statement or Chartered Accountant’s certificate to support their claim.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0000"/>
                </a:solidFill>
                <a:latin typeface="Calibri" panose="020F0502020204030204"/>
              </a:rPr>
              <a:t>In addition to quarterly performance, performance can also be assessed for total revenue collected till 31</a:t>
            </a:r>
            <a:r>
              <a:rPr lang="en-US" sz="2000" baseline="30000" dirty="0">
                <a:solidFill>
                  <a:srgbClr val="FF0000"/>
                </a:solidFill>
                <a:latin typeface="Calibri" panose="020F0502020204030204"/>
              </a:rPr>
              <a:t>st</a:t>
            </a:r>
            <a:r>
              <a:rPr lang="en-US" sz="2000" dirty="0">
                <a:solidFill>
                  <a:srgbClr val="FF0000"/>
                </a:solidFill>
                <a:latin typeface="Calibri" panose="020F0502020204030204"/>
              </a:rPr>
              <a:t> December 2022 Vs cumulative operational cost incurred till 31</a:t>
            </a:r>
            <a:r>
              <a:rPr lang="en-US" sz="2000" baseline="30000" dirty="0">
                <a:solidFill>
                  <a:srgbClr val="FF0000"/>
                </a:solidFill>
                <a:latin typeface="Calibri" panose="020F0502020204030204"/>
              </a:rPr>
              <a:t>st</a:t>
            </a:r>
            <a:r>
              <a:rPr lang="en-US" sz="2000" dirty="0">
                <a:solidFill>
                  <a:srgbClr val="FF0000"/>
                </a:solidFill>
                <a:latin typeface="Calibri" panose="020F0502020204030204"/>
              </a:rPr>
              <a:t> Dec 2022 – best performance will be applied when giving marks in the Ph-1 and Ph-2</a:t>
            </a:r>
            <a:endParaRPr kumimoji="0" lang="en-SG"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Rounded Rectangle 10"/>
          <p:cNvSpPr/>
          <p:nvPr/>
        </p:nvSpPr>
        <p:spPr>
          <a:xfrm>
            <a:off x="40890" y="410543"/>
            <a:ext cx="1130184"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4" tIns="42957" rIns="85914" bIns="4295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3383" b="1" i="0" u="none" strike="noStrike" kern="1200" cap="none" spc="0" normalizeH="0" baseline="0" noProof="0" dirty="0">
                <a:ln>
                  <a:noFill/>
                </a:ln>
                <a:solidFill>
                  <a:srgbClr val="FFFFFF"/>
                </a:solidFill>
                <a:effectLst/>
                <a:uLnTx/>
                <a:uFillTx/>
                <a:latin typeface="Arial"/>
                <a:ea typeface="Calibri"/>
                <a:cs typeface="Times New Roman"/>
              </a:rPr>
              <a:t>2.11</a:t>
            </a:r>
            <a:endParaRPr kumimoji="0" lang="en-SG" sz="1034"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2" name="Rounded Rectangle 11"/>
          <p:cNvSpPr/>
          <p:nvPr/>
        </p:nvSpPr>
        <p:spPr>
          <a:xfrm>
            <a:off x="1151467" y="0"/>
            <a:ext cx="9763470" cy="3030120"/>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4" tIns="42957" rIns="85914" bIns="4295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What percentage of the </a:t>
            </a:r>
            <a:r>
              <a:rPr kumimoji="0" lang="en-US" sz="2000" b="1" i="0" u="none" strike="noStrike" kern="1200" cap="none" spc="0" normalizeH="0" baseline="0" noProof="0" dirty="0">
                <a:ln>
                  <a:noFill/>
                </a:ln>
                <a:solidFill>
                  <a:srgbClr val="000000"/>
                </a:solidFill>
                <a:effectLst/>
                <a:uLnTx/>
                <a:uFillTx/>
                <a:latin typeface="Calibri" panose="020F0502020204030204"/>
                <a:ea typeface="Calibri"/>
                <a:cs typeface="Arial"/>
              </a:rPr>
              <a:t>operational cost (Collection &amp; Transportation) </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of Solid Waste Management</a:t>
            </a:r>
            <a:r>
              <a:rPr lang="en-US" sz="2000" dirty="0">
                <a:solidFill>
                  <a:srgbClr val="000000"/>
                </a:solidFill>
                <a:latin typeface="Calibri" panose="020F0502020204030204"/>
                <a:ea typeface="Calibri"/>
                <a:cs typeface="Arial"/>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is covered by </a:t>
            </a:r>
            <a:r>
              <a:rPr kumimoji="0" lang="en-US" sz="2000" b="1" i="0" u="none" strike="noStrike" kern="1200" cap="none" spc="0" normalizeH="0" baseline="0" noProof="0" dirty="0">
                <a:ln>
                  <a:noFill/>
                </a:ln>
                <a:solidFill>
                  <a:srgbClr val="FF0000"/>
                </a:solidFill>
                <a:effectLst/>
                <a:uLnTx/>
                <a:uFillTx/>
                <a:latin typeface="Calibri" panose="020F0502020204030204"/>
                <a:ea typeface="Calibri"/>
                <a:cs typeface="Arial"/>
              </a:rPr>
              <a:t>ONLY USER CHARGES </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a:t>
            </a:r>
            <a:r>
              <a:rPr kumimoji="0" lang="en-US" sz="2000" b="0" i="0" u="sng" strike="noStrike" kern="1200" cap="none" spc="0" normalizeH="0" baseline="0" noProof="0" dirty="0">
                <a:ln>
                  <a:noFill/>
                </a:ln>
                <a:solidFill>
                  <a:srgbClr val="000000"/>
                </a:solidFill>
                <a:effectLst/>
                <a:uLnTx/>
                <a:uFillTx/>
                <a:latin typeface="Calibri" panose="020F0502020204030204"/>
                <a:ea typeface="Calibri"/>
                <a:cs typeface="Arial"/>
              </a:rPr>
              <a:t>for SWM related services</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 </a:t>
            </a:r>
            <a:r>
              <a:rPr kumimoji="0" lang="en-US" sz="2000" b="1" i="0" u="none" strike="noStrike" kern="1200" cap="none" spc="0" normalizeH="0" baseline="0" noProof="0" dirty="0">
                <a:ln>
                  <a:noFill/>
                </a:ln>
                <a:solidFill>
                  <a:srgbClr val="000000"/>
                </a:solidFill>
                <a:effectLst/>
                <a:uLnTx/>
                <a:uFillTx/>
                <a:latin typeface="Calibri" panose="020F0502020204030204"/>
                <a:ea typeface="Calibri"/>
                <a:cs typeface="Arial"/>
              </a:rPr>
              <a:t>collected directly </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or </a:t>
            </a:r>
            <a:r>
              <a:rPr kumimoji="0" lang="en-US" sz="2000" b="1" i="0" u="none" strike="noStrike" kern="1200" cap="none" spc="0" normalizeH="0" baseline="0" noProof="0" dirty="0">
                <a:ln>
                  <a:noFill/>
                </a:ln>
                <a:solidFill>
                  <a:srgbClr val="000000"/>
                </a:solidFill>
                <a:effectLst/>
                <a:uLnTx/>
                <a:uFillTx/>
                <a:latin typeface="Calibri" panose="020F0502020204030204"/>
                <a:ea typeface="Calibri"/>
                <a:cs typeface="Arial"/>
              </a:rPr>
              <a:t>user charges collected through Property Tax/Water/Electricity Bill</a:t>
            </a:r>
            <a:r>
              <a:rPr lang="en-US" sz="2000" dirty="0">
                <a:solidFill>
                  <a:srgbClr val="000000"/>
                </a:solidFill>
                <a:latin typeface="Calibri" panose="020F0502020204030204"/>
                <a:ea typeface="Calibri"/>
                <a:cs typeface="Arial"/>
              </a:rPr>
              <a:t> etc.</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 ( </a:t>
            </a:r>
            <a:r>
              <a:rPr kumimoji="0" lang="en-US" sz="2000" b="0" i="0" u="sng" strike="noStrike" kern="1200" cap="none" spc="0" normalizeH="0" baseline="0" noProof="0" dirty="0">
                <a:ln>
                  <a:noFill/>
                </a:ln>
                <a:solidFill>
                  <a:srgbClr val="000000"/>
                </a:solidFill>
                <a:effectLst/>
                <a:uLnTx/>
                <a:uFillTx/>
                <a:latin typeface="Calibri" panose="020F0502020204030204"/>
                <a:ea typeface="Calibri"/>
                <a:cs typeface="Arial"/>
              </a:rPr>
              <a:t>SWM sub head</a:t>
            </a: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 </a:t>
            </a:r>
          </a:p>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Arial"/>
              </a:rPr>
              <a:t>Salary expenses to Daily wagers, contractual</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Arial"/>
              </a:rPr>
              <a:t> or outsourced staff through service providers( against vacant posts) will be added along with cost </a:t>
            </a:r>
          </a:p>
          <a:p>
            <a:pPr lvl="0" algn="ctr">
              <a:lnSpc>
                <a:spcPct val="107000"/>
              </a:lnSpc>
              <a:spcAft>
                <a:spcPts val="753"/>
              </a:spcAft>
              <a:defRPr/>
            </a:pPr>
            <a:r>
              <a:rPr kumimoji="0" lang="en-US" sz="2000" b="0" i="0" u="none" strike="noStrike" kern="1200" cap="none" spc="0" normalizeH="0" baseline="0" noProof="0" dirty="0">
                <a:ln>
                  <a:noFill/>
                </a:ln>
                <a:solidFill>
                  <a:srgbClr val="FF0000"/>
                </a:solidFill>
                <a:effectLst/>
                <a:uLnTx/>
                <a:uFillTx/>
                <a:latin typeface="Calibri"/>
                <a:ea typeface="Calibri"/>
                <a:cs typeface="Arial"/>
              </a:rPr>
              <a:t>Expenses related to </a:t>
            </a:r>
            <a:r>
              <a:rPr lang="en-US" sz="2000" dirty="0">
                <a:solidFill>
                  <a:srgbClr val="FF0000"/>
                </a:solidFill>
                <a:ea typeface="Calibri"/>
                <a:cs typeface="Arial"/>
              </a:rPr>
              <a:t>sweeping of public/commercial areas</a:t>
            </a:r>
            <a:r>
              <a:rPr lang="en-US" sz="2000" b="1" dirty="0">
                <a:solidFill>
                  <a:prstClr val="black"/>
                </a:solidFill>
                <a:ea typeface="Calibri"/>
                <a:cs typeface="Arial"/>
              </a:rPr>
              <a:t> and </a:t>
            </a:r>
            <a:r>
              <a:rPr kumimoji="0" lang="en-US" sz="2000" b="0" i="0" u="none" strike="noStrike" kern="1200" cap="none" spc="0" normalizeH="0" baseline="0" noProof="0" dirty="0">
                <a:ln>
                  <a:noFill/>
                </a:ln>
                <a:solidFill>
                  <a:srgbClr val="FF0000"/>
                </a:solidFill>
                <a:effectLst/>
                <a:uLnTx/>
                <a:uFillTx/>
                <a:latin typeface="Calibri"/>
                <a:ea typeface="Calibri"/>
                <a:cs typeface="Arial"/>
              </a:rPr>
              <a:t>expenses related to processing of waste &amp; disposal are </a:t>
            </a:r>
            <a:r>
              <a:rPr kumimoji="0" lang="en-US" sz="2000" b="1" i="0" u="none" strike="noStrike" kern="1200" cap="none" spc="0" normalizeH="0" baseline="0" noProof="0" dirty="0">
                <a:ln>
                  <a:noFill/>
                </a:ln>
                <a:solidFill>
                  <a:srgbClr val="FF0000"/>
                </a:solidFill>
                <a:effectLst/>
                <a:uLnTx/>
                <a:uFillTx/>
                <a:latin typeface="Calibri"/>
                <a:ea typeface="Calibri"/>
                <a:cs typeface="Arial"/>
              </a:rPr>
              <a:t>NOT</a:t>
            </a:r>
            <a:r>
              <a:rPr kumimoji="0" lang="en-US" sz="2000" b="0" i="0" u="none" strike="noStrike" kern="1200" cap="none" spc="0" normalizeH="0" baseline="0" noProof="0" dirty="0">
                <a:ln>
                  <a:noFill/>
                </a:ln>
                <a:solidFill>
                  <a:srgbClr val="FF0000"/>
                </a:solidFill>
                <a:effectLst/>
                <a:uLnTx/>
                <a:uFillTx/>
                <a:latin typeface="Calibri"/>
                <a:ea typeface="Calibri"/>
                <a:cs typeface="Arial"/>
              </a:rPr>
              <a:t> covered.</a:t>
            </a:r>
            <a:endParaRPr kumimoji="0" lang="en-SG" sz="2000" b="0" i="0" u="none" strike="noStrike" kern="1200" cap="none" spc="0" normalizeH="0" baseline="0" noProof="0" dirty="0">
              <a:ln>
                <a:noFill/>
              </a:ln>
              <a:solidFill>
                <a:prstClr val="black"/>
              </a:solidFill>
              <a:effectLst/>
              <a:uLnTx/>
              <a:uFillTx/>
              <a:latin typeface="Calibri" panose="020F0502020204030204"/>
              <a:ea typeface="Times New Roman"/>
              <a:cs typeface="Mangal"/>
            </a:endParaRPr>
          </a:p>
        </p:txBody>
      </p:sp>
      <p:sp>
        <p:nvSpPr>
          <p:cNvPr id="13" name="Rounded Rectangle 12"/>
          <p:cNvSpPr/>
          <p:nvPr/>
        </p:nvSpPr>
        <p:spPr>
          <a:xfrm>
            <a:off x="10930979" y="418468"/>
            <a:ext cx="1252675"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4" tIns="42957" rIns="85914" bIns="4295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42"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442" b="1" dirty="0">
                <a:solidFill>
                  <a:srgbClr val="FFFFFF"/>
                </a:solidFill>
                <a:latin typeface="Arial"/>
                <a:ea typeface="Calibri"/>
                <a:cs typeface="Times New Roman"/>
              </a:rPr>
              <a:t>150</a:t>
            </a:r>
            <a:endParaRPr kumimoji="0" lang="en-US" sz="2442" b="1" i="0" u="none" strike="noStrike" kern="1200" cap="none" spc="0" normalizeH="0" baseline="0" noProof="0" dirty="0">
              <a:ln>
                <a:noFill/>
              </a:ln>
              <a:solidFill>
                <a:srgbClr val="FFFFFF"/>
              </a:solidFill>
              <a:effectLst/>
              <a:uLnTx/>
              <a:uFillTx/>
              <a:latin typeface="Arial"/>
              <a:ea typeface="Calibri"/>
              <a:cs typeface="Times New Roman"/>
            </a:endParaRPr>
          </a:p>
        </p:txBody>
      </p:sp>
      <p:graphicFrame>
        <p:nvGraphicFramePr>
          <p:cNvPr id="15" name="Table 14">
            <a:extLst>
              <a:ext uri="{FF2B5EF4-FFF2-40B4-BE49-F238E27FC236}">
                <a16:creationId xmlns:a16="http://schemas.microsoft.com/office/drawing/2014/main" id="{6E55A8FC-C67D-42AA-B01A-05EA4EF08CD8}"/>
              </a:ext>
            </a:extLst>
          </p:cNvPr>
          <p:cNvGraphicFramePr>
            <a:graphicFrameLocks noGrp="1"/>
          </p:cNvGraphicFramePr>
          <p:nvPr>
            <p:extLst>
              <p:ext uri="{D42A27DB-BD31-4B8C-83A1-F6EECF244321}">
                <p14:modId xmlns:p14="http://schemas.microsoft.com/office/powerpoint/2010/main" val="1475034351"/>
              </p:ext>
            </p:extLst>
          </p:nvPr>
        </p:nvGraphicFramePr>
        <p:xfrm>
          <a:off x="7772400" y="3646714"/>
          <a:ext cx="4191416" cy="3146548"/>
        </p:xfrm>
        <a:graphic>
          <a:graphicData uri="http://schemas.openxmlformats.org/drawingml/2006/table">
            <a:tbl>
              <a:tblPr firstRow="1" bandRow="1">
                <a:tableStyleId>{16D9F66E-5EB9-4882-86FB-DCBF35E3C3E4}</a:tableStyleId>
              </a:tblPr>
              <a:tblGrid>
                <a:gridCol w="3131898">
                  <a:extLst>
                    <a:ext uri="{9D8B030D-6E8A-4147-A177-3AD203B41FA5}">
                      <a16:colId xmlns:a16="http://schemas.microsoft.com/office/drawing/2014/main" val="20000"/>
                    </a:ext>
                  </a:extLst>
                </a:gridCol>
                <a:gridCol w="1059518">
                  <a:extLst>
                    <a:ext uri="{9D8B030D-6E8A-4147-A177-3AD203B41FA5}">
                      <a16:colId xmlns:a16="http://schemas.microsoft.com/office/drawing/2014/main" val="20001"/>
                    </a:ext>
                  </a:extLst>
                </a:gridCol>
              </a:tblGrid>
              <a:tr h="622458">
                <a:tc>
                  <a:txBody>
                    <a:bodyPr/>
                    <a:lstStyle/>
                    <a:p>
                      <a:r>
                        <a:rPr lang="en-US" sz="2000" dirty="0"/>
                        <a:t>Scheme of Marking</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Marks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4818">
                <a:tc>
                  <a:txBody>
                    <a:bodyPr/>
                    <a:lstStyle/>
                    <a:p>
                      <a:r>
                        <a:rPr lang="en-US" sz="2000" dirty="0"/>
                        <a:t>At least 60% of the</a:t>
                      </a:r>
                      <a:r>
                        <a:rPr lang="en-US" sz="2000" baseline="0" dirty="0"/>
                        <a:t> cost</a:t>
                      </a:r>
                      <a:endParaRPr lang="en-US" sz="2000" dirty="0"/>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150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04818">
                <a:tc>
                  <a:txBody>
                    <a:bodyPr/>
                    <a:lstStyle/>
                    <a:p>
                      <a:r>
                        <a:rPr lang="en-US" sz="2000" baseline="0" dirty="0"/>
                        <a:t>At least 50%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120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04818">
                <a:tc>
                  <a:txBody>
                    <a:bodyPr/>
                    <a:lstStyle/>
                    <a:p>
                      <a:r>
                        <a:rPr lang="en-US" sz="2000" dirty="0"/>
                        <a:t>At least 40%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90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04818">
                <a:tc>
                  <a:txBody>
                    <a:bodyPr/>
                    <a:lstStyle/>
                    <a:p>
                      <a:r>
                        <a:rPr lang="en-US" sz="2000" baseline="0" dirty="0"/>
                        <a:t>At least 30%</a:t>
                      </a:r>
                      <a:endParaRPr lang="en-US" sz="2000" dirty="0"/>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50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04818">
                <a:tc>
                  <a:txBody>
                    <a:bodyPr/>
                    <a:lstStyle/>
                    <a:p>
                      <a:r>
                        <a:rPr lang="en-US" sz="2000" dirty="0"/>
                        <a:t>&lt;30%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030A091F-1F53-4E20-AB7D-0A948043F52B}"/>
              </a:ext>
            </a:extLst>
          </p:cNvPr>
          <p:cNvPicPr>
            <a:picLocks noChangeAspect="1"/>
          </p:cNvPicPr>
          <p:nvPr/>
        </p:nvPicPr>
        <p:blipFill>
          <a:blip r:embed="rId3"/>
          <a:stretch>
            <a:fillRect/>
          </a:stretch>
        </p:blipFill>
        <p:spPr>
          <a:xfrm>
            <a:off x="26504" y="3703979"/>
            <a:ext cx="2584174" cy="3180525"/>
          </a:xfrm>
          <a:prstGeom prst="rect">
            <a:avLst/>
          </a:prstGeom>
        </p:spPr>
      </p:pic>
      <p:cxnSp>
        <p:nvCxnSpPr>
          <p:cNvPr id="4" name="Straight Connector 3">
            <a:extLst>
              <a:ext uri="{FF2B5EF4-FFF2-40B4-BE49-F238E27FC236}">
                <a16:creationId xmlns:a16="http://schemas.microsoft.com/office/drawing/2014/main" id="{BE737431-2C49-4539-9034-852ABB5306B7}"/>
              </a:ext>
            </a:extLst>
          </p:cNvPr>
          <p:cNvCxnSpPr/>
          <p:nvPr/>
        </p:nvCxnSpPr>
        <p:spPr>
          <a:xfrm>
            <a:off x="1451113" y="2120348"/>
            <a:ext cx="92897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7511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AEEA321-F77E-254D-9A7E-07EE263208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006" y="112782"/>
            <a:ext cx="811190" cy="426021"/>
          </a:xfrm>
          <a:prstGeom prst="rect">
            <a:avLst/>
          </a:prstGeom>
        </p:spPr>
      </p:pic>
      <p:pic>
        <p:nvPicPr>
          <p:cNvPr id="39" name="Picture 38">
            <a:extLst>
              <a:ext uri="{FF2B5EF4-FFF2-40B4-BE49-F238E27FC236}">
                <a16:creationId xmlns:a16="http://schemas.microsoft.com/office/drawing/2014/main" id="{1A49A852-B20A-5F4F-A223-4A2B43405FC3}"/>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635107" y="33007"/>
            <a:ext cx="623895" cy="505993"/>
          </a:xfrm>
          <a:prstGeom prst="rect">
            <a:avLst/>
          </a:prstGeom>
          <a:ln>
            <a:noFill/>
          </a:ln>
          <a:extLst>
            <a:ext uri="{53640926-AAD7-44D8-BBD7-CCE9431645EC}">
              <a14:shadowObscured xmlns:a14="http://schemas.microsoft.com/office/drawing/2010/main"/>
            </a:ext>
          </a:extLst>
        </p:spPr>
      </p:pic>
      <p:pic>
        <p:nvPicPr>
          <p:cNvPr id="40" name="Picture 39">
            <a:extLst>
              <a:ext uri="{FF2B5EF4-FFF2-40B4-BE49-F238E27FC236}">
                <a16:creationId xmlns:a16="http://schemas.microsoft.com/office/drawing/2014/main" id="{469E44C7-BFAB-0349-BBBE-B816242BC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96" y="75193"/>
            <a:ext cx="736544" cy="461567"/>
          </a:xfrm>
          <a:prstGeom prst="rect">
            <a:avLst/>
          </a:prstGeom>
        </p:spPr>
      </p:pic>
      <p:sp>
        <p:nvSpPr>
          <p:cNvPr id="22" name="Rectangle 21">
            <a:extLst>
              <a:ext uri="{FF2B5EF4-FFF2-40B4-BE49-F238E27FC236}">
                <a16:creationId xmlns:a16="http://schemas.microsoft.com/office/drawing/2014/main" id="{218A56E7-2112-264B-ADA1-472CC70972C3}"/>
              </a:ext>
            </a:extLst>
          </p:cNvPr>
          <p:cNvSpPr/>
          <p:nvPr/>
        </p:nvSpPr>
        <p:spPr>
          <a:xfrm>
            <a:off x="939067" y="44473"/>
            <a:ext cx="9678035" cy="8831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3</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UWM and Safaimitra Suraksha</a:t>
            </a:r>
          </a:p>
        </p:txBody>
      </p:sp>
      <p:sp>
        <p:nvSpPr>
          <p:cNvPr id="23" name="TextBox 22">
            <a:extLst>
              <a:ext uri="{FF2B5EF4-FFF2-40B4-BE49-F238E27FC236}">
                <a16:creationId xmlns:a16="http://schemas.microsoft.com/office/drawing/2014/main" id="{84D70221-9B12-A24E-B8DD-EAC76C20A16B}"/>
              </a:ext>
            </a:extLst>
          </p:cNvPr>
          <p:cNvSpPr txBox="1"/>
          <p:nvPr/>
        </p:nvSpPr>
        <p:spPr>
          <a:xfrm>
            <a:off x="3602046" y="5462694"/>
            <a:ext cx="4468529" cy="534994"/>
          </a:xfrm>
          <a:prstGeom prst="rect">
            <a:avLst/>
          </a:prstGeom>
          <a:solidFill>
            <a:schemeClr val="accent1">
              <a:lumMod val="20000"/>
              <a:lumOff val="80000"/>
            </a:schemeClr>
          </a:solidFill>
          <a:ln>
            <a:noFill/>
          </a:ln>
        </p:spPr>
        <p:txBody>
          <a:bodyPr wrap="square" lIns="51278" tIns="51278" rIns="51278" bIns="51278" rtlCol="0">
            <a:noAutofit/>
          </a:bodyPr>
          <a:lstStyle/>
          <a:p>
            <a:pPr marL="0" marR="0" lvl="0" indent="0" algn="ctr" defTabSz="914400" rtl="0" eaLnBrk="1" fontAlgn="auto" latinLnBrk="0" hangingPunct="1">
              <a:lnSpc>
                <a:spcPct val="107000"/>
              </a:lnSpc>
              <a:spcBef>
                <a:spcPts val="0"/>
              </a:spcBef>
              <a:spcAft>
                <a:spcPts val="563"/>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Total Number of Indicators: </a:t>
            </a:r>
            <a:r>
              <a:rPr lang="en-US" sz="2400" b="1" dirty="0">
                <a:solidFill>
                  <a:prstClr val="black"/>
                </a:solidFill>
                <a:latin typeface="Cambria" panose="02040503050406030204" pitchFamily="18" charset="0"/>
                <a:ea typeface="Cambria" panose="02040503050406030204" pitchFamily="18" charset="0"/>
              </a:rPr>
              <a:t>8</a:t>
            </a:r>
            <a:endParaRPr kumimoji="0" lang="en-SG"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9892E63F-4BAA-3247-BAE1-731EC38C3800}"/>
              </a:ext>
            </a:extLst>
          </p:cNvPr>
          <p:cNvSpPr txBox="1"/>
          <p:nvPr/>
        </p:nvSpPr>
        <p:spPr>
          <a:xfrm>
            <a:off x="3655054" y="6120829"/>
            <a:ext cx="4355033" cy="466421"/>
          </a:xfrm>
          <a:prstGeom prst="rect">
            <a:avLst/>
          </a:prstGeom>
          <a:solidFill>
            <a:schemeClr val="accent1">
              <a:lumMod val="20000"/>
              <a:lumOff val="80000"/>
            </a:schemeClr>
          </a:solidFill>
          <a:ln>
            <a:noFill/>
          </a:ln>
        </p:spPr>
        <p:txBody>
          <a:bodyPr wrap="square" lIns="51278" tIns="51278" rIns="51278" bIns="51278" rtlCol="0">
            <a:noAutofit/>
          </a:bodyPr>
          <a:lstStyle/>
          <a:p>
            <a:pPr marL="0" marR="0" lvl="0" indent="0" algn="ctr" defTabSz="914400" rtl="0" eaLnBrk="1" fontAlgn="auto" latinLnBrk="0" hangingPunct="1">
              <a:lnSpc>
                <a:spcPct val="107000"/>
              </a:lnSpc>
              <a:spcBef>
                <a:spcPts val="0"/>
              </a:spcBef>
              <a:spcAft>
                <a:spcPts val="563"/>
              </a:spcAft>
              <a:buClrTx/>
              <a:buSzTx/>
              <a:buFontTx/>
              <a:buNone/>
              <a:tabLst/>
              <a:defRPr/>
            </a:pPr>
            <a:r>
              <a:rPr lang="en-US" sz="2400" b="1" dirty="0">
                <a:solidFill>
                  <a:prstClr val="black"/>
                </a:solidFill>
                <a:latin typeface="Cambria" panose="02040503050406030204" pitchFamily="18" charset="0"/>
                <a:ea typeface="Cambria" panose="02040503050406030204" pitchFamily="18" charset="0"/>
              </a:rPr>
              <a:t>1,320</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Marks /  4,830 Marks</a:t>
            </a:r>
            <a:endParaRPr kumimoji="0" lang="en-SG"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0" name="Group 29">
            <a:extLst>
              <a:ext uri="{FF2B5EF4-FFF2-40B4-BE49-F238E27FC236}">
                <a16:creationId xmlns:a16="http://schemas.microsoft.com/office/drawing/2014/main" id="{840CE4AB-C70B-4FEE-9B6D-17CB7E52A3E3}"/>
              </a:ext>
            </a:extLst>
          </p:cNvPr>
          <p:cNvGrpSpPr/>
          <p:nvPr/>
        </p:nvGrpSpPr>
        <p:grpSpPr>
          <a:xfrm>
            <a:off x="396971" y="1267588"/>
            <a:ext cx="10880035" cy="3644348"/>
            <a:chOff x="2688507" y="1281599"/>
            <a:chExt cx="6243320" cy="2147401"/>
          </a:xfrm>
        </p:grpSpPr>
        <p:sp>
          <p:nvSpPr>
            <p:cNvPr id="31" name="object 4">
              <a:extLst>
                <a:ext uri="{FF2B5EF4-FFF2-40B4-BE49-F238E27FC236}">
                  <a16:creationId xmlns:a16="http://schemas.microsoft.com/office/drawing/2014/main" id="{E4EEDD69-8A24-412E-90D2-8E4F4D820249}"/>
                </a:ext>
              </a:extLst>
            </p:cNvPr>
            <p:cNvSpPr/>
            <p:nvPr/>
          </p:nvSpPr>
          <p:spPr>
            <a:xfrm>
              <a:off x="2688507" y="1281599"/>
              <a:ext cx="6243320" cy="2147401"/>
            </a:xfrm>
            <a:custGeom>
              <a:avLst/>
              <a:gdLst/>
              <a:ahLst/>
              <a:cxnLst/>
              <a:rect l="l" t="t" r="r" b="b"/>
              <a:pathLst>
                <a:path w="6243320" h="3532504">
                  <a:moveTo>
                    <a:pt x="0" y="3532391"/>
                  </a:moveTo>
                  <a:lnTo>
                    <a:pt x="6242792" y="3532391"/>
                  </a:lnTo>
                  <a:lnTo>
                    <a:pt x="6242792" y="0"/>
                  </a:lnTo>
                  <a:lnTo>
                    <a:pt x="0" y="0"/>
                  </a:lnTo>
                  <a:lnTo>
                    <a:pt x="0" y="3532391"/>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bject 23">
              <a:extLst>
                <a:ext uri="{FF2B5EF4-FFF2-40B4-BE49-F238E27FC236}">
                  <a16:creationId xmlns:a16="http://schemas.microsoft.com/office/drawing/2014/main" id="{93860076-58F6-4639-9320-D6E0FE04723D}"/>
                </a:ext>
              </a:extLst>
            </p:cNvPr>
            <p:cNvSpPr/>
            <p:nvPr/>
          </p:nvSpPr>
          <p:spPr>
            <a:xfrm>
              <a:off x="7052143" y="1531211"/>
              <a:ext cx="1681480" cy="1730375"/>
            </a:xfrm>
            <a:custGeom>
              <a:avLst/>
              <a:gdLst/>
              <a:ahLst/>
              <a:cxnLst/>
              <a:rect l="l" t="t" r="r" b="b"/>
              <a:pathLst>
                <a:path w="1681479"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30" y="1682725"/>
                  </a:lnTo>
                  <a:lnTo>
                    <a:pt x="1157170" y="1666313"/>
                  </a:lnTo>
                  <a:lnTo>
                    <a:pt x="1198487" y="1647650"/>
                  </a:lnTo>
                  <a:lnTo>
                    <a:pt x="1238610" y="1626808"/>
                  </a:lnTo>
                  <a:lnTo>
                    <a:pt x="1277467" y="1603860"/>
                  </a:lnTo>
                  <a:lnTo>
                    <a:pt x="1314987" y="1578880"/>
                  </a:lnTo>
                  <a:lnTo>
                    <a:pt x="1351100" y="1551940"/>
                  </a:lnTo>
                  <a:lnTo>
                    <a:pt x="1385734" y="1523114"/>
                  </a:lnTo>
                  <a:lnTo>
                    <a:pt x="1418819" y="1492474"/>
                  </a:lnTo>
                  <a:lnTo>
                    <a:pt x="1450284" y="1460094"/>
                  </a:lnTo>
                  <a:lnTo>
                    <a:pt x="1480058" y="1426047"/>
                  </a:lnTo>
                  <a:lnTo>
                    <a:pt x="1508069" y="1390405"/>
                  </a:lnTo>
                  <a:lnTo>
                    <a:pt x="1534247" y="1353241"/>
                  </a:lnTo>
                  <a:lnTo>
                    <a:pt x="1558521" y="1314629"/>
                  </a:lnTo>
                  <a:lnTo>
                    <a:pt x="1580820" y="1274642"/>
                  </a:lnTo>
                  <a:lnTo>
                    <a:pt x="1601073"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3" y="496468"/>
                  </a:lnTo>
                  <a:lnTo>
                    <a:pt x="1580820" y="455179"/>
                  </a:lnTo>
                  <a:lnTo>
                    <a:pt x="1558521" y="415191"/>
                  </a:lnTo>
                  <a:lnTo>
                    <a:pt x="1534247" y="376580"/>
                  </a:lnTo>
                  <a:lnTo>
                    <a:pt x="1508069" y="339416"/>
                  </a:lnTo>
                  <a:lnTo>
                    <a:pt x="1480058" y="303775"/>
                  </a:lnTo>
                  <a:lnTo>
                    <a:pt x="1450284" y="269727"/>
                  </a:lnTo>
                  <a:lnTo>
                    <a:pt x="1418819" y="237347"/>
                  </a:lnTo>
                  <a:lnTo>
                    <a:pt x="1385734" y="206708"/>
                  </a:lnTo>
                  <a:lnTo>
                    <a:pt x="1351100" y="177882"/>
                  </a:lnTo>
                  <a:lnTo>
                    <a:pt x="1314987" y="150943"/>
                  </a:lnTo>
                  <a:lnTo>
                    <a:pt x="1277467" y="125963"/>
                  </a:lnTo>
                  <a:lnTo>
                    <a:pt x="1238610" y="103015"/>
                  </a:lnTo>
                  <a:lnTo>
                    <a:pt x="1198487" y="82174"/>
                  </a:lnTo>
                  <a:lnTo>
                    <a:pt x="1157170" y="63510"/>
                  </a:lnTo>
                  <a:lnTo>
                    <a:pt x="1114730"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24">
              <a:extLst>
                <a:ext uri="{FF2B5EF4-FFF2-40B4-BE49-F238E27FC236}">
                  <a16:creationId xmlns:a16="http://schemas.microsoft.com/office/drawing/2014/main" id="{380BF0AC-7A3B-468C-BC08-040312CF3CEF}"/>
                </a:ext>
              </a:extLst>
            </p:cNvPr>
            <p:cNvSpPr/>
            <p:nvPr/>
          </p:nvSpPr>
          <p:spPr>
            <a:xfrm>
              <a:off x="7052143"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30" y="47099"/>
                  </a:lnTo>
                  <a:lnTo>
                    <a:pt x="1157170" y="63510"/>
                  </a:lnTo>
                  <a:lnTo>
                    <a:pt x="1198487" y="82174"/>
                  </a:lnTo>
                  <a:lnTo>
                    <a:pt x="1238610" y="103015"/>
                  </a:lnTo>
                  <a:lnTo>
                    <a:pt x="1277467" y="125963"/>
                  </a:lnTo>
                  <a:lnTo>
                    <a:pt x="1314987" y="150943"/>
                  </a:lnTo>
                  <a:lnTo>
                    <a:pt x="1351100" y="177882"/>
                  </a:lnTo>
                  <a:lnTo>
                    <a:pt x="1385734" y="206708"/>
                  </a:lnTo>
                  <a:lnTo>
                    <a:pt x="1418819" y="237347"/>
                  </a:lnTo>
                  <a:lnTo>
                    <a:pt x="1450284" y="269727"/>
                  </a:lnTo>
                  <a:lnTo>
                    <a:pt x="1480058" y="303775"/>
                  </a:lnTo>
                  <a:lnTo>
                    <a:pt x="1508069" y="339416"/>
                  </a:lnTo>
                  <a:lnTo>
                    <a:pt x="1534247" y="376580"/>
                  </a:lnTo>
                  <a:lnTo>
                    <a:pt x="1558521" y="415191"/>
                  </a:lnTo>
                  <a:lnTo>
                    <a:pt x="1580820" y="455179"/>
                  </a:lnTo>
                  <a:lnTo>
                    <a:pt x="1601073"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3" y="1233352"/>
                  </a:lnTo>
                  <a:lnTo>
                    <a:pt x="1580820" y="1274642"/>
                  </a:lnTo>
                  <a:lnTo>
                    <a:pt x="1558521" y="1314629"/>
                  </a:lnTo>
                  <a:lnTo>
                    <a:pt x="1534247" y="1353241"/>
                  </a:lnTo>
                  <a:lnTo>
                    <a:pt x="1508069" y="1390405"/>
                  </a:lnTo>
                  <a:lnTo>
                    <a:pt x="1480058" y="1426047"/>
                  </a:lnTo>
                  <a:lnTo>
                    <a:pt x="1450284" y="1460094"/>
                  </a:lnTo>
                  <a:lnTo>
                    <a:pt x="1418819" y="1492474"/>
                  </a:lnTo>
                  <a:lnTo>
                    <a:pt x="1385734" y="1523114"/>
                  </a:lnTo>
                  <a:lnTo>
                    <a:pt x="1351100" y="1551940"/>
                  </a:lnTo>
                  <a:lnTo>
                    <a:pt x="1314987" y="1578880"/>
                  </a:lnTo>
                  <a:lnTo>
                    <a:pt x="1277467" y="1603860"/>
                  </a:lnTo>
                  <a:lnTo>
                    <a:pt x="1238610" y="1626808"/>
                  </a:lnTo>
                  <a:lnTo>
                    <a:pt x="1198487" y="1647650"/>
                  </a:lnTo>
                  <a:lnTo>
                    <a:pt x="1157170" y="1666313"/>
                  </a:lnTo>
                  <a:lnTo>
                    <a:pt x="1114730"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25">
              <a:extLst>
                <a:ext uri="{FF2B5EF4-FFF2-40B4-BE49-F238E27FC236}">
                  <a16:creationId xmlns:a16="http://schemas.microsoft.com/office/drawing/2014/main" id="{AE307094-CFE3-4F12-97E0-97A2631A3302}"/>
                </a:ext>
              </a:extLst>
            </p:cNvPr>
            <p:cNvSpPr/>
            <p:nvPr/>
          </p:nvSpPr>
          <p:spPr>
            <a:xfrm>
              <a:off x="7843945" y="1503279"/>
              <a:ext cx="917575" cy="925830"/>
            </a:xfrm>
            <a:custGeom>
              <a:avLst/>
              <a:gdLst/>
              <a:ahLst/>
              <a:cxnLst/>
              <a:rect l="l" t="t" r="r" b="b"/>
              <a:pathLst>
                <a:path w="917575" h="925829">
                  <a:moveTo>
                    <a:pt x="334092" y="48336"/>
                  </a:moveTo>
                  <a:lnTo>
                    <a:pt x="50627" y="48336"/>
                  </a:lnTo>
                  <a:lnTo>
                    <a:pt x="100848" y="49756"/>
                  </a:lnTo>
                  <a:lnTo>
                    <a:pt x="150549" y="54291"/>
                  </a:lnTo>
                  <a:lnTo>
                    <a:pt x="199614" y="61885"/>
                  </a:lnTo>
                  <a:lnTo>
                    <a:pt x="247928" y="72485"/>
                  </a:lnTo>
                  <a:lnTo>
                    <a:pt x="295376" y="86038"/>
                  </a:lnTo>
                  <a:lnTo>
                    <a:pt x="341844" y="102489"/>
                  </a:lnTo>
                  <a:lnTo>
                    <a:pt x="387216" y="121785"/>
                  </a:lnTo>
                  <a:lnTo>
                    <a:pt x="431377" y="143873"/>
                  </a:lnTo>
                  <a:lnTo>
                    <a:pt x="474212" y="168698"/>
                  </a:lnTo>
                  <a:lnTo>
                    <a:pt x="515607" y="196207"/>
                  </a:lnTo>
                  <a:lnTo>
                    <a:pt x="555446" y="226346"/>
                  </a:lnTo>
                  <a:lnTo>
                    <a:pt x="593614" y="259061"/>
                  </a:lnTo>
                  <a:lnTo>
                    <a:pt x="629996" y="294299"/>
                  </a:lnTo>
                  <a:lnTo>
                    <a:pt x="663300" y="330647"/>
                  </a:lnTo>
                  <a:lnTo>
                    <a:pt x="694233" y="368652"/>
                  </a:lnTo>
                  <a:lnTo>
                    <a:pt x="722765" y="408203"/>
                  </a:lnTo>
                  <a:lnTo>
                    <a:pt x="748862" y="449190"/>
                  </a:lnTo>
                  <a:lnTo>
                    <a:pt x="772494" y="491502"/>
                  </a:lnTo>
                  <a:lnTo>
                    <a:pt x="793627" y="535028"/>
                  </a:lnTo>
                  <a:lnTo>
                    <a:pt x="812230" y="579656"/>
                  </a:lnTo>
                  <a:lnTo>
                    <a:pt x="828271" y="625276"/>
                  </a:lnTo>
                  <a:lnTo>
                    <a:pt x="841718" y="671776"/>
                  </a:lnTo>
                  <a:lnTo>
                    <a:pt x="852539" y="719047"/>
                  </a:lnTo>
                  <a:lnTo>
                    <a:pt x="860702" y="766976"/>
                  </a:lnTo>
                  <a:lnTo>
                    <a:pt x="866176" y="815453"/>
                  </a:lnTo>
                  <a:lnTo>
                    <a:pt x="868927" y="864367"/>
                  </a:lnTo>
                  <a:lnTo>
                    <a:pt x="868925" y="913607"/>
                  </a:lnTo>
                  <a:lnTo>
                    <a:pt x="881046" y="915480"/>
                  </a:lnTo>
                  <a:lnTo>
                    <a:pt x="893102" y="918057"/>
                  </a:lnTo>
                  <a:lnTo>
                    <a:pt x="905062" y="921348"/>
                  </a:lnTo>
                  <a:lnTo>
                    <a:pt x="916898" y="925361"/>
                  </a:lnTo>
                  <a:lnTo>
                    <a:pt x="917520" y="876074"/>
                  </a:lnTo>
                  <a:lnTo>
                    <a:pt x="915526" y="827070"/>
                  </a:lnTo>
                  <a:lnTo>
                    <a:pt x="910945" y="778447"/>
                  </a:lnTo>
                  <a:lnTo>
                    <a:pt x="903806" y="730304"/>
                  </a:lnTo>
                  <a:lnTo>
                    <a:pt x="894136" y="682739"/>
                  </a:lnTo>
                  <a:lnTo>
                    <a:pt x="881964" y="635853"/>
                  </a:lnTo>
                  <a:lnTo>
                    <a:pt x="867319" y="589743"/>
                  </a:lnTo>
                  <a:lnTo>
                    <a:pt x="850229" y="544509"/>
                  </a:lnTo>
                  <a:lnTo>
                    <a:pt x="830723" y="500249"/>
                  </a:lnTo>
                  <a:lnTo>
                    <a:pt x="808830" y="457063"/>
                  </a:lnTo>
                  <a:lnTo>
                    <a:pt x="784578" y="415049"/>
                  </a:lnTo>
                  <a:lnTo>
                    <a:pt x="757995" y="374305"/>
                  </a:lnTo>
                  <a:lnTo>
                    <a:pt x="729110" y="334932"/>
                  </a:lnTo>
                  <a:lnTo>
                    <a:pt x="697952" y="297027"/>
                  </a:lnTo>
                  <a:lnTo>
                    <a:pt x="664549" y="260690"/>
                  </a:lnTo>
                  <a:lnTo>
                    <a:pt x="630110" y="227131"/>
                  </a:lnTo>
                  <a:lnTo>
                    <a:pt x="593924" y="195536"/>
                  </a:lnTo>
                  <a:lnTo>
                    <a:pt x="556072" y="165989"/>
                  </a:lnTo>
                  <a:lnTo>
                    <a:pt x="516636" y="138573"/>
                  </a:lnTo>
                  <a:lnTo>
                    <a:pt x="475696" y="113371"/>
                  </a:lnTo>
                  <a:lnTo>
                    <a:pt x="433335" y="90468"/>
                  </a:lnTo>
                  <a:lnTo>
                    <a:pt x="389632" y="69947"/>
                  </a:lnTo>
                  <a:lnTo>
                    <a:pt x="344669" y="51890"/>
                  </a:lnTo>
                  <a:lnTo>
                    <a:pt x="334092" y="48336"/>
                  </a:lnTo>
                  <a:close/>
                </a:path>
                <a:path w="917575" h="925829">
                  <a:moveTo>
                    <a:pt x="52974" y="0"/>
                  </a:moveTo>
                  <a:lnTo>
                    <a:pt x="6299" y="1285"/>
                  </a:lnTo>
                  <a:lnTo>
                    <a:pt x="5313" y="8172"/>
                  </a:lnTo>
                  <a:lnTo>
                    <a:pt x="4113" y="15111"/>
                  </a:lnTo>
                  <a:lnTo>
                    <a:pt x="2691" y="22100"/>
                  </a:lnTo>
                  <a:lnTo>
                    <a:pt x="1043" y="29137"/>
                  </a:lnTo>
                  <a:lnTo>
                    <a:pt x="1043" y="37129"/>
                  </a:lnTo>
                  <a:lnTo>
                    <a:pt x="629" y="43940"/>
                  </a:lnTo>
                  <a:lnTo>
                    <a:pt x="0" y="50082"/>
                  </a:lnTo>
                  <a:lnTo>
                    <a:pt x="50627" y="48336"/>
                  </a:lnTo>
                  <a:lnTo>
                    <a:pt x="334092" y="48336"/>
                  </a:lnTo>
                  <a:lnTo>
                    <a:pt x="298527" y="36383"/>
                  </a:lnTo>
                  <a:lnTo>
                    <a:pt x="251287" y="23508"/>
                  </a:lnTo>
                  <a:lnTo>
                    <a:pt x="203031" y="13348"/>
                  </a:lnTo>
                  <a:lnTo>
                    <a:pt x="153839" y="5988"/>
                  </a:lnTo>
                  <a:lnTo>
                    <a:pt x="103793" y="1511"/>
                  </a:lnTo>
                  <a:lnTo>
                    <a:pt x="52974"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26">
              <a:extLst>
                <a:ext uri="{FF2B5EF4-FFF2-40B4-BE49-F238E27FC236}">
                  <a16:creationId xmlns:a16="http://schemas.microsoft.com/office/drawing/2014/main" id="{DE0AAF6F-0B99-4E85-B497-C6BE4AFECA66}"/>
                </a:ext>
              </a:extLst>
            </p:cNvPr>
            <p:cNvSpPr txBox="1"/>
            <p:nvPr/>
          </p:nvSpPr>
          <p:spPr>
            <a:xfrm>
              <a:off x="7461464" y="1785920"/>
              <a:ext cx="904875" cy="367621"/>
            </a:xfrm>
            <a:prstGeom prst="rect">
              <a:avLst/>
            </a:prstGeom>
          </p:spPr>
          <p:txBody>
            <a:bodyPr vert="horz" wrap="square" lIns="0" tIns="15875" rIns="0" bIns="0" rtlCol="0">
              <a:spAutoFit/>
            </a:bodyPr>
            <a:lstStyle/>
            <a:p>
              <a:pPr marL="12700" marR="0" lvl="0" indent="0" algn="ctr" defTabSz="914400" rtl="0" eaLnBrk="1" fontAlgn="auto" latinLnBrk="0" hangingPunct="1">
                <a:lnSpc>
                  <a:spcPct val="100000"/>
                </a:lnSpc>
                <a:spcBef>
                  <a:spcPts val="125"/>
                </a:spcBef>
                <a:spcAft>
                  <a:spcPts val="0"/>
                </a:spcAft>
                <a:buClrTx/>
                <a:buSzTx/>
                <a:buFontTx/>
                <a:buNone/>
                <a:tabLst/>
                <a:defRPr/>
              </a:pP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2</a:t>
              </a:r>
              <a:r>
                <a:rPr kumimoji="0" lang="en-IN" sz="3950" b="1" i="0" u="none" strike="noStrike" kern="1200" cap="none" spc="-330" normalizeH="0" baseline="0" noProof="0" dirty="0">
                  <a:ln>
                    <a:noFill/>
                  </a:ln>
                  <a:solidFill>
                    <a:srgbClr val="00AFEF"/>
                  </a:solidFill>
                  <a:effectLst/>
                  <a:uLnTx/>
                  <a:uFillTx/>
                  <a:latin typeface="Times New Roman"/>
                  <a:ea typeface="+mn-ea"/>
                  <a:cs typeface="Times New Roman"/>
                </a:rPr>
                <a:t>7</a:t>
              </a: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6" name="object 27">
              <a:extLst>
                <a:ext uri="{FF2B5EF4-FFF2-40B4-BE49-F238E27FC236}">
                  <a16:creationId xmlns:a16="http://schemas.microsoft.com/office/drawing/2014/main" id="{92457178-AED3-48B6-9F4B-0B66D141EE5D}"/>
                </a:ext>
              </a:extLst>
            </p:cNvPr>
            <p:cNvSpPr txBox="1"/>
            <p:nvPr/>
          </p:nvSpPr>
          <p:spPr>
            <a:xfrm>
              <a:off x="7065504" y="2249767"/>
              <a:ext cx="1816906" cy="452858"/>
            </a:xfrm>
            <a:prstGeom prst="rect">
              <a:avLst/>
            </a:prstGeom>
          </p:spPr>
          <p:txBody>
            <a:bodyPr vert="horz" wrap="square" lIns="0" tIns="45085" rIns="0" bIns="0" rtlCol="0">
              <a:spAutoFit/>
            </a:bodyPr>
            <a:lstStyle/>
            <a:p>
              <a:pPr marL="12700" marR="5080" lvl="0" indent="0" algn="ctr" defTabSz="914400" rtl="0" eaLnBrk="1" fontAlgn="auto" latinLnBrk="0" hangingPunct="1">
                <a:lnSpc>
                  <a:spcPct val="77800"/>
                </a:lnSpc>
                <a:spcBef>
                  <a:spcPts val="355"/>
                </a:spcBef>
                <a:spcAft>
                  <a:spcPts val="0"/>
                </a:spcAft>
                <a:buClrTx/>
                <a:buSzTx/>
                <a:buFontTx/>
                <a:buNone/>
                <a:tabLst/>
                <a:defRPr/>
              </a:pPr>
              <a:r>
                <a:rPr kumimoji="0" lang="en-US" sz="1750" b="1" i="0" u="none" strike="noStrike" kern="1200" cap="none" spc="-2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UWM </a:t>
              </a:r>
              <a:r>
                <a:rPr kumimoji="0" sz="1750" b="1" i="0" u="none" strike="noStrike" kern="1200" cap="none" spc="-1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endParaRPr kumimoji="0" lang="en-US"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Safaimitra</a:t>
              </a:r>
              <a:r>
                <a:rPr kumimoji="0" lang="en-US"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Suraksha</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35560" marR="0" lvl="0" indent="0" algn="ctr" defTabSz="914400" rtl="0" eaLnBrk="1" fontAlgn="auto" latinLnBrk="0" hangingPunct="1">
                <a:lnSpc>
                  <a:spcPct val="100000"/>
                </a:lnSpc>
                <a:spcBef>
                  <a:spcPts val="114"/>
                </a:spcBef>
                <a:spcAft>
                  <a:spcPts val="0"/>
                </a:spcAft>
                <a:buClrTx/>
                <a:buSzTx/>
                <a:buFontTx/>
                <a:buNone/>
                <a:tabLst/>
                <a:defRPr/>
              </a:pPr>
              <a:r>
                <a:rPr lang="en-IN" sz="1750" b="1" spc="25" dirty="0">
                  <a:solidFill>
                    <a:srgbClr val="ED3237"/>
                  </a:solidFill>
                  <a:latin typeface="Cambria" panose="02040503050406030204" pitchFamily="18" charset="0"/>
                  <a:ea typeface="Cambria" panose="02040503050406030204" pitchFamily="18" charset="0"/>
                  <a:cs typeface="Times New Roman"/>
                </a:rPr>
                <a:t>1,320</a:t>
              </a:r>
              <a:r>
                <a:rPr kumimoji="0" sz="1750" b="1" i="0" u="none" strike="noStrike" kern="1200" cap="none" spc="-2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37" name="object 28">
              <a:extLst>
                <a:ext uri="{FF2B5EF4-FFF2-40B4-BE49-F238E27FC236}">
                  <a16:creationId xmlns:a16="http://schemas.microsoft.com/office/drawing/2014/main" id="{6219FD19-00FA-4EA7-8A63-C40F86DC9CE6}"/>
                </a:ext>
              </a:extLst>
            </p:cNvPr>
            <p:cNvSpPr/>
            <p:nvPr/>
          </p:nvSpPr>
          <p:spPr>
            <a:xfrm>
              <a:off x="4954927" y="1531211"/>
              <a:ext cx="1681480" cy="1730375"/>
            </a:xfrm>
            <a:custGeom>
              <a:avLst/>
              <a:gdLst/>
              <a:ahLst/>
              <a:cxnLst/>
              <a:rect l="l" t="t" r="r" b="b"/>
              <a:pathLst>
                <a:path w="1681479" h="1730375">
                  <a:moveTo>
                    <a:pt x="840463" y="0"/>
                  </a:moveTo>
                  <a:lnTo>
                    <a:pt x="792770" y="1369"/>
                  </a:lnTo>
                  <a:lnTo>
                    <a:pt x="745775" y="5427"/>
                  </a:lnTo>
                  <a:lnTo>
                    <a:pt x="699549" y="12103"/>
                  </a:lnTo>
                  <a:lnTo>
                    <a:pt x="654162" y="21322"/>
                  </a:lnTo>
                  <a:lnTo>
                    <a:pt x="609687" y="33011"/>
                  </a:lnTo>
                  <a:lnTo>
                    <a:pt x="566194" y="47099"/>
                  </a:lnTo>
                  <a:lnTo>
                    <a:pt x="523753" y="63510"/>
                  </a:lnTo>
                  <a:lnTo>
                    <a:pt x="482436" y="82174"/>
                  </a:lnTo>
                  <a:lnTo>
                    <a:pt x="442313" y="103015"/>
                  </a:lnTo>
                  <a:lnTo>
                    <a:pt x="403456" y="125963"/>
                  </a:lnTo>
                  <a:lnTo>
                    <a:pt x="365936" y="150943"/>
                  </a:lnTo>
                  <a:lnTo>
                    <a:pt x="329823" y="177882"/>
                  </a:lnTo>
                  <a:lnTo>
                    <a:pt x="295189" y="206708"/>
                  </a:lnTo>
                  <a:lnTo>
                    <a:pt x="262104" y="237347"/>
                  </a:lnTo>
                  <a:lnTo>
                    <a:pt x="230639" y="269727"/>
                  </a:lnTo>
                  <a:lnTo>
                    <a:pt x="200866" y="303775"/>
                  </a:lnTo>
                  <a:lnTo>
                    <a:pt x="172855" y="339416"/>
                  </a:lnTo>
                  <a:lnTo>
                    <a:pt x="146677" y="376580"/>
                  </a:lnTo>
                  <a:lnTo>
                    <a:pt x="122403" y="415191"/>
                  </a:lnTo>
                  <a:lnTo>
                    <a:pt x="100104" y="455179"/>
                  </a:lnTo>
                  <a:lnTo>
                    <a:pt x="79851" y="496468"/>
                  </a:lnTo>
                  <a:lnTo>
                    <a:pt x="61715" y="538987"/>
                  </a:lnTo>
                  <a:lnTo>
                    <a:pt x="45767" y="582662"/>
                  </a:lnTo>
                  <a:lnTo>
                    <a:pt x="32078"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8" y="1102399"/>
                  </a:lnTo>
                  <a:lnTo>
                    <a:pt x="45767" y="1147158"/>
                  </a:lnTo>
                  <a:lnTo>
                    <a:pt x="61715" y="1190833"/>
                  </a:lnTo>
                  <a:lnTo>
                    <a:pt x="79851" y="1233352"/>
                  </a:lnTo>
                  <a:lnTo>
                    <a:pt x="100104" y="1274642"/>
                  </a:lnTo>
                  <a:lnTo>
                    <a:pt x="122403" y="1314629"/>
                  </a:lnTo>
                  <a:lnTo>
                    <a:pt x="146677" y="1353241"/>
                  </a:lnTo>
                  <a:lnTo>
                    <a:pt x="172855" y="1390405"/>
                  </a:lnTo>
                  <a:lnTo>
                    <a:pt x="200866" y="1426047"/>
                  </a:lnTo>
                  <a:lnTo>
                    <a:pt x="230639" y="1460094"/>
                  </a:lnTo>
                  <a:lnTo>
                    <a:pt x="262104" y="1492474"/>
                  </a:lnTo>
                  <a:lnTo>
                    <a:pt x="295189" y="1523114"/>
                  </a:lnTo>
                  <a:lnTo>
                    <a:pt x="329823" y="1551940"/>
                  </a:lnTo>
                  <a:lnTo>
                    <a:pt x="365936" y="1578880"/>
                  </a:lnTo>
                  <a:lnTo>
                    <a:pt x="403456" y="1603860"/>
                  </a:lnTo>
                  <a:lnTo>
                    <a:pt x="442313" y="1626808"/>
                  </a:lnTo>
                  <a:lnTo>
                    <a:pt x="482436" y="1647650"/>
                  </a:lnTo>
                  <a:lnTo>
                    <a:pt x="523753" y="1666313"/>
                  </a:lnTo>
                  <a:lnTo>
                    <a:pt x="566194" y="1682725"/>
                  </a:lnTo>
                  <a:lnTo>
                    <a:pt x="609687" y="1696812"/>
                  </a:lnTo>
                  <a:lnTo>
                    <a:pt x="654162" y="1708502"/>
                  </a:lnTo>
                  <a:lnTo>
                    <a:pt x="699549"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29" y="1682725"/>
                  </a:lnTo>
                  <a:lnTo>
                    <a:pt x="1157170" y="1666313"/>
                  </a:lnTo>
                  <a:lnTo>
                    <a:pt x="1198487" y="1647650"/>
                  </a:lnTo>
                  <a:lnTo>
                    <a:pt x="1238609" y="1626808"/>
                  </a:lnTo>
                  <a:lnTo>
                    <a:pt x="1277466" y="1603860"/>
                  </a:lnTo>
                  <a:lnTo>
                    <a:pt x="1314986" y="1578880"/>
                  </a:lnTo>
                  <a:lnTo>
                    <a:pt x="1351098" y="1551940"/>
                  </a:lnTo>
                  <a:lnTo>
                    <a:pt x="1385733" y="1523114"/>
                  </a:lnTo>
                  <a:lnTo>
                    <a:pt x="1418818" y="1492474"/>
                  </a:lnTo>
                  <a:lnTo>
                    <a:pt x="1450282" y="1460094"/>
                  </a:lnTo>
                  <a:lnTo>
                    <a:pt x="1480056" y="1426047"/>
                  </a:lnTo>
                  <a:lnTo>
                    <a:pt x="1508067" y="1390405"/>
                  </a:lnTo>
                  <a:lnTo>
                    <a:pt x="1534245" y="1353241"/>
                  </a:lnTo>
                  <a:lnTo>
                    <a:pt x="1558519" y="1314629"/>
                  </a:lnTo>
                  <a:lnTo>
                    <a:pt x="1580817" y="1274642"/>
                  </a:lnTo>
                  <a:lnTo>
                    <a:pt x="1601070" y="1233352"/>
                  </a:lnTo>
                  <a:lnTo>
                    <a:pt x="1619206" y="1190833"/>
                  </a:lnTo>
                  <a:lnTo>
                    <a:pt x="1635154" y="1147158"/>
                  </a:lnTo>
                  <a:lnTo>
                    <a:pt x="1648843" y="1102399"/>
                  </a:lnTo>
                  <a:lnTo>
                    <a:pt x="1660202" y="1056630"/>
                  </a:lnTo>
                  <a:lnTo>
                    <a:pt x="1669161" y="1009923"/>
                  </a:lnTo>
                  <a:lnTo>
                    <a:pt x="1675647" y="962353"/>
                  </a:lnTo>
                  <a:lnTo>
                    <a:pt x="1679592" y="913991"/>
                  </a:lnTo>
                  <a:lnTo>
                    <a:pt x="1680922" y="864910"/>
                  </a:lnTo>
                  <a:lnTo>
                    <a:pt x="1679592" y="815830"/>
                  </a:lnTo>
                  <a:lnTo>
                    <a:pt x="1675647" y="767468"/>
                  </a:lnTo>
                  <a:lnTo>
                    <a:pt x="1669161" y="719897"/>
                  </a:lnTo>
                  <a:lnTo>
                    <a:pt x="1660202" y="673190"/>
                  </a:lnTo>
                  <a:lnTo>
                    <a:pt x="1648843" y="627421"/>
                  </a:lnTo>
                  <a:lnTo>
                    <a:pt x="1635154" y="582662"/>
                  </a:lnTo>
                  <a:lnTo>
                    <a:pt x="1619206" y="538987"/>
                  </a:lnTo>
                  <a:lnTo>
                    <a:pt x="1601070" y="496468"/>
                  </a:lnTo>
                  <a:lnTo>
                    <a:pt x="1580817" y="455179"/>
                  </a:lnTo>
                  <a:lnTo>
                    <a:pt x="1558519" y="415191"/>
                  </a:lnTo>
                  <a:lnTo>
                    <a:pt x="1534245" y="376580"/>
                  </a:lnTo>
                  <a:lnTo>
                    <a:pt x="1508067" y="339416"/>
                  </a:lnTo>
                  <a:lnTo>
                    <a:pt x="1480056" y="303775"/>
                  </a:lnTo>
                  <a:lnTo>
                    <a:pt x="1450282" y="269727"/>
                  </a:lnTo>
                  <a:lnTo>
                    <a:pt x="1418818" y="237347"/>
                  </a:lnTo>
                  <a:lnTo>
                    <a:pt x="1385733" y="206708"/>
                  </a:lnTo>
                  <a:lnTo>
                    <a:pt x="1351098" y="177882"/>
                  </a:lnTo>
                  <a:lnTo>
                    <a:pt x="1314986" y="150943"/>
                  </a:lnTo>
                  <a:lnTo>
                    <a:pt x="1277466" y="125963"/>
                  </a:lnTo>
                  <a:lnTo>
                    <a:pt x="1238609" y="103015"/>
                  </a:lnTo>
                  <a:lnTo>
                    <a:pt x="1198487" y="82174"/>
                  </a:lnTo>
                  <a:lnTo>
                    <a:pt x="1157170" y="63510"/>
                  </a:lnTo>
                  <a:lnTo>
                    <a:pt x="1114729"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9">
              <a:extLst>
                <a:ext uri="{FF2B5EF4-FFF2-40B4-BE49-F238E27FC236}">
                  <a16:creationId xmlns:a16="http://schemas.microsoft.com/office/drawing/2014/main" id="{08790523-2E97-48E1-B125-20234118D226}"/>
                </a:ext>
              </a:extLst>
            </p:cNvPr>
            <p:cNvSpPr/>
            <p:nvPr/>
          </p:nvSpPr>
          <p:spPr>
            <a:xfrm>
              <a:off x="4954927"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29" y="47099"/>
                  </a:lnTo>
                  <a:lnTo>
                    <a:pt x="1157170" y="63510"/>
                  </a:lnTo>
                  <a:lnTo>
                    <a:pt x="1198487" y="82174"/>
                  </a:lnTo>
                  <a:lnTo>
                    <a:pt x="1238609" y="103015"/>
                  </a:lnTo>
                  <a:lnTo>
                    <a:pt x="1277466" y="125963"/>
                  </a:lnTo>
                  <a:lnTo>
                    <a:pt x="1314986" y="150943"/>
                  </a:lnTo>
                  <a:lnTo>
                    <a:pt x="1351098" y="177882"/>
                  </a:lnTo>
                  <a:lnTo>
                    <a:pt x="1385733" y="206708"/>
                  </a:lnTo>
                  <a:lnTo>
                    <a:pt x="1418818" y="237347"/>
                  </a:lnTo>
                  <a:lnTo>
                    <a:pt x="1450282" y="269727"/>
                  </a:lnTo>
                  <a:lnTo>
                    <a:pt x="1480056" y="303775"/>
                  </a:lnTo>
                  <a:lnTo>
                    <a:pt x="1508067" y="339416"/>
                  </a:lnTo>
                  <a:lnTo>
                    <a:pt x="1534245" y="376580"/>
                  </a:lnTo>
                  <a:lnTo>
                    <a:pt x="1558519" y="415191"/>
                  </a:lnTo>
                  <a:lnTo>
                    <a:pt x="1580817" y="455179"/>
                  </a:lnTo>
                  <a:lnTo>
                    <a:pt x="1601070" y="496468"/>
                  </a:lnTo>
                  <a:lnTo>
                    <a:pt x="1619206" y="538987"/>
                  </a:lnTo>
                  <a:lnTo>
                    <a:pt x="1635154" y="582662"/>
                  </a:lnTo>
                  <a:lnTo>
                    <a:pt x="1648843" y="627421"/>
                  </a:lnTo>
                  <a:lnTo>
                    <a:pt x="1660202" y="673190"/>
                  </a:lnTo>
                  <a:lnTo>
                    <a:pt x="1669161" y="719897"/>
                  </a:lnTo>
                  <a:lnTo>
                    <a:pt x="1675647" y="767468"/>
                  </a:lnTo>
                  <a:lnTo>
                    <a:pt x="1679592" y="815830"/>
                  </a:lnTo>
                  <a:lnTo>
                    <a:pt x="1680922" y="864910"/>
                  </a:lnTo>
                  <a:lnTo>
                    <a:pt x="1679592" y="913991"/>
                  </a:lnTo>
                  <a:lnTo>
                    <a:pt x="1675647" y="962353"/>
                  </a:lnTo>
                  <a:lnTo>
                    <a:pt x="1669161" y="1009923"/>
                  </a:lnTo>
                  <a:lnTo>
                    <a:pt x="1660202" y="1056630"/>
                  </a:lnTo>
                  <a:lnTo>
                    <a:pt x="1648843" y="1102399"/>
                  </a:lnTo>
                  <a:lnTo>
                    <a:pt x="1635154" y="1147158"/>
                  </a:lnTo>
                  <a:lnTo>
                    <a:pt x="1619206" y="1190833"/>
                  </a:lnTo>
                  <a:lnTo>
                    <a:pt x="1601070" y="1233352"/>
                  </a:lnTo>
                  <a:lnTo>
                    <a:pt x="1580817" y="1274642"/>
                  </a:lnTo>
                  <a:lnTo>
                    <a:pt x="1558519" y="1314629"/>
                  </a:lnTo>
                  <a:lnTo>
                    <a:pt x="1534245" y="1353241"/>
                  </a:lnTo>
                  <a:lnTo>
                    <a:pt x="1508067" y="1390405"/>
                  </a:lnTo>
                  <a:lnTo>
                    <a:pt x="1480056" y="1426047"/>
                  </a:lnTo>
                  <a:lnTo>
                    <a:pt x="1450282" y="1460094"/>
                  </a:lnTo>
                  <a:lnTo>
                    <a:pt x="1418818" y="1492474"/>
                  </a:lnTo>
                  <a:lnTo>
                    <a:pt x="1385733" y="1523114"/>
                  </a:lnTo>
                  <a:lnTo>
                    <a:pt x="1351098" y="1551940"/>
                  </a:lnTo>
                  <a:lnTo>
                    <a:pt x="1314986" y="1578880"/>
                  </a:lnTo>
                  <a:lnTo>
                    <a:pt x="1277466" y="1603860"/>
                  </a:lnTo>
                  <a:lnTo>
                    <a:pt x="1238609" y="1626808"/>
                  </a:lnTo>
                  <a:lnTo>
                    <a:pt x="1198487" y="1647650"/>
                  </a:lnTo>
                  <a:lnTo>
                    <a:pt x="1157170" y="1666313"/>
                  </a:lnTo>
                  <a:lnTo>
                    <a:pt x="1114729"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49" y="1717721"/>
                  </a:lnTo>
                  <a:lnTo>
                    <a:pt x="654162" y="1708502"/>
                  </a:lnTo>
                  <a:lnTo>
                    <a:pt x="609687" y="1696812"/>
                  </a:lnTo>
                  <a:lnTo>
                    <a:pt x="566194" y="1682725"/>
                  </a:lnTo>
                  <a:lnTo>
                    <a:pt x="523753" y="1666313"/>
                  </a:lnTo>
                  <a:lnTo>
                    <a:pt x="482436" y="1647650"/>
                  </a:lnTo>
                  <a:lnTo>
                    <a:pt x="442313" y="1626808"/>
                  </a:lnTo>
                  <a:lnTo>
                    <a:pt x="403456" y="1603860"/>
                  </a:lnTo>
                  <a:lnTo>
                    <a:pt x="365936" y="1578880"/>
                  </a:lnTo>
                  <a:lnTo>
                    <a:pt x="329823" y="1551940"/>
                  </a:lnTo>
                  <a:lnTo>
                    <a:pt x="295189" y="1523114"/>
                  </a:lnTo>
                  <a:lnTo>
                    <a:pt x="262104" y="1492474"/>
                  </a:lnTo>
                  <a:lnTo>
                    <a:pt x="230639" y="1460094"/>
                  </a:lnTo>
                  <a:lnTo>
                    <a:pt x="200866" y="1426047"/>
                  </a:lnTo>
                  <a:lnTo>
                    <a:pt x="172855" y="1390405"/>
                  </a:lnTo>
                  <a:lnTo>
                    <a:pt x="146677" y="1353241"/>
                  </a:lnTo>
                  <a:lnTo>
                    <a:pt x="122403" y="1314629"/>
                  </a:lnTo>
                  <a:lnTo>
                    <a:pt x="100104" y="1274642"/>
                  </a:lnTo>
                  <a:lnTo>
                    <a:pt x="79851" y="1233352"/>
                  </a:lnTo>
                  <a:lnTo>
                    <a:pt x="61715" y="1190833"/>
                  </a:lnTo>
                  <a:lnTo>
                    <a:pt x="45767" y="1147158"/>
                  </a:lnTo>
                  <a:lnTo>
                    <a:pt x="32078"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8" y="627421"/>
                  </a:lnTo>
                  <a:lnTo>
                    <a:pt x="45767" y="582662"/>
                  </a:lnTo>
                  <a:lnTo>
                    <a:pt x="61715" y="538987"/>
                  </a:lnTo>
                  <a:lnTo>
                    <a:pt x="79851" y="496468"/>
                  </a:lnTo>
                  <a:lnTo>
                    <a:pt x="100104" y="455179"/>
                  </a:lnTo>
                  <a:lnTo>
                    <a:pt x="122403" y="415191"/>
                  </a:lnTo>
                  <a:lnTo>
                    <a:pt x="146677" y="376580"/>
                  </a:lnTo>
                  <a:lnTo>
                    <a:pt x="172855" y="339416"/>
                  </a:lnTo>
                  <a:lnTo>
                    <a:pt x="200866" y="303775"/>
                  </a:lnTo>
                  <a:lnTo>
                    <a:pt x="230639" y="269727"/>
                  </a:lnTo>
                  <a:lnTo>
                    <a:pt x="262104" y="237347"/>
                  </a:lnTo>
                  <a:lnTo>
                    <a:pt x="295189" y="206708"/>
                  </a:lnTo>
                  <a:lnTo>
                    <a:pt x="329823" y="177882"/>
                  </a:lnTo>
                  <a:lnTo>
                    <a:pt x="365936" y="150943"/>
                  </a:lnTo>
                  <a:lnTo>
                    <a:pt x="403456" y="125963"/>
                  </a:lnTo>
                  <a:lnTo>
                    <a:pt x="442313" y="103015"/>
                  </a:lnTo>
                  <a:lnTo>
                    <a:pt x="482436" y="82174"/>
                  </a:lnTo>
                  <a:lnTo>
                    <a:pt x="523753" y="63510"/>
                  </a:lnTo>
                  <a:lnTo>
                    <a:pt x="566194" y="47099"/>
                  </a:lnTo>
                  <a:lnTo>
                    <a:pt x="609687" y="33011"/>
                  </a:lnTo>
                  <a:lnTo>
                    <a:pt x="654162" y="21322"/>
                  </a:lnTo>
                  <a:lnTo>
                    <a:pt x="699549" y="12103"/>
                  </a:lnTo>
                  <a:lnTo>
                    <a:pt x="745775" y="5427"/>
                  </a:lnTo>
                  <a:lnTo>
                    <a:pt x="792770" y="1369"/>
                  </a:lnTo>
                  <a:lnTo>
                    <a:pt x="840463" y="0"/>
                  </a:lnTo>
                  <a:close/>
                </a:path>
              </a:pathLst>
            </a:custGeom>
            <a:ln w="50799">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30">
              <a:extLst>
                <a:ext uri="{FF2B5EF4-FFF2-40B4-BE49-F238E27FC236}">
                  <a16:creationId xmlns:a16="http://schemas.microsoft.com/office/drawing/2014/main" id="{31C34F77-E826-450F-AF52-B29422DC3160}"/>
                </a:ext>
              </a:extLst>
            </p:cNvPr>
            <p:cNvSpPr/>
            <p:nvPr/>
          </p:nvSpPr>
          <p:spPr>
            <a:xfrm>
              <a:off x="5787704" y="1507908"/>
              <a:ext cx="868044" cy="1532890"/>
            </a:xfrm>
            <a:custGeom>
              <a:avLst/>
              <a:gdLst/>
              <a:ahLst/>
              <a:cxnLst/>
              <a:rect l="l" t="t" r="r" b="b"/>
              <a:pathLst>
                <a:path w="868045" h="1532890">
                  <a:moveTo>
                    <a:pt x="284313" y="48341"/>
                  </a:moveTo>
                  <a:lnTo>
                    <a:pt x="3181" y="48341"/>
                  </a:lnTo>
                  <a:lnTo>
                    <a:pt x="54787" y="49993"/>
                  </a:lnTo>
                  <a:lnTo>
                    <a:pt x="105540" y="54884"/>
                  </a:lnTo>
                  <a:lnTo>
                    <a:pt x="155346" y="62915"/>
                  </a:lnTo>
                  <a:lnTo>
                    <a:pt x="204107" y="73988"/>
                  </a:lnTo>
                  <a:lnTo>
                    <a:pt x="251729" y="88005"/>
                  </a:lnTo>
                  <a:lnTo>
                    <a:pt x="298115" y="104867"/>
                  </a:lnTo>
                  <a:lnTo>
                    <a:pt x="343171" y="124476"/>
                  </a:lnTo>
                  <a:lnTo>
                    <a:pt x="386800" y="146733"/>
                  </a:lnTo>
                  <a:lnTo>
                    <a:pt x="428907" y="171541"/>
                  </a:lnTo>
                  <a:lnTo>
                    <a:pt x="469397" y="198800"/>
                  </a:lnTo>
                  <a:lnTo>
                    <a:pt x="508172" y="228412"/>
                  </a:lnTo>
                  <a:lnTo>
                    <a:pt x="545139" y="260279"/>
                  </a:lnTo>
                  <a:lnTo>
                    <a:pt x="580200" y="294303"/>
                  </a:lnTo>
                  <a:lnTo>
                    <a:pt x="613298" y="330426"/>
                  </a:lnTo>
                  <a:lnTo>
                    <a:pt x="644298" y="368516"/>
                  </a:lnTo>
                  <a:lnTo>
                    <a:pt x="673105" y="408472"/>
                  </a:lnTo>
                  <a:lnTo>
                    <a:pt x="699623" y="450198"/>
                  </a:lnTo>
                  <a:lnTo>
                    <a:pt x="723756" y="493595"/>
                  </a:lnTo>
                  <a:lnTo>
                    <a:pt x="745408" y="538563"/>
                  </a:lnTo>
                  <a:lnTo>
                    <a:pt x="764484" y="585005"/>
                  </a:lnTo>
                  <a:lnTo>
                    <a:pt x="780888" y="632822"/>
                  </a:lnTo>
                  <a:lnTo>
                    <a:pt x="794524" y="681916"/>
                  </a:lnTo>
                  <a:lnTo>
                    <a:pt x="805296" y="732187"/>
                  </a:lnTo>
                  <a:lnTo>
                    <a:pt x="813109" y="783538"/>
                  </a:lnTo>
                  <a:lnTo>
                    <a:pt x="817867" y="835870"/>
                  </a:lnTo>
                  <a:lnTo>
                    <a:pt x="819475" y="889085"/>
                  </a:lnTo>
                  <a:lnTo>
                    <a:pt x="818073" y="938532"/>
                  </a:lnTo>
                  <a:lnTo>
                    <a:pt x="813896" y="987541"/>
                  </a:lnTo>
                  <a:lnTo>
                    <a:pt x="806988" y="1036001"/>
                  </a:lnTo>
                  <a:lnTo>
                    <a:pt x="797392" y="1083799"/>
                  </a:lnTo>
                  <a:lnTo>
                    <a:pt x="785152" y="1130824"/>
                  </a:lnTo>
                  <a:lnTo>
                    <a:pt x="770311" y="1176965"/>
                  </a:lnTo>
                  <a:lnTo>
                    <a:pt x="752912" y="1222111"/>
                  </a:lnTo>
                  <a:lnTo>
                    <a:pt x="733001" y="1266151"/>
                  </a:lnTo>
                  <a:lnTo>
                    <a:pt x="710619" y="1308972"/>
                  </a:lnTo>
                  <a:lnTo>
                    <a:pt x="685810" y="1350463"/>
                  </a:lnTo>
                  <a:lnTo>
                    <a:pt x="658618" y="1390514"/>
                  </a:lnTo>
                  <a:lnTo>
                    <a:pt x="629087" y="1429013"/>
                  </a:lnTo>
                  <a:lnTo>
                    <a:pt x="597260" y="1465848"/>
                  </a:lnTo>
                  <a:lnTo>
                    <a:pt x="563180" y="1500908"/>
                  </a:lnTo>
                  <a:lnTo>
                    <a:pt x="572809" y="1507971"/>
                  </a:lnTo>
                  <a:lnTo>
                    <a:pt x="582089" y="1515643"/>
                  </a:lnTo>
                  <a:lnTo>
                    <a:pt x="590993" y="1523925"/>
                  </a:lnTo>
                  <a:lnTo>
                    <a:pt x="599497" y="1532818"/>
                  </a:lnTo>
                  <a:lnTo>
                    <a:pt x="635151" y="1495831"/>
                  </a:lnTo>
                  <a:lnTo>
                    <a:pt x="668455" y="1456999"/>
                  </a:lnTo>
                  <a:lnTo>
                    <a:pt x="699360" y="1416439"/>
                  </a:lnTo>
                  <a:lnTo>
                    <a:pt x="727822" y="1374265"/>
                  </a:lnTo>
                  <a:lnTo>
                    <a:pt x="753793" y="1330593"/>
                  </a:lnTo>
                  <a:lnTo>
                    <a:pt x="777228" y="1285537"/>
                  </a:lnTo>
                  <a:lnTo>
                    <a:pt x="798079" y="1239212"/>
                  </a:lnTo>
                  <a:lnTo>
                    <a:pt x="816301" y="1191734"/>
                  </a:lnTo>
                  <a:lnTo>
                    <a:pt x="831847" y="1143217"/>
                  </a:lnTo>
                  <a:lnTo>
                    <a:pt x="844670" y="1093777"/>
                  </a:lnTo>
                  <a:lnTo>
                    <a:pt x="854725" y="1043529"/>
                  </a:lnTo>
                  <a:lnTo>
                    <a:pt x="861964" y="992588"/>
                  </a:lnTo>
                  <a:lnTo>
                    <a:pt x="866341" y="941068"/>
                  </a:lnTo>
                  <a:lnTo>
                    <a:pt x="867811" y="889085"/>
                  </a:lnTo>
                  <a:lnTo>
                    <a:pt x="866344" y="836886"/>
                  </a:lnTo>
                  <a:lnTo>
                    <a:pt x="861998" y="785478"/>
                  </a:lnTo>
                  <a:lnTo>
                    <a:pt x="854853" y="734946"/>
                  </a:lnTo>
                  <a:lnTo>
                    <a:pt x="844992" y="685371"/>
                  </a:lnTo>
                  <a:lnTo>
                    <a:pt x="832494" y="636839"/>
                  </a:lnTo>
                  <a:lnTo>
                    <a:pt x="817440" y="589431"/>
                  </a:lnTo>
                  <a:lnTo>
                    <a:pt x="799913" y="543233"/>
                  </a:lnTo>
                  <a:lnTo>
                    <a:pt x="779993" y="498326"/>
                  </a:lnTo>
                  <a:lnTo>
                    <a:pt x="757761" y="454795"/>
                  </a:lnTo>
                  <a:lnTo>
                    <a:pt x="733297" y="412723"/>
                  </a:lnTo>
                  <a:lnTo>
                    <a:pt x="706684" y="372194"/>
                  </a:lnTo>
                  <a:lnTo>
                    <a:pt x="678003" y="333290"/>
                  </a:lnTo>
                  <a:lnTo>
                    <a:pt x="647333" y="296095"/>
                  </a:lnTo>
                  <a:lnTo>
                    <a:pt x="614757" y="260694"/>
                  </a:lnTo>
                  <a:lnTo>
                    <a:pt x="580318" y="227134"/>
                  </a:lnTo>
                  <a:lnTo>
                    <a:pt x="544132" y="195539"/>
                  </a:lnTo>
                  <a:lnTo>
                    <a:pt x="506280" y="165991"/>
                  </a:lnTo>
                  <a:lnTo>
                    <a:pt x="466844" y="138575"/>
                  </a:lnTo>
                  <a:lnTo>
                    <a:pt x="425904" y="113373"/>
                  </a:lnTo>
                  <a:lnTo>
                    <a:pt x="383543" y="90469"/>
                  </a:lnTo>
                  <a:lnTo>
                    <a:pt x="339839" y="69948"/>
                  </a:lnTo>
                  <a:lnTo>
                    <a:pt x="294876" y="51891"/>
                  </a:lnTo>
                  <a:lnTo>
                    <a:pt x="284313" y="48341"/>
                  </a:lnTo>
                  <a:close/>
                </a:path>
                <a:path w="868045" h="1532890">
                  <a:moveTo>
                    <a:pt x="3181" y="0"/>
                  </a:moveTo>
                  <a:lnTo>
                    <a:pt x="0" y="21"/>
                  </a:lnTo>
                  <a:lnTo>
                    <a:pt x="377" y="11069"/>
                  </a:lnTo>
                  <a:lnTo>
                    <a:pt x="570" y="22653"/>
                  </a:lnTo>
                  <a:lnTo>
                    <a:pt x="636" y="48359"/>
                  </a:lnTo>
                  <a:lnTo>
                    <a:pt x="284313" y="48341"/>
                  </a:lnTo>
                  <a:lnTo>
                    <a:pt x="248734" y="36383"/>
                  </a:lnTo>
                  <a:lnTo>
                    <a:pt x="201495" y="23508"/>
                  </a:lnTo>
                  <a:lnTo>
                    <a:pt x="153238" y="13348"/>
                  </a:lnTo>
                  <a:lnTo>
                    <a:pt x="104046" y="5988"/>
                  </a:lnTo>
                  <a:lnTo>
                    <a:pt x="54000" y="1511"/>
                  </a:lnTo>
                  <a:lnTo>
                    <a:pt x="3181"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31">
              <a:extLst>
                <a:ext uri="{FF2B5EF4-FFF2-40B4-BE49-F238E27FC236}">
                  <a16:creationId xmlns:a16="http://schemas.microsoft.com/office/drawing/2014/main" id="{E8457118-FEA0-4ADE-9C69-CD86B15F6941}"/>
                </a:ext>
              </a:extLst>
            </p:cNvPr>
            <p:cNvSpPr txBox="1"/>
            <p:nvPr/>
          </p:nvSpPr>
          <p:spPr>
            <a:xfrm>
              <a:off x="5092299" y="1608696"/>
              <a:ext cx="1435735" cy="981583"/>
            </a:xfrm>
            <a:prstGeom prst="rect">
              <a:avLst/>
            </a:prstGeom>
          </p:spPr>
          <p:txBody>
            <a:bodyPr vert="horz" wrap="square" lIns="0" tIns="361950" rIns="0" bIns="0" rtlCol="0">
              <a:spAutoFit/>
            </a:bodyPr>
            <a:lstStyle/>
            <a:p>
              <a:pPr marL="0" marR="0" lvl="0" indent="0" algn="ctr" defTabSz="914400" rtl="0" eaLnBrk="1" fontAlgn="auto" latinLnBrk="0" hangingPunct="1">
                <a:lnSpc>
                  <a:spcPct val="100000"/>
                </a:lnSpc>
                <a:spcBef>
                  <a:spcPts val="2850"/>
                </a:spcBef>
                <a:spcAft>
                  <a:spcPts val="0"/>
                </a:spcAft>
                <a:buClrTx/>
                <a:buSzTx/>
                <a:buFontTx/>
                <a:buNone/>
                <a:tabLst/>
                <a:defRPr/>
              </a:pPr>
              <a:r>
                <a:rPr kumimoji="0" lang="en-IN" sz="3950" b="1" i="0" u="none" strike="noStrike" kern="1200" cap="none" spc="-330" normalizeH="0" baseline="0" noProof="0" dirty="0">
                  <a:ln>
                    <a:noFill/>
                  </a:ln>
                  <a:solidFill>
                    <a:srgbClr val="F58634"/>
                  </a:solidFill>
                  <a:effectLst/>
                  <a:uLnTx/>
                  <a:uFillTx/>
                  <a:latin typeface="Times New Roman"/>
                  <a:ea typeface="+mn-ea"/>
                  <a:cs typeface="Times New Roman"/>
                </a:rPr>
                <a:t>4</a:t>
              </a:r>
              <a:r>
                <a:rPr lang="en-IN" sz="3950" b="1" spc="-330" dirty="0">
                  <a:solidFill>
                    <a:srgbClr val="F58634"/>
                  </a:solidFill>
                  <a:latin typeface="Times New Roman"/>
                  <a:cs typeface="Times New Roman"/>
                </a:rPr>
                <a:t>0</a:t>
              </a:r>
              <a:r>
                <a:rPr kumimoji="0" sz="3950" b="1" i="0" u="none" strike="noStrike" kern="1200" cap="none" spc="-330" normalizeH="0" baseline="0" noProof="0" dirty="0">
                  <a:ln>
                    <a:noFill/>
                  </a:ln>
                  <a:solidFill>
                    <a:srgbClr val="F58634"/>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890"/>
                </a:spcBef>
                <a:spcAft>
                  <a:spcPts val="0"/>
                </a:spcAft>
                <a:buClrTx/>
                <a:buSzTx/>
                <a:buFontTx/>
                <a:buNone/>
                <a:tabLst/>
                <a:defRPr/>
              </a:pPr>
              <a:r>
                <a:rPr kumimoji="0" sz="175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Processing </a:t>
              </a:r>
              <a:r>
                <a:rPr kumimoji="0" sz="1750" b="1" i="0" u="none" strike="noStrike" kern="1200" cap="none" spc="-9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r>
                <a:rPr kumimoji="0" sz="1750" b="1" i="0" u="none" strike="noStrike" kern="1200" cap="none" spc="-2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Disposal</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1590" marR="0" lvl="0" indent="0" algn="ctr" defTabSz="914400" rtl="0" eaLnBrk="1" fontAlgn="auto" latinLnBrk="0" hangingPunct="1">
                <a:lnSpc>
                  <a:spcPct val="100000"/>
                </a:lnSpc>
                <a:spcBef>
                  <a:spcPts val="300"/>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91</a:t>
              </a: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45" name="object 32">
              <a:extLst>
                <a:ext uri="{FF2B5EF4-FFF2-40B4-BE49-F238E27FC236}">
                  <a16:creationId xmlns:a16="http://schemas.microsoft.com/office/drawing/2014/main" id="{82D57B10-4870-4D4E-B526-C453B05E3FAA}"/>
                </a:ext>
              </a:extLst>
            </p:cNvPr>
            <p:cNvSpPr/>
            <p:nvPr/>
          </p:nvSpPr>
          <p:spPr>
            <a:xfrm>
              <a:off x="2852606" y="1531211"/>
              <a:ext cx="1681480" cy="1730375"/>
            </a:xfrm>
            <a:custGeom>
              <a:avLst/>
              <a:gdLst/>
              <a:ahLst/>
              <a:cxnLst/>
              <a:rect l="l" t="t" r="r" b="b"/>
              <a:pathLst>
                <a:path w="1681480"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6" y="1717721"/>
                  </a:lnTo>
                  <a:lnTo>
                    <a:pt x="1026762" y="1708502"/>
                  </a:lnTo>
                  <a:lnTo>
                    <a:pt x="1071237" y="1696812"/>
                  </a:lnTo>
                  <a:lnTo>
                    <a:pt x="1114730" y="1682725"/>
                  </a:lnTo>
                  <a:lnTo>
                    <a:pt x="1157171" y="1666313"/>
                  </a:lnTo>
                  <a:lnTo>
                    <a:pt x="1198488" y="1647650"/>
                  </a:lnTo>
                  <a:lnTo>
                    <a:pt x="1238610" y="1626808"/>
                  </a:lnTo>
                  <a:lnTo>
                    <a:pt x="1277467" y="1603860"/>
                  </a:lnTo>
                  <a:lnTo>
                    <a:pt x="1314987" y="1578880"/>
                  </a:lnTo>
                  <a:lnTo>
                    <a:pt x="1351100" y="1551940"/>
                  </a:lnTo>
                  <a:lnTo>
                    <a:pt x="1385735" y="1523114"/>
                  </a:lnTo>
                  <a:lnTo>
                    <a:pt x="1418820" y="1492474"/>
                  </a:lnTo>
                  <a:lnTo>
                    <a:pt x="1450285" y="1460094"/>
                  </a:lnTo>
                  <a:lnTo>
                    <a:pt x="1480058" y="1426047"/>
                  </a:lnTo>
                  <a:lnTo>
                    <a:pt x="1508070" y="1390405"/>
                  </a:lnTo>
                  <a:lnTo>
                    <a:pt x="1534248" y="1353241"/>
                  </a:lnTo>
                  <a:lnTo>
                    <a:pt x="1558522" y="1314629"/>
                  </a:lnTo>
                  <a:lnTo>
                    <a:pt x="1580821" y="1274642"/>
                  </a:lnTo>
                  <a:lnTo>
                    <a:pt x="1601074"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4" y="496468"/>
                  </a:lnTo>
                  <a:lnTo>
                    <a:pt x="1580821" y="455179"/>
                  </a:lnTo>
                  <a:lnTo>
                    <a:pt x="1558522" y="415191"/>
                  </a:lnTo>
                  <a:lnTo>
                    <a:pt x="1534248" y="376580"/>
                  </a:lnTo>
                  <a:lnTo>
                    <a:pt x="1508070" y="339416"/>
                  </a:lnTo>
                  <a:lnTo>
                    <a:pt x="1480058" y="303775"/>
                  </a:lnTo>
                  <a:lnTo>
                    <a:pt x="1450285" y="269727"/>
                  </a:lnTo>
                  <a:lnTo>
                    <a:pt x="1418820" y="237347"/>
                  </a:lnTo>
                  <a:lnTo>
                    <a:pt x="1385735" y="206708"/>
                  </a:lnTo>
                  <a:lnTo>
                    <a:pt x="1351100" y="177882"/>
                  </a:lnTo>
                  <a:lnTo>
                    <a:pt x="1314987" y="150943"/>
                  </a:lnTo>
                  <a:lnTo>
                    <a:pt x="1277467" y="125963"/>
                  </a:lnTo>
                  <a:lnTo>
                    <a:pt x="1238610" y="103015"/>
                  </a:lnTo>
                  <a:lnTo>
                    <a:pt x="1198488" y="82174"/>
                  </a:lnTo>
                  <a:lnTo>
                    <a:pt x="1157171" y="63510"/>
                  </a:lnTo>
                  <a:lnTo>
                    <a:pt x="1114730" y="47099"/>
                  </a:lnTo>
                  <a:lnTo>
                    <a:pt x="1071237" y="33011"/>
                  </a:lnTo>
                  <a:lnTo>
                    <a:pt x="1026762" y="21322"/>
                  </a:lnTo>
                  <a:lnTo>
                    <a:pt x="981376"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33">
              <a:extLst>
                <a:ext uri="{FF2B5EF4-FFF2-40B4-BE49-F238E27FC236}">
                  <a16:creationId xmlns:a16="http://schemas.microsoft.com/office/drawing/2014/main" id="{3408F1BD-907B-41D4-9A7A-DB547991267C}"/>
                </a:ext>
              </a:extLst>
            </p:cNvPr>
            <p:cNvSpPr/>
            <p:nvPr/>
          </p:nvSpPr>
          <p:spPr>
            <a:xfrm>
              <a:off x="2852606" y="1531211"/>
              <a:ext cx="1681480" cy="1730375"/>
            </a:xfrm>
            <a:custGeom>
              <a:avLst/>
              <a:gdLst/>
              <a:ahLst/>
              <a:cxnLst/>
              <a:rect l="l" t="t" r="r" b="b"/>
              <a:pathLst>
                <a:path w="1681480" h="1730375">
                  <a:moveTo>
                    <a:pt x="840463" y="0"/>
                  </a:moveTo>
                  <a:lnTo>
                    <a:pt x="888155" y="1369"/>
                  </a:lnTo>
                  <a:lnTo>
                    <a:pt x="935150" y="5427"/>
                  </a:lnTo>
                  <a:lnTo>
                    <a:pt x="981376" y="12103"/>
                  </a:lnTo>
                  <a:lnTo>
                    <a:pt x="1026762" y="21322"/>
                  </a:lnTo>
                  <a:lnTo>
                    <a:pt x="1071237" y="33011"/>
                  </a:lnTo>
                  <a:lnTo>
                    <a:pt x="1114730" y="47099"/>
                  </a:lnTo>
                  <a:lnTo>
                    <a:pt x="1157171" y="63510"/>
                  </a:lnTo>
                  <a:lnTo>
                    <a:pt x="1198488" y="82174"/>
                  </a:lnTo>
                  <a:lnTo>
                    <a:pt x="1238610" y="103015"/>
                  </a:lnTo>
                  <a:lnTo>
                    <a:pt x="1277467" y="125963"/>
                  </a:lnTo>
                  <a:lnTo>
                    <a:pt x="1314987" y="150943"/>
                  </a:lnTo>
                  <a:lnTo>
                    <a:pt x="1351100" y="177882"/>
                  </a:lnTo>
                  <a:lnTo>
                    <a:pt x="1385735" y="206708"/>
                  </a:lnTo>
                  <a:lnTo>
                    <a:pt x="1418820" y="237347"/>
                  </a:lnTo>
                  <a:lnTo>
                    <a:pt x="1450285" y="269727"/>
                  </a:lnTo>
                  <a:lnTo>
                    <a:pt x="1480058" y="303775"/>
                  </a:lnTo>
                  <a:lnTo>
                    <a:pt x="1508070" y="339416"/>
                  </a:lnTo>
                  <a:lnTo>
                    <a:pt x="1534248" y="376580"/>
                  </a:lnTo>
                  <a:lnTo>
                    <a:pt x="1558522" y="415191"/>
                  </a:lnTo>
                  <a:lnTo>
                    <a:pt x="1580821" y="455179"/>
                  </a:lnTo>
                  <a:lnTo>
                    <a:pt x="1601074"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4" y="1233352"/>
                  </a:lnTo>
                  <a:lnTo>
                    <a:pt x="1580821" y="1274642"/>
                  </a:lnTo>
                  <a:lnTo>
                    <a:pt x="1558522" y="1314629"/>
                  </a:lnTo>
                  <a:lnTo>
                    <a:pt x="1534248" y="1353241"/>
                  </a:lnTo>
                  <a:lnTo>
                    <a:pt x="1508070" y="1390405"/>
                  </a:lnTo>
                  <a:lnTo>
                    <a:pt x="1480058" y="1426047"/>
                  </a:lnTo>
                  <a:lnTo>
                    <a:pt x="1450285" y="1460094"/>
                  </a:lnTo>
                  <a:lnTo>
                    <a:pt x="1418820" y="1492474"/>
                  </a:lnTo>
                  <a:lnTo>
                    <a:pt x="1385735" y="1523114"/>
                  </a:lnTo>
                  <a:lnTo>
                    <a:pt x="1351100" y="1551940"/>
                  </a:lnTo>
                  <a:lnTo>
                    <a:pt x="1314987" y="1578880"/>
                  </a:lnTo>
                  <a:lnTo>
                    <a:pt x="1277467" y="1603860"/>
                  </a:lnTo>
                  <a:lnTo>
                    <a:pt x="1238610" y="1626808"/>
                  </a:lnTo>
                  <a:lnTo>
                    <a:pt x="1198488" y="1647650"/>
                  </a:lnTo>
                  <a:lnTo>
                    <a:pt x="1157171" y="1666313"/>
                  </a:lnTo>
                  <a:lnTo>
                    <a:pt x="1114730" y="1682725"/>
                  </a:lnTo>
                  <a:lnTo>
                    <a:pt x="1071237" y="1696812"/>
                  </a:lnTo>
                  <a:lnTo>
                    <a:pt x="1026762" y="1708502"/>
                  </a:lnTo>
                  <a:lnTo>
                    <a:pt x="981376"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34">
              <a:extLst>
                <a:ext uri="{FF2B5EF4-FFF2-40B4-BE49-F238E27FC236}">
                  <a16:creationId xmlns:a16="http://schemas.microsoft.com/office/drawing/2014/main" id="{2C50BF7F-9669-4C94-B020-D750D95CC607}"/>
                </a:ext>
              </a:extLst>
            </p:cNvPr>
            <p:cNvSpPr txBox="1"/>
            <p:nvPr/>
          </p:nvSpPr>
          <p:spPr>
            <a:xfrm>
              <a:off x="2980559" y="1717685"/>
              <a:ext cx="1425575" cy="885238"/>
            </a:xfrm>
            <a:prstGeom prst="rect">
              <a:avLst/>
            </a:prstGeom>
          </p:spPr>
          <p:txBody>
            <a:bodyPr vert="horz" wrap="square" lIns="0" tIns="225425" rIns="0" bIns="0" rtlCol="0">
              <a:spAutoFit/>
            </a:bodyPr>
            <a:lstStyle/>
            <a:p>
              <a:pPr marL="3175" marR="0" lvl="0" indent="0" algn="ctr" defTabSz="914400" rtl="0" eaLnBrk="1" fontAlgn="auto" latinLnBrk="0" hangingPunct="1">
                <a:lnSpc>
                  <a:spcPct val="100000"/>
                </a:lnSpc>
                <a:spcBef>
                  <a:spcPts val="1775"/>
                </a:spcBef>
                <a:spcAft>
                  <a:spcPts val="0"/>
                </a:spcAft>
                <a:buClrTx/>
                <a:buSzTx/>
                <a:buFontTx/>
                <a:buNone/>
                <a:tabLst/>
                <a:defRPr/>
              </a:pP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3</a:t>
              </a:r>
              <a:r>
                <a:rPr lang="en-IN" sz="3950" b="1" spc="-330" dirty="0">
                  <a:solidFill>
                    <a:srgbClr val="00A859"/>
                  </a:solidFill>
                  <a:latin typeface="Times New Roman"/>
                  <a:cs typeface="Times New Roman"/>
                </a:rPr>
                <a:t>3</a:t>
              </a: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525"/>
                </a:spcBef>
                <a:spcAft>
                  <a:spcPts val="0"/>
                </a:spcAft>
                <a:buClrTx/>
                <a:buSzTx/>
                <a:buFontTx/>
                <a:buNone/>
                <a:tabLst/>
                <a:defRPr/>
              </a:pPr>
              <a:r>
                <a:rPr kumimoji="0" sz="1750" b="1" i="0" u="none" strike="noStrike" kern="1200" cap="none" spc="-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Segregated</a:t>
              </a:r>
              <a:r>
                <a:rPr kumimoji="0" sz="1750" b="1" i="0" u="none" strike="noStrike" kern="1200" cap="none" spc="-12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1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Collection</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27305" lvl="0" indent="0" algn="ctr" defTabSz="914400" rtl="0" eaLnBrk="1" fontAlgn="auto" latinLnBrk="0" hangingPunct="1">
                <a:lnSpc>
                  <a:spcPct val="100000"/>
                </a:lnSpc>
                <a:spcBef>
                  <a:spcPts val="495"/>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600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48" name="object 35">
              <a:extLst>
                <a:ext uri="{FF2B5EF4-FFF2-40B4-BE49-F238E27FC236}">
                  <a16:creationId xmlns:a16="http://schemas.microsoft.com/office/drawing/2014/main" id="{0A9C57B3-82DD-451F-8FD0-403EDF8F8F5F}"/>
                </a:ext>
              </a:extLst>
            </p:cNvPr>
            <p:cNvSpPr/>
            <p:nvPr/>
          </p:nvSpPr>
          <p:spPr>
            <a:xfrm>
              <a:off x="3716836" y="1507378"/>
              <a:ext cx="841375" cy="1673225"/>
            </a:xfrm>
            <a:custGeom>
              <a:avLst/>
              <a:gdLst/>
              <a:ahLst/>
              <a:cxnLst/>
              <a:rect l="l" t="t" r="r" b="b"/>
              <a:pathLst>
                <a:path w="841375" h="1673225">
                  <a:moveTo>
                    <a:pt x="0" y="0"/>
                  </a:moveTo>
                  <a:lnTo>
                    <a:pt x="2275" y="11810"/>
                  </a:lnTo>
                  <a:lnTo>
                    <a:pt x="4363" y="24112"/>
                  </a:lnTo>
                  <a:lnTo>
                    <a:pt x="6201" y="36512"/>
                  </a:lnTo>
                  <a:lnTo>
                    <a:pt x="7725" y="48614"/>
                  </a:lnTo>
                  <a:lnTo>
                    <a:pt x="60476" y="52421"/>
                  </a:lnTo>
                  <a:lnTo>
                    <a:pt x="112253" y="59615"/>
                  </a:lnTo>
                  <a:lnTo>
                    <a:pt x="162950" y="70087"/>
                  </a:lnTo>
                  <a:lnTo>
                    <a:pt x="212462" y="83728"/>
                  </a:lnTo>
                  <a:lnTo>
                    <a:pt x="260683" y="100430"/>
                  </a:lnTo>
                  <a:lnTo>
                    <a:pt x="307508" y="120085"/>
                  </a:lnTo>
                  <a:lnTo>
                    <a:pt x="352833" y="142585"/>
                  </a:lnTo>
                  <a:lnTo>
                    <a:pt x="396551" y="167821"/>
                  </a:lnTo>
                  <a:lnTo>
                    <a:pt x="438557" y="195685"/>
                  </a:lnTo>
                  <a:lnTo>
                    <a:pt x="478746" y="226068"/>
                  </a:lnTo>
                  <a:lnTo>
                    <a:pt x="517012" y="258863"/>
                  </a:lnTo>
                  <a:lnTo>
                    <a:pt x="553251" y="293961"/>
                  </a:lnTo>
                  <a:lnTo>
                    <a:pt x="586349" y="330085"/>
                  </a:lnTo>
                  <a:lnTo>
                    <a:pt x="617349" y="368174"/>
                  </a:lnTo>
                  <a:lnTo>
                    <a:pt x="646156" y="408131"/>
                  </a:lnTo>
                  <a:lnTo>
                    <a:pt x="672673" y="449857"/>
                  </a:lnTo>
                  <a:lnTo>
                    <a:pt x="696806" y="493254"/>
                  </a:lnTo>
                  <a:lnTo>
                    <a:pt x="718459" y="538223"/>
                  </a:lnTo>
                  <a:lnTo>
                    <a:pt x="737534" y="584665"/>
                  </a:lnTo>
                  <a:lnTo>
                    <a:pt x="753938" y="632482"/>
                  </a:lnTo>
                  <a:lnTo>
                    <a:pt x="767574" y="681576"/>
                  </a:lnTo>
                  <a:lnTo>
                    <a:pt x="778347" y="731847"/>
                  </a:lnTo>
                  <a:lnTo>
                    <a:pt x="786160" y="783198"/>
                  </a:lnTo>
                  <a:lnTo>
                    <a:pt x="790918" y="835529"/>
                  </a:lnTo>
                  <a:lnTo>
                    <a:pt x="792525" y="888743"/>
                  </a:lnTo>
                  <a:lnTo>
                    <a:pt x="790918" y="941957"/>
                  </a:lnTo>
                  <a:lnTo>
                    <a:pt x="786160" y="994288"/>
                  </a:lnTo>
                  <a:lnTo>
                    <a:pt x="778347" y="1045639"/>
                  </a:lnTo>
                  <a:lnTo>
                    <a:pt x="767574" y="1095910"/>
                  </a:lnTo>
                  <a:lnTo>
                    <a:pt x="753938" y="1145003"/>
                  </a:lnTo>
                  <a:lnTo>
                    <a:pt x="737534" y="1192820"/>
                  </a:lnTo>
                  <a:lnTo>
                    <a:pt x="718459" y="1239262"/>
                  </a:lnTo>
                  <a:lnTo>
                    <a:pt x="696806" y="1284231"/>
                  </a:lnTo>
                  <a:lnTo>
                    <a:pt x="672673" y="1327628"/>
                  </a:lnTo>
                  <a:lnTo>
                    <a:pt x="646156" y="1369354"/>
                  </a:lnTo>
                  <a:lnTo>
                    <a:pt x="617349" y="1409311"/>
                  </a:lnTo>
                  <a:lnTo>
                    <a:pt x="586349" y="1447400"/>
                  </a:lnTo>
                  <a:lnTo>
                    <a:pt x="553251" y="1483523"/>
                  </a:lnTo>
                  <a:lnTo>
                    <a:pt x="516560" y="1519033"/>
                  </a:lnTo>
                  <a:lnTo>
                    <a:pt x="477793" y="1552181"/>
                  </a:lnTo>
                  <a:lnTo>
                    <a:pt x="437059" y="1582855"/>
                  </a:lnTo>
                  <a:lnTo>
                    <a:pt x="394468" y="1610944"/>
                  </a:lnTo>
                  <a:lnTo>
                    <a:pt x="350128" y="1636336"/>
                  </a:lnTo>
                  <a:lnTo>
                    <a:pt x="359461" y="1644773"/>
                  </a:lnTo>
                  <a:lnTo>
                    <a:pt x="368219" y="1653699"/>
                  </a:lnTo>
                  <a:lnTo>
                    <a:pt x="376396" y="1663080"/>
                  </a:lnTo>
                  <a:lnTo>
                    <a:pt x="383983" y="1672884"/>
                  </a:lnTo>
                  <a:lnTo>
                    <a:pt x="428346" y="1646667"/>
                  </a:lnTo>
                  <a:lnTo>
                    <a:pt x="471010" y="1617882"/>
                  </a:lnTo>
                  <a:lnTo>
                    <a:pt x="511875" y="1586630"/>
                  </a:lnTo>
                  <a:lnTo>
                    <a:pt x="550841" y="1553013"/>
                  </a:lnTo>
                  <a:lnTo>
                    <a:pt x="587808" y="1517134"/>
                  </a:lnTo>
                  <a:lnTo>
                    <a:pt x="620384" y="1481732"/>
                  </a:lnTo>
                  <a:lnTo>
                    <a:pt x="651053" y="1444538"/>
                  </a:lnTo>
                  <a:lnTo>
                    <a:pt x="679736" y="1405634"/>
                  </a:lnTo>
                  <a:lnTo>
                    <a:pt x="706349" y="1365104"/>
                  </a:lnTo>
                  <a:lnTo>
                    <a:pt x="730813" y="1323032"/>
                  </a:lnTo>
                  <a:lnTo>
                    <a:pt x="753045" y="1279501"/>
                  </a:lnTo>
                  <a:lnTo>
                    <a:pt x="772966" y="1234594"/>
                  </a:lnTo>
                  <a:lnTo>
                    <a:pt x="790494" y="1188396"/>
                  </a:lnTo>
                  <a:lnTo>
                    <a:pt x="805548" y="1140988"/>
                  </a:lnTo>
                  <a:lnTo>
                    <a:pt x="818046" y="1092456"/>
                  </a:lnTo>
                  <a:lnTo>
                    <a:pt x="827909" y="1042881"/>
                  </a:lnTo>
                  <a:lnTo>
                    <a:pt x="835053" y="992349"/>
                  </a:lnTo>
                  <a:lnTo>
                    <a:pt x="839400" y="940942"/>
                  </a:lnTo>
                  <a:lnTo>
                    <a:pt x="840866" y="888743"/>
                  </a:lnTo>
                  <a:lnTo>
                    <a:pt x="839400" y="836544"/>
                  </a:lnTo>
                  <a:lnTo>
                    <a:pt x="835053" y="785137"/>
                  </a:lnTo>
                  <a:lnTo>
                    <a:pt x="827909" y="734604"/>
                  </a:lnTo>
                  <a:lnTo>
                    <a:pt x="818046" y="685030"/>
                  </a:lnTo>
                  <a:lnTo>
                    <a:pt x="805548" y="636497"/>
                  </a:lnTo>
                  <a:lnTo>
                    <a:pt x="790494" y="589090"/>
                  </a:lnTo>
                  <a:lnTo>
                    <a:pt x="772966" y="542891"/>
                  </a:lnTo>
                  <a:lnTo>
                    <a:pt x="753045" y="497985"/>
                  </a:lnTo>
                  <a:lnTo>
                    <a:pt x="730813" y="454454"/>
                  </a:lnTo>
                  <a:lnTo>
                    <a:pt x="706349" y="412382"/>
                  </a:lnTo>
                  <a:lnTo>
                    <a:pt x="679736" y="371852"/>
                  </a:lnTo>
                  <a:lnTo>
                    <a:pt x="651053" y="332948"/>
                  </a:lnTo>
                  <a:lnTo>
                    <a:pt x="620384" y="295754"/>
                  </a:lnTo>
                  <a:lnTo>
                    <a:pt x="587808" y="260352"/>
                  </a:lnTo>
                  <a:lnTo>
                    <a:pt x="551916" y="225456"/>
                  </a:lnTo>
                  <a:lnTo>
                    <a:pt x="514134" y="192693"/>
                  </a:lnTo>
                  <a:lnTo>
                    <a:pt x="474555" y="162157"/>
                  </a:lnTo>
                  <a:lnTo>
                    <a:pt x="433268" y="133942"/>
                  </a:lnTo>
                  <a:lnTo>
                    <a:pt x="390367" y="108142"/>
                  </a:lnTo>
                  <a:lnTo>
                    <a:pt x="345942" y="84852"/>
                  </a:lnTo>
                  <a:lnTo>
                    <a:pt x="300085" y="64166"/>
                  </a:lnTo>
                  <a:lnTo>
                    <a:pt x="252888" y="46178"/>
                  </a:lnTo>
                  <a:lnTo>
                    <a:pt x="204441" y="30981"/>
                  </a:lnTo>
                  <a:lnTo>
                    <a:pt x="154838" y="18671"/>
                  </a:lnTo>
                  <a:lnTo>
                    <a:pt x="104169" y="9341"/>
                  </a:lnTo>
                  <a:lnTo>
                    <a:pt x="52525" y="3086"/>
                  </a:lnTo>
                  <a:lnTo>
                    <a:pt x="0"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386F50DD-88A5-4A48-85C7-5878D7E3FC98}"/>
              </a:ext>
            </a:extLst>
          </p:cNvPr>
          <p:cNvSpPr/>
          <p:nvPr/>
        </p:nvSpPr>
        <p:spPr>
          <a:xfrm>
            <a:off x="7778779" y="1030930"/>
            <a:ext cx="3498227" cy="4079278"/>
          </a:xfrm>
          <a:prstGeom prst="rect">
            <a:avLst/>
          </a:prstGeom>
          <a:noFill/>
          <a:ln w="762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2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706844" y="5624191"/>
            <a:ext cx="2598303" cy="6267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4,830 marks</a:t>
            </a:r>
          </a:p>
        </p:txBody>
      </p:sp>
      <p:sp>
        <p:nvSpPr>
          <p:cNvPr id="7" name="Rectangle 6">
            <a:extLst>
              <a:ext uri="{FF2B5EF4-FFF2-40B4-BE49-F238E27FC236}">
                <a16:creationId xmlns:a16="http://schemas.microsoft.com/office/drawing/2014/main" id="{533EF958-4CB2-4044-9C2C-E72CAC76AE87}"/>
              </a:ext>
            </a:extLst>
          </p:cNvPr>
          <p:cNvSpPr/>
          <p:nvPr/>
        </p:nvSpPr>
        <p:spPr>
          <a:xfrm>
            <a:off x="0" y="6404863"/>
            <a:ext cx="12178923" cy="453138"/>
          </a:xfrm>
          <a:prstGeom prst="rect">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Note: Ph-1 &amp; 2 will be assessed on the basis of Service Level Progress indicators designed for SS-2022</a:t>
            </a:r>
          </a:p>
        </p:txBody>
      </p:sp>
      <p:grpSp>
        <p:nvGrpSpPr>
          <p:cNvPr id="12" name="Group 11">
            <a:extLst>
              <a:ext uri="{FF2B5EF4-FFF2-40B4-BE49-F238E27FC236}">
                <a16:creationId xmlns:a16="http://schemas.microsoft.com/office/drawing/2014/main" id="{B7DC0240-F0B3-4876-859A-B5860A5893C9}"/>
              </a:ext>
            </a:extLst>
          </p:cNvPr>
          <p:cNvGrpSpPr/>
          <p:nvPr/>
        </p:nvGrpSpPr>
        <p:grpSpPr>
          <a:xfrm>
            <a:off x="681577" y="1002667"/>
            <a:ext cx="11258305" cy="1089851"/>
            <a:chOff x="1144574" y="1461696"/>
            <a:chExt cx="11258305" cy="1071761"/>
          </a:xfrm>
        </p:grpSpPr>
        <p:sp>
          <p:nvSpPr>
            <p:cNvPr id="6" name="Rectangle 5"/>
            <p:cNvSpPr/>
            <p:nvPr/>
          </p:nvSpPr>
          <p:spPr>
            <a:xfrm>
              <a:off x="1144574" y="1603637"/>
              <a:ext cx="2123716" cy="854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Apr - May</a:t>
              </a:r>
            </a:p>
          </p:txBody>
        </p:sp>
        <p:sp>
          <p:nvSpPr>
            <p:cNvPr id="9" name="Down Arrow 8"/>
            <p:cNvSpPr/>
            <p:nvPr/>
          </p:nvSpPr>
          <p:spPr>
            <a:xfrm>
              <a:off x="6280245" y="1461696"/>
              <a:ext cx="2248444" cy="1071761"/>
            </a:xfrm>
            <a:prstGeom prst="roundRect">
              <a:avLst>
                <a:gd name="adj" fmla="val 692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338 Marks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01FCE0BE-0B5F-4348-9757-C9C7EDDA2BC3}"/>
                </a:ext>
              </a:extLst>
            </p:cNvPr>
            <p:cNvSpPr txBox="1"/>
            <p:nvPr/>
          </p:nvSpPr>
          <p:spPr>
            <a:xfrm>
              <a:off x="6707582" y="2194903"/>
              <a:ext cx="15164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 of 4,830)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ame 15">
              <a:extLst>
                <a:ext uri="{FF2B5EF4-FFF2-40B4-BE49-F238E27FC236}">
                  <a16:creationId xmlns:a16="http://schemas.microsoft.com/office/drawing/2014/main" id="{393DB9A5-6589-4EB1-81B7-B28DBB5B9B97}"/>
                </a:ext>
              </a:extLst>
            </p:cNvPr>
            <p:cNvSpPr/>
            <p:nvPr/>
          </p:nvSpPr>
          <p:spPr>
            <a:xfrm>
              <a:off x="8817108" y="1482091"/>
              <a:ext cx="3585771" cy="1022235"/>
            </a:xfrm>
            <a:prstGeom prst="frame">
              <a:avLst>
                <a:gd name="adj1" fmla="val 1417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On-Call Validation</a:t>
              </a:r>
            </a:p>
          </p:txBody>
        </p:sp>
        <p:sp>
          <p:nvSpPr>
            <p:cNvPr id="22" name="Rectangle 21">
              <a:extLst>
                <a:ext uri="{FF2B5EF4-FFF2-40B4-BE49-F238E27FC236}">
                  <a16:creationId xmlns:a16="http://schemas.microsoft.com/office/drawing/2014/main" id="{FBF074EE-CAC0-45FF-A284-7A78BB729350}"/>
                </a:ext>
              </a:extLst>
            </p:cNvPr>
            <p:cNvSpPr/>
            <p:nvPr/>
          </p:nvSpPr>
          <p:spPr>
            <a:xfrm>
              <a:off x="3682792" y="1806395"/>
              <a:ext cx="2282037" cy="6942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Ph-1</a:t>
              </a:r>
            </a:p>
          </p:txBody>
        </p:sp>
        <p:sp>
          <p:nvSpPr>
            <p:cNvPr id="31" name="Rectangle 30">
              <a:extLst>
                <a:ext uri="{FF2B5EF4-FFF2-40B4-BE49-F238E27FC236}">
                  <a16:creationId xmlns:a16="http://schemas.microsoft.com/office/drawing/2014/main" id="{76770447-4B5E-4105-89B8-E721A51C933A}"/>
                </a:ext>
              </a:extLst>
            </p:cNvPr>
            <p:cNvSpPr/>
            <p:nvPr/>
          </p:nvSpPr>
          <p:spPr>
            <a:xfrm>
              <a:off x="3691162" y="1461697"/>
              <a:ext cx="2273667" cy="303033"/>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SS-2022 Indicators</a:t>
              </a:r>
            </a:p>
          </p:txBody>
        </p:sp>
        <p:sp>
          <p:nvSpPr>
            <p:cNvPr id="11" name="Isosceles Triangle 10">
              <a:extLst>
                <a:ext uri="{FF2B5EF4-FFF2-40B4-BE49-F238E27FC236}">
                  <a16:creationId xmlns:a16="http://schemas.microsoft.com/office/drawing/2014/main" id="{E4168C13-4958-43C6-ABC9-7339A5AAF412}"/>
                </a:ext>
              </a:extLst>
            </p:cNvPr>
            <p:cNvSpPr/>
            <p:nvPr/>
          </p:nvSpPr>
          <p:spPr>
            <a:xfrm rot="5400000">
              <a:off x="3071223" y="1964907"/>
              <a:ext cx="660400" cy="1785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9112FF85-2BF7-48BE-961D-5EEDF0B44D65}"/>
              </a:ext>
            </a:extLst>
          </p:cNvPr>
          <p:cNvGrpSpPr/>
          <p:nvPr/>
        </p:nvGrpSpPr>
        <p:grpSpPr>
          <a:xfrm>
            <a:off x="689944" y="2166852"/>
            <a:ext cx="11260793" cy="1086670"/>
            <a:chOff x="1152941" y="2905449"/>
            <a:chExt cx="11260793" cy="1086670"/>
          </a:xfrm>
        </p:grpSpPr>
        <p:sp>
          <p:nvSpPr>
            <p:cNvPr id="5" name="Rectangle 4"/>
            <p:cNvSpPr/>
            <p:nvPr/>
          </p:nvSpPr>
          <p:spPr>
            <a:xfrm>
              <a:off x="1152941" y="3039231"/>
              <a:ext cx="2123716" cy="8980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June - July</a:t>
              </a:r>
            </a:p>
          </p:txBody>
        </p:sp>
        <p:sp>
          <p:nvSpPr>
            <p:cNvPr id="26" name="Down Arrow 25"/>
            <p:cNvSpPr/>
            <p:nvPr/>
          </p:nvSpPr>
          <p:spPr>
            <a:xfrm>
              <a:off x="6290451" y="2951057"/>
              <a:ext cx="2248444" cy="1041062"/>
            </a:xfrm>
            <a:prstGeom prst="roundRect">
              <a:avLst>
                <a:gd name="adj" fmla="val 368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483 Marks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E4BF1BB-4304-455E-AEF9-FE95BD8FC320}"/>
                </a:ext>
              </a:extLst>
            </p:cNvPr>
            <p:cNvSpPr txBox="1"/>
            <p:nvPr/>
          </p:nvSpPr>
          <p:spPr>
            <a:xfrm>
              <a:off x="6637344" y="3628161"/>
              <a:ext cx="16721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 of 4,830)</a:t>
              </a:r>
            </a:p>
          </p:txBody>
        </p:sp>
        <p:sp>
          <p:nvSpPr>
            <p:cNvPr id="37" name="Frame 36">
              <a:extLst>
                <a:ext uri="{FF2B5EF4-FFF2-40B4-BE49-F238E27FC236}">
                  <a16:creationId xmlns:a16="http://schemas.microsoft.com/office/drawing/2014/main" id="{EC3C8266-DEF2-4EDE-BC87-0EFE75FE885A}"/>
                </a:ext>
              </a:extLst>
            </p:cNvPr>
            <p:cNvSpPr/>
            <p:nvPr/>
          </p:nvSpPr>
          <p:spPr>
            <a:xfrm>
              <a:off x="8827962" y="2905449"/>
              <a:ext cx="3585772" cy="1039489"/>
            </a:xfrm>
            <a:prstGeom prst="fra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On-Call Validation</a:t>
              </a:r>
            </a:p>
          </p:txBody>
        </p:sp>
        <p:sp>
          <p:nvSpPr>
            <p:cNvPr id="23" name="Rectangle 22">
              <a:extLst>
                <a:ext uri="{FF2B5EF4-FFF2-40B4-BE49-F238E27FC236}">
                  <a16:creationId xmlns:a16="http://schemas.microsoft.com/office/drawing/2014/main" id="{AB8B6D7F-AED3-4EEA-9EB4-7FB516C96445}"/>
                </a:ext>
              </a:extLst>
            </p:cNvPr>
            <p:cNvSpPr/>
            <p:nvPr/>
          </p:nvSpPr>
          <p:spPr>
            <a:xfrm>
              <a:off x="3669299" y="3296632"/>
              <a:ext cx="2293019" cy="6954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Ph-2</a:t>
              </a:r>
            </a:p>
          </p:txBody>
        </p:sp>
        <p:sp>
          <p:nvSpPr>
            <p:cNvPr id="27" name="Rectangle 26">
              <a:extLst>
                <a:ext uri="{FF2B5EF4-FFF2-40B4-BE49-F238E27FC236}">
                  <a16:creationId xmlns:a16="http://schemas.microsoft.com/office/drawing/2014/main" id="{3FA765D7-F208-BE43-9FAA-12DD31A0519A}"/>
                </a:ext>
              </a:extLst>
            </p:cNvPr>
            <p:cNvSpPr/>
            <p:nvPr/>
          </p:nvSpPr>
          <p:spPr>
            <a:xfrm>
              <a:off x="3682792" y="2951057"/>
              <a:ext cx="2282037" cy="308148"/>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SS-2022 Indicators</a:t>
              </a:r>
            </a:p>
          </p:txBody>
        </p:sp>
        <p:sp>
          <p:nvSpPr>
            <p:cNvPr id="35" name="Isosceles Triangle 34">
              <a:extLst>
                <a:ext uri="{FF2B5EF4-FFF2-40B4-BE49-F238E27FC236}">
                  <a16:creationId xmlns:a16="http://schemas.microsoft.com/office/drawing/2014/main" id="{4B9BBB01-CE6A-47EB-88E5-20FDDCB84F6A}"/>
                </a:ext>
              </a:extLst>
            </p:cNvPr>
            <p:cNvSpPr/>
            <p:nvPr/>
          </p:nvSpPr>
          <p:spPr>
            <a:xfrm rot="5400000">
              <a:off x="3082166" y="3459559"/>
              <a:ext cx="660400" cy="1785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9BEE1E13-1438-4804-951C-2652FE7555BF}"/>
              </a:ext>
            </a:extLst>
          </p:cNvPr>
          <p:cNvGrpSpPr/>
          <p:nvPr/>
        </p:nvGrpSpPr>
        <p:grpSpPr>
          <a:xfrm>
            <a:off x="681578" y="3370052"/>
            <a:ext cx="11262772" cy="1071597"/>
            <a:chOff x="1144575" y="4390541"/>
            <a:chExt cx="11286162" cy="1071597"/>
          </a:xfrm>
          <a:solidFill>
            <a:srgbClr val="EE6885"/>
          </a:solidFill>
        </p:grpSpPr>
        <p:sp>
          <p:nvSpPr>
            <p:cNvPr id="25" name="Down Arrow 24"/>
            <p:cNvSpPr/>
            <p:nvPr/>
          </p:nvSpPr>
          <p:spPr>
            <a:xfrm>
              <a:off x="6302448" y="4482460"/>
              <a:ext cx="2248444" cy="941228"/>
            </a:xfrm>
            <a:prstGeom prst="roundRect">
              <a:avLst>
                <a:gd name="adj" fmla="val 1005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1739 Marks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1C6576DA-57A3-4DA8-A109-4F0736B53138}"/>
                </a:ext>
              </a:extLst>
            </p:cNvPr>
            <p:cNvSpPr txBox="1"/>
            <p:nvPr/>
          </p:nvSpPr>
          <p:spPr>
            <a:xfrm>
              <a:off x="6708666" y="5064143"/>
              <a:ext cx="1571472" cy="338554"/>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(36% of 4,830)</a:t>
              </a:r>
            </a:p>
          </p:txBody>
        </p:sp>
        <p:sp>
          <p:nvSpPr>
            <p:cNvPr id="34" name="Rectangle 33">
              <a:extLst>
                <a:ext uri="{FF2B5EF4-FFF2-40B4-BE49-F238E27FC236}">
                  <a16:creationId xmlns:a16="http://schemas.microsoft.com/office/drawing/2014/main" id="{9C4C5726-D20E-47B5-8180-91B84CEBF10B}"/>
                </a:ext>
              </a:extLst>
            </p:cNvPr>
            <p:cNvSpPr/>
            <p:nvPr/>
          </p:nvSpPr>
          <p:spPr>
            <a:xfrm>
              <a:off x="1144575" y="4552238"/>
              <a:ext cx="2123715" cy="89583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Aug - Sep</a:t>
              </a:r>
            </a:p>
          </p:txBody>
        </p:sp>
        <p:sp>
          <p:nvSpPr>
            <p:cNvPr id="38" name="Frame 37">
              <a:extLst>
                <a:ext uri="{FF2B5EF4-FFF2-40B4-BE49-F238E27FC236}">
                  <a16:creationId xmlns:a16="http://schemas.microsoft.com/office/drawing/2014/main" id="{75A4EC83-2958-4A64-8760-75C0C97B0A2B}"/>
                </a:ext>
              </a:extLst>
            </p:cNvPr>
            <p:cNvSpPr/>
            <p:nvPr/>
          </p:nvSpPr>
          <p:spPr>
            <a:xfrm>
              <a:off x="8837518" y="4390541"/>
              <a:ext cx="3593219" cy="1071597"/>
            </a:xfrm>
            <a:prstGeom prst="fra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On-Field visit to processing facilities</a:t>
              </a:r>
            </a:p>
          </p:txBody>
        </p:sp>
        <p:sp>
          <p:nvSpPr>
            <p:cNvPr id="28" name="Rectangle 27">
              <a:extLst>
                <a:ext uri="{FF2B5EF4-FFF2-40B4-BE49-F238E27FC236}">
                  <a16:creationId xmlns:a16="http://schemas.microsoft.com/office/drawing/2014/main" id="{A6B29971-6DED-446E-939C-D1C225322351}"/>
                </a:ext>
              </a:extLst>
            </p:cNvPr>
            <p:cNvSpPr/>
            <p:nvPr/>
          </p:nvSpPr>
          <p:spPr>
            <a:xfrm>
              <a:off x="3669298" y="4784040"/>
              <a:ext cx="2305541" cy="6317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Ph-3</a:t>
              </a:r>
            </a:p>
          </p:txBody>
        </p:sp>
        <p:sp>
          <p:nvSpPr>
            <p:cNvPr id="30" name="Rectangle 29">
              <a:extLst>
                <a:ext uri="{FF2B5EF4-FFF2-40B4-BE49-F238E27FC236}">
                  <a16:creationId xmlns:a16="http://schemas.microsoft.com/office/drawing/2014/main" id="{CF44DAB5-10AC-4835-B719-603C6E548C68}"/>
                </a:ext>
              </a:extLst>
            </p:cNvPr>
            <p:cNvSpPr/>
            <p:nvPr/>
          </p:nvSpPr>
          <p:spPr>
            <a:xfrm>
              <a:off x="3675929" y="4465458"/>
              <a:ext cx="2292048" cy="30320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SS-2023 Indicators</a:t>
              </a:r>
            </a:p>
          </p:txBody>
        </p:sp>
        <p:sp>
          <p:nvSpPr>
            <p:cNvPr id="39" name="Isosceles Triangle 38">
              <a:extLst>
                <a:ext uri="{FF2B5EF4-FFF2-40B4-BE49-F238E27FC236}">
                  <a16:creationId xmlns:a16="http://schemas.microsoft.com/office/drawing/2014/main" id="{7D35F1A2-4AB4-4314-AFB0-C7CBD1F6CA3C}"/>
                </a:ext>
              </a:extLst>
            </p:cNvPr>
            <p:cNvSpPr/>
            <p:nvPr/>
          </p:nvSpPr>
          <p:spPr>
            <a:xfrm rot="5400000">
              <a:off x="3071223" y="4903880"/>
              <a:ext cx="660400" cy="178526"/>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7" name="Frame 16">
            <a:extLst>
              <a:ext uri="{FF2B5EF4-FFF2-40B4-BE49-F238E27FC236}">
                <a16:creationId xmlns:a16="http://schemas.microsoft.com/office/drawing/2014/main" id="{FCAD705D-DF0E-466D-B6C2-45A56C179D5C}"/>
              </a:ext>
            </a:extLst>
          </p:cNvPr>
          <p:cNvSpPr/>
          <p:nvPr/>
        </p:nvSpPr>
        <p:spPr>
          <a:xfrm>
            <a:off x="5644530" y="889397"/>
            <a:ext cx="2660617" cy="5515465"/>
          </a:xfrm>
          <a:prstGeom prst="frame">
            <a:avLst>
              <a:gd name="adj1" fmla="val 1807"/>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0" name="Group 49">
            <a:extLst>
              <a:ext uri="{FF2B5EF4-FFF2-40B4-BE49-F238E27FC236}">
                <a16:creationId xmlns:a16="http://schemas.microsoft.com/office/drawing/2014/main" id="{4A46ABFB-FD8D-3C49-83E0-CCDBB712DAC4}"/>
              </a:ext>
            </a:extLst>
          </p:cNvPr>
          <p:cNvGrpSpPr/>
          <p:nvPr/>
        </p:nvGrpSpPr>
        <p:grpSpPr>
          <a:xfrm>
            <a:off x="520864" y="4545552"/>
            <a:ext cx="11441261" cy="1041429"/>
            <a:chOff x="831461" y="4406641"/>
            <a:chExt cx="11441261" cy="1041429"/>
          </a:xfrm>
          <a:solidFill>
            <a:srgbClr val="EE6885"/>
          </a:solidFill>
        </p:grpSpPr>
        <p:sp>
          <p:nvSpPr>
            <p:cNvPr id="51" name="Down Arrow 24">
              <a:extLst>
                <a:ext uri="{FF2B5EF4-FFF2-40B4-BE49-F238E27FC236}">
                  <a16:creationId xmlns:a16="http://schemas.microsoft.com/office/drawing/2014/main" id="{13FB16D9-1000-A046-BF92-396632A3D595}"/>
                </a:ext>
              </a:extLst>
            </p:cNvPr>
            <p:cNvSpPr/>
            <p:nvPr/>
          </p:nvSpPr>
          <p:spPr>
            <a:xfrm>
              <a:off x="6140402" y="4406641"/>
              <a:ext cx="2248444" cy="1020568"/>
            </a:xfrm>
            <a:prstGeom prst="roundRect">
              <a:avLst>
                <a:gd name="adj" fmla="val 1005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2,270 Marks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TextBox 51">
              <a:extLst>
                <a:ext uri="{FF2B5EF4-FFF2-40B4-BE49-F238E27FC236}">
                  <a16:creationId xmlns:a16="http://schemas.microsoft.com/office/drawing/2014/main" id="{D3EADA41-A65E-D940-96BB-F2CD5A09D9B2}"/>
                </a:ext>
              </a:extLst>
            </p:cNvPr>
            <p:cNvSpPr txBox="1"/>
            <p:nvPr/>
          </p:nvSpPr>
          <p:spPr>
            <a:xfrm>
              <a:off x="6484944" y="5057186"/>
              <a:ext cx="1568216" cy="338554"/>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(47% of 4,830)</a:t>
              </a:r>
            </a:p>
          </p:txBody>
        </p:sp>
        <p:sp>
          <p:nvSpPr>
            <p:cNvPr id="53" name="Rectangle 52">
              <a:extLst>
                <a:ext uri="{FF2B5EF4-FFF2-40B4-BE49-F238E27FC236}">
                  <a16:creationId xmlns:a16="http://schemas.microsoft.com/office/drawing/2014/main" id="{1A403006-793F-784B-AB71-773BD024AF96}"/>
                </a:ext>
              </a:extLst>
            </p:cNvPr>
            <p:cNvSpPr/>
            <p:nvPr/>
          </p:nvSpPr>
          <p:spPr>
            <a:xfrm>
              <a:off x="831461" y="4552238"/>
              <a:ext cx="2282082" cy="89583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Oct’22 – Mar’23</a:t>
              </a:r>
            </a:p>
          </p:txBody>
        </p:sp>
        <p:sp>
          <p:nvSpPr>
            <p:cNvPr id="54" name="Frame 53">
              <a:extLst>
                <a:ext uri="{FF2B5EF4-FFF2-40B4-BE49-F238E27FC236}">
                  <a16:creationId xmlns:a16="http://schemas.microsoft.com/office/drawing/2014/main" id="{6C6D9266-728A-9E4A-8F0B-885AA428F78E}"/>
                </a:ext>
              </a:extLst>
            </p:cNvPr>
            <p:cNvSpPr/>
            <p:nvPr/>
          </p:nvSpPr>
          <p:spPr>
            <a:xfrm>
              <a:off x="8686949" y="4421541"/>
              <a:ext cx="3585773" cy="1008041"/>
            </a:xfrm>
            <a:prstGeom prst="fra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On-Field 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(All indicators to be validated) </a:t>
              </a:r>
            </a:p>
          </p:txBody>
        </p:sp>
        <p:sp>
          <p:nvSpPr>
            <p:cNvPr id="55" name="Rectangle 54">
              <a:extLst>
                <a:ext uri="{FF2B5EF4-FFF2-40B4-BE49-F238E27FC236}">
                  <a16:creationId xmlns:a16="http://schemas.microsoft.com/office/drawing/2014/main" id="{BAC75360-D7F8-724D-9150-6C40B5437B45}"/>
                </a:ext>
              </a:extLst>
            </p:cNvPr>
            <p:cNvSpPr/>
            <p:nvPr/>
          </p:nvSpPr>
          <p:spPr>
            <a:xfrm>
              <a:off x="3553549" y="4812176"/>
              <a:ext cx="2282082" cy="6317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Ph-4</a:t>
              </a:r>
            </a:p>
          </p:txBody>
        </p:sp>
        <p:sp>
          <p:nvSpPr>
            <p:cNvPr id="56" name="Rectangle 55">
              <a:extLst>
                <a:ext uri="{FF2B5EF4-FFF2-40B4-BE49-F238E27FC236}">
                  <a16:creationId xmlns:a16="http://schemas.microsoft.com/office/drawing/2014/main" id="{18116157-EE8C-D841-AF4B-144997A4A4F3}"/>
                </a:ext>
              </a:extLst>
            </p:cNvPr>
            <p:cNvSpPr/>
            <p:nvPr/>
          </p:nvSpPr>
          <p:spPr>
            <a:xfrm>
              <a:off x="3548607" y="4465458"/>
              <a:ext cx="2292048" cy="30320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SS-2023 Indicators</a:t>
              </a:r>
            </a:p>
          </p:txBody>
        </p:sp>
        <p:sp>
          <p:nvSpPr>
            <p:cNvPr id="57" name="Isosceles Triangle 38">
              <a:extLst>
                <a:ext uri="{FF2B5EF4-FFF2-40B4-BE49-F238E27FC236}">
                  <a16:creationId xmlns:a16="http://schemas.microsoft.com/office/drawing/2014/main" id="{DB3C3FC8-83CB-B341-BA62-6FB40DC4442F}"/>
                </a:ext>
              </a:extLst>
            </p:cNvPr>
            <p:cNvSpPr/>
            <p:nvPr/>
          </p:nvSpPr>
          <p:spPr>
            <a:xfrm rot="5400000">
              <a:off x="2916475" y="4903880"/>
              <a:ext cx="660400" cy="178526"/>
            </a:xfrm>
            <a:prstGeom prs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2" name="TextBox 41">
            <a:extLst>
              <a:ext uri="{FF2B5EF4-FFF2-40B4-BE49-F238E27FC236}">
                <a16:creationId xmlns:a16="http://schemas.microsoft.com/office/drawing/2014/main" id="{33AAB607-AD6D-432F-830B-EC5D92684F7B}"/>
              </a:ext>
            </a:extLst>
          </p:cNvPr>
          <p:cNvSpPr txBox="1"/>
          <p:nvPr/>
        </p:nvSpPr>
        <p:spPr>
          <a:xfrm>
            <a:off x="853843" y="106122"/>
            <a:ext cx="978785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Segoe UI" panose="020B0502040204020203" pitchFamily="34" charset="0"/>
              </a:rPr>
              <a:t>SS 2023 - Assessment to be done in 4 phases</a:t>
            </a:r>
          </a:p>
        </p:txBody>
      </p:sp>
      <p:pic>
        <p:nvPicPr>
          <p:cNvPr id="43" name="Picture 42">
            <a:extLst>
              <a:ext uri="{FF2B5EF4-FFF2-40B4-BE49-F238E27FC236}">
                <a16:creationId xmlns:a16="http://schemas.microsoft.com/office/drawing/2014/main" id="{E6B5C1AB-C54F-4B61-BBE1-FA73A3E4D2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3821" y="112782"/>
            <a:ext cx="725220" cy="539525"/>
          </a:xfrm>
          <a:prstGeom prst="rect">
            <a:avLst/>
          </a:prstGeom>
        </p:spPr>
      </p:pic>
      <p:pic>
        <p:nvPicPr>
          <p:cNvPr id="44" name="Picture 43">
            <a:extLst>
              <a:ext uri="{FF2B5EF4-FFF2-40B4-BE49-F238E27FC236}">
                <a16:creationId xmlns:a16="http://schemas.microsoft.com/office/drawing/2014/main" id="{76B3A8D5-3F3B-4F7B-9530-A80AF4B54F74}"/>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546069" y="33007"/>
            <a:ext cx="828551" cy="640803"/>
          </a:xfrm>
          <a:prstGeom prst="rect">
            <a:avLst/>
          </a:prstGeom>
          <a:ln>
            <a:noFill/>
          </a:ln>
          <a:extLst>
            <a:ext uri="{53640926-AAD7-44D8-BBD7-CCE9431645EC}">
              <a14:shadowObscured xmlns:a14="http://schemas.microsoft.com/office/drawing/2010/main"/>
            </a:ext>
          </a:extLst>
        </p:spPr>
      </p:pic>
      <p:pic>
        <p:nvPicPr>
          <p:cNvPr id="45" name="Picture 44">
            <a:extLst>
              <a:ext uri="{FF2B5EF4-FFF2-40B4-BE49-F238E27FC236}">
                <a16:creationId xmlns:a16="http://schemas.microsoft.com/office/drawing/2014/main" id="{940B6CE0-D4A9-4F03-A9F7-C76442615D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9" y="75193"/>
            <a:ext cx="932779" cy="584541"/>
          </a:xfrm>
          <a:prstGeom prst="rect">
            <a:avLst/>
          </a:prstGeom>
        </p:spPr>
      </p:pic>
    </p:spTree>
    <p:extLst>
      <p:ext uri="{BB962C8B-B14F-4D97-AF65-F5344CB8AC3E}">
        <p14:creationId xmlns:p14="http://schemas.microsoft.com/office/powerpoint/2010/main" val="11500242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Rectangle 6">
            <a:extLst>
              <a:ext uri="{FF2B5EF4-FFF2-40B4-BE49-F238E27FC236}">
                <a16:creationId xmlns:a16="http://schemas.microsoft.com/office/drawing/2014/main" id="{FF8BE3A5-851A-4D67-812E-61EB789411E3}"/>
              </a:ext>
            </a:extLst>
          </p:cNvPr>
          <p:cNvSpPr/>
          <p:nvPr/>
        </p:nvSpPr>
        <p:spPr>
          <a:xfrm>
            <a:off x="1120005" y="191128"/>
            <a:ext cx="9707022" cy="729085"/>
          </a:xfrm>
          <a:prstGeom prst="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Summary</a:t>
            </a:r>
          </a:p>
        </p:txBody>
      </p:sp>
      <p:pic>
        <p:nvPicPr>
          <p:cNvPr id="8" name="Picture 7">
            <a:extLst>
              <a:ext uri="{FF2B5EF4-FFF2-40B4-BE49-F238E27FC236}">
                <a16:creationId xmlns:a16="http://schemas.microsoft.com/office/drawing/2014/main" id="{A9827945-8602-4872-BF2D-434EEB7AC6A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1430" y="11006"/>
            <a:ext cx="1201340" cy="89189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EB6DF42-4A03-429F-B3CF-F2343D70CC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6273" y="82087"/>
            <a:ext cx="1386191" cy="740170"/>
          </a:xfrm>
          <a:prstGeom prst="rect">
            <a:avLst/>
          </a:prstGeom>
        </p:spPr>
      </p:pic>
      <p:sp>
        <p:nvSpPr>
          <p:cNvPr id="2" name="TextBox 1">
            <a:extLst>
              <a:ext uri="{FF2B5EF4-FFF2-40B4-BE49-F238E27FC236}">
                <a16:creationId xmlns:a16="http://schemas.microsoft.com/office/drawing/2014/main" id="{54A9F406-1B36-616C-BF46-9DBB312A8A0A}"/>
              </a:ext>
            </a:extLst>
          </p:cNvPr>
          <p:cNvSpPr txBox="1"/>
          <p:nvPr/>
        </p:nvSpPr>
        <p:spPr>
          <a:xfrm>
            <a:off x="198783" y="6425618"/>
            <a:ext cx="113881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*In addition to the above, the agency may ask for any other relevant document for ascertaining appropriate marks eligibility of the ULB.</a:t>
            </a:r>
          </a:p>
        </p:txBody>
      </p:sp>
      <p:graphicFrame>
        <p:nvGraphicFramePr>
          <p:cNvPr id="4" name="Table 3">
            <a:extLst>
              <a:ext uri="{FF2B5EF4-FFF2-40B4-BE49-F238E27FC236}">
                <a16:creationId xmlns:a16="http://schemas.microsoft.com/office/drawing/2014/main" id="{D5AB95D8-EA20-F96C-F087-0083C3226000}"/>
              </a:ext>
            </a:extLst>
          </p:cNvPr>
          <p:cNvGraphicFramePr>
            <a:graphicFrameLocks noGrp="1"/>
          </p:cNvGraphicFramePr>
          <p:nvPr>
            <p:extLst>
              <p:ext uri="{D42A27DB-BD31-4B8C-83A1-F6EECF244321}">
                <p14:modId xmlns:p14="http://schemas.microsoft.com/office/powerpoint/2010/main" val="2255072323"/>
              </p:ext>
            </p:extLst>
          </p:nvPr>
        </p:nvGraphicFramePr>
        <p:xfrm>
          <a:off x="923160" y="920213"/>
          <a:ext cx="9833113" cy="4795540"/>
        </p:xfrm>
        <a:graphic>
          <a:graphicData uri="http://schemas.openxmlformats.org/drawingml/2006/table">
            <a:tbl>
              <a:tblPr firstRow="1" bandRow="1">
                <a:tableStyleId>{F5AB1C69-6EDB-4FF4-983F-18BD219EF322}</a:tableStyleId>
              </a:tblPr>
              <a:tblGrid>
                <a:gridCol w="1230256">
                  <a:extLst>
                    <a:ext uri="{9D8B030D-6E8A-4147-A177-3AD203B41FA5}">
                      <a16:colId xmlns:a16="http://schemas.microsoft.com/office/drawing/2014/main" val="20000"/>
                    </a:ext>
                  </a:extLst>
                </a:gridCol>
                <a:gridCol w="7321148">
                  <a:extLst>
                    <a:ext uri="{9D8B030D-6E8A-4147-A177-3AD203B41FA5}">
                      <a16:colId xmlns:a16="http://schemas.microsoft.com/office/drawing/2014/main" val="20001"/>
                    </a:ext>
                  </a:extLst>
                </a:gridCol>
                <a:gridCol w="1281709">
                  <a:extLst>
                    <a:ext uri="{9D8B030D-6E8A-4147-A177-3AD203B41FA5}">
                      <a16:colId xmlns:a16="http://schemas.microsoft.com/office/drawing/2014/main" val="4180022628"/>
                    </a:ext>
                  </a:extLst>
                </a:gridCol>
              </a:tblGrid>
              <a:tr h="847051">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tx1"/>
                          </a:solidFill>
                        </a:rPr>
                        <a:t>No.</a:t>
                      </a:r>
                      <a:endParaRPr lang="en-US" sz="20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2000" dirty="0">
                          <a:solidFill>
                            <a:schemeClr val="tx1"/>
                          </a:solidFill>
                        </a:rPr>
                        <a:t>Indicator</a:t>
                      </a:r>
                      <a:endParaRPr lang="en-US" sz="20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Marks</a:t>
                      </a:r>
                      <a:endParaRPr lang="en-US" sz="20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872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latin typeface="+mn-lt"/>
                        </a:rPr>
                        <a:t>3.1</a:t>
                      </a:r>
                      <a:endParaRPr lang="en-US" sz="180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en-US" sz="1800" dirty="0">
                          <a:solidFill>
                            <a:schemeClr val="tx1"/>
                          </a:solidFill>
                          <a:latin typeface="+mn-lt"/>
                        </a:rPr>
                        <a:t>Connection to sewerage, septic tank, twin pit, etc.</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3872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aseline="0" dirty="0">
                          <a:latin typeface="+mn-lt"/>
                        </a:rPr>
                        <a:t>3.2</a:t>
                      </a:r>
                      <a:endParaRPr lang="en-US" sz="18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rPr>
                        <a:t>FSTP/STP capacity</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3872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aseline="0" dirty="0">
                          <a:latin typeface="+mn-lt"/>
                        </a:rPr>
                        <a:t>3.3</a:t>
                      </a:r>
                      <a:endParaRPr lang="en-US" sz="18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err="1">
                          <a:solidFill>
                            <a:schemeClr val="tx1"/>
                          </a:solidFill>
                          <a:latin typeface="+mn-lt"/>
                        </a:rPr>
                        <a:t>Faecal</a:t>
                      </a:r>
                      <a:r>
                        <a:rPr lang="en-US" sz="1800" dirty="0">
                          <a:solidFill>
                            <a:schemeClr val="tx1"/>
                          </a:solidFill>
                          <a:latin typeface="+mn-lt"/>
                        </a:rPr>
                        <a:t> sludge &amp; sewage treatment &amp; reuse</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170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38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rPr>
                        <a:t>3.4</a:t>
                      </a:r>
                      <a:endParaRPr lang="en-US" sz="1800" baseline="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rPr>
                        <a:t>Cleanliness of CT, PT, Urinals &amp; feedback</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rPr>
                        <a:t>250</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506987"/>
                  </a:ext>
                </a:extLst>
              </a:tr>
              <a:tr h="438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rPr>
                        <a:t>3.5</a:t>
                      </a:r>
                      <a:endParaRPr lang="en-US" sz="1800" baseline="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err="1">
                          <a:solidFill>
                            <a:schemeClr val="tx1"/>
                          </a:solidFill>
                          <a:latin typeface="+mn-lt"/>
                        </a:rPr>
                        <a:t>Safaimitra</a:t>
                      </a:r>
                      <a:r>
                        <a:rPr lang="en-US" sz="1800" dirty="0">
                          <a:solidFill>
                            <a:schemeClr val="tx1"/>
                          </a:solidFill>
                          <a:latin typeface="+mn-lt"/>
                        </a:rPr>
                        <a:t> Suraksha – Core Parameters</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320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102925"/>
                  </a:ext>
                </a:extLst>
              </a:tr>
              <a:tr h="438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3.6</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err="1">
                          <a:solidFill>
                            <a:schemeClr val="tx1"/>
                          </a:solidFill>
                          <a:latin typeface="+mn-lt"/>
                        </a:rPr>
                        <a:t>Safaimitra</a:t>
                      </a:r>
                      <a:r>
                        <a:rPr lang="en-US" sz="1800" dirty="0">
                          <a:solidFill>
                            <a:schemeClr val="tx1"/>
                          </a:solidFill>
                          <a:latin typeface="+mn-lt"/>
                        </a:rPr>
                        <a:t> Suraksha – Eco-system Parameters</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180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7516888"/>
                  </a:ext>
                </a:extLst>
              </a:tr>
              <a:tr h="438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3.7</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err="1">
                          <a:solidFill>
                            <a:schemeClr val="tx1"/>
                          </a:solidFill>
                          <a:latin typeface="+mn-lt"/>
                        </a:rPr>
                        <a:t>Safaimitra</a:t>
                      </a:r>
                      <a:r>
                        <a:rPr lang="en-US" sz="1800" dirty="0">
                          <a:solidFill>
                            <a:schemeClr val="tx1"/>
                          </a:solidFill>
                          <a:latin typeface="+mn-lt"/>
                        </a:rPr>
                        <a:t> Suraksha – IEC</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80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8199305"/>
                  </a:ext>
                </a:extLst>
              </a:tr>
              <a:tr h="438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3.8</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err="1">
                          <a:solidFill>
                            <a:schemeClr val="tx1"/>
                          </a:solidFill>
                          <a:latin typeface="+mn-lt"/>
                        </a:rPr>
                        <a:t>Safaimitra</a:t>
                      </a:r>
                      <a:r>
                        <a:rPr lang="en-US" sz="1800" dirty="0">
                          <a:solidFill>
                            <a:schemeClr val="tx1"/>
                          </a:solidFill>
                          <a:latin typeface="+mn-lt"/>
                        </a:rPr>
                        <a:t> Suraksha – Capacity Building &amp; Empowerment</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170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2416537"/>
                  </a:ext>
                </a:extLst>
              </a:tr>
              <a:tr h="438721">
                <a:tc>
                  <a:txBody>
                    <a:bodyPr/>
                    <a:lstStyle/>
                    <a:p>
                      <a:pPr algn="ctr"/>
                      <a:endParaRPr lang="en-US" sz="1800" b="1"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b="1" dirty="0">
                          <a:solidFill>
                            <a:schemeClr val="tx1"/>
                          </a:solidFill>
                          <a:latin typeface="+mn-lt"/>
                        </a:rPr>
                        <a:t>Total (UWM &amp; Safaimitra Suraksha)</a:t>
                      </a:r>
                      <a:endParaRPr lang="en-US" sz="1800" b="1"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chemeClr val="tx1"/>
                          </a:solidFill>
                          <a:latin typeface="+mn-lt"/>
                        </a:rPr>
                        <a:t>1,320</a:t>
                      </a:r>
                      <a:endParaRPr lang="en-US" sz="1800" b="1"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662559"/>
                  </a:ext>
                </a:extLst>
              </a:tr>
            </a:tbl>
          </a:graphicData>
        </a:graphic>
      </p:graphicFrame>
    </p:spTree>
    <p:extLst>
      <p:ext uri="{BB962C8B-B14F-4D97-AF65-F5344CB8AC3E}">
        <p14:creationId xmlns:p14="http://schemas.microsoft.com/office/powerpoint/2010/main" val="2497937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4899" y="1045029"/>
            <a:ext cx="11956492" cy="424160"/>
          </a:xfrm>
          <a:prstGeom prst="rect">
            <a:avLst/>
          </a:prstGeom>
          <a:solidFill>
            <a:schemeClr val="bg1">
              <a:lumMod val="75000"/>
            </a:schemeClr>
          </a:solidFill>
        </p:spPr>
        <p:txBody>
          <a:bodyPr wrap="square" lIns="88699" tIns="44349" rIns="88699" bIns="44349" rtlCol="0">
            <a:noAutofit/>
          </a:bodyPr>
          <a:lstStyle/>
          <a:p>
            <a:pPr marL="0" marR="0" lvl="0" indent="0" algn="l" defTabSz="456932" rtl="0" eaLnBrk="1" fontAlgn="auto" latinLnBrk="0" hangingPunct="1">
              <a:lnSpc>
                <a:spcPct val="107000"/>
              </a:lnSpc>
              <a:spcBef>
                <a:spcPts val="0"/>
              </a:spcBef>
              <a:spcAft>
                <a:spcPts val="854"/>
              </a:spcAft>
              <a:buClrTx/>
              <a:buSzTx/>
              <a:buFontTx/>
              <a:buNone/>
              <a:tabLst/>
              <a:defRPr/>
            </a:pPr>
            <a:r>
              <a:rPr kumimoji="0" lang="en-SG" sz="20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This indicator will ascertain whether the city has adequate coverage of sewerage network or septic tanks</a:t>
            </a:r>
          </a:p>
        </p:txBody>
      </p:sp>
      <p:sp>
        <p:nvSpPr>
          <p:cNvPr id="15" name="Rounded Rectangle 14"/>
          <p:cNvSpPr/>
          <p:nvPr/>
        </p:nvSpPr>
        <p:spPr>
          <a:xfrm>
            <a:off x="26721" y="132"/>
            <a:ext cx="1109720"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lang="en-US" sz="2800" b="1" dirty="0">
                <a:solidFill>
                  <a:srgbClr val="FFFFFF"/>
                </a:solidFill>
                <a:latin typeface="Arial"/>
                <a:ea typeface="Calibri"/>
                <a:cs typeface="Times New Roman"/>
              </a:rPr>
              <a:t>3</a:t>
            </a:r>
            <a:r>
              <a:rPr kumimoji="0" lang="en-US" sz="2800" b="1" i="0" u="none" strike="noStrike" kern="1200" cap="none" spc="0" normalizeH="0" baseline="0" noProof="0" dirty="0">
                <a:ln>
                  <a:noFill/>
                </a:ln>
                <a:solidFill>
                  <a:srgbClr val="FFFFFF"/>
                </a:solidFill>
                <a:effectLst/>
                <a:uLnTx/>
                <a:uFillTx/>
                <a:latin typeface="Arial"/>
                <a:ea typeface="Calibri"/>
                <a:cs typeface="Times New Roman"/>
              </a:rPr>
              <a:t>.1</a:t>
            </a:r>
            <a:endParaRPr kumimoji="0" lang="en-SG" sz="9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6" name="Rounded Rectangle 15"/>
          <p:cNvSpPr/>
          <p:nvPr/>
        </p:nvSpPr>
        <p:spPr>
          <a:xfrm>
            <a:off x="1250757" y="9923"/>
            <a:ext cx="9399302" cy="975730"/>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15" b="0" i="0" u="none" strike="noStrike" kern="1200" cap="none" spc="0" normalizeH="0" baseline="0" noProof="0" dirty="0">
                <a:ln>
                  <a:noFill/>
                </a:ln>
                <a:solidFill>
                  <a:srgbClr val="000000"/>
                </a:solidFill>
                <a:effectLst/>
                <a:uLnTx/>
                <a:uFillTx/>
                <a:latin typeface="Calibri" panose="020F0502020204030204"/>
                <a:ea typeface="Times New Roman"/>
                <a:cs typeface="Arial"/>
              </a:rPr>
              <a:t>What percentage of </a:t>
            </a:r>
            <a:r>
              <a:rPr kumimoji="0" lang="en-US" sz="2115" b="1" i="0" u="none" strike="noStrike" kern="1200" cap="none" spc="0" normalizeH="0" baseline="0" noProof="0" dirty="0">
                <a:ln>
                  <a:noFill/>
                </a:ln>
                <a:solidFill>
                  <a:srgbClr val="000000"/>
                </a:solidFill>
                <a:effectLst/>
                <a:uLnTx/>
                <a:uFillTx/>
                <a:latin typeface="Calibri" panose="020F0502020204030204"/>
                <a:ea typeface="Times New Roman"/>
                <a:cs typeface="Arial"/>
              </a:rPr>
              <a:t>Households, Commercial </a:t>
            </a:r>
            <a:r>
              <a:rPr kumimoji="0" lang="en-US" sz="2115" b="1" i="0" u="none" strike="noStrike" kern="1200" cap="none" spc="0" normalizeH="0" baseline="0" noProof="0" dirty="0">
                <a:ln>
                  <a:noFill/>
                </a:ln>
                <a:solidFill>
                  <a:prstClr val="black"/>
                </a:solidFill>
                <a:effectLst/>
                <a:uLnTx/>
                <a:uFillTx/>
                <a:latin typeface="Calibri" panose="020F0502020204030204"/>
                <a:ea typeface="Times New Roman"/>
                <a:cs typeface="Arial"/>
              </a:rPr>
              <a:t>Institutions,</a:t>
            </a:r>
            <a:r>
              <a:rPr kumimoji="0" lang="en-US" sz="2115" b="1" i="0" u="none" strike="noStrike" kern="1200" cap="none" spc="0" normalizeH="0" baseline="0" noProof="0" dirty="0">
                <a:ln>
                  <a:noFill/>
                </a:ln>
                <a:solidFill>
                  <a:srgbClr val="000000"/>
                </a:solidFill>
                <a:effectLst/>
                <a:uLnTx/>
                <a:uFillTx/>
                <a:latin typeface="Calibri" panose="020F0502020204030204"/>
                <a:ea typeface="Times New Roman"/>
                <a:cs typeface="Arial"/>
              </a:rPr>
              <a:t> Establishments and Public area CTs/PTs </a:t>
            </a:r>
            <a:r>
              <a:rPr kumimoji="0" lang="en-IN" sz="2115" b="1" i="0" u="none" strike="noStrike" kern="1200" cap="none" spc="0" normalizeH="0" baseline="0" noProof="0" dirty="0">
                <a:ln>
                  <a:noFill/>
                </a:ln>
                <a:solidFill>
                  <a:srgbClr val="000000"/>
                </a:solidFill>
                <a:effectLst/>
                <a:uLnTx/>
                <a:uFillTx/>
                <a:latin typeface="Calibri" panose="020F0502020204030204"/>
                <a:ea typeface="Times New Roman"/>
                <a:cs typeface="Arial"/>
              </a:rPr>
              <a:t>are connected to a closed system such as sewerage, septic tank + soak pit, twin-pit system </a:t>
            </a:r>
            <a:r>
              <a:rPr kumimoji="0" lang="en-IN" sz="2115" b="0" i="0" u="none" strike="noStrike" kern="1200" cap="none" spc="0" normalizeH="0" baseline="0" noProof="0" dirty="0">
                <a:ln>
                  <a:noFill/>
                </a:ln>
                <a:solidFill>
                  <a:srgbClr val="000000"/>
                </a:solidFill>
                <a:effectLst/>
                <a:uLnTx/>
                <a:uFillTx/>
                <a:latin typeface="Calibri" panose="020F0502020204030204"/>
                <a:ea typeface="Times New Roman"/>
                <a:cs typeface="Arial"/>
              </a:rPr>
              <a:t>etc. (no open system/connection/flow/discharge)</a:t>
            </a:r>
            <a:endParaRPr kumimoji="0" lang="en-SG" sz="2115" b="0" i="0" u="none" strike="noStrike" kern="1200" cap="none" spc="0" normalizeH="0" baseline="0" noProof="0" dirty="0">
              <a:ln>
                <a:noFill/>
              </a:ln>
              <a:solidFill>
                <a:srgbClr val="000000"/>
              </a:solidFill>
              <a:effectLst/>
              <a:uLnTx/>
              <a:uFillTx/>
              <a:latin typeface="Calibri" panose="020F0502020204030204"/>
              <a:ea typeface="Times New Roman"/>
              <a:cs typeface="Arial"/>
            </a:endParaRPr>
          </a:p>
        </p:txBody>
      </p:sp>
      <p:sp>
        <p:nvSpPr>
          <p:cNvPr id="17" name="Rounded Rectangle 16"/>
          <p:cNvSpPr/>
          <p:nvPr/>
        </p:nvSpPr>
        <p:spPr>
          <a:xfrm>
            <a:off x="10650059" y="25389"/>
            <a:ext cx="1515220"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Calibri"/>
                <a:cs typeface="Times New Roman"/>
              </a:rPr>
              <a:t>50</a:t>
            </a:r>
            <a:endParaRPr kumimoji="0" lang="en-US" i="0" u="none" strike="noStrike" kern="1200" cap="none" spc="0" normalizeH="0" baseline="0" noProof="0" dirty="0">
              <a:ln>
                <a:noFill/>
              </a:ln>
              <a:solidFill>
                <a:srgbClr val="FFFFFF"/>
              </a:solidFill>
              <a:effectLst/>
              <a:uLnTx/>
              <a:uFillTx/>
              <a:latin typeface="Arial"/>
              <a:ea typeface="Calibri"/>
              <a:cs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graphicFrame>
        <p:nvGraphicFramePr>
          <p:cNvPr id="14" name="Table 13">
            <a:extLst>
              <a:ext uri="{FF2B5EF4-FFF2-40B4-BE49-F238E27FC236}">
                <a16:creationId xmlns:a16="http://schemas.microsoft.com/office/drawing/2014/main" id="{A09D6F7B-AE44-4547-BC7A-27728AEBF7DF}"/>
              </a:ext>
            </a:extLst>
          </p:cNvPr>
          <p:cNvGraphicFramePr>
            <a:graphicFrameLocks noGrp="1"/>
          </p:cNvGraphicFramePr>
          <p:nvPr>
            <p:extLst>
              <p:ext uri="{D42A27DB-BD31-4B8C-83A1-F6EECF244321}">
                <p14:modId xmlns:p14="http://schemas.microsoft.com/office/powerpoint/2010/main" val="915762567"/>
              </p:ext>
            </p:extLst>
          </p:nvPr>
        </p:nvGraphicFramePr>
        <p:xfrm>
          <a:off x="4515626" y="1472606"/>
          <a:ext cx="7575765" cy="4477621"/>
        </p:xfrm>
        <a:graphic>
          <a:graphicData uri="http://schemas.openxmlformats.org/drawingml/2006/table">
            <a:tbl>
              <a:tblPr firstRow="1" bandRow="1"/>
              <a:tblGrid>
                <a:gridCol w="6466107">
                  <a:extLst>
                    <a:ext uri="{9D8B030D-6E8A-4147-A177-3AD203B41FA5}">
                      <a16:colId xmlns:a16="http://schemas.microsoft.com/office/drawing/2014/main" val="20000"/>
                    </a:ext>
                  </a:extLst>
                </a:gridCol>
                <a:gridCol w="1109658">
                  <a:extLst>
                    <a:ext uri="{9D8B030D-6E8A-4147-A177-3AD203B41FA5}">
                      <a16:colId xmlns:a16="http://schemas.microsoft.com/office/drawing/2014/main" val="20001"/>
                    </a:ext>
                  </a:extLst>
                </a:gridCol>
              </a:tblGrid>
              <a:tr h="4555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a:t>Scheme of Marking</a:t>
                      </a:r>
                    </a:p>
                  </a:txBody>
                  <a:tcPr marL="97492" marR="97492" marT="48746" marB="48746">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dirty="0"/>
                        <a:t>Marks</a:t>
                      </a:r>
                    </a:p>
                  </a:txBody>
                  <a:tcPr marL="97492" marR="97492" marT="48746" marB="48746">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solidFill>
                  </a:tcPr>
                </a:tc>
                <a:extLst>
                  <a:ext uri="{0D108BD9-81ED-4DB2-BD59-A6C34878D82A}">
                    <a16:rowId xmlns:a16="http://schemas.microsoft.com/office/drawing/2014/main" val="10000"/>
                  </a:ext>
                </a:extLst>
              </a:tr>
              <a:tr h="82896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&gt;95 % households/commercial establishment</a:t>
                      </a:r>
                      <a:r>
                        <a:rPr lang="en-US" sz="1800" baseline="0" dirty="0"/>
                        <a:t> </a:t>
                      </a:r>
                      <a:r>
                        <a:rPr lang="en-US" sz="1800" dirty="0"/>
                        <a:t>/CT&amp;PT are connected to sewerage</a:t>
                      </a:r>
                      <a:r>
                        <a:rPr lang="en-US" sz="1800" baseline="0" dirty="0"/>
                        <a:t> system or </a:t>
                      </a:r>
                      <a:r>
                        <a:rPr lang="en-US" sz="2000" baseline="0" dirty="0"/>
                        <a:t>have</a:t>
                      </a:r>
                      <a:r>
                        <a:rPr lang="en-US" sz="1800" baseline="0" dirty="0"/>
                        <a:t> septic </a:t>
                      </a:r>
                      <a:r>
                        <a:rPr lang="en-US" sz="1800" baseline="0" dirty="0">
                          <a:solidFill>
                            <a:schemeClr val="tx1"/>
                          </a:solidFill>
                        </a:rPr>
                        <a:t>tanks + Soak Pit</a:t>
                      </a:r>
                      <a:endParaRPr lang="en-US" sz="1800" dirty="0">
                        <a:solidFill>
                          <a:schemeClr val="tx1"/>
                        </a:solidFill>
                      </a:endParaRPr>
                    </a:p>
                  </a:txBody>
                  <a:tcPr marL="97492" marR="97492" marT="48746" marB="48746">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50</a:t>
                      </a:r>
                    </a:p>
                  </a:txBody>
                  <a:tcPr marL="97492" marR="97492" marT="48746" marB="48746">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0001"/>
                  </a:ext>
                </a:extLst>
              </a:tr>
              <a:tr h="7916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solidFill>
                            <a:schemeClr val="tx1"/>
                          </a:solidFill>
                        </a:rPr>
                        <a:t>80-94% households/commercial establishment / CT &amp; PT with Sewerage/Septic tank + Soak Pit</a:t>
                      </a:r>
                    </a:p>
                  </a:txBody>
                  <a:tcPr marL="97492" marR="97492" marT="48746" marB="48746">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1"/>
                          </a:solidFill>
                        </a:rPr>
                        <a:t>45</a:t>
                      </a:r>
                    </a:p>
                  </a:txBody>
                  <a:tcPr marL="97492" marR="97492" marT="48746" marB="48746">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7916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solidFill>
                            <a:schemeClr val="tx1"/>
                          </a:solidFill>
                        </a:rPr>
                        <a:t>60-79% households/commercial establishment / CT &amp; PT with Sewerage/Septic tank + Soak Pit</a:t>
                      </a:r>
                    </a:p>
                  </a:txBody>
                  <a:tcPr marL="97492" marR="97492" marT="48746" marB="48746">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1"/>
                          </a:solidFill>
                        </a:rPr>
                        <a:t>35</a:t>
                      </a:r>
                    </a:p>
                  </a:txBody>
                  <a:tcPr marL="97492" marR="97492" marT="48746" marB="48746">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0004"/>
                  </a:ext>
                </a:extLst>
              </a:tr>
              <a:tr h="7916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t>&lt; 40-60% households/commercial establishment / CT &amp; PT </a:t>
                      </a:r>
                      <a:r>
                        <a:rPr lang="en-US" sz="1800" kern="1200" baseline="0" dirty="0">
                          <a:solidFill>
                            <a:schemeClr val="tx1"/>
                          </a:solidFill>
                          <a:latin typeface="Calibri"/>
                          <a:ea typeface="+mn-ea"/>
                          <a:cs typeface="+mn-cs"/>
                        </a:rPr>
                        <a:t>with Sewerage/Septic tank + </a:t>
                      </a:r>
                      <a:r>
                        <a:rPr lang="en-US" sz="1800" kern="1200" baseline="0">
                          <a:solidFill>
                            <a:schemeClr val="tx1"/>
                          </a:solidFill>
                          <a:latin typeface="Calibri"/>
                          <a:ea typeface="+mn-ea"/>
                          <a:cs typeface="+mn-cs"/>
                        </a:rPr>
                        <a:t>Soak Pit</a:t>
                      </a:r>
                      <a:endParaRPr lang="en-US" sz="1800" dirty="0"/>
                    </a:p>
                  </a:txBody>
                  <a:tcPr marL="97492" marR="97492" marT="48746" marB="48746">
                    <a:lnL w="12700" cmpd="sng">
                      <a:solidFill>
                        <a:srgbClr val="1D86CD"/>
                      </a:solidFill>
                    </a:lnL>
                    <a:lnR>
                      <a:noFill/>
                    </a:lnR>
                    <a:lnT w="12700" cmpd="sng">
                      <a:solidFill>
                        <a:srgbClr val="1D86CD"/>
                      </a:solidFill>
                    </a:lnT>
                    <a:lnB w="12700" cap="flat" cmpd="sng" algn="ctr">
                      <a:solidFill>
                        <a:srgbClr val="1D86CD"/>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solidFill>
                            <a:schemeClr val="tx1"/>
                          </a:solidFill>
                        </a:rPr>
                        <a:t>25</a:t>
                      </a:r>
                    </a:p>
                  </a:txBody>
                  <a:tcPr marL="97492" marR="97492" marT="48746" marB="48746">
                    <a:lnL>
                      <a:noFill/>
                    </a:lnL>
                    <a:lnR w="12700" cmpd="sng">
                      <a:solidFill>
                        <a:srgbClr val="1D86CD"/>
                      </a:solidFill>
                    </a:lnR>
                    <a:lnT w="12700" cmpd="sng">
                      <a:solidFill>
                        <a:srgbClr val="1D86CD"/>
                      </a:solidFill>
                    </a:lnT>
                    <a:lnB w="12700" cap="flat" cmpd="sng" algn="ctr">
                      <a:solidFill>
                        <a:srgbClr val="1D86CD"/>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818266">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t>&lt; 40% households/commercial establishment / CT &amp; PT </a:t>
                      </a:r>
                      <a:r>
                        <a:rPr lang="en-US" sz="1800" kern="1200" baseline="0" dirty="0">
                          <a:solidFill>
                            <a:schemeClr val="tx1"/>
                          </a:solidFill>
                          <a:latin typeface="+mn-lt"/>
                          <a:ea typeface="+mn-ea"/>
                          <a:cs typeface="+mn-cs"/>
                        </a:rPr>
                        <a:t>with Sewerage/Septic tank + Soak Pit</a:t>
                      </a:r>
                      <a:endParaRPr lang="en-US" sz="1800" dirty="0"/>
                    </a:p>
                  </a:txBody>
                  <a:tcPr marL="97492" marR="97492" marT="48746" marB="48746">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tc>
                  <a:txBody>
                    <a:bodyPr/>
                    <a:lstStyle/>
                    <a:p>
                      <a:pPr algn="ctr"/>
                      <a:r>
                        <a:rPr lang="en-US" sz="1800" dirty="0">
                          <a:solidFill>
                            <a:schemeClr val="tx1"/>
                          </a:solidFill>
                        </a:rPr>
                        <a:t>10</a:t>
                      </a:r>
                    </a:p>
                  </a:txBody>
                  <a:tcPr marL="97492" marR="97492" marT="48746" marB="48746">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98674093"/>
                  </a:ext>
                </a:extLst>
              </a:tr>
            </a:tbl>
          </a:graphicData>
        </a:graphic>
      </p:graphicFrame>
      <p:pic>
        <p:nvPicPr>
          <p:cNvPr id="1026" name="Picture 2" descr="Survey finds many septic tanks not built as per norms | Coimbatore ...">
            <a:extLst>
              <a:ext uri="{FF2B5EF4-FFF2-40B4-BE49-F238E27FC236}">
                <a16:creationId xmlns:a16="http://schemas.microsoft.com/office/drawing/2014/main" id="{1DA8DCEA-E28C-4BA9-9F83-87375ADAAE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609" y="1575732"/>
            <a:ext cx="4366181" cy="2943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wo Types of Sewer Systems | City of Alexandria, VA">
            <a:extLst>
              <a:ext uri="{FF2B5EF4-FFF2-40B4-BE49-F238E27FC236}">
                <a16:creationId xmlns:a16="http://schemas.microsoft.com/office/drawing/2014/main" id="{37F68418-A7F4-4D57-A38A-F2D1934A84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773" y="4296739"/>
            <a:ext cx="4415017" cy="2464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Flowchart: Process 1">
            <a:extLst>
              <a:ext uri="{FF2B5EF4-FFF2-40B4-BE49-F238E27FC236}">
                <a16:creationId xmlns:a16="http://schemas.microsoft.com/office/drawing/2014/main" id="{FB6FF336-CC52-49D1-8A63-EF7E876F1B89}"/>
              </a:ext>
            </a:extLst>
          </p:cNvPr>
          <p:cNvSpPr/>
          <p:nvPr/>
        </p:nvSpPr>
        <p:spPr>
          <a:xfrm>
            <a:off x="4515625" y="6073637"/>
            <a:ext cx="7575765" cy="734891"/>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Note: City to also confirm if areas where households are not connected to a closed system having sewerage system in place</a:t>
            </a:r>
          </a:p>
        </p:txBody>
      </p:sp>
    </p:spTree>
    <p:extLst>
      <p:ext uri="{BB962C8B-B14F-4D97-AF65-F5344CB8AC3E}">
        <p14:creationId xmlns:p14="http://schemas.microsoft.com/office/powerpoint/2010/main" val="31085186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49ACF95B-9AE4-AB4C-B3E8-FCF2D3F18B16}"/>
              </a:ext>
            </a:extLst>
          </p:cNvPr>
          <p:cNvSpPr/>
          <p:nvPr/>
        </p:nvSpPr>
        <p:spPr>
          <a:xfrm>
            <a:off x="1734444" y="4745275"/>
            <a:ext cx="10302240" cy="1431036"/>
          </a:xfrm>
          <a:custGeom>
            <a:avLst/>
            <a:gdLst/>
            <a:ahLst/>
            <a:cxnLst/>
            <a:rect l="l" t="t" r="r" b="b"/>
            <a:pathLst>
              <a:path w="10302240" h="1431036">
                <a:moveTo>
                  <a:pt x="10063734" y="0"/>
                </a:moveTo>
                <a:lnTo>
                  <a:pt x="238506" y="0"/>
                </a:lnTo>
                <a:lnTo>
                  <a:pt x="218948" y="790"/>
                </a:lnTo>
                <a:lnTo>
                  <a:pt x="181198" y="6933"/>
                </a:lnTo>
                <a:lnTo>
                  <a:pt x="128909" y="26626"/>
                </a:lnTo>
                <a:lnTo>
                  <a:pt x="83298" y="57420"/>
                </a:lnTo>
                <a:lnTo>
                  <a:pt x="46024" y="97657"/>
                </a:lnTo>
                <a:lnTo>
                  <a:pt x="18746" y="145678"/>
                </a:lnTo>
                <a:lnTo>
                  <a:pt x="3122" y="199824"/>
                </a:lnTo>
                <a:lnTo>
                  <a:pt x="0" y="238505"/>
                </a:lnTo>
                <a:lnTo>
                  <a:pt x="0" y="1192517"/>
                </a:lnTo>
                <a:lnTo>
                  <a:pt x="3122" y="1231207"/>
                </a:lnTo>
                <a:lnTo>
                  <a:pt x="18746" y="1285362"/>
                </a:lnTo>
                <a:lnTo>
                  <a:pt x="46024" y="1333386"/>
                </a:lnTo>
                <a:lnTo>
                  <a:pt x="83298" y="1373622"/>
                </a:lnTo>
                <a:lnTo>
                  <a:pt x="128909" y="1404414"/>
                </a:lnTo>
                <a:lnTo>
                  <a:pt x="181198" y="1424104"/>
                </a:lnTo>
                <a:lnTo>
                  <a:pt x="218948" y="1430245"/>
                </a:lnTo>
                <a:lnTo>
                  <a:pt x="238506" y="1431035"/>
                </a:lnTo>
                <a:lnTo>
                  <a:pt x="10063734" y="1431035"/>
                </a:lnTo>
                <a:lnTo>
                  <a:pt x="10102415" y="1427914"/>
                </a:lnTo>
                <a:lnTo>
                  <a:pt x="10156561" y="1412292"/>
                </a:lnTo>
                <a:lnTo>
                  <a:pt x="10204582" y="1385017"/>
                </a:lnTo>
                <a:lnTo>
                  <a:pt x="10244819" y="1347745"/>
                </a:lnTo>
                <a:lnTo>
                  <a:pt x="10275613" y="1302133"/>
                </a:lnTo>
                <a:lnTo>
                  <a:pt x="10295306" y="1249838"/>
                </a:lnTo>
                <a:lnTo>
                  <a:pt x="10301449" y="1212080"/>
                </a:lnTo>
                <a:lnTo>
                  <a:pt x="10302240" y="1192517"/>
                </a:lnTo>
                <a:lnTo>
                  <a:pt x="10302240" y="238505"/>
                </a:lnTo>
                <a:lnTo>
                  <a:pt x="10299117" y="199824"/>
                </a:lnTo>
                <a:lnTo>
                  <a:pt x="10283493" y="145678"/>
                </a:lnTo>
                <a:lnTo>
                  <a:pt x="10256215" y="97657"/>
                </a:lnTo>
                <a:lnTo>
                  <a:pt x="10218941" y="57420"/>
                </a:lnTo>
                <a:lnTo>
                  <a:pt x="10173330" y="26626"/>
                </a:lnTo>
                <a:lnTo>
                  <a:pt x="10121041" y="6933"/>
                </a:lnTo>
                <a:lnTo>
                  <a:pt x="10083291" y="790"/>
                </a:lnTo>
                <a:lnTo>
                  <a:pt x="10063734" y="0"/>
                </a:lnTo>
                <a:close/>
              </a:path>
            </a:pathLst>
          </a:custGeom>
          <a:solidFill>
            <a:srgbClr val="E1EFD9"/>
          </a:solidFill>
        </p:spPr>
        <p:txBody>
          <a:bodyPr wrap="square" lIns="0" tIns="0" rIns="0" bIns="0" rtlCol="0">
            <a:noAutofit/>
          </a:bodyPr>
          <a:lstStyle/>
          <a:p>
            <a:endParaRPr/>
          </a:p>
        </p:txBody>
      </p:sp>
      <p:sp>
        <p:nvSpPr>
          <p:cNvPr id="5" name="object 5">
            <a:extLst>
              <a:ext uri="{FF2B5EF4-FFF2-40B4-BE49-F238E27FC236}">
                <a16:creationId xmlns:a16="http://schemas.microsoft.com/office/drawing/2014/main" id="{83080922-6BCA-1B48-ADAF-73888EB72EAF}"/>
              </a:ext>
            </a:extLst>
          </p:cNvPr>
          <p:cNvSpPr/>
          <p:nvPr/>
        </p:nvSpPr>
        <p:spPr>
          <a:xfrm>
            <a:off x="1734444" y="4745275"/>
            <a:ext cx="10302240" cy="1431036"/>
          </a:xfrm>
          <a:custGeom>
            <a:avLst/>
            <a:gdLst/>
            <a:ahLst/>
            <a:cxnLst/>
            <a:rect l="l" t="t" r="r" b="b"/>
            <a:pathLst>
              <a:path w="10302240" h="1431036">
                <a:moveTo>
                  <a:pt x="0" y="238505"/>
                </a:moveTo>
                <a:lnTo>
                  <a:pt x="3122" y="199824"/>
                </a:lnTo>
                <a:lnTo>
                  <a:pt x="18746" y="145678"/>
                </a:lnTo>
                <a:lnTo>
                  <a:pt x="46024" y="97657"/>
                </a:lnTo>
                <a:lnTo>
                  <a:pt x="83298" y="57420"/>
                </a:lnTo>
                <a:lnTo>
                  <a:pt x="128909" y="26626"/>
                </a:lnTo>
                <a:lnTo>
                  <a:pt x="181198" y="6933"/>
                </a:lnTo>
                <a:lnTo>
                  <a:pt x="218948" y="790"/>
                </a:lnTo>
                <a:lnTo>
                  <a:pt x="238506" y="0"/>
                </a:lnTo>
                <a:lnTo>
                  <a:pt x="10063734" y="0"/>
                </a:lnTo>
                <a:lnTo>
                  <a:pt x="10102415" y="3122"/>
                </a:lnTo>
                <a:lnTo>
                  <a:pt x="10156561" y="18746"/>
                </a:lnTo>
                <a:lnTo>
                  <a:pt x="10204582" y="46024"/>
                </a:lnTo>
                <a:lnTo>
                  <a:pt x="10244819" y="83298"/>
                </a:lnTo>
                <a:lnTo>
                  <a:pt x="10275613" y="128909"/>
                </a:lnTo>
                <a:lnTo>
                  <a:pt x="10295306" y="181198"/>
                </a:lnTo>
                <a:lnTo>
                  <a:pt x="10301449" y="218948"/>
                </a:lnTo>
                <a:lnTo>
                  <a:pt x="10302240" y="238505"/>
                </a:lnTo>
                <a:lnTo>
                  <a:pt x="10302240" y="1192517"/>
                </a:lnTo>
                <a:lnTo>
                  <a:pt x="10299117" y="1231207"/>
                </a:lnTo>
                <a:lnTo>
                  <a:pt x="10283493" y="1285362"/>
                </a:lnTo>
                <a:lnTo>
                  <a:pt x="10256215" y="1333386"/>
                </a:lnTo>
                <a:lnTo>
                  <a:pt x="10218941" y="1373622"/>
                </a:lnTo>
                <a:lnTo>
                  <a:pt x="10173330" y="1404414"/>
                </a:lnTo>
                <a:lnTo>
                  <a:pt x="10121041" y="1424104"/>
                </a:lnTo>
                <a:lnTo>
                  <a:pt x="10083291" y="1430245"/>
                </a:lnTo>
                <a:lnTo>
                  <a:pt x="10063734" y="1431035"/>
                </a:lnTo>
                <a:lnTo>
                  <a:pt x="238506" y="1431035"/>
                </a:lnTo>
                <a:lnTo>
                  <a:pt x="199824" y="1427914"/>
                </a:lnTo>
                <a:lnTo>
                  <a:pt x="145678" y="1412292"/>
                </a:lnTo>
                <a:lnTo>
                  <a:pt x="97657" y="1385017"/>
                </a:lnTo>
                <a:lnTo>
                  <a:pt x="57420" y="1347745"/>
                </a:lnTo>
                <a:lnTo>
                  <a:pt x="26626" y="1302133"/>
                </a:lnTo>
                <a:lnTo>
                  <a:pt x="6933" y="1249838"/>
                </a:lnTo>
                <a:lnTo>
                  <a:pt x="790" y="1212080"/>
                </a:lnTo>
                <a:lnTo>
                  <a:pt x="0" y="1192517"/>
                </a:lnTo>
                <a:lnTo>
                  <a:pt x="0" y="238505"/>
                </a:lnTo>
                <a:close/>
              </a:path>
            </a:pathLst>
          </a:custGeom>
          <a:ln w="12192">
            <a:solidFill>
              <a:srgbClr val="2E528F"/>
            </a:solidFill>
          </a:ln>
        </p:spPr>
        <p:txBody>
          <a:bodyPr wrap="square" lIns="0" tIns="0" rIns="0" bIns="0" rtlCol="0">
            <a:noAutofit/>
          </a:bodyPr>
          <a:lstStyle/>
          <a:p>
            <a:endParaRPr/>
          </a:p>
        </p:txBody>
      </p:sp>
      <p:sp>
        <p:nvSpPr>
          <p:cNvPr id="6" name="object 6">
            <a:extLst>
              <a:ext uri="{FF2B5EF4-FFF2-40B4-BE49-F238E27FC236}">
                <a16:creationId xmlns:a16="http://schemas.microsoft.com/office/drawing/2014/main" id="{307C279B-DD2C-C54F-A1D8-CAA41E82A0BE}"/>
              </a:ext>
            </a:extLst>
          </p:cNvPr>
          <p:cNvSpPr txBox="1"/>
          <p:nvPr/>
        </p:nvSpPr>
        <p:spPr>
          <a:xfrm>
            <a:off x="1883923" y="4898589"/>
            <a:ext cx="9781540" cy="1122045"/>
          </a:xfrm>
          <a:prstGeom prst="rect">
            <a:avLst/>
          </a:prstGeom>
        </p:spPr>
        <p:txBody>
          <a:bodyPr vert="horz" wrap="square" lIns="0" tIns="0" rIns="0" bIns="0" rtlCol="0">
            <a:noAutofit/>
          </a:bodyPr>
          <a:lstStyle/>
          <a:p>
            <a:pPr marL="355600" indent="-342900">
              <a:lnSpc>
                <a:spcPct val="100000"/>
              </a:lnSpc>
              <a:buFont typeface="Calibri"/>
              <a:buAutoNum type="arabicPeriod"/>
              <a:tabLst>
                <a:tab pos="354965" algn="l"/>
              </a:tabLst>
            </a:pPr>
            <a:r>
              <a:rPr sz="1800" spc="0" dirty="0">
                <a:latin typeface="Calibri"/>
                <a:cs typeface="Calibri"/>
              </a:rPr>
              <a:t>The o</a:t>
            </a:r>
            <a:r>
              <a:rPr sz="1800" spc="5" dirty="0">
                <a:latin typeface="Calibri"/>
                <a:cs typeface="Calibri"/>
              </a:rPr>
              <a:t>n</a:t>
            </a:r>
            <a:r>
              <a:rPr sz="1800" spc="0" dirty="0">
                <a:latin typeface="Calibri"/>
                <a:cs typeface="Calibri"/>
              </a:rPr>
              <a:t>-fie</a:t>
            </a:r>
            <a:r>
              <a:rPr sz="1800" spc="-5" dirty="0">
                <a:latin typeface="Calibri"/>
                <a:cs typeface="Calibri"/>
              </a:rPr>
              <a:t>l</a:t>
            </a:r>
            <a:r>
              <a:rPr sz="1800" spc="0" dirty="0">
                <a:latin typeface="Calibri"/>
                <a:cs typeface="Calibri"/>
              </a:rPr>
              <a:t>d</a:t>
            </a:r>
            <a:r>
              <a:rPr sz="1800" spc="25" dirty="0">
                <a:latin typeface="Calibri"/>
                <a:cs typeface="Calibri"/>
              </a:rPr>
              <a:t> </a:t>
            </a:r>
            <a:r>
              <a:rPr sz="1800" spc="0" dirty="0">
                <a:latin typeface="Calibri"/>
                <a:cs typeface="Calibri"/>
              </a:rPr>
              <a:t>as</a:t>
            </a:r>
            <a:r>
              <a:rPr sz="1800" spc="-10" dirty="0">
                <a:latin typeface="Calibri"/>
                <a:cs typeface="Calibri"/>
              </a:rPr>
              <a:t>s</a:t>
            </a:r>
            <a:r>
              <a:rPr sz="1800" spc="-5" dirty="0">
                <a:latin typeface="Calibri"/>
                <a:cs typeface="Calibri"/>
              </a:rPr>
              <a:t>e</a:t>
            </a:r>
            <a:r>
              <a:rPr sz="1800" spc="0" dirty="0">
                <a:latin typeface="Calibri"/>
                <a:cs typeface="Calibri"/>
              </a:rPr>
              <a:t>s</a:t>
            </a:r>
            <a:r>
              <a:rPr sz="1800" spc="5" dirty="0">
                <a:latin typeface="Calibri"/>
                <a:cs typeface="Calibri"/>
              </a:rPr>
              <a:t>s</a:t>
            </a:r>
            <a:r>
              <a:rPr sz="1800" spc="-10" dirty="0">
                <a:latin typeface="Calibri"/>
                <a:cs typeface="Calibri"/>
              </a:rPr>
              <a:t>or</a:t>
            </a:r>
            <a:r>
              <a:rPr sz="1800" spc="-30" dirty="0">
                <a:latin typeface="Calibri"/>
                <a:cs typeface="Calibri"/>
              </a:rPr>
              <a:t> </a:t>
            </a:r>
            <a:r>
              <a:rPr sz="1800" spc="0" dirty="0">
                <a:latin typeface="Calibri"/>
                <a:cs typeface="Calibri"/>
              </a:rPr>
              <a:t>w</a:t>
            </a:r>
            <a:r>
              <a:rPr sz="1800" spc="-10" dirty="0">
                <a:latin typeface="Calibri"/>
                <a:cs typeface="Calibri"/>
              </a:rPr>
              <a:t>i</a:t>
            </a:r>
            <a:r>
              <a:rPr sz="1800" spc="-5" dirty="0">
                <a:latin typeface="Calibri"/>
                <a:cs typeface="Calibri"/>
              </a:rPr>
              <a:t>l</a:t>
            </a:r>
            <a:r>
              <a:rPr sz="1800" spc="0" dirty="0">
                <a:latin typeface="Calibri"/>
                <a:cs typeface="Calibri"/>
              </a:rPr>
              <a:t>l</a:t>
            </a:r>
            <a:r>
              <a:rPr sz="1800" spc="5" dirty="0">
                <a:latin typeface="Calibri"/>
                <a:cs typeface="Calibri"/>
              </a:rPr>
              <a:t> </a:t>
            </a:r>
            <a:r>
              <a:rPr sz="1800" spc="-50" dirty="0">
                <a:latin typeface="Calibri"/>
                <a:cs typeface="Calibri"/>
              </a:rPr>
              <a:t>r</a:t>
            </a:r>
            <a:r>
              <a:rPr sz="1800" spc="0" dirty="0">
                <a:latin typeface="Calibri"/>
                <a:cs typeface="Calibri"/>
              </a:rPr>
              <a:t>andomly</a:t>
            </a:r>
            <a:r>
              <a:rPr sz="1800" spc="5" dirty="0">
                <a:latin typeface="Calibri"/>
                <a:cs typeface="Calibri"/>
              </a:rPr>
              <a:t> </a:t>
            </a:r>
            <a:r>
              <a:rPr sz="1800" spc="0" dirty="0">
                <a:latin typeface="Calibri"/>
                <a:cs typeface="Calibri"/>
              </a:rPr>
              <a:t>vis</a:t>
            </a:r>
            <a:r>
              <a:rPr sz="1800" spc="-5" dirty="0">
                <a:latin typeface="Calibri"/>
                <a:cs typeface="Calibri"/>
              </a:rPr>
              <a:t>i</a:t>
            </a:r>
            <a:r>
              <a:rPr sz="1800" spc="-10" dirty="0">
                <a:latin typeface="Calibri"/>
                <a:cs typeface="Calibri"/>
              </a:rPr>
              <a:t>t the</a:t>
            </a:r>
            <a:r>
              <a:rPr sz="1800" spc="10" dirty="0">
                <a:latin typeface="Calibri"/>
                <a:cs typeface="Calibri"/>
              </a:rPr>
              <a:t> </a:t>
            </a:r>
            <a:r>
              <a:rPr sz="1800" spc="0" dirty="0">
                <a:latin typeface="Calibri"/>
                <a:cs typeface="Calibri"/>
              </a:rPr>
              <a:t>di</a:t>
            </a:r>
            <a:r>
              <a:rPr sz="1800" spc="-15" dirty="0">
                <a:latin typeface="Calibri"/>
                <a:cs typeface="Calibri"/>
              </a:rPr>
              <a:t>f</a:t>
            </a:r>
            <a:r>
              <a:rPr sz="1800" spc="-50" dirty="0">
                <a:latin typeface="Calibri"/>
                <a:cs typeface="Calibri"/>
              </a:rPr>
              <a:t>f</a:t>
            </a:r>
            <a:r>
              <a:rPr sz="1800" spc="-10" dirty="0">
                <a:latin typeface="Calibri"/>
                <a:cs typeface="Calibri"/>
              </a:rPr>
              <a:t>e</a:t>
            </a:r>
            <a:r>
              <a:rPr sz="1800" spc="-35" dirty="0">
                <a:latin typeface="Calibri"/>
                <a:cs typeface="Calibri"/>
              </a:rPr>
              <a:t>r</a:t>
            </a:r>
            <a:r>
              <a:rPr sz="1800" spc="-10" dirty="0">
                <a:latin typeface="Calibri"/>
                <a:cs typeface="Calibri"/>
              </a:rPr>
              <a:t>e</a:t>
            </a:r>
            <a:r>
              <a:rPr sz="1800" spc="-20" dirty="0">
                <a:latin typeface="Calibri"/>
                <a:cs typeface="Calibri"/>
              </a:rPr>
              <a:t>n</a:t>
            </a:r>
            <a:r>
              <a:rPr sz="1800" spc="-10" dirty="0">
                <a:latin typeface="Calibri"/>
                <a:cs typeface="Calibri"/>
              </a:rPr>
              <a:t>t parts</a:t>
            </a:r>
            <a:r>
              <a:rPr sz="1800" spc="-5" dirty="0">
                <a:latin typeface="Calibri"/>
                <a:cs typeface="Calibri"/>
              </a:rPr>
              <a:t> </a:t>
            </a:r>
            <a:r>
              <a:rPr sz="1800" spc="0" dirty="0">
                <a:latin typeface="Calibri"/>
                <a:cs typeface="Calibri"/>
              </a:rPr>
              <a:t>of</a:t>
            </a:r>
            <a:r>
              <a:rPr sz="1800" spc="-5" dirty="0">
                <a:latin typeface="Calibri"/>
                <a:cs typeface="Calibri"/>
              </a:rPr>
              <a:t> </a:t>
            </a:r>
            <a:r>
              <a:rPr sz="1800" spc="-10" dirty="0">
                <a:latin typeface="Calibri"/>
                <a:cs typeface="Calibri"/>
              </a:rPr>
              <a:t>the</a:t>
            </a:r>
            <a:r>
              <a:rPr sz="1800" spc="15" dirty="0">
                <a:latin typeface="Calibri"/>
                <a:cs typeface="Calibri"/>
              </a:rPr>
              <a:t> </a:t>
            </a:r>
            <a:r>
              <a:rPr sz="1800" spc="-20" dirty="0">
                <a:latin typeface="Calibri"/>
                <a:cs typeface="Calibri"/>
              </a:rPr>
              <a:t>c</a:t>
            </a:r>
            <a:r>
              <a:rPr sz="1800" spc="-5" dirty="0">
                <a:latin typeface="Calibri"/>
                <a:cs typeface="Calibri"/>
              </a:rPr>
              <a:t>i</a:t>
            </a:r>
            <a:r>
              <a:rPr sz="1800" spc="-10" dirty="0">
                <a:latin typeface="Calibri"/>
                <a:cs typeface="Calibri"/>
              </a:rPr>
              <a:t>t</a:t>
            </a:r>
            <a:r>
              <a:rPr sz="1800" spc="-145" dirty="0">
                <a:latin typeface="Calibri"/>
                <a:cs typeface="Calibri"/>
              </a:rPr>
              <a:t>y</a:t>
            </a:r>
            <a:r>
              <a:rPr sz="1800" spc="-5" dirty="0">
                <a:latin typeface="Calibri"/>
                <a:cs typeface="Calibri"/>
              </a:rPr>
              <a:t>,</a:t>
            </a:r>
            <a:r>
              <a:rPr sz="1800" spc="15" dirty="0">
                <a:latin typeface="Calibri"/>
                <a:cs typeface="Calibri"/>
              </a:rPr>
              <a:t> </a:t>
            </a:r>
            <a:r>
              <a:rPr sz="1800" spc="0" dirty="0">
                <a:latin typeface="Calibri"/>
                <a:cs typeface="Calibri"/>
              </a:rPr>
              <a:t>as</a:t>
            </a:r>
            <a:r>
              <a:rPr sz="1800" spc="-10" dirty="0">
                <a:latin typeface="Calibri"/>
                <a:cs typeface="Calibri"/>
              </a:rPr>
              <a:t> p</a:t>
            </a:r>
            <a:r>
              <a:rPr sz="1800" spc="-5" dirty="0">
                <a:latin typeface="Calibri"/>
                <a:cs typeface="Calibri"/>
              </a:rPr>
              <a:t>e</a:t>
            </a:r>
            <a:r>
              <a:rPr sz="1800" spc="-10" dirty="0">
                <a:latin typeface="Calibri"/>
                <a:cs typeface="Calibri"/>
              </a:rPr>
              <a:t>r</a:t>
            </a:r>
            <a:r>
              <a:rPr sz="1800" spc="5" dirty="0">
                <a:latin typeface="Calibri"/>
                <a:cs typeface="Calibri"/>
              </a:rPr>
              <a:t> </a:t>
            </a:r>
            <a:r>
              <a:rPr sz="1800" spc="-30" dirty="0">
                <a:latin typeface="Calibri"/>
                <a:cs typeface="Calibri"/>
              </a:rPr>
              <a:t>c</a:t>
            </a:r>
            <a:r>
              <a:rPr sz="1800" spc="-15" dirty="0">
                <a:latin typeface="Calibri"/>
                <a:cs typeface="Calibri"/>
              </a:rPr>
              <a:t>o</a:t>
            </a:r>
            <a:r>
              <a:rPr sz="1800" spc="-20" dirty="0">
                <a:latin typeface="Calibri"/>
                <a:cs typeface="Calibri"/>
              </a:rPr>
              <a:t>v</a:t>
            </a:r>
            <a:r>
              <a:rPr sz="1800" spc="-10" dirty="0">
                <a:latin typeface="Calibri"/>
                <a:cs typeface="Calibri"/>
              </a:rPr>
              <a:t>e</a:t>
            </a:r>
            <a:r>
              <a:rPr sz="1800" spc="-45" dirty="0">
                <a:latin typeface="Calibri"/>
                <a:cs typeface="Calibri"/>
              </a:rPr>
              <a:t>r</a:t>
            </a:r>
            <a:r>
              <a:rPr sz="1800" spc="-10" dirty="0">
                <a:latin typeface="Calibri"/>
                <a:cs typeface="Calibri"/>
              </a:rPr>
              <a:t>a</a:t>
            </a:r>
            <a:r>
              <a:rPr sz="1800" spc="-15" dirty="0">
                <a:latin typeface="Calibri"/>
                <a:cs typeface="Calibri"/>
              </a:rPr>
              <a:t>g</a:t>
            </a:r>
            <a:r>
              <a:rPr sz="1800" spc="-10" dirty="0">
                <a:latin typeface="Calibri"/>
                <a:cs typeface="Calibri"/>
              </a:rPr>
              <a:t>e claimed,</a:t>
            </a:r>
            <a:r>
              <a:rPr sz="1800" spc="20" dirty="0">
                <a:latin typeface="Calibri"/>
                <a:cs typeface="Calibri"/>
              </a:rPr>
              <a:t> </a:t>
            </a:r>
            <a:r>
              <a:rPr sz="1800" spc="-25" dirty="0">
                <a:latin typeface="Calibri"/>
                <a:cs typeface="Calibri"/>
              </a:rPr>
              <a:t>t</a:t>
            </a:r>
            <a:r>
              <a:rPr sz="1800" spc="0" dirty="0">
                <a:latin typeface="Calibri"/>
                <a:cs typeface="Calibri"/>
              </a:rPr>
              <a:t>o</a:t>
            </a:r>
            <a:endParaRPr sz="1800">
              <a:latin typeface="Calibri"/>
              <a:cs typeface="Calibri"/>
            </a:endParaRPr>
          </a:p>
          <a:p>
            <a:pPr marL="355600">
              <a:lnSpc>
                <a:spcPct val="100000"/>
              </a:lnSpc>
            </a:pPr>
            <a:r>
              <a:rPr sz="1800" spc="-10" dirty="0">
                <a:latin typeface="Calibri"/>
                <a:cs typeface="Calibri"/>
              </a:rPr>
              <a:t>c</a:t>
            </a:r>
            <a:r>
              <a:rPr sz="1800" spc="0" dirty="0">
                <a:latin typeface="Calibri"/>
                <a:cs typeface="Calibri"/>
              </a:rPr>
              <a:t>heck</a:t>
            </a:r>
            <a:r>
              <a:rPr sz="1800" spc="5" dirty="0">
                <a:latin typeface="Calibri"/>
                <a:cs typeface="Calibri"/>
              </a:rPr>
              <a:t> </a:t>
            </a:r>
            <a:r>
              <a:rPr sz="1800" spc="-10" dirty="0">
                <a:latin typeface="Calibri"/>
                <a:cs typeface="Calibri"/>
              </a:rPr>
              <a:t>i</a:t>
            </a:r>
            <a:r>
              <a:rPr sz="1800" spc="0" dirty="0">
                <a:latin typeface="Calibri"/>
                <a:cs typeface="Calibri"/>
              </a:rPr>
              <a:t>f</a:t>
            </a:r>
            <a:r>
              <a:rPr sz="1800" spc="10" dirty="0">
                <a:latin typeface="Calibri"/>
                <a:cs typeface="Calibri"/>
              </a:rPr>
              <a:t> </a:t>
            </a:r>
            <a:r>
              <a:rPr sz="1800" spc="0" dirty="0">
                <a:latin typeface="Calibri"/>
                <a:cs typeface="Calibri"/>
              </a:rPr>
              <a:t>the</a:t>
            </a:r>
            <a:r>
              <a:rPr sz="1800" spc="-30" dirty="0">
                <a:latin typeface="Calibri"/>
                <a:cs typeface="Calibri"/>
              </a:rPr>
              <a:t>r</a:t>
            </a:r>
            <a:r>
              <a:rPr sz="1800" spc="0" dirty="0">
                <a:latin typeface="Calibri"/>
                <a:cs typeface="Calibri"/>
              </a:rPr>
              <a:t>e</a:t>
            </a:r>
            <a:r>
              <a:rPr sz="1800" spc="10" dirty="0">
                <a:latin typeface="Calibri"/>
                <a:cs typeface="Calibri"/>
              </a:rPr>
              <a:t> </a:t>
            </a:r>
            <a:r>
              <a:rPr sz="1800" spc="-10" dirty="0">
                <a:latin typeface="Calibri"/>
                <a:cs typeface="Calibri"/>
              </a:rPr>
              <a:t>i</a:t>
            </a:r>
            <a:r>
              <a:rPr sz="1800" spc="0" dirty="0">
                <a:latin typeface="Calibri"/>
                <a:cs typeface="Calibri"/>
              </a:rPr>
              <a:t>s a</a:t>
            </a:r>
            <a:r>
              <a:rPr sz="1800" spc="-30" dirty="0">
                <a:latin typeface="Calibri"/>
                <a:cs typeface="Calibri"/>
              </a:rPr>
              <a:t>n</a:t>
            </a:r>
            <a:r>
              <a:rPr sz="1800" spc="0" dirty="0">
                <a:latin typeface="Calibri"/>
                <a:cs typeface="Calibri"/>
              </a:rPr>
              <a:t>y open</a:t>
            </a:r>
            <a:r>
              <a:rPr sz="1800" spc="10" dirty="0">
                <a:latin typeface="Calibri"/>
                <a:cs typeface="Calibri"/>
              </a:rPr>
              <a:t> </a:t>
            </a:r>
            <a:r>
              <a:rPr sz="1800" spc="0" dirty="0">
                <a:latin typeface="Calibri"/>
                <a:cs typeface="Calibri"/>
              </a:rPr>
              <a:t>dis</a:t>
            </a:r>
            <a:r>
              <a:rPr sz="1800" spc="-10" dirty="0">
                <a:latin typeface="Calibri"/>
                <a:cs typeface="Calibri"/>
              </a:rPr>
              <a:t>c</a:t>
            </a:r>
            <a:r>
              <a:rPr sz="1800" spc="0" dirty="0">
                <a:latin typeface="Calibri"/>
                <a:cs typeface="Calibri"/>
              </a:rPr>
              <a:t>ha</a:t>
            </a:r>
            <a:r>
              <a:rPr sz="1800" spc="-30" dirty="0">
                <a:latin typeface="Calibri"/>
                <a:cs typeface="Calibri"/>
              </a:rPr>
              <a:t>r</a:t>
            </a:r>
            <a:r>
              <a:rPr sz="1800" spc="-10" dirty="0">
                <a:latin typeface="Calibri"/>
                <a:cs typeface="Calibri"/>
              </a:rPr>
              <a:t>g</a:t>
            </a:r>
            <a:r>
              <a:rPr sz="1800" spc="0" dirty="0">
                <a:latin typeface="Calibri"/>
                <a:cs typeface="Calibri"/>
              </a:rPr>
              <a:t>e</a:t>
            </a:r>
            <a:endParaRPr sz="1800">
              <a:latin typeface="Calibri"/>
              <a:cs typeface="Calibri"/>
            </a:endParaRPr>
          </a:p>
          <a:p>
            <a:pPr marL="355600" indent="-342900">
              <a:lnSpc>
                <a:spcPct val="100000"/>
              </a:lnSpc>
              <a:buFont typeface="Calibri"/>
              <a:buAutoNum type="arabicPeriod" startAt="2"/>
              <a:tabLst>
                <a:tab pos="354965" algn="l"/>
              </a:tabLst>
            </a:pPr>
            <a:r>
              <a:rPr sz="1800" spc="0" dirty="0">
                <a:latin typeface="Calibri"/>
                <a:cs typeface="Calibri"/>
              </a:rPr>
              <a:t>On</a:t>
            </a:r>
            <a:r>
              <a:rPr sz="1800" spc="-5" dirty="0">
                <a:latin typeface="Calibri"/>
                <a:cs typeface="Calibri"/>
              </a:rPr>
              <a:t> </a:t>
            </a:r>
            <a:r>
              <a:rPr sz="1800" spc="-10" dirty="0">
                <a:latin typeface="Calibri"/>
                <a:cs typeface="Calibri"/>
              </a:rPr>
              <a:t>the</a:t>
            </a:r>
            <a:r>
              <a:rPr sz="1800" spc="15" dirty="0">
                <a:latin typeface="Calibri"/>
                <a:cs typeface="Calibri"/>
              </a:rPr>
              <a:t> </a:t>
            </a:r>
            <a:r>
              <a:rPr sz="1800" spc="0" dirty="0">
                <a:latin typeface="Calibri"/>
                <a:cs typeface="Calibri"/>
              </a:rPr>
              <a:t>fie</a:t>
            </a:r>
            <a:r>
              <a:rPr sz="1800" spc="-5" dirty="0">
                <a:latin typeface="Calibri"/>
                <a:cs typeface="Calibri"/>
              </a:rPr>
              <a:t>l</a:t>
            </a:r>
            <a:r>
              <a:rPr sz="1800" spc="0" dirty="0">
                <a:latin typeface="Calibri"/>
                <a:cs typeface="Calibri"/>
              </a:rPr>
              <a:t>d</a:t>
            </a:r>
            <a:r>
              <a:rPr sz="1800" spc="10" dirty="0">
                <a:latin typeface="Calibri"/>
                <a:cs typeface="Calibri"/>
              </a:rPr>
              <a:t> </a:t>
            </a:r>
            <a:r>
              <a:rPr sz="1800" spc="0" dirty="0">
                <a:latin typeface="Calibri"/>
                <a:cs typeface="Calibri"/>
              </a:rPr>
              <a:t>o</a:t>
            </a:r>
            <a:r>
              <a:rPr sz="1800" spc="-15" dirty="0">
                <a:latin typeface="Calibri"/>
                <a:cs typeface="Calibri"/>
              </a:rPr>
              <a:t>b</a:t>
            </a:r>
            <a:r>
              <a:rPr sz="1800" spc="-10" dirty="0">
                <a:latin typeface="Calibri"/>
                <a:cs typeface="Calibri"/>
              </a:rPr>
              <a:t>s</a:t>
            </a:r>
            <a:r>
              <a:rPr sz="1800" spc="-5" dirty="0">
                <a:latin typeface="Calibri"/>
                <a:cs typeface="Calibri"/>
              </a:rPr>
              <a:t>er</a:t>
            </a:r>
            <a:r>
              <a:rPr sz="1800" spc="-35" dirty="0">
                <a:latin typeface="Calibri"/>
                <a:cs typeface="Calibri"/>
              </a:rPr>
              <a:t>v</a:t>
            </a:r>
            <a:r>
              <a:rPr sz="1800" spc="-15" dirty="0">
                <a:latin typeface="Calibri"/>
                <a:cs typeface="Calibri"/>
              </a:rPr>
              <a:t>a</a:t>
            </a:r>
            <a:r>
              <a:rPr sz="1800" spc="0" dirty="0">
                <a:latin typeface="Calibri"/>
                <a:cs typeface="Calibri"/>
              </a:rPr>
              <a:t>t</a:t>
            </a:r>
            <a:r>
              <a:rPr sz="1800" spc="-10" dirty="0">
                <a:latin typeface="Calibri"/>
                <a:cs typeface="Calibri"/>
              </a:rPr>
              <a:t>i</a:t>
            </a:r>
            <a:r>
              <a:rPr sz="1800" spc="0" dirty="0">
                <a:latin typeface="Calibri"/>
                <a:cs typeface="Calibri"/>
              </a:rPr>
              <a:t>on,</a:t>
            </a:r>
            <a:r>
              <a:rPr sz="1800" spc="15" dirty="0">
                <a:latin typeface="Calibri"/>
                <a:cs typeface="Calibri"/>
              </a:rPr>
              <a:t> </a:t>
            </a:r>
            <a:r>
              <a:rPr sz="1800" b="1" spc="-5" dirty="0">
                <a:latin typeface="Calibri"/>
                <a:cs typeface="Calibri"/>
              </a:rPr>
              <a:t>Ind</a:t>
            </a:r>
            <a:r>
              <a:rPr sz="1800" b="1" spc="5" dirty="0">
                <a:latin typeface="Calibri"/>
                <a:cs typeface="Calibri"/>
              </a:rPr>
              <a:t>e</a:t>
            </a:r>
            <a:r>
              <a:rPr sz="1800" b="1" spc="0" dirty="0">
                <a:latin typeface="Calibri"/>
                <a:cs typeface="Calibri"/>
              </a:rPr>
              <a:t>p</a:t>
            </a:r>
            <a:r>
              <a:rPr sz="1800" b="1" spc="-10" dirty="0">
                <a:latin typeface="Calibri"/>
                <a:cs typeface="Calibri"/>
              </a:rPr>
              <a:t>e</a:t>
            </a:r>
            <a:r>
              <a:rPr sz="1800" b="1" spc="-5" dirty="0">
                <a:latin typeface="Calibri"/>
                <a:cs typeface="Calibri"/>
              </a:rPr>
              <a:t>n</a:t>
            </a:r>
            <a:r>
              <a:rPr sz="1800" b="1" spc="0" dirty="0">
                <a:latin typeface="Calibri"/>
                <a:cs typeface="Calibri"/>
              </a:rPr>
              <a:t>d</a:t>
            </a:r>
            <a:r>
              <a:rPr sz="1800" b="1" spc="-10" dirty="0">
                <a:latin typeface="Calibri"/>
                <a:cs typeface="Calibri"/>
              </a:rPr>
              <a:t>e</a:t>
            </a:r>
            <a:r>
              <a:rPr sz="1800" b="1" spc="-30" dirty="0">
                <a:latin typeface="Calibri"/>
                <a:cs typeface="Calibri"/>
              </a:rPr>
              <a:t>n</a:t>
            </a:r>
            <a:r>
              <a:rPr sz="1800" b="1" spc="-10" dirty="0">
                <a:latin typeface="Calibri"/>
                <a:cs typeface="Calibri"/>
              </a:rPr>
              <a:t>t</a:t>
            </a:r>
            <a:r>
              <a:rPr sz="1800" b="1" spc="-35" dirty="0">
                <a:latin typeface="Calibri"/>
                <a:cs typeface="Calibri"/>
              </a:rPr>
              <a:t> </a:t>
            </a:r>
            <a:r>
              <a:rPr sz="1800" b="1" spc="-95" dirty="0">
                <a:latin typeface="Calibri"/>
                <a:cs typeface="Calibri"/>
              </a:rPr>
              <a:t>V</a:t>
            </a:r>
            <a:r>
              <a:rPr sz="1800" b="1" spc="-10" dirty="0">
                <a:latin typeface="Calibri"/>
                <a:cs typeface="Calibri"/>
              </a:rPr>
              <a:t>ali</a:t>
            </a:r>
            <a:r>
              <a:rPr sz="1800" b="1" spc="0" dirty="0">
                <a:latin typeface="Calibri"/>
                <a:cs typeface="Calibri"/>
              </a:rPr>
              <a:t>d</a:t>
            </a:r>
            <a:r>
              <a:rPr sz="1800" b="1" spc="-25" dirty="0">
                <a:latin typeface="Calibri"/>
                <a:cs typeface="Calibri"/>
              </a:rPr>
              <a:t>a</a:t>
            </a:r>
            <a:r>
              <a:rPr sz="1800" b="1" spc="-10" dirty="0">
                <a:latin typeface="Calibri"/>
                <a:cs typeface="Calibri"/>
              </a:rPr>
              <a:t>tion</a:t>
            </a:r>
            <a:r>
              <a:rPr sz="1800" b="1" spc="-40" dirty="0">
                <a:latin typeface="Calibri"/>
                <a:cs typeface="Calibri"/>
              </a:rPr>
              <a:t> </a:t>
            </a:r>
            <a:r>
              <a:rPr sz="1800" b="1" spc="-20" dirty="0">
                <a:latin typeface="Calibri"/>
                <a:cs typeface="Calibri"/>
              </a:rPr>
              <a:t>Ma</a:t>
            </a:r>
            <a:r>
              <a:rPr sz="1800" b="1" spc="0" dirty="0">
                <a:latin typeface="Calibri"/>
                <a:cs typeface="Calibri"/>
              </a:rPr>
              <a:t>trix</a:t>
            </a:r>
            <a:r>
              <a:rPr sz="1800" b="1" spc="5" dirty="0">
                <a:latin typeface="Calibri"/>
                <a:cs typeface="Calibri"/>
              </a:rPr>
              <a:t> </a:t>
            </a:r>
            <a:r>
              <a:rPr sz="1800" b="1" spc="-10" dirty="0">
                <a:latin typeface="Calibri"/>
                <a:cs typeface="Calibri"/>
              </a:rPr>
              <a:t>(IVM)</a:t>
            </a:r>
            <a:r>
              <a:rPr sz="1800" b="1" spc="-50" dirty="0">
                <a:latin typeface="Calibri"/>
                <a:cs typeface="Calibri"/>
              </a:rPr>
              <a:t> </a:t>
            </a:r>
            <a:r>
              <a:rPr sz="1800" spc="0" dirty="0">
                <a:latin typeface="Calibri"/>
                <a:cs typeface="Calibri"/>
              </a:rPr>
              <a:t>w</a:t>
            </a:r>
            <a:r>
              <a:rPr sz="1800" spc="-10" dirty="0">
                <a:latin typeface="Calibri"/>
                <a:cs typeface="Calibri"/>
              </a:rPr>
              <a:t>i</a:t>
            </a:r>
            <a:r>
              <a:rPr sz="1800" spc="-5" dirty="0">
                <a:latin typeface="Calibri"/>
                <a:cs typeface="Calibri"/>
              </a:rPr>
              <a:t>l</a:t>
            </a:r>
            <a:r>
              <a:rPr sz="1800" spc="0" dirty="0">
                <a:latin typeface="Calibri"/>
                <a:cs typeface="Calibri"/>
              </a:rPr>
              <a:t>l</a:t>
            </a:r>
            <a:r>
              <a:rPr sz="1800" spc="15" dirty="0">
                <a:latin typeface="Calibri"/>
                <a:cs typeface="Calibri"/>
              </a:rPr>
              <a:t> </a:t>
            </a:r>
            <a:r>
              <a:rPr sz="1800" spc="-10" dirty="0">
                <a:latin typeface="Calibri"/>
                <a:cs typeface="Calibri"/>
              </a:rPr>
              <a:t>be</a:t>
            </a:r>
            <a:r>
              <a:rPr sz="1800" spc="15" dirty="0">
                <a:latin typeface="Calibri"/>
                <a:cs typeface="Calibri"/>
              </a:rPr>
              <a:t> </a:t>
            </a:r>
            <a:r>
              <a:rPr sz="1800" spc="0" dirty="0">
                <a:latin typeface="Calibri"/>
                <a:cs typeface="Calibri"/>
              </a:rPr>
              <a:t>app</a:t>
            </a:r>
            <a:r>
              <a:rPr sz="1800" spc="-5" dirty="0">
                <a:latin typeface="Calibri"/>
                <a:cs typeface="Calibri"/>
              </a:rPr>
              <a:t>li</a:t>
            </a:r>
            <a:r>
              <a:rPr sz="1800" spc="-10" dirty="0">
                <a:latin typeface="Calibri"/>
                <a:cs typeface="Calibri"/>
              </a:rPr>
              <a:t>ed</a:t>
            </a:r>
            <a:r>
              <a:rPr sz="1800" spc="15" dirty="0">
                <a:latin typeface="Calibri"/>
                <a:cs typeface="Calibri"/>
              </a:rPr>
              <a:t> </a:t>
            </a:r>
            <a:r>
              <a:rPr sz="1800" spc="0" dirty="0">
                <a:latin typeface="Calibri"/>
                <a:cs typeface="Calibri"/>
              </a:rPr>
              <a:t>and</a:t>
            </a:r>
            <a:r>
              <a:rPr sz="1800" spc="10" dirty="0">
                <a:latin typeface="Calibri"/>
                <a:cs typeface="Calibri"/>
              </a:rPr>
              <a:t> </a:t>
            </a:r>
            <a:r>
              <a:rPr sz="1800" spc="0" dirty="0">
                <a:latin typeface="Calibri"/>
                <a:cs typeface="Calibri"/>
              </a:rPr>
              <a:t>final</a:t>
            </a:r>
            <a:r>
              <a:rPr sz="1800" spc="5" dirty="0">
                <a:latin typeface="Calibri"/>
                <a:cs typeface="Calibri"/>
              </a:rPr>
              <a:t> </a:t>
            </a:r>
            <a:r>
              <a:rPr sz="1800" spc="-10" dirty="0">
                <a:latin typeface="Calibri"/>
                <a:cs typeface="Calibri"/>
              </a:rPr>
              <a:t>mar</a:t>
            </a:r>
            <a:r>
              <a:rPr sz="1800" spc="-25" dirty="0">
                <a:latin typeface="Calibri"/>
                <a:cs typeface="Calibri"/>
              </a:rPr>
              <a:t>k</a:t>
            </a:r>
            <a:r>
              <a:rPr sz="1800" spc="0" dirty="0">
                <a:latin typeface="Calibri"/>
                <a:cs typeface="Calibri"/>
              </a:rPr>
              <a:t>s</a:t>
            </a:r>
            <a:r>
              <a:rPr sz="1800" spc="-10" dirty="0">
                <a:latin typeface="Calibri"/>
                <a:cs typeface="Calibri"/>
              </a:rPr>
              <a:t> gi</a:t>
            </a:r>
            <a:r>
              <a:rPr sz="1800" spc="-20" dirty="0">
                <a:latin typeface="Calibri"/>
                <a:cs typeface="Calibri"/>
              </a:rPr>
              <a:t>v</a:t>
            </a:r>
            <a:r>
              <a:rPr sz="1800" spc="-10" dirty="0">
                <a:latin typeface="Calibri"/>
                <a:cs typeface="Calibri"/>
              </a:rPr>
              <a:t>e</a:t>
            </a:r>
            <a:r>
              <a:rPr sz="1800" spc="-5" dirty="0">
                <a:latin typeface="Calibri"/>
                <a:cs typeface="Calibri"/>
              </a:rPr>
              <a:t>n</a:t>
            </a:r>
            <a:r>
              <a:rPr sz="1800" spc="0" dirty="0">
                <a:latin typeface="Calibri"/>
                <a:cs typeface="Calibri"/>
              </a:rPr>
              <a:t>).</a:t>
            </a:r>
            <a:endParaRPr sz="1800">
              <a:latin typeface="Calibri"/>
              <a:cs typeface="Calibri"/>
            </a:endParaRPr>
          </a:p>
          <a:p>
            <a:pPr marL="355600">
              <a:lnSpc>
                <a:spcPct val="100000"/>
              </a:lnSpc>
            </a:pPr>
            <a:r>
              <a:rPr sz="1800" dirty="0">
                <a:latin typeface="Calibri"/>
                <a:cs typeface="Calibri"/>
              </a:rPr>
              <a:t>Final</a:t>
            </a:r>
            <a:r>
              <a:rPr sz="1800" spc="5" dirty="0">
                <a:latin typeface="Calibri"/>
                <a:cs typeface="Calibri"/>
              </a:rPr>
              <a:t> </a:t>
            </a:r>
            <a:r>
              <a:rPr sz="1800" spc="-10" dirty="0">
                <a:latin typeface="Calibri"/>
                <a:cs typeface="Calibri"/>
              </a:rPr>
              <a:t>mar</a:t>
            </a:r>
            <a:r>
              <a:rPr sz="1800" spc="-25" dirty="0">
                <a:latin typeface="Calibri"/>
                <a:cs typeface="Calibri"/>
              </a:rPr>
              <a:t>k</a:t>
            </a:r>
            <a:r>
              <a:rPr sz="1800" spc="0" dirty="0">
                <a:latin typeface="Calibri"/>
                <a:cs typeface="Calibri"/>
              </a:rPr>
              <a:t>s</a:t>
            </a:r>
            <a:r>
              <a:rPr sz="1800" spc="-10" dirty="0">
                <a:latin typeface="Calibri"/>
                <a:cs typeface="Calibri"/>
              </a:rPr>
              <a:t> </a:t>
            </a:r>
            <a:r>
              <a:rPr sz="1800" spc="0" dirty="0">
                <a:latin typeface="Calibri"/>
                <a:cs typeface="Calibri"/>
              </a:rPr>
              <a:t>= </a:t>
            </a:r>
            <a:r>
              <a:rPr sz="1800" spc="-10" dirty="0">
                <a:latin typeface="Calibri"/>
                <a:cs typeface="Calibri"/>
              </a:rPr>
              <a:t>Mar</a:t>
            </a:r>
            <a:r>
              <a:rPr sz="1800" spc="-25" dirty="0">
                <a:latin typeface="Calibri"/>
                <a:cs typeface="Calibri"/>
              </a:rPr>
              <a:t>k</a:t>
            </a:r>
            <a:r>
              <a:rPr sz="1800" spc="0" dirty="0">
                <a:latin typeface="Calibri"/>
                <a:cs typeface="Calibri"/>
              </a:rPr>
              <a:t>s</a:t>
            </a:r>
            <a:r>
              <a:rPr sz="1800" spc="-10" dirty="0">
                <a:latin typeface="Calibri"/>
                <a:cs typeface="Calibri"/>
              </a:rPr>
              <a:t> </a:t>
            </a:r>
            <a:r>
              <a:rPr sz="1800" spc="-20" dirty="0">
                <a:latin typeface="Calibri"/>
                <a:cs typeface="Calibri"/>
              </a:rPr>
              <a:t>c</a:t>
            </a:r>
            <a:r>
              <a:rPr sz="1800" spc="-5" dirty="0">
                <a:latin typeface="Calibri"/>
                <a:cs typeface="Calibri"/>
              </a:rPr>
              <a:t>l</a:t>
            </a:r>
            <a:r>
              <a:rPr sz="1800" spc="0" dirty="0">
                <a:latin typeface="Calibri"/>
                <a:cs typeface="Calibri"/>
              </a:rPr>
              <a:t>aimed</a:t>
            </a:r>
            <a:r>
              <a:rPr sz="1800" spc="40" dirty="0">
                <a:latin typeface="Calibri"/>
                <a:cs typeface="Calibri"/>
              </a:rPr>
              <a:t> </a:t>
            </a:r>
            <a:r>
              <a:rPr sz="1800" spc="0" dirty="0">
                <a:latin typeface="Calibri"/>
                <a:cs typeface="Calibri"/>
              </a:rPr>
              <a:t>– </a:t>
            </a:r>
            <a:r>
              <a:rPr sz="1800" spc="-10" dirty="0">
                <a:latin typeface="Calibri"/>
                <a:cs typeface="Calibri"/>
              </a:rPr>
              <a:t>mar</a:t>
            </a:r>
            <a:r>
              <a:rPr sz="1800" spc="-25" dirty="0">
                <a:latin typeface="Calibri"/>
                <a:cs typeface="Calibri"/>
              </a:rPr>
              <a:t>k</a:t>
            </a:r>
            <a:r>
              <a:rPr sz="1800" spc="0" dirty="0">
                <a:latin typeface="Calibri"/>
                <a:cs typeface="Calibri"/>
              </a:rPr>
              <a:t>s</a:t>
            </a:r>
            <a:r>
              <a:rPr sz="1800" spc="-10" dirty="0">
                <a:latin typeface="Calibri"/>
                <a:cs typeface="Calibri"/>
              </a:rPr>
              <a:t> </a:t>
            </a:r>
            <a:r>
              <a:rPr sz="1800" spc="0" dirty="0">
                <a:latin typeface="Calibri"/>
                <a:cs typeface="Calibri"/>
              </a:rPr>
              <a:t>adju</a:t>
            </a:r>
            <a:r>
              <a:rPr sz="1800" spc="-20" dirty="0">
                <a:latin typeface="Calibri"/>
                <a:cs typeface="Calibri"/>
              </a:rPr>
              <a:t>s</a:t>
            </a:r>
            <a:r>
              <a:rPr sz="1800" spc="-40" dirty="0">
                <a:latin typeface="Calibri"/>
                <a:cs typeface="Calibri"/>
              </a:rPr>
              <a:t>t</a:t>
            </a:r>
            <a:r>
              <a:rPr sz="1800" spc="-10" dirty="0">
                <a:latin typeface="Calibri"/>
                <a:cs typeface="Calibri"/>
              </a:rPr>
              <a:t>ed</a:t>
            </a:r>
            <a:r>
              <a:rPr sz="1800" spc="5" dirty="0">
                <a:latin typeface="Calibri"/>
                <a:cs typeface="Calibri"/>
              </a:rPr>
              <a:t> </a:t>
            </a:r>
            <a:r>
              <a:rPr sz="1800" spc="0" dirty="0">
                <a:latin typeface="Calibri"/>
                <a:cs typeface="Calibri"/>
              </a:rPr>
              <a:t>as</a:t>
            </a:r>
            <a:r>
              <a:rPr sz="1800" spc="5" dirty="0">
                <a:latin typeface="Calibri"/>
                <a:cs typeface="Calibri"/>
              </a:rPr>
              <a:t> </a:t>
            </a:r>
            <a:r>
              <a:rPr sz="1800" spc="-10" dirty="0">
                <a:latin typeface="Calibri"/>
                <a:cs typeface="Calibri"/>
              </a:rPr>
              <a:t>p</a:t>
            </a:r>
            <a:r>
              <a:rPr sz="1800" spc="-5" dirty="0">
                <a:latin typeface="Calibri"/>
                <a:cs typeface="Calibri"/>
              </a:rPr>
              <a:t>e</a:t>
            </a:r>
            <a:r>
              <a:rPr sz="1800" spc="-10" dirty="0">
                <a:latin typeface="Calibri"/>
                <a:cs typeface="Calibri"/>
              </a:rPr>
              <a:t>r IVM</a:t>
            </a:r>
            <a:endParaRPr sz="1800">
              <a:latin typeface="Calibri"/>
              <a:cs typeface="Calibri"/>
            </a:endParaRPr>
          </a:p>
        </p:txBody>
      </p:sp>
      <p:sp>
        <p:nvSpPr>
          <p:cNvPr id="7" name="object 7">
            <a:extLst>
              <a:ext uri="{FF2B5EF4-FFF2-40B4-BE49-F238E27FC236}">
                <a16:creationId xmlns:a16="http://schemas.microsoft.com/office/drawing/2014/main" id="{F0593B26-0BE0-AB4D-A0D7-8A3896FE25C8}"/>
              </a:ext>
            </a:extLst>
          </p:cNvPr>
          <p:cNvSpPr/>
          <p:nvPr/>
        </p:nvSpPr>
        <p:spPr>
          <a:xfrm>
            <a:off x="96144" y="4733083"/>
            <a:ext cx="1551432" cy="1523999"/>
          </a:xfrm>
          <a:custGeom>
            <a:avLst/>
            <a:gdLst/>
            <a:ahLst/>
            <a:cxnLst/>
            <a:rect l="l" t="t" r="r" b="b"/>
            <a:pathLst>
              <a:path w="1551432" h="1523999">
                <a:moveTo>
                  <a:pt x="1297432" y="0"/>
                </a:moveTo>
                <a:lnTo>
                  <a:pt x="254000" y="0"/>
                </a:lnTo>
                <a:lnTo>
                  <a:pt x="233167" y="841"/>
                </a:lnTo>
                <a:lnTo>
                  <a:pt x="192959" y="7378"/>
                </a:lnTo>
                <a:lnTo>
                  <a:pt x="155130" y="19952"/>
                </a:lnTo>
                <a:lnTo>
                  <a:pt x="120201" y="38041"/>
                </a:lnTo>
                <a:lnTo>
                  <a:pt x="88697" y="61124"/>
                </a:lnTo>
                <a:lnTo>
                  <a:pt x="61141" y="88677"/>
                </a:lnTo>
                <a:lnTo>
                  <a:pt x="38054" y="120179"/>
                </a:lnTo>
                <a:lnTo>
                  <a:pt x="19960" y="155108"/>
                </a:lnTo>
                <a:lnTo>
                  <a:pt x="7381" y="192943"/>
                </a:lnTo>
                <a:lnTo>
                  <a:pt x="841" y="233160"/>
                </a:lnTo>
                <a:lnTo>
                  <a:pt x="0" y="254000"/>
                </a:lnTo>
                <a:lnTo>
                  <a:pt x="0" y="1270000"/>
                </a:lnTo>
                <a:lnTo>
                  <a:pt x="3324" y="1311199"/>
                </a:lnTo>
                <a:lnTo>
                  <a:pt x="12948" y="1350282"/>
                </a:lnTo>
                <a:lnTo>
                  <a:pt x="28350" y="1386726"/>
                </a:lnTo>
                <a:lnTo>
                  <a:pt x="49006" y="1420007"/>
                </a:lnTo>
                <a:lnTo>
                  <a:pt x="74393" y="1449603"/>
                </a:lnTo>
                <a:lnTo>
                  <a:pt x="103989" y="1474991"/>
                </a:lnTo>
                <a:lnTo>
                  <a:pt x="137270" y="1495648"/>
                </a:lnTo>
                <a:lnTo>
                  <a:pt x="173714" y="1511050"/>
                </a:lnTo>
                <a:lnTo>
                  <a:pt x="212798" y="1520674"/>
                </a:lnTo>
                <a:lnTo>
                  <a:pt x="254000" y="1523999"/>
                </a:lnTo>
                <a:lnTo>
                  <a:pt x="1297432" y="1523999"/>
                </a:lnTo>
                <a:lnTo>
                  <a:pt x="1338645" y="1520674"/>
                </a:lnTo>
                <a:lnTo>
                  <a:pt x="1377736" y="1511050"/>
                </a:lnTo>
                <a:lnTo>
                  <a:pt x="1414183" y="1495648"/>
                </a:lnTo>
                <a:lnTo>
                  <a:pt x="1447464" y="1474991"/>
                </a:lnTo>
                <a:lnTo>
                  <a:pt x="1477057" y="1449603"/>
                </a:lnTo>
                <a:lnTo>
                  <a:pt x="1502440" y="1420007"/>
                </a:lnTo>
                <a:lnTo>
                  <a:pt x="1523091" y="1386726"/>
                </a:lnTo>
                <a:lnTo>
                  <a:pt x="1538488" y="1350282"/>
                </a:lnTo>
                <a:lnTo>
                  <a:pt x="1548109" y="1311199"/>
                </a:lnTo>
                <a:lnTo>
                  <a:pt x="1551432" y="1270000"/>
                </a:lnTo>
                <a:lnTo>
                  <a:pt x="1551432" y="254000"/>
                </a:lnTo>
                <a:lnTo>
                  <a:pt x="1548109" y="212786"/>
                </a:lnTo>
                <a:lnTo>
                  <a:pt x="1538488" y="173695"/>
                </a:lnTo>
                <a:lnTo>
                  <a:pt x="1523091" y="137248"/>
                </a:lnTo>
                <a:lnTo>
                  <a:pt x="1502440" y="103967"/>
                </a:lnTo>
                <a:lnTo>
                  <a:pt x="1477057" y="74374"/>
                </a:lnTo>
                <a:lnTo>
                  <a:pt x="1447464" y="48991"/>
                </a:lnTo>
                <a:lnTo>
                  <a:pt x="1414183" y="28340"/>
                </a:lnTo>
                <a:lnTo>
                  <a:pt x="1377736" y="12943"/>
                </a:lnTo>
                <a:lnTo>
                  <a:pt x="1338645" y="3322"/>
                </a:lnTo>
                <a:lnTo>
                  <a:pt x="1297432" y="0"/>
                </a:lnTo>
                <a:close/>
              </a:path>
            </a:pathLst>
          </a:custGeom>
          <a:solidFill>
            <a:srgbClr val="C5DFB4"/>
          </a:solidFill>
        </p:spPr>
        <p:txBody>
          <a:bodyPr wrap="square" lIns="0" tIns="0" rIns="0" bIns="0" rtlCol="0">
            <a:noAutofit/>
          </a:bodyPr>
          <a:lstStyle/>
          <a:p>
            <a:endParaRPr/>
          </a:p>
        </p:txBody>
      </p:sp>
      <p:sp>
        <p:nvSpPr>
          <p:cNvPr id="8" name="object 8">
            <a:extLst>
              <a:ext uri="{FF2B5EF4-FFF2-40B4-BE49-F238E27FC236}">
                <a16:creationId xmlns:a16="http://schemas.microsoft.com/office/drawing/2014/main" id="{1898819F-ECB2-0D46-B4AD-982D02B9F8ED}"/>
              </a:ext>
            </a:extLst>
          </p:cNvPr>
          <p:cNvSpPr/>
          <p:nvPr/>
        </p:nvSpPr>
        <p:spPr>
          <a:xfrm>
            <a:off x="96144" y="4733083"/>
            <a:ext cx="1551432" cy="1523999"/>
          </a:xfrm>
          <a:custGeom>
            <a:avLst/>
            <a:gdLst/>
            <a:ahLst/>
            <a:cxnLst/>
            <a:rect l="l" t="t" r="r" b="b"/>
            <a:pathLst>
              <a:path w="1551432" h="1523999">
                <a:moveTo>
                  <a:pt x="0" y="254000"/>
                </a:moveTo>
                <a:lnTo>
                  <a:pt x="3324" y="212786"/>
                </a:lnTo>
                <a:lnTo>
                  <a:pt x="12948" y="173695"/>
                </a:lnTo>
                <a:lnTo>
                  <a:pt x="28350" y="137248"/>
                </a:lnTo>
                <a:lnTo>
                  <a:pt x="49006" y="103967"/>
                </a:lnTo>
                <a:lnTo>
                  <a:pt x="74393" y="74374"/>
                </a:lnTo>
                <a:lnTo>
                  <a:pt x="103989" y="48991"/>
                </a:lnTo>
                <a:lnTo>
                  <a:pt x="137270" y="28340"/>
                </a:lnTo>
                <a:lnTo>
                  <a:pt x="173714" y="12943"/>
                </a:lnTo>
                <a:lnTo>
                  <a:pt x="212798" y="3322"/>
                </a:lnTo>
                <a:lnTo>
                  <a:pt x="254000" y="0"/>
                </a:lnTo>
                <a:lnTo>
                  <a:pt x="1297432" y="0"/>
                </a:lnTo>
                <a:lnTo>
                  <a:pt x="1338645" y="3322"/>
                </a:lnTo>
                <a:lnTo>
                  <a:pt x="1377736" y="12943"/>
                </a:lnTo>
                <a:lnTo>
                  <a:pt x="1414183" y="28340"/>
                </a:lnTo>
                <a:lnTo>
                  <a:pt x="1447464" y="48991"/>
                </a:lnTo>
                <a:lnTo>
                  <a:pt x="1477057" y="74374"/>
                </a:lnTo>
                <a:lnTo>
                  <a:pt x="1502440" y="103967"/>
                </a:lnTo>
                <a:lnTo>
                  <a:pt x="1523091" y="137248"/>
                </a:lnTo>
                <a:lnTo>
                  <a:pt x="1538488" y="173695"/>
                </a:lnTo>
                <a:lnTo>
                  <a:pt x="1548109" y="212786"/>
                </a:lnTo>
                <a:lnTo>
                  <a:pt x="1551432" y="254000"/>
                </a:lnTo>
                <a:lnTo>
                  <a:pt x="1551432" y="1270000"/>
                </a:lnTo>
                <a:lnTo>
                  <a:pt x="1548109" y="1311199"/>
                </a:lnTo>
                <a:lnTo>
                  <a:pt x="1538488" y="1350282"/>
                </a:lnTo>
                <a:lnTo>
                  <a:pt x="1523091" y="1386726"/>
                </a:lnTo>
                <a:lnTo>
                  <a:pt x="1502440" y="1420007"/>
                </a:lnTo>
                <a:lnTo>
                  <a:pt x="1477057" y="1449603"/>
                </a:lnTo>
                <a:lnTo>
                  <a:pt x="1447464" y="1474991"/>
                </a:lnTo>
                <a:lnTo>
                  <a:pt x="1414183" y="1495648"/>
                </a:lnTo>
                <a:lnTo>
                  <a:pt x="1377736" y="1511050"/>
                </a:lnTo>
                <a:lnTo>
                  <a:pt x="1338645" y="1520674"/>
                </a:lnTo>
                <a:lnTo>
                  <a:pt x="1297432" y="1523999"/>
                </a:lnTo>
                <a:lnTo>
                  <a:pt x="254000" y="1523999"/>
                </a:lnTo>
                <a:lnTo>
                  <a:pt x="212798" y="1520674"/>
                </a:lnTo>
                <a:lnTo>
                  <a:pt x="173714" y="1511050"/>
                </a:lnTo>
                <a:lnTo>
                  <a:pt x="137270" y="1495648"/>
                </a:lnTo>
                <a:lnTo>
                  <a:pt x="103989" y="1474991"/>
                </a:lnTo>
                <a:lnTo>
                  <a:pt x="74393" y="1449603"/>
                </a:lnTo>
                <a:lnTo>
                  <a:pt x="49006" y="1420007"/>
                </a:lnTo>
                <a:lnTo>
                  <a:pt x="28350" y="1386726"/>
                </a:lnTo>
                <a:lnTo>
                  <a:pt x="12948" y="1350282"/>
                </a:lnTo>
                <a:lnTo>
                  <a:pt x="3324" y="1311199"/>
                </a:lnTo>
                <a:lnTo>
                  <a:pt x="0" y="1270000"/>
                </a:lnTo>
                <a:lnTo>
                  <a:pt x="0" y="254000"/>
                </a:lnTo>
                <a:close/>
              </a:path>
            </a:pathLst>
          </a:custGeom>
          <a:ln w="12191">
            <a:solidFill>
              <a:srgbClr val="2E528F"/>
            </a:solidFill>
          </a:ln>
        </p:spPr>
        <p:txBody>
          <a:bodyPr wrap="square" lIns="0" tIns="0" rIns="0" bIns="0" rtlCol="0">
            <a:noAutofit/>
          </a:bodyPr>
          <a:lstStyle/>
          <a:p>
            <a:endParaRPr/>
          </a:p>
        </p:txBody>
      </p:sp>
      <p:sp>
        <p:nvSpPr>
          <p:cNvPr id="12" name="object 12">
            <a:extLst>
              <a:ext uri="{FF2B5EF4-FFF2-40B4-BE49-F238E27FC236}">
                <a16:creationId xmlns:a16="http://schemas.microsoft.com/office/drawing/2014/main" id="{D9C885FA-270A-BC48-9A10-4CB421675F2E}"/>
              </a:ext>
            </a:extLst>
          </p:cNvPr>
          <p:cNvSpPr txBox="1"/>
          <p:nvPr/>
        </p:nvSpPr>
        <p:spPr>
          <a:xfrm>
            <a:off x="284916" y="4751497"/>
            <a:ext cx="1172845" cy="510540"/>
          </a:xfrm>
          <a:prstGeom prst="rect">
            <a:avLst/>
          </a:prstGeom>
        </p:spPr>
        <p:txBody>
          <a:bodyPr vert="horz" wrap="square" lIns="0" tIns="0" rIns="0" bIns="0" rtlCol="0">
            <a:noAutofit/>
          </a:bodyPr>
          <a:lstStyle/>
          <a:p>
            <a:pPr marL="12700" marR="12700" indent="5715">
              <a:lnSpc>
                <a:spcPct val="100000"/>
              </a:lnSpc>
            </a:pPr>
            <a:r>
              <a:rPr sz="1600" b="1" spc="-15" dirty="0">
                <a:latin typeface="Calibri"/>
                <a:cs typeface="Calibri"/>
              </a:rPr>
              <a:t>M</a:t>
            </a:r>
            <a:r>
              <a:rPr sz="1600" b="1" spc="-25" dirty="0">
                <a:latin typeface="Calibri"/>
                <a:cs typeface="Calibri"/>
              </a:rPr>
              <a:t>e</a:t>
            </a:r>
            <a:r>
              <a:rPr sz="1600" b="1" spc="-10" dirty="0">
                <a:latin typeface="Calibri"/>
                <a:cs typeface="Calibri"/>
              </a:rPr>
              <a:t>t</a:t>
            </a:r>
            <a:r>
              <a:rPr sz="1600" b="1" spc="-20" dirty="0">
                <a:latin typeface="Calibri"/>
                <a:cs typeface="Calibri"/>
              </a:rPr>
              <a:t>h</a:t>
            </a:r>
            <a:r>
              <a:rPr sz="1600" b="1" spc="-10" dirty="0">
                <a:latin typeface="Calibri"/>
                <a:cs typeface="Calibri"/>
              </a:rPr>
              <a:t>o</a:t>
            </a:r>
            <a:r>
              <a:rPr sz="1600" b="1" spc="-15" dirty="0">
                <a:latin typeface="Calibri"/>
                <a:cs typeface="Calibri"/>
              </a:rPr>
              <a:t>d</a:t>
            </a:r>
            <a:r>
              <a:rPr sz="1600" b="1" spc="-10" dirty="0">
                <a:latin typeface="Calibri"/>
                <a:cs typeface="Calibri"/>
              </a:rPr>
              <a:t>ol</a:t>
            </a:r>
            <a:r>
              <a:rPr sz="1600" b="1" spc="-5" dirty="0">
                <a:latin typeface="Calibri"/>
                <a:cs typeface="Calibri"/>
              </a:rPr>
              <a:t>o</a:t>
            </a:r>
            <a:r>
              <a:rPr sz="1600" b="1" spc="-10" dirty="0">
                <a:latin typeface="Calibri"/>
                <a:cs typeface="Calibri"/>
              </a:rPr>
              <a:t>gy</a:t>
            </a:r>
            <a:r>
              <a:rPr sz="1600" b="1" spc="-5" dirty="0">
                <a:latin typeface="Calibri"/>
                <a:cs typeface="Calibri"/>
              </a:rPr>
              <a:t> </a:t>
            </a:r>
            <a:r>
              <a:rPr sz="1600" b="1" spc="-30" dirty="0">
                <a:latin typeface="Calibri"/>
                <a:cs typeface="Calibri"/>
              </a:rPr>
              <a:t>f</a:t>
            </a:r>
            <a:r>
              <a:rPr sz="1600" b="1" spc="-10" dirty="0">
                <a:latin typeface="Calibri"/>
                <a:cs typeface="Calibri"/>
              </a:rPr>
              <a:t>or</a:t>
            </a:r>
            <a:r>
              <a:rPr sz="1600" b="1" spc="15" dirty="0">
                <a:latin typeface="Calibri"/>
                <a:cs typeface="Calibri"/>
              </a:rPr>
              <a:t> </a:t>
            </a:r>
            <a:r>
              <a:rPr sz="1600" b="1" spc="-95" dirty="0">
                <a:latin typeface="Calibri"/>
                <a:cs typeface="Calibri"/>
              </a:rPr>
              <a:t>V</a:t>
            </a:r>
            <a:r>
              <a:rPr sz="1600" b="1" spc="-10" dirty="0">
                <a:latin typeface="Calibri"/>
                <a:cs typeface="Calibri"/>
              </a:rPr>
              <a:t>a</a:t>
            </a:r>
            <a:r>
              <a:rPr sz="1600" b="1" spc="0" dirty="0">
                <a:latin typeface="Calibri"/>
                <a:cs typeface="Calibri"/>
              </a:rPr>
              <a:t>l</a:t>
            </a:r>
            <a:r>
              <a:rPr sz="1600" b="1" spc="-10" dirty="0">
                <a:latin typeface="Calibri"/>
                <a:cs typeface="Calibri"/>
              </a:rPr>
              <a:t>id</a:t>
            </a:r>
            <a:r>
              <a:rPr sz="1600" b="1" spc="-20" dirty="0">
                <a:latin typeface="Calibri"/>
                <a:cs typeface="Calibri"/>
              </a:rPr>
              <a:t>a</a:t>
            </a:r>
            <a:r>
              <a:rPr sz="1600" b="1" spc="-5" dirty="0">
                <a:latin typeface="Calibri"/>
                <a:cs typeface="Calibri"/>
              </a:rPr>
              <a:t>tio</a:t>
            </a:r>
            <a:r>
              <a:rPr sz="1600" b="1" spc="-10" dirty="0">
                <a:latin typeface="Calibri"/>
                <a:cs typeface="Calibri"/>
              </a:rPr>
              <a:t>n</a:t>
            </a:r>
            <a:endParaRPr sz="1600" dirty="0">
              <a:latin typeface="Calibri"/>
              <a:cs typeface="Calibri"/>
            </a:endParaRPr>
          </a:p>
        </p:txBody>
      </p:sp>
      <p:sp>
        <p:nvSpPr>
          <p:cNvPr id="14" name="object 14">
            <a:extLst>
              <a:ext uri="{FF2B5EF4-FFF2-40B4-BE49-F238E27FC236}">
                <a16:creationId xmlns:a16="http://schemas.microsoft.com/office/drawing/2014/main" id="{FEDF63E9-018A-0749-9B59-112E56B85487}"/>
              </a:ext>
            </a:extLst>
          </p:cNvPr>
          <p:cNvSpPr txBox="1"/>
          <p:nvPr/>
        </p:nvSpPr>
        <p:spPr>
          <a:xfrm>
            <a:off x="344352" y="5727137"/>
            <a:ext cx="1056005" cy="510540"/>
          </a:xfrm>
          <a:prstGeom prst="rect">
            <a:avLst/>
          </a:prstGeom>
        </p:spPr>
        <p:txBody>
          <a:bodyPr vert="horz" wrap="square" lIns="0" tIns="0" rIns="0" bIns="0" rtlCol="0">
            <a:noAutofit/>
          </a:bodyPr>
          <a:lstStyle/>
          <a:p>
            <a:pPr marL="12700" marR="12700" indent="10160">
              <a:lnSpc>
                <a:spcPct val="100000"/>
              </a:lnSpc>
            </a:pPr>
            <a:r>
              <a:rPr sz="1600" b="1" spc="-15" dirty="0">
                <a:solidFill>
                  <a:srgbClr val="FF0000"/>
                </a:solidFill>
                <a:latin typeface="Calibri"/>
                <a:cs typeface="Calibri"/>
              </a:rPr>
              <a:t>100%</a:t>
            </a:r>
            <a:r>
              <a:rPr sz="1600" b="1" spc="20" dirty="0">
                <a:solidFill>
                  <a:srgbClr val="FF0000"/>
                </a:solidFill>
                <a:latin typeface="Calibri"/>
                <a:cs typeface="Calibri"/>
              </a:rPr>
              <a:t> </a:t>
            </a:r>
            <a:r>
              <a:rPr sz="1600" b="1" spc="-10" dirty="0">
                <a:solidFill>
                  <a:srgbClr val="FF0000"/>
                </a:solidFill>
                <a:latin typeface="Calibri"/>
                <a:cs typeface="Calibri"/>
              </a:rPr>
              <a:t>Di</a:t>
            </a:r>
            <a:r>
              <a:rPr sz="1600" b="1" spc="-30" dirty="0">
                <a:solidFill>
                  <a:srgbClr val="FF0000"/>
                </a:solidFill>
                <a:latin typeface="Calibri"/>
                <a:cs typeface="Calibri"/>
              </a:rPr>
              <a:t>r</a:t>
            </a:r>
            <a:r>
              <a:rPr sz="1600" b="1" spc="-10" dirty="0">
                <a:solidFill>
                  <a:srgbClr val="FF0000"/>
                </a:solidFill>
                <a:latin typeface="Calibri"/>
                <a:cs typeface="Calibri"/>
              </a:rPr>
              <a:t>ect O</a:t>
            </a:r>
            <a:r>
              <a:rPr sz="1600" b="1" spc="-30" dirty="0">
                <a:solidFill>
                  <a:srgbClr val="FF0000"/>
                </a:solidFill>
                <a:latin typeface="Calibri"/>
                <a:cs typeface="Calibri"/>
              </a:rPr>
              <a:t>b</a:t>
            </a:r>
            <a:r>
              <a:rPr sz="1600" b="1" spc="-10" dirty="0">
                <a:solidFill>
                  <a:srgbClr val="FF0000"/>
                </a:solidFill>
                <a:latin typeface="Calibri"/>
                <a:cs typeface="Calibri"/>
              </a:rPr>
              <a:t>se</a:t>
            </a:r>
            <a:r>
              <a:rPr sz="1600" b="1" spc="-5" dirty="0">
                <a:solidFill>
                  <a:srgbClr val="FF0000"/>
                </a:solidFill>
                <a:latin typeface="Calibri"/>
                <a:cs typeface="Calibri"/>
              </a:rPr>
              <a:t>r</a:t>
            </a:r>
            <a:r>
              <a:rPr sz="1600" b="1" spc="-35" dirty="0">
                <a:solidFill>
                  <a:srgbClr val="FF0000"/>
                </a:solidFill>
                <a:latin typeface="Calibri"/>
                <a:cs typeface="Calibri"/>
              </a:rPr>
              <a:t>v</a:t>
            </a:r>
            <a:r>
              <a:rPr sz="1600" b="1" spc="-20" dirty="0">
                <a:solidFill>
                  <a:srgbClr val="FF0000"/>
                </a:solidFill>
                <a:latin typeface="Calibri"/>
                <a:cs typeface="Calibri"/>
              </a:rPr>
              <a:t>a</a:t>
            </a:r>
            <a:r>
              <a:rPr sz="1600" b="1" spc="-5" dirty="0">
                <a:solidFill>
                  <a:srgbClr val="FF0000"/>
                </a:solidFill>
                <a:latin typeface="Calibri"/>
                <a:cs typeface="Calibri"/>
              </a:rPr>
              <a:t>tio</a:t>
            </a:r>
            <a:r>
              <a:rPr sz="1600" b="1" spc="-10" dirty="0">
                <a:solidFill>
                  <a:srgbClr val="FF0000"/>
                </a:solidFill>
                <a:latin typeface="Calibri"/>
                <a:cs typeface="Calibri"/>
              </a:rPr>
              <a:t>n</a:t>
            </a:r>
            <a:endParaRPr sz="1600">
              <a:latin typeface="Calibri"/>
              <a:cs typeface="Calibri"/>
            </a:endParaRPr>
          </a:p>
        </p:txBody>
      </p:sp>
      <p:sp>
        <p:nvSpPr>
          <p:cNvPr id="15" name="Rounded Rectangle 14">
            <a:extLst>
              <a:ext uri="{FF2B5EF4-FFF2-40B4-BE49-F238E27FC236}">
                <a16:creationId xmlns:a16="http://schemas.microsoft.com/office/drawing/2014/main" id="{118C70EE-CDD3-5D43-9320-1DCDAFA34DCF}"/>
              </a:ext>
            </a:extLst>
          </p:cNvPr>
          <p:cNvSpPr/>
          <p:nvPr/>
        </p:nvSpPr>
        <p:spPr>
          <a:xfrm>
            <a:off x="26721" y="132"/>
            <a:ext cx="1109720" cy="1281242"/>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lang="en-US" sz="3383" b="1" dirty="0">
                <a:solidFill>
                  <a:srgbClr val="FFFFFF"/>
                </a:solidFill>
                <a:latin typeface="Arial"/>
                <a:ea typeface="Calibri"/>
                <a:cs typeface="Times New Roman"/>
              </a:rPr>
              <a:t>3.</a:t>
            </a:r>
            <a:r>
              <a:rPr kumimoji="0" lang="en-US" sz="3383" b="1" i="0" u="none" strike="noStrike" kern="1200" cap="none" spc="0" normalizeH="0" baseline="0" noProof="0" dirty="0">
                <a:ln>
                  <a:noFill/>
                </a:ln>
                <a:solidFill>
                  <a:srgbClr val="FFFFFF"/>
                </a:solidFill>
                <a:effectLst/>
                <a:uLnTx/>
                <a:uFillTx/>
                <a:latin typeface="Arial"/>
                <a:ea typeface="Calibri"/>
                <a:cs typeface="Times New Roman"/>
              </a:rPr>
              <a:t>1</a:t>
            </a:r>
            <a:endParaRPr kumimoji="0" lang="en-SG" sz="1034"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6" name="Rounded Rectangle 15">
            <a:extLst>
              <a:ext uri="{FF2B5EF4-FFF2-40B4-BE49-F238E27FC236}">
                <a16:creationId xmlns:a16="http://schemas.microsoft.com/office/drawing/2014/main" id="{012A6A7E-197C-E14B-8654-60D766F65A17}"/>
              </a:ext>
            </a:extLst>
          </p:cNvPr>
          <p:cNvSpPr/>
          <p:nvPr/>
        </p:nvSpPr>
        <p:spPr>
          <a:xfrm>
            <a:off x="1250756" y="9923"/>
            <a:ext cx="10785927" cy="1281242"/>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15" b="0" i="0" u="none" strike="noStrike" kern="1200" cap="none" spc="0" normalizeH="0" baseline="0" noProof="0" dirty="0">
                <a:ln>
                  <a:noFill/>
                </a:ln>
                <a:solidFill>
                  <a:srgbClr val="000000"/>
                </a:solidFill>
                <a:effectLst/>
                <a:uLnTx/>
                <a:uFillTx/>
                <a:latin typeface="Calibri" panose="020F0502020204030204"/>
                <a:ea typeface="Times New Roman"/>
                <a:cs typeface="Arial"/>
              </a:rPr>
              <a:t>What percentage of Households, Commercial </a:t>
            </a:r>
            <a:r>
              <a:rPr kumimoji="0" lang="en-US" sz="2115" b="0" i="0" u="none" strike="noStrike" kern="1200" cap="none" spc="0" normalizeH="0" baseline="0" noProof="0" dirty="0">
                <a:ln>
                  <a:noFill/>
                </a:ln>
                <a:solidFill>
                  <a:prstClr val="black"/>
                </a:solidFill>
                <a:effectLst/>
                <a:uLnTx/>
                <a:uFillTx/>
                <a:latin typeface="Calibri" panose="020F0502020204030204"/>
                <a:ea typeface="Times New Roman"/>
                <a:cs typeface="Arial"/>
              </a:rPr>
              <a:t>Institutions,</a:t>
            </a:r>
            <a:r>
              <a:rPr kumimoji="0" lang="en-US" sz="2115" b="0" i="0" u="none" strike="noStrike" kern="1200" cap="none" spc="0" normalizeH="0" baseline="0" noProof="0" dirty="0">
                <a:ln>
                  <a:noFill/>
                </a:ln>
                <a:solidFill>
                  <a:srgbClr val="000000"/>
                </a:solidFill>
                <a:effectLst/>
                <a:uLnTx/>
                <a:uFillTx/>
                <a:latin typeface="Calibri" panose="020F0502020204030204"/>
                <a:ea typeface="Times New Roman"/>
                <a:cs typeface="Arial"/>
              </a:rPr>
              <a:t> Establishments and Public area CTs/PTs </a:t>
            </a:r>
            <a:r>
              <a:rPr kumimoji="0" lang="en-IN" sz="2115" b="0" i="0" u="none" strike="noStrike" kern="1200" cap="none" spc="0" normalizeH="0" baseline="0" noProof="0" dirty="0">
                <a:ln>
                  <a:noFill/>
                </a:ln>
                <a:solidFill>
                  <a:srgbClr val="000000"/>
                </a:solidFill>
                <a:effectLst/>
                <a:uLnTx/>
                <a:uFillTx/>
                <a:latin typeface="Calibri" panose="020F0502020204030204"/>
                <a:ea typeface="Times New Roman"/>
                <a:cs typeface="Arial"/>
              </a:rPr>
              <a:t>are connected to a closed system such as sewerage, septic tank + soak pit, twin-pit system etc. (no open system/connection/flow/discharge)</a:t>
            </a:r>
            <a:endParaRPr kumimoji="0" lang="en-SG" sz="2115" b="0" i="0" u="none" strike="noStrike" kern="1200" cap="none" spc="0" normalizeH="0" baseline="0" noProof="0" dirty="0">
              <a:ln>
                <a:noFill/>
              </a:ln>
              <a:solidFill>
                <a:srgbClr val="000000"/>
              </a:solidFill>
              <a:effectLst/>
              <a:uLnTx/>
              <a:uFillTx/>
              <a:latin typeface="Calibri" panose="020F0502020204030204"/>
              <a:ea typeface="Times New Roman"/>
              <a:cs typeface="Arial"/>
            </a:endParaRPr>
          </a:p>
        </p:txBody>
      </p:sp>
    </p:spTree>
    <p:extLst>
      <p:ext uri="{BB962C8B-B14F-4D97-AF65-F5344CB8AC3E}">
        <p14:creationId xmlns:p14="http://schemas.microsoft.com/office/powerpoint/2010/main" val="20584272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6350" y="222250"/>
            <a:ext cx="12204700" cy="622300"/>
            <a:chOff x="-6350" y="222250"/>
            <a:chExt cx="12204700" cy="622300"/>
          </a:xfrm>
        </p:grpSpPr>
        <p:sp>
          <p:nvSpPr>
            <p:cNvPr id="8" name="object 8"/>
            <p:cNvSpPr/>
            <p:nvPr/>
          </p:nvSpPr>
          <p:spPr>
            <a:xfrm>
              <a:off x="0" y="228600"/>
              <a:ext cx="12192000" cy="609600"/>
            </a:xfrm>
            <a:custGeom>
              <a:avLst/>
              <a:gdLst/>
              <a:ahLst/>
              <a:cxnLst/>
              <a:rect l="l" t="t" r="r" b="b"/>
              <a:pathLst>
                <a:path w="12192000" h="609600">
                  <a:moveTo>
                    <a:pt x="12192000" y="0"/>
                  </a:moveTo>
                  <a:lnTo>
                    <a:pt x="0" y="0"/>
                  </a:lnTo>
                  <a:lnTo>
                    <a:pt x="0" y="609600"/>
                  </a:lnTo>
                  <a:lnTo>
                    <a:pt x="12192000" y="609600"/>
                  </a:lnTo>
                  <a:lnTo>
                    <a:pt x="12192000" y="0"/>
                  </a:lnTo>
                  <a:close/>
                </a:path>
              </a:pathLst>
            </a:custGeom>
            <a:solidFill>
              <a:srgbClr val="622574"/>
            </a:solidFill>
          </p:spPr>
          <p:txBody>
            <a:bodyPr wrap="square" lIns="0" tIns="0" rIns="0" bIns="0" rtlCol="0"/>
            <a:lstStyle/>
            <a:p>
              <a:endParaRPr/>
            </a:p>
          </p:txBody>
        </p:sp>
        <p:sp>
          <p:nvSpPr>
            <p:cNvPr id="9" name="object 9"/>
            <p:cNvSpPr/>
            <p:nvPr/>
          </p:nvSpPr>
          <p:spPr>
            <a:xfrm>
              <a:off x="0" y="228600"/>
              <a:ext cx="12192000" cy="609600"/>
            </a:xfrm>
            <a:custGeom>
              <a:avLst/>
              <a:gdLst/>
              <a:ahLst/>
              <a:cxnLst/>
              <a:rect l="l" t="t" r="r" b="b"/>
              <a:pathLst>
                <a:path w="12192000" h="609600">
                  <a:moveTo>
                    <a:pt x="0" y="609600"/>
                  </a:moveTo>
                  <a:lnTo>
                    <a:pt x="12192000" y="609600"/>
                  </a:lnTo>
                  <a:lnTo>
                    <a:pt x="12192000" y="0"/>
                  </a:lnTo>
                  <a:lnTo>
                    <a:pt x="0" y="0"/>
                  </a:lnTo>
                  <a:lnTo>
                    <a:pt x="0" y="609600"/>
                  </a:lnTo>
                  <a:close/>
                </a:path>
              </a:pathLst>
            </a:custGeom>
            <a:ln w="12700">
              <a:solidFill>
                <a:srgbClr val="622574"/>
              </a:solidFill>
            </a:ln>
          </p:spPr>
          <p:txBody>
            <a:bodyPr wrap="square" lIns="0" tIns="0" rIns="0" bIns="0" rtlCol="0"/>
            <a:lstStyle/>
            <a:p>
              <a:endParaRPr/>
            </a:p>
          </p:txBody>
        </p:sp>
      </p:grpSp>
      <p:sp>
        <p:nvSpPr>
          <p:cNvPr id="10" name="object 10"/>
          <p:cNvSpPr txBox="1">
            <a:spLocks noGrp="1"/>
          </p:cNvSpPr>
          <p:nvPr>
            <p:ph type="title"/>
          </p:nvPr>
        </p:nvSpPr>
        <p:spPr>
          <a:xfrm>
            <a:off x="399389" y="176860"/>
            <a:ext cx="11393170" cy="676275"/>
          </a:xfrm>
          <a:prstGeom prst="rect">
            <a:avLst/>
          </a:prstGeom>
        </p:spPr>
        <p:txBody>
          <a:bodyPr vert="horz" wrap="square" lIns="0" tIns="17145" rIns="0" bIns="0" rtlCol="0" anchor="ctr">
            <a:spAutoFit/>
          </a:bodyPr>
          <a:lstStyle/>
          <a:p>
            <a:pPr algn="ctr">
              <a:lnSpc>
                <a:spcPct val="100000"/>
              </a:lnSpc>
              <a:spcBef>
                <a:spcPts val="135"/>
              </a:spcBef>
            </a:pPr>
            <a:r>
              <a:rPr lang="en-IN" sz="2100" b="1" spc="20" dirty="0">
                <a:solidFill>
                  <a:schemeClr val="bg1"/>
                </a:solidFill>
              </a:rPr>
              <a:t>C</a:t>
            </a:r>
            <a:r>
              <a:rPr sz="2100" b="1" spc="20" dirty="0" err="1">
                <a:solidFill>
                  <a:schemeClr val="bg1"/>
                </a:solidFill>
              </a:rPr>
              <a:t>onnected</a:t>
            </a:r>
            <a:r>
              <a:rPr sz="2100" b="1" spc="-30" dirty="0">
                <a:solidFill>
                  <a:schemeClr val="bg1"/>
                </a:solidFill>
              </a:rPr>
              <a:t> </a:t>
            </a:r>
            <a:r>
              <a:rPr sz="2100" b="1" spc="25" dirty="0">
                <a:solidFill>
                  <a:schemeClr val="bg1"/>
                </a:solidFill>
              </a:rPr>
              <a:t>with</a:t>
            </a:r>
            <a:r>
              <a:rPr sz="2100" b="1" spc="-45" dirty="0">
                <a:solidFill>
                  <a:schemeClr val="bg1"/>
                </a:solidFill>
              </a:rPr>
              <a:t> </a:t>
            </a:r>
            <a:r>
              <a:rPr sz="2100" b="1" spc="15" dirty="0">
                <a:solidFill>
                  <a:schemeClr val="bg1"/>
                </a:solidFill>
              </a:rPr>
              <a:t>septic</a:t>
            </a:r>
            <a:r>
              <a:rPr sz="2100" b="1" spc="5" dirty="0">
                <a:solidFill>
                  <a:schemeClr val="bg1"/>
                </a:solidFill>
              </a:rPr>
              <a:t> </a:t>
            </a:r>
            <a:r>
              <a:rPr sz="2100" b="1" spc="15" dirty="0">
                <a:solidFill>
                  <a:schemeClr val="bg1"/>
                </a:solidFill>
              </a:rPr>
              <a:t>tank</a:t>
            </a:r>
            <a:r>
              <a:rPr sz="2100" b="1" spc="-10" dirty="0">
                <a:solidFill>
                  <a:schemeClr val="bg1"/>
                </a:solidFill>
              </a:rPr>
              <a:t> </a:t>
            </a:r>
            <a:r>
              <a:rPr sz="2100" b="1" spc="20" dirty="0">
                <a:solidFill>
                  <a:schemeClr val="bg1"/>
                </a:solidFill>
              </a:rPr>
              <a:t>(with</a:t>
            </a:r>
            <a:r>
              <a:rPr sz="2100" b="1" spc="-30" dirty="0">
                <a:solidFill>
                  <a:schemeClr val="bg1"/>
                </a:solidFill>
              </a:rPr>
              <a:t> </a:t>
            </a:r>
            <a:r>
              <a:rPr sz="2100" b="1" spc="20" dirty="0">
                <a:solidFill>
                  <a:schemeClr val="bg1"/>
                </a:solidFill>
              </a:rPr>
              <a:t>no</a:t>
            </a:r>
            <a:r>
              <a:rPr sz="2100" b="1" spc="-10" dirty="0">
                <a:solidFill>
                  <a:schemeClr val="bg1"/>
                </a:solidFill>
              </a:rPr>
              <a:t> </a:t>
            </a:r>
            <a:r>
              <a:rPr sz="2100" b="1" spc="15" dirty="0">
                <a:solidFill>
                  <a:schemeClr val="bg1"/>
                </a:solidFill>
              </a:rPr>
              <a:t>overflow)</a:t>
            </a:r>
            <a:r>
              <a:rPr sz="2100" b="1" spc="-35" dirty="0">
                <a:solidFill>
                  <a:schemeClr val="bg1"/>
                </a:solidFill>
              </a:rPr>
              <a:t> </a:t>
            </a:r>
            <a:r>
              <a:rPr sz="2100" b="1" spc="15" dirty="0">
                <a:solidFill>
                  <a:schemeClr val="bg1"/>
                </a:solidFill>
              </a:rPr>
              <a:t>or</a:t>
            </a:r>
            <a:r>
              <a:rPr sz="2100" b="1" spc="-10" dirty="0">
                <a:solidFill>
                  <a:schemeClr val="bg1"/>
                </a:solidFill>
              </a:rPr>
              <a:t> </a:t>
            </a:r>
            <a:r>
              <a:rPr sz="2100" b="1" spc="25" dirty="0">
                <a:solidFill>
                  <a:schemeClr val="bg1"/>
                </a:solidFill>
              </a:rPr>
              <a:t>with</a:t>
            </a:r>
            <a:endParaRPr sz="2100" b="1" dirty="0">
              <a:solidFill>
                <a:schemeClr val="bg1"/>
              </a:solidFill>
            </a:endParaRPr>
          </a:p>
          <a:p>
            <a:pPr marL="635" algn="ctr">
              <a:lnSpc>
                <a:spcPct val="100000"/>
              </a:lnSpc>
              <a:spcBef>
                <a:spcPts val="40"/>
              </a:spcBef>
            </a:pPr>
            <a:r>
              <a:rPr sz="2100" b="1" spc="25" dirty="0">
                <a:solidFill>
                  <a:schemeClr val="bg1"/>
                </a:solidFill>
              </a:rPr>
              <a:t>sewer</a:t>
            </a:r>
            <a:r>
              <a:rPr sz="2100" b="1" spc="-45" dirty="0">
                <a:solidFill>
                  <a:schemeClr val="bg1"/>
                </a:solidFill>
              </a:rPr>
              <a:t> </a:t>
            </a:r>
            <a:r>
              <a:rPr sz="2100" b="1" spc="20" dirty="0">
                <a:solidFill>
                  <a:schemeClr val="bg1"/>
                </a:solidFill>
              </a:rPr>
              <a:t>network</a:t>
            </a:r>
            <a:r>
              <a:rPr sz="2100" b="1" spc="-30" dirty="0">
                <a:solidFill>
                  <a:schemeClr val="bg1"/>
                </a:solidFill>
              </a:rPr>
              <a:t> </a:t>
            </a:r>
            <a:r>
              <a:rPr sz="2100" b="1" spc="10" dirty="0">
                <a:solidFill>
                  <a:schemeClr val="bg1"/>
                </a:solidFill>
              </a:rPr>
              <a:t>-</a:t>
            </a:r>
            <a:r>
              <a:rPr sz="2100" b="1" spc="5" dirty="0">
                <a:solidFill>
                  <a:schemeClr val="bg1"/>
                </a:solidFill>
              </a:rPr>
              <a:t> </a:t>
            </a:r>
            <a:r>
              <a:rPr sz="2100" b="1" spc="20" dirty="0">
                <a:solidFill>
                  <a:schemeClr val="bg1"/>
                </a:solidFill>
              </a:rPr>
              <a:t>no</a:t>
            </a:r>
            <a:r>
              <a:rPr sz="2100" b="1" spc="-25" dirty="0">
                <a:solidFill>
                  <a:schemeClr val="bg1"/>
                </a:solidFill>
              </a:rPr>
              <a:t> </a:t>
            </a:r>
            <a:r>
              <a:rPr sz="2100" b="1" spc="20" dirty="0">
                <a:solidFill>
                  <a:schemeClr val="bg1"/>
                </a:solidFill>
              </a:rPr>
              <a:t>open</a:t>
            </a:r>
            <a:r>
              <a:rPr sz="2100" b="1" spc="-20" dirty="0">
                <a:solidFill>
                  <a:schemeClr val="bg1"/>
                </a:solidFill>
              </a:rPr>
              <a:t> </a:t>
            </a:r>
            <a:r>
              <a:rPr sz="2100" b="1" spc="15" dirty="0">
                <a:solidFill>
                  <a:schemeClr val="bg1"/>
                </a:solidFill>
              </a:rPr>
              <a:t>drainage</a:t>
            </a:r>
            <a:r>
              <a:rPr lang="en-IN" sz="2100" b="1" spc="15" dirty="0">
                <a:solidFill>
                  <a:schemeClr val="bg1"/>
                </a:solidFill>
              </a:rPr>
              <a:t>/ No Open Discharge</a:t>
            </a:r>
            <a:endParaRPr sz="2100" b="1" dirty="0">
              <a:solidFill>
                <a:schemeClr val="bg1"/>
              </a:solidFill>
            </a:endParaRPr>
          </a:p>
        </p:txBody>
      </p:sp>
      <p:pic>
        <p:nvPicPr>
          <p:cNvPr id="11" name="object 11"/>
          <p:cNvPicPr/>
          <p:nvPr/>
        </p:nvPicPr>
        <p:blipFill>
          <a:blip r:embed="rId2" cstate="print"/>
          <a:stretch>
            <a:fillRect/>
          </a:stretch>
        </p:blipFill>
        <p:spPr>
          <a:xfrm>
            <a:off x="3150107" y="1092708"/>
            <a:ext cx="3078479" cy="4105655"/>
          </a:xfrm>
          <a:prstGeom prst="rect">
            <a:avLst/>
          </a:prstGeom>
        </p:spPr>
      </p:pic>
      <p:pic>
        <p:nvPicPr>
          <p:cNvPr id="12" name="object 12"/>
          <p:cNvPicPr/>
          <p:nvPr/>
        </p:nvPicPr>
        <p:blipFill>
          <a:blip r:embed="rId3" cstate="print"/>
          <a:stretch>
            <a:fillRect/>
          </a:stretch>
        </p:blipFill>
        <p:spPr>
          <a:xfrm>
            <a:off x="6444996" y="1092708"/>
            <a:ext cx="3108959" cy="4142232"/>
          </a:xfrm>
          <a:prstGeom prst="rect">
            <a:avLst/>
          </a:prstGeom>
        </p:spPr>
      </p:pic>
      <p:pic>
        <p:nvPicPr>
          <p:cNvPr id="13" name="object 13"/>
          <p:cNvPicPr/>
          <p:nvPr/>
        </p:nvPicPr>
        <p:blipFill>
          <a:blip r:embed="rId4" cstate="print"/>
          <a:stretch>
            <a:fillRect/>
          </a:stretch>
        </p:blipFill>
        <p:spPr>
          <a:xfrm>
            <a:off x="202692" y="1193291"/>
            <a:ext cx="2674620" cy="4032504"/>
          </a:xfrm>
          <a:prstGeom prst="rect">
            <a:avLst/>
          </a:prstGeom>
        </p:spPr>
      </p:pic>
      <p:pic>
        <p:nvPicPr>
          <p:cNvPr id="14" name="object 14"/>
          <p:cNvPicPr/>
          <p:nvPr/>
        </p:nvPicPr>
        <p:blipFill>
          <a:blip r:embed="rId5" cstate="print"/>
          <a:stretch>
            <a:fillRect/>
          </a:stretch>
        </p:blipFill>
        <p:spPr>
          <a:xfrm>
            <a:off x="9843516" y="1629155"/>
            <a:ext cx="2145792" cy="3555491"/>
          </a:xfrm>
          <a:prstGeom prst="rect">
            <a:avLst/>
          </a:prstGeom>
        </p:spPr>
      </p:pic>
      <p:sp>
        <p:nvSpPr>
          <p:cNvPr id="15" name="object 15"/>
          <p:cNvSpPr txBox="1"/>
          <p:nvPr/>
        </p:nvSpPr>
        <p:spPr>
          <a:xfrm>
            <a:off x="4038600" y="5677548"/>
            <a:ext cx="3396996" cy="644663"/>
          </a:xfrm>
          <a:prstGeom prst="rect">
            <a:avLst/>
          </a:prstGeom>
          <a:solidFill>
            <a:srgbClr val="F0AC79"/>
          </a:solidFill>
        </p:spPr>
        <p:txBody>
          <a:bodyPr vert="horz" wrap="square" lIns="0" tIns="255904" rIns="0" bIns="0" rtlCol="0" anchor="ctr">
            <a:spAutoFit/>
          </a:bodyPr>
          <a:lstStyle/>
          <a:p>
            <a:pPr marL="346710" marR="328930" indent="286385">
              <a:lnSpc>
                <a:spcPct val="100800"/>
              </a:lnSpc>
              <a:spcBef>
                <a:spcPts val="600"/>
              </a:spcBef>
            </a:pPr>
            <a:r>
              <a:rPr sz="2650" spc="-60" dirty="0">
                <a:latin typeface="Arial MT"/>
                <a:cs typeface="Arial MT"/>
              </a:rPr>
              <a:t>Safe </a:t>
            </a:r>
            <a:r>
              <a:rPr sz="2650" spc="-55" dirty="0">
                <a:latin typeface="Arial MT"/>
                <a:cs typeface="Arial MT"/>
              </a:rPr>
              <a:t> </a:t>
            </a:r>
            <a:r>
              <a:rPr sz="2650" spc="-85" dirty="0">
                <a:latin typeface="Arial MT"/>
                <a:cs typeface="Arial MT"/>
              </a:rPr>
              <a:t>D</a:t>
            </a:r>
            <a:r>
              <a:rPr sz="2650" spc="-90" dirty="0">
                <a:latin typeface="Arial MT"/>
                <a:cs typeface="Arial MT"/>
              </a:rPr>
              <a:t>i</a:t>
            </a:r>
            <a:r>
              <a:rPr sz="2650" spc="-85" dirty="0">
                <a:latin typeface="Arial MT"/>
                <a:cs typeface="Arial MT"/>
              </a:rPr>
              <a:t>sposa</a:t>
            </a:r>
            <a:r>
              <a:rPr sz="2650" dirty="0">
                <a:latin typeface="Arial MT"/>
                <a:cs typeface="Arial MT"/>
              </a:rPr>
              <a:t>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4899" y="1089080"/>
            <a:ext cx="11946611" cy="749542"/>
          </a:xfrm>
          <a:prstGeom prst="rect">
            <a:avLst/>
          </a:prstGeom>
          <a:solidFill>
            <a:schemeClr val="bg1">
              <a:lumMod val="75000"/>
            </a:schemeClr>
          </a:solidFill>
        </p:spPr>
        <p:txBody>
          <a:bodyPr wrap="square" lIns="88699" tIns="44349" rIns="88699" bIns="44349" rtlCol="0">
            <a:noAutofit/>
          </a:bodyPr>
          <a:lstStyle/>
          <a:p>
            <a:pPr marL="0" marR="0" lvl="0" indent="0" algn="l" defTabSz="914400" rtl="0" eaLnBrk="1" fontAlgn="auto" latinLnBrk="0" hangingPunct="1">
              <a:lnSpc>
                <a:spcPct val="107000"/>
              </a:lnSpc>
              <a:spcBef>
                <a:spcPts val="0"/>
              </a:spcBef>
              <a:spcAft>
                <a:spcPts val="753"/>
              </a:spcAft>
              <a:buClrTx/>
              <a:buSzTx/>
              <a:buFontTx/>
              <a:buNone/>
              <a:tabLst/>
              <a:defRPr/>
            </a:pPr>
            <a:r>
              <a:rPr kumimoji="0" lang="en-SG" sz="2115"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This indicator would assess whether the infrastructure to treat entire faecal sludge</a:t>
            </a:r>
            <a:r>
              <a:rPr lang="en-SG" sz="2115" dirty="0">
                <a:solidFill>
                  <a:srgbClr val="FF0000"/>
                </a:solidFill>
                <a:latin typeface="Calibri" panose="020F0502020204030204"/>
                <a:ea typeface="ＭＳ 明朝"/>
                <a:cs typeface="Times New Roman"/>
              </a:rPr>
              <a:t> </a:t>
            </a:r>
            <a:r>
              <a:rPr lang="en-SG" sz="2115" dirty="0">
                <a:latin typeface="Calibri" panose="020F0502020204030204"/>
                <a:ea typeface="ＭＳ 明朝"/>
                <a:cs typeface="Times New Roman"/>
              </a:rPr>
              <a:t>and </a:t>
            </a:r>
            <a:r>
              <a:rPr kumimoji="0" lang="en-SG" sz="2115" b="0" i="0" u="none" strike="noStrike" kern="1200" cap="none" spc="0" normalizeH="0" baseline="0" noProof="0" dirty="0">
                <a:ln>
                  <a:noFill/>
                </a:ln>
                <a:effectLst/>
                <a:uLnTx/>
                <a:uFillTx/>
                <a:latin typeface="Calibri" panose="020F0502020204030204"/>
                <a:ea typeface="ＭＳ 明朝"/>
                <a:cs typeface="Times New Roman"/>
              </a:rPr>
              <a:t>sewage</a:t>
            </a:r>
            <a:r>
              <a:rPr kumimoji="0" lang="en-SG" sz="2115"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 generated in the city is available or </a:t>
            </a:r>
            <a:r>
              <a:rPr lang="en-SG" sz="2115" dirty="0">
                <a:solidFill>
                  <a:srgbClr val="000000"/>
                </a:solidFill>
                <a:latin typeface="Calibri" panose="020F0502020204030204"/>
                <a:ea typeface="ＭＳ 明朝"/>
                <a:cs typeface="Times New Roman"/>
              </a:rPr>
              <a:t>on cluster basis (</a:t>
            </a:r>
            <a:r>
              <a:rPr lang="en-SG" sz="2115" dirty="0" err="1">
                <a:solidFill>
                  <a:srgbClr val="000000"/>
                </a:solidFill>
                <a:latin typeface="Calibri" panose="020F0502020204030204"/>
                <a:ea typeface="ＭＳ 明朝"/>
                <a:cs typeface="Times New Roman"/>
              </a:rPr>
              <a:t>upto</a:t>
            </a:r>
            <a:r>
              <a:rPr lang="en-SG" sz="2115" dirty="0">
                <a:solidFill>
                  <a:srgbClr val="000000"/>
                </a:solidFill>
                <a:latin typeface="Calibri" panose="020F0502020204030204"/>
                <a:ea typeface="ＭＳ 明朝"/>
                <a:cs typeface="Times New Roman"/>
              </a:rPr>
              <a:t> 50 km)</a:t>
            </a:r>
            <a:endParaRPr kumimoji="0" lang="en-SG" sz="2115" b="0" i="0" u="none" strike="noStrike" kern="1200" cap="none" spc="0" normalizeH="0" baseline="0" noProof="0" dirty="0">
              <a:ln>
                <a:noFill/>
              </a:ln>
              <a:solidFill>
                <a:srgbClr val="000000"/>
              </a:solidFill>
              <a:effectLst/>
              <a:uLnTx/>
              <a:uFillTx/>
              <a:latin typeface="Calibri" panose="020F0502020204030204"/>
              <a:ea typeface="ＭＳ 明朝"/>
              <a:cs typeface="Times New Roman"/>
            </a:endParaRPr>
          </a:p>
        </p:txBody>
      </p:sp>
      <p:sp>
        <p:nvSpPr>
          <p:cNvPr id="15" name="Rounded Rectangle 14"/>
          <p:cNvSpPr/>
          <p:nvPr/>
        </p:nvSpPr>
        <p:spPr>
          <a:xfrm>
            <a:off x="26721" y="132"/>
            <a:ext cx="779426"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lang="en-US" sz="2800" b="1" dirty="0">
                <a:solidFill>
                  <a:srgbClr val="FFFFFF"/>
                </a:solidFill>
                <a:latin typeface="Arial"/>
                <a:ea typeface="Calibri"/>
                <a:cs typeface="Times New Roman"/>
              </a:rPr>
              <a:t>3</a:t>
            </a:r>
            <a:r>
              <a:rPr kumimoji="0" lang="en-US" sz="2800" b="1" i="0" u="none" strike="noStrike" kern="1200" cap="none" spc="0" normalizeH="0" baseline="0" noProof="0" dirty="0">
                <a:ln>
                  <a:noFill/>
                </a:ln>
                <a:solidFill>
                  <a:srgbClr val="FFFFFF"/>
                </a:solidFill>
                <a:effectLst/>
                <a:uLnTx/>
                <a:uFillTx/>
                <a:latin typeface="Arial"/>
                <a:ea typeface="Calibri"/>
                <a:cs typeface="Times New Roman"/>
              </a:rPr>
              <a:t>.2</a:t>
            </a:r>
            <a:endParaRPr kumimoji="0" lang="en-SG" sz="9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6" name="Rounded Rectangle 15"/>
          <p:cNvSpPr/>
          <p:nvPr/>
        </p:nvSpPr>
        <p:spPr>
          <a:xfrm>
            <a:off x="806147" y="9922"/>
            <a:ext cx="9632081" cy="997467"/>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858528" rtl="0" eaLnBrk="1" fontAlgn="auto" latinLnBrk="0" hangingPunct="1">
              <a:lnSpc>
                <a:spcPct val="107000"/>
              </a:lnSpc>
              <a:spcBef>
                <a:spcPts val="0"/>
              </a:spcBef>
              <a:spcAft>
                <a:spcPts val="753"/>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a:ea typeface="Calibri"/>
                <a:cs typeface="Arial"/>
              </a:rPr>
              <a:t>Whether </a:t>
            </a:r>
            <a:r>
              <a:rPr kumimoji="0" lang="en-US" sz="2000" b="1" i="0" u="none" strike="noStrike" kern="0" cap="none" spc="0" normalizeH="0" baseline="0" noProof="0" dirty="0">
                <a:ln>
                  <a:noFill/>
                </a:ln>
                <a:solidFill>
                  <a:srgbClr val="000000"/>
                </a:solidFill>
                <a:effectLst/>
                <a:uLnTx/>
                <a:uFillTx/>
                <a:latin typeface="Calibri" panose="020F0502020204030204"/>
                <a:ea typeface="Calibri"/>
                <a:cs typeface="Arial"/>
              </a:rPr>
              <a:t>capacity</a:t>
            </a:r>
            <a:r>
              <a:rPr kumimoji="0" lang="en-US" sz="2000" b="1" i="0" u="none" strike="noStrike" kern="0" cap="none" spc="0" normalizeH="0" baseline="0" noProof="0" dirty="0">
                <a:ln>
                  <a:noFill/>
                </a:ln>
                <a:solidFill>
                  <a:srgbClr val="FF0000"/>
                </a:solidFill>
                <a:effectLst/>
                <a:uLnTx/>
                <a:uFillTx/>
                <a:latin typeface="Calibri" panose="020F0502020204030204"/>
                <a:ea typeface="Calibri"/>
                <a:cs typeface="Arial"/>
              </a:rPr>
              <a:t>*</a:t>
            </a:r>
            <a:r>
              <a:rPr kumimoji="0" lang="en-US" sz="2000" b="0" i="0" u="none" strike="noStrike" kern="0" cap="none" spc="0" normalizeH="0" baseline="0" noProof="0" dirty="0">
                <a:ln>
                  <a:noFill/>
                </a:ln>
                <a:solidFill>
                  <a:srgbClr val="000000"/>
                </a:solidFill>
                <a:effectLst/>
                <a:uLnTx/>
                <a:uFillTx/>
                <a:latin typeface="Calibri" panose="020F0502020204030204"/>
                <a:ea typeface="Calibri"/>
                <a:cs typeface="Arial"/>
              </a:rPr>
              <a:t> of FSTP and STP in the city is matching with the total </a:t>
            </a:r>
            <a:r>
              <a:rPr kumimoji="0" lang="en-US" sz="2000" b="0" i="0" u="none" strike="noStrike" kern="0" cap="none" spc="0" normalizeH="0" baseline="0" noProof="0" dirty="0" err="1">
                <a:ln>
                  <a:noFill/>
                </a:ln>
                <a:solidFill>
                  <a:srgbClr val="000000"/>
                </a:solidFill>
                <a:effectLst/>
                <a:uLnTx/>
                <a:uFillTx/>
                <a:latin typeface="Calibri" panose="020F0502020204030204"/>
                <a:ea typeface="Calibri"/>
                <a:cs typeface="Arial"/>
              </a:rPr>
              <a:t>faecal</a:t>
            </a:r>
            <a:r>
              <a:rPr kumimoji="0" lang="en-US" sz="2000" b="0" i="0" u="none" strike="noStrike" kern="0" cap="none" spc="0" normalizeH="0" baseline="0" noProof="0" dirty="0">
                <a:ln>
                  <a:noFill/>
                </a:ln>
                <a:solidFill>
                  <a:srgbClr val="000000"/>
                </a:solidFill>
                <a:effectLst/>
                <a:uLnTx/>
                <a:uFillTx/>
                <a:latin typeface="Calibri" panose="020F0502020204030204"/>
                <a:ea typeface="Calibri"/>
                <a:cs typeface="Arial"/>
              </a:rPr>
              <a:t> sludge and </a:t>
            </a:r>
            <a:r>
              <a:rPr kumimoji="0" lang="en-US" sz="2000" b="0" i="0" u="none" strike="noStrike" kern="0" cap="none" spc="0" normalizeH="0" baseline="0" noProof="0" dirty="0">
                <a:ln>
                  <a:noFill/>
                </a:ln>
                <a:solidFill>
                  <a:schemeClr val="tx1"/>
                </a:solidFill>
                <a:effectLst/>
                <a:uLnTx/>
                <a:uFillTx/>
                <a:latin typeface="Calibri" panose="020F0502020204030204"/>
                <a:ea typeface="Calibri"/>
                <a:cs typeface="Arial"/>
              </a:rPr>
              <a:t>sewage</a:t>
            </a:r>
            <a:r>
              <a:rPr kumimoji="0" lang="en-US" sz="2000" b="0" i="0" u="none" strike="noStrike" kern="0" cap="none" spc="0" normalizeH="0" baseline="0" noProof="0" dirty="0">
                <a:ln>
                  <a:noFill/>
                </a:ln>
                <a:solidFill>
                  <a:srgbClr val="000000"/>
                </a:solidFill>
                <a:effectLst/>
                <a:uLnTx/>
                <a:uFillTx/>
                <a:latin typeface="Calibri" panose="020F0502020204030204"/>
                <a:ea typeface="Calibri"/>
                <a:cs typeface="Arial"/>
              </a:rPr>
              <a:t> </a:t>
            </a:r>
            <a:r>
              <a:rPr kumimoji="0" lang="en-US" sz="2000" b="0" i="0" u="none" strike="noStrike" kern="0" cap="none" spc="0" normalizeH="0" baseline="0" noProof="0" dirty="0">
                <a:ln>
                  <a:noFill/>
                </a:ln>
                <a:solidFill>
                  <a:schemeClr val="tx1"/>
                </a:solidFill>
                <a:effectLst/>
                <a:uLnTx/>
                <a:uFillTx/>
                <a:latin typeface="Calibri" panose="020F0502020204030204"/>
                <a:ea typeface="Calibri"/>
                <a:cs typeface="Arial"/>
              </a:rPr>
              <a:t>which is </a:t>
            </a:r>
            <a:r>
              <a:rPr kumimoji="0" lang="en-US" sz="2000" b="1" i="0" u="none" strike="noStrike" kern="0" cap="none" spc="0" normalizeH="0" baseline="0" noProof="0" dirty="0">
                <a:ln>
                  <a:noFill/>
                </a:ln>
                <a:solidFill>
                  <a:srgbClr val="000000"/>
                </a:solidFill>
                <a:effectLst/>
                <a:uLnTx/>
                <a:uFillTx/>
                <a:latin typeface="Calibri" panose="020F0502020204030204"/>
                <a:ea typeface="Calibri"/>
                <a:cs typeface="Arial"/>
              </a:rPr>
              <a:t>collected/generated</a:t>
            </a:r>
            <a:r>
              <a:rPr kumimoji="0" lang="en-US" sz="2000" b="0" i="0" u="none" strike="noStrike" kern="0" cap="none" spc="0" normalizeH="0" baseline="0" noProof="0" dirty="0">
                <a:ln>
                  <a:noFill/>
                </a:ln>
                <a:solidFill>
                  <a:srgbClr val="000000"/>
                </a:solidFill>
                <a:effectLst/>
                <a:uLnTx/>
                <a:uFillTx/>
                <a:latin typeface="Calibri" panose="020F0502020204030204"/>
                <a:ea typeface="Calibri"/>
                <a:cs typeface="Arial"/>
              </a:rPr>
              <a:t> in the city? </a:t>
            </a:r>
          </a:p>
          <a:p>
            <a:pPr marL="0" marR="0" lvl="0" indent="0" algn="ctr" defTabSz="858528" rtl="0" eaLnBrk="1" fontAlgn="auto" latinLnBrk="0" hangingPunct="1">
              <a:lnSpc>
                <a:spcPct val="107000"/>
              </a:lnSpc>
              <a:spcBef>
                <a:spcPts val="0"/>
              </a:spcBef>
              <a:spcAft>
                <a:spcPts val="753"/>
              </a:spcAft>
              <a:buClrTx/>
              <a:buSzTx/>
              <a:buFontTx/>
              <a:buNone/>
              <a:tabLst/>
              <a:defRPr/>
            </a:pPr>
            <a:r>
              <a:rPr lang="en-US" sz="1600" kern="0" dirty="0">
                <a:solidFill>
                  <a:srgbClr val="FF0000"/>
                </a:solidFill>
                <a:latin typeface="Calibri" panose="020F0502020204030204"/>
                <a:ea typeface="Calibri"/>
                <a:cs typeface="Arial"/>
              </a:rPr>
              <a:t>* Capacity under cluster approach will be considered provided the distance </a:t>
            </a:r>
            <a:r>
              <a:rPr lang="en-US" sz="1600" kern="0" dirty="0" err="1">
                <a:solidFill>
                  <a:srgbClr val="FF0000"/>
                </a:solidFill>
                <a:latin typeface="Calibri" panose="020F0502020204030204"/>
                <a:ea typeface="Calibri"/>
                <a:cs typeface="Arial"/>
              </a:rPr>
              <a:t>upto</a:t>
            </a:r>
            <a:r>
              <a:rPr lang="en-US" sz="1600" kern="0" dirty="0">
                <a:solidFill>
                  <a:srgbClr val="FF0000"/>
                </a:solidFill>
                <a:latin typeface="Calibri" panose="020F0502020204030204"/>
                <a:ea typeface="Calibri"/>
                <a:cs typeface="Arial"/>
              </a:rPr>
              <a:t> 50 km from the city boundary</a:t>
            </a:r>
            <a:endParaRPr kumimoji="0" lang="en-SG" b="0" i="0" u="none" strike="noStrike" kern="0" cap="none" spc="0" normalizeH="0" baseline="0" noProof="0" dirty="0">
              <a:ln>
                <a:noFill/>
              </a:ln>
              <a:solidFill>
                <a:srgbClr val="FF0000"/>
              </a:solidFill>
              <a:effectLst/>
              <a:uLnTx/>
              <a:uFillTx/>
              <a:latin typeface="Calibri" panose="020F0502020204030204"/>
              <a:ea typeface="Calibri"/>
              <a:cs typeface="Arial"/>
            </a:endParaRPr>
          </a:p>
        </p:txBody>
      </p:sp>
      <p:sp>
        <p:nvSpPr>
          <p:cNvPr id="17" name="Rounded Rectangle 16"/>
          <p:cNvSpPr/>
          <p:nvPr/>
        </p:nvSpPr>
        <p:spPr>
          <a:xfrm>
            <a:off x="10536703" y="25390"/>
            <a:ext cx="1617146" cy="106369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dirty="0">
                <a:solidFill>
                  <a:srgbClr val="FFFFFF"/>
                </a:solidFill>
                <a:latin typeface="Arial"/>
                <a:ea typeface="Calibri"/>
                <a:cs typeface="Times New Roman"/>
              </a:rPr>
              <a:t>1</a:t>
            </a:r>
            <a:r>
              <a:rPr kumimoji="0" lang="en-US" sz="2000" b="1" i="0" u="none" strike="noStrike" kern="1200" cap="none" spc="0" normalizeH="0" baseline="0" noProof="0" dirty="0">
                <a:ln>
                  <a:noFill/>
                </a:ln>
                <a:solidFill>
                  <a:srgbClr val="FFFFFF"/>
                </a:solidFill>
                <a:effectLst/>
                <a:uLnTx/>
                <a:uFillTx/>
                <a:latin typeface="Arial"/>
                <a:ea typeface="Calibri"/>
                <a:cs typeface="Times New Roman"/>
              </a:rPr>
              <a:t>00</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dirty="0">
                <a:solidFill>
                  <a:srgbClr val="FFFFFF"/>
                </a:solidFill>
                <a:latin typeface="Arial"/>
                <a:ea typeface="Calibri"/>
                <a:cs typeface="Times New Roman"/>
              </a:rPr>
              <a:t>(90+10)</a:t>
            </a:r>
            <a:endParaRPr kumimoji="0" lang="en-US" sz="2000" b="1" i="0" u="none" strike="noStrike" kern="1200" cap="none" spc="0" normalizeH="0" baseline="0" noProof="0" dirty="0">
              <a:ln>
                <a:noFill/>
              </a:ln>
              <a:solidFill>
                <a:srgbClr val="FFFFFF"/>
              </a:solidFill>
              <a:effectLst/>
              <a:uLnTx/>
              <a:uFillTx/>
              <a:latin typeface="Arial"/>
              <a:ea typeface="Calibri"/>
              <a:cs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graphicFrame>
        <p:nvGraphicFramePr>
          <p:cNvPr id="11" name="Table 10">
            <a:extLst>
              <a:ext uri="{FF2B5EF4-FFF2-40B4-BE49-F238E27FC236}">
                <a16:creationId xmlns:a16="http://schemas.microsoft.com/office/drawing/2014/main" id="{A09D6F7B-AE44-4547-BC7A-27728AEBF7DF}"/>
              </a:ext>
            </a:extLst>
          </p:cNvPr>
          <p:cNvGraphicFramePr>
            <a:graphicFrameLocks noGrp="1"/>
          </p:cNvGraphicFramePr>
          <p:nvPr>
            <p:extLst>
              <p:ext uri="{D42A27DB-BD31-4B8C-83A1-F6EECF244321}">
                <p14:modId xmlns:p14="http://schemas.microsoft.com/office/powerpoint/2010/main" val="2160101046"/>
              </p:ext>
            </p:extLst>
          </p:nvPr>
        </p:nvGraphicFramePr>
        <p:xfrm>
          <a:off x="6417682" y="1930696"/>
          <a:ext cx="5736166" cy="3343382"/>
        </p:xfrm>
        <a:graphic>
          <a:graphicData uri="http://schemas.openxmlformats.org/drawingml/2006/table">
            <a:tbl>
              <a:tblPr firstRow="1" bandRow="1">
                <a:tableStyleId>{B301B821-A1FF-4177-AEE7-76D212191A09}</a:tableStyleId>
              </a:tblPr>
              <a:tblGrid>
                <a:gridCol w="4535950">
                  <a:extLst>
                    <a:ext uri="{9D8B030D-6E8A-4147-A177-3AD203B41FA5}">
                      <a16:colId xmlns:a16="http://schemas.microsoft.com/office/drawing/2014/main" val="20000"/>
                    </a:ext>
                  </a:extLst>
                </a:gridCol>
                <a:gridCol w="1200216">
                  <a:extLst>
                    <a:ext uri="{9D8B030D-6E8A-4147-A177-3AD203B41FA5}">
                      <a16:colId xmlns:a16="http://schemas.microsoft.com/office/drawing/2014/main" val="20001"/>
                    </a:ext>
                  </a:extLst>
                </a:gridCol>
              </a:tblGrid>
              <a:tr h="694047">
                <a:tc>
                  <a:txBody>
                    <a:bodyPr/>
                    <a:lstStyle/>
                    <a:p>
                      <a:r>
                        <a:rPr lang="en-US" sz="1800" dirty="0"/>
                        <a:t>Scheme of Marking</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Marks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2377">
                <a:tc>
                  <a:txBody>
                    <a:bodyPr/>
                    <a:lstStyle/>
                    <a:p>
                      <a:r>
                        <a:rPr lang="en-US" sz="1800" dirty="0"/>
                        <a:t>At least 70% capacity  matching with total </a:t>
                      </a:r>
                      <a:r>
                        <a:rPr lang="en-US" sz="1800" dirty="0" err="1"/>
                        <a:t>faecal</a:t>
                      </a:r>
                      <a:r>
                        <a:rPr lang="en-US" sz="1800" baseline="0" dirty="0"/>
                        <a:t> sludge and sewage generated</a:t>
                      </a:r>
                      <a:r>
                        <a:rPr lang="en-US" sz="1800" dirty="0"/>
                        <a:t> </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90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24306">
                <a:tc>
                  <a:txBody>
                    <a:bodyPr/>
                    <a:lstStyle/>
                    <a:p>
                      <a:r>
                        <a:rPr lang="en-US" sz="1800" dirty="0"/>
                        <a:t>At least 50%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80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91326">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t>At least 25%</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60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91326">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t>&lt;25%</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2050" name="Picture 2" descr="Faecal Sludge Treatment Plant In Devanahalli Near Bengaluru Earns ...">
            <a:extLst>
              <a:ext uri="{FF2B5EF4-FFF2-40B4-BE49-F238E27FC236}">
                <a16:creationId xmlns:a16="http://schemas.microsoft.com/office/drawing/2014/main" id="{A04E5608-0874-434D-A255-B47C19702B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882" y="1961039"/>
            <a:ext cx="3196891" cy="2456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AWST | Fecal Sludge Management in 5 Minutes">
            <a:extLst>
              <a:ext uri="{FF2B5EF4-FFF2-40B4-BE49-F238E27FC236}">
                <a16:creationId xmlns:a16="http://schemas.microsoft.com/office/drawing/2014/main" id="{BFD10FAF-87A0-4618-8D0B-0D9B99A9DA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9531" y="1961039"/>
            <a:ext cx="3196892" cy="2456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Mumbai get seven treatment plant â Techniron">
            <a:extLst>
              <a:ext uri="{FF2B5EF4-FFF2-40B4-BE49-F238E27FC236}">
                <a16:creationId xmlns:a16="http://schemas.microsoft.com/office/drawing/2014/main" id="{179C769B-9BBB-4C35-8517-6AB341F652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4899" y="4417255"/>
            <a:ext cx="6271353" cy="2385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FAA2550-3DED-445A-BB68-D1636908CFC8}"/>
              </a:ext>
            </a:extLst>
          </p:cNvPr>
          <p:cNvSpPr/>
          <p:nvPr/>
        </p:nvSpPr>
        <p:spPr>
          <a:xfrm>
            <a:off x="6406252" y="5355771"/>
            <a:ext cx="4713303" cy="14798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highlight>
                  <a:srgbClr val="FFFF00"/>
                </a:highlight>
                <a:ea typeface="Calibri"/>
                <a:cs typeface="Arial"/>
              </a:rPr>
              <a:t>Geo coordinates </a:t>
            </a:r>
            <a:r>
              <a:rPr lang="en-US" dirty="0">
                <a:solidFill>
                  <a:schemeClr val="tx1"/>
                </a:solidFill>
                <a:highlight>
                  <a:srgbClr val="FFFF00"/>
                </a:highlight>
                <a:ea typeface="Calibri"/>
                <a:cs typeface="Arial"/>
              </a:rPr>
              <a:t>(GIS details) </a:t>
            </a:r>
            <a:r>
              <a:rPr lang="en-SG" dirty="0">
                <a:solidFill>
                  <a:schemeClr val="bg1"/>
                </a:solidFill>
                <a:ea typeface="Times New Roman"/>
                <a:cs typeface="Mangal"/>
              </a:rPr>
              <a:t>in terms of ULB boundaries, ward number, ward boundaries, landmark etc </a:t>
            </a:r>
            <a:r>
              <a:rPr lang="en-US" dirty="0">
                <a:solidFill>
                  <a:schemeClr val="bg1"/>
                </a:solidFill>
                <a:ea typeface="Calibri"/>
                <a:cs typeface="Arial"/>
              </a:rPr>
              <a:t>of all Wastewater treatment Plants (FSTP/STP) mapped and updated on SBM portal as per the prescribed details (given by </a:t>
            </a:r>
            <a:r>
              <a:rPr lang="en-US" dirty="0" err="1">
                <a:solidFill>
                  <a:schemeClr val="bg1"/>
                </a:solidFill>
                <a:ea typeface="Calibri"/>
                <a:cs typeface="Arial"/>
              </a:rPr>
              <a:t>MoHUA</a:t>
            </a:r>
            <a:r>
              <a:rPr lang="en-US" dirty="0">
                <a:solidFill>
                  <a:schemeClr val="bg1"/>
                </a:solidFill>
                <a:ea typeface="Calibri"/>
                <a:cs typeface="Arial"/>
              </a:rPr>
              <a:t>)</a:t>
            </a:r>
            <a:endParaRPr lang="en-US" dirty="0">
              <a:solidFill>
                <a:schemeClr val="bg1"/>
              </a:solidFill>
              <a:highlight>
                <a:srgbClr val="FFFF00"/>
              </a:highlight>
            </a:endParaRPr>
          </a:p>
        </p:txBody>
      </p:sp>
      <p:sp>
        <p:nvSpPr>
          <p:cNvPr id="14" name="Rectangle 13">
            <a:extLst>
              <a:ext uri="{FF2B5EF4-FFF2-40B4-BE49-F238E27FC236}">
                <a16:creationId xmlns:a16="http://schemas.microsoft.com/office/drawing/2014/main" id="{1495B4B7-AEF1-4824-AEE6-B79E7CED35C4}"/>
              </a:ext>
            </a:extLst>
          </p:cNvPr>
          <p:cNvSpPr/>
          <p:nvPr/>
        </p:nvSpPr>
        <p:spPr>
          <a:xfrm>
            <a:off x="11142705" y="5355771"/>
            <a:ext cx="1011143" cy="14798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a:t>
            </a:r>
          </a:p>
          <a:p>
            <a:pPr algn="ctr"/>
            <a:r>
              <a:rPr lang="en-US" b="1" dirty="0"/>
              <a:t>Marks</a:t>
            </a:r>
          </a:p>
        </p:txBody>
      </p:sp>
    </p:spTree>
    <p:extLst>
      <p:ext uri="{BB962C8B-B14F-4D97-AF65-F5344CB8AC3E}">
        <p14:creationId xmlns:p14="http://schemas.microsoft.com/office/powerpoint/2010/main" val="42331477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791" y="1115323"/>
            <a:ext cx="12095602" cy="958766"/>
          </a:xfrm>
          <a:prstGeom prst="rect">
            <a:avLst/>
          </a:prstGeom>
          <a:solidFill>
            <a:schemeClr val="bg1">
              <a:lumMod val="75000"/>
            </a:schemeClr>
          </a:solidFill>
        </p:spPr>
        <p:txBody>
          <a:bodyPr wrap="square" lIns="88699" tIns="44349" rIns="88699" bIns="44349" rtlCol="0">
            <a:noAutofit/>
          </a:bodyPr>
          <a:lstStyle/>
          <a:p>
            <a:pPr algn="just" defTabSz="456932">
              <a:lnSpc>
                <a:spcPct val="107000"/>
              </a:lnSpc>
              <a:spcAft>
                <a:spcPts val="854"/>
              </a:spcAft>
              <a:defRPr/>
            </a:pPr>
            <a:r>
              <a:rPr kumimoji="0" lang="en-SG" sz="14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This indicator will ascertain whether majority of the faecal sludg</a:t>
            </a:r>
            <a:r>
              <a:rPr kumimoji="0" lang="en-SG" sz="1400" b="0" i="0" u="none" strike="noStrike" kern="1200" cap="none" spc="0" normalizeH="0" baseline="0" noProof="0" dirty="0">
                <a:ln>
                  <a:noFill/>
                </a:ln>
                <a:effectLst/>
                <a:uLnTx/>
                <a:uFillTx/>
                <a:latin typeface="Calibri" panose="020F0502020204030204"/>
                <a:ea typeface="ＭＳ 明朝"/>
                <a:cs typeface="Times New Roman"/>
              </a:rPr>
              <a:t>e and sewage </a:t>
            </a:r>
            <a:r>
              <a:rPr kumimoji="0" lang="en-SG" sz="14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in the city is being processed scientifically and not being discharged in the open – and whether city reuse/recycle the treated wastewater from STP/FSTP. </a:t>
            </a:r>
            <a:r>
              <a:rPr lang="en-US" sz="1400" dirty="0">
                <a:solidFill>
                  <a:srgbClr val="FF0000"/>
                </a:solidFill>
              </a:rPr>
              <a:t>Treated wastewater utilization and consequent revenue saved by using the treated used-water will be considered as revenue generated besides actual sale of the treated used-water. The revenue will be calculated on the basis of commercial rate that ULB charges for supplying/selling water.</a:t>
            </a:r>
          </a:p>
          <a:p>
            <a:pPr marL="0" marR="0" lvl="0" indent="0" algn="just" defTabSz="456932" rtl="0" eaLnBrk="1" fontAlgn="auto" latinLnBrk="0" hangingPunct="1">
              <a:lnSpc>
                <a:spcPct val="107000"/>
              </a:lnSpc>
              <a:spcBef>
                <a:spcPts val="0"/>
              </a:spcBef>
              <a:spcAft>
                <a:spcPts val="854"/>
              </a:spcAft>
              <a:buClrTx/>
              <a:buSzTx/>
              <a:buFontTx/>
              <a:buNone/>
              <a:tabLst/>
              <a:defRPr/>
            </a:pPr>
            <a:endParaRPr kumimoji="0" lang="en-SG" sz="1400" b="0" i="0" u="none" strike="noStrike" kern="1200" cap="none" spc="0" normalizeH="0" baseline="0" noProof="0" dirty="0">
              <a:ln>
                <a:noFill/>
              </a:ln>
              <a:solidFill>
                <a:srgbClr val="000000"/>
              </a:solidFill>
              <a:effectLst/>
              <a:uLnTx/>
              <a:uFillTx/>
              <a:latin typeface="Calibri" panose="020F0502020204030204"/>
              <a:ea typeface="ＭＳ 明朝"/>
              <a:cs typeface="Times New Roman"/>
            </a:endParaRPr>
          </a:p>
          <a:p>
            <a:pPr marL="0" marR="0" lvl="0" indent="0" algn="just" defTabSz="456932" rtl="0" eaLnBrk="1" fontAlgn="auto" latinLnBrk="0" hangingPunct="1">
              <a:lnSpc>
                <a:spcPct val="107000"/>
              </a:lnSpc>
              <a:spcBef>
                <a:spcPts val="0"/>
              </a:spcBef>
              <a:spcAft>
                <a:spcPts val="854"/>
              </a:spcAft>
              <a:buClrTx/>
              <a:buSzTx/>
              <a:buFontTx/>
              <a:buNone/>
              <a:tabLst/>
              <a:defRPr/>
            </a:pPr>
            <a:endParaRPr kumimoji="0" lang="en-SG" sz="1400" b="0" i="0" u="none" strike="noStrike" kern="1200" cap="none" spc="0" normalizeH="0" baseline="0" noProof="0" dirty="0">
              <a:ln>
                <a:noFill/>
              </a:ln>
              <a:solidFill>
                <a:prstClr val="black"/>
              </a:solidFill>
              <a:effectLst/>
              <a:uLnTx/>
              <a:uFillTx/>
              <a:latin typeface="Calibri" panose="020F0502020204030204"/>
              <a:ea typeface="ＭＳ 明朝"/>
              <a:cs typeface="Times New Roman"/>
            </a:endParaRPr>
          </a:p>
        </p:txBody>
      </p:sp>
      <p:sp>
        <p:nvSpPr>
          <p:cNvPr id="15" name="Rounded Rectangle 14"/>
          <p:cNvSpPr/>
          <p:nvPr/>
        </p:nvSpPr>
        <p:spPr>
          <a:xfrm>
            <a:off x="26721" y="132"/>
            <a:ext cx="1109720" cy="101491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lang="en-US" sz="3383" b="1" dirty="0">
                <a:solidFill>
                  <a:srgbClr val="FFFFFF"/>
                </a:solidFill>
                <a:latin typeface="Arial"/>
                <a:ea typeface="Calibri"/>
                <a:cs typeface="Times New Roman"/>
              </a:rPr>
              <a:t>3</a:t>
            </a:r>
            <a:r>
              <a:rPr kumimoji="0" lang="en-US" sz="3383" b="1" i="0" u="none" strike="noStrike" kern="1200" cap="none" spc="0" normalizeH="0" baseline="0" noProof="0" dirty="0">
                <a:ln>
                  <a:noFill/>
                </a:ln>
                <a:solidFill>
                  <a:srgbClr val="FFFFFF"/>
                </a:solidFill>
                <a:effectLst/>
                <a:uLnTx/>
                <a:uFillTx/>
                <a:latin typeface="Arial"/>
                <a:ea typeface="Calibri"/>
                <a:cs typeface="Times New Roman"/>
              </a:rPr>
              <a:t>.3</a:t>
            </a:r>
            <a:endParaRPr kumimoji="0" lang="en-SG" sz="1034"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6" name="Rounded Rectangle 15"/>
          <p:cNvSpPr/>
          <p:nvPr/>
        </p:nvSpPr>
        <p:spPr>
          <a:xfrm>
            <a:off x="1136441" y="276144"/>
            <a:ext cx="9368273" cy="785208"/>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What percentage of faecal sludge </a:t>
            </a:r>
            <a:r>
              <a:rPr kumimoji="0" lang="en-US" b="1" i="0" u="none" strike="noStrike" kern="1200" cap="none" spc="0" normalizeH="0" baseline="0" noProof="0" dirty="0">
                <a:ln>
                  <a:noFill/>
                </a:ln>
                <a:solidFill>
                  <a:srgbClr val="000000"/>
                </a:solidFill>
                <a:effectLst/>
                <a:uLnTx/>
                <a:uFillTx/>
                <a:latin typeface="Calibri" panose="020F0502020204030204"/>
                <a:ea typeface="Times New Roman"/>
                <a:cs typeface="Arial"/>
              </a:rPr>
              <a:t>collected </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or sewage generated </a:t>
            </a:r>
            <a:r>
              <a:rPr kumimoji="0" lang="en-US" b="0" i="0" u="none" strike="noStrike" kern="1200" cap="none" spc="0" normalizeH="0" baseline="0" noProof="0" dirty="0">
                <a:ln>
                  <a:noFill/>
                </a:ln>
                <a:solidFill>
                  <a:schemeClr val="tx1"/>
                </a:solidFill>
                <a:effectLst/>
                <a:uLnTx/>
                <a:uFillTx/>
                <a:latin typeface="Calibri" panose="020F0502020204030204"/>
                <a:ea typeface="Times New Roman"/>
                <a:cs typeface="Arial"/>
              </a:rPr>
              <a:t> </a:t>
            </a: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from Households/Commercial Establishments/ CTs/PTs is </a:t>
            </a:r>
            <a:r>
              <a:rPr kumimoji="0" lang="en-US" b="1" i="0" u="none" strike="noStrike" kern="1200" cap="none" spc="0" normalizeH="0" baseline="0" noProof="0" dirty="0">
                <a:ln>
                  <a:noFill/>
                </a:ln>
                <a:solidFill>
                  <a:srgbClr val="000000"/>
                </a:solidFill>
                <a:effectLst/>
                <a:uLnTx/>
                <a:uFillTx/>
                <a:latin typeface="Calibri" panose="020F0502020204030204"/>
                <a:ea typeface="Times New Roman"/>
                <a:cs typeface="Arial"/>
              </a:rPr>
              <a:t>treated </a:t>
            </a: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at FSTP/STP - Scientific processing of </a:t>
            </a:r>
            <a:r>
              <a:rPr kumimoji="0" lang="en-US" b="0" i="0" u="none" strike="noStrike" kern="1200" cap="none" spc="0" normalizeH="0" baseline="0" noProof="0" dirty="0" err="1">
                <a:ln>
                  <a:noFill/>
                </a:ln>
                <a:solidFill>
                  <a:srgbClr val="000000"/>
                </a:solidFill>
                <a:effectLst/>
                <a:uLnTx/>
                <a:uFillTx/>
                <a:latin typeface="Calibri" panose="020F0502020204030204"/>
                <a:ea typeface="Times New Roman"/>
                <a:cs typeface="Arial"/>
              </a:rPr>
              <a:t>faecal</a:t>
            </a: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 </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sludge and sewage  </a:t>
            </a:r>
            <a:r>
              <a:rPr kumimoji="0" lang="en-US" b="0" i="0" u="none" strike="noStrike" kern="1200" cap="none" spc="0" normalizeH="0" baseline="0" noProof="0" dirty="0">
                <a:ln>
                  <a:noFill/>
                </a:ln>
                <a:solidFill>
                  <a:srgbClr val="FF0000"/>
                </a:solidFill>
                <a:effectLst/>
                <a:uLnTx/>
                <a:uFillTx/>
                <a:latin typeface="Calibri" panose="020F0502020204030204"/>
                <a:ea typeface="Times New Roman"/>
                <a:cs typeface="Arial"/>
              </a:rPr>
              <a:t>- </a:t>
            </a:r>
            <a:r>
              <a:rPr kumimoji="0" lang="en-US" i="0" u="none" strike="noStrike" kern="1200" cap="none" spc="0" normalizeH="0" baseline="0" noProof="0" dirty="0">
                <a:ln>
                  <a:noFill/>
                </a:ln>
                <a:solidFill>
                  <a:schemeClr val="tx1"/>
                </a:solidFill>
                <a:effectLst/>
                <a:uLnTx/>
                <a:uFillTx/>
                <a:latin typeface="Calibri" panose="020F0502020204030204"/>
                <a:ea typeface="Times New Roman"/>
                <a:cs typeface="Arial"/>
              </a:rPr>
              <a:t>Whether</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 treated </a:t>
            </a:r>
            <a:r>
              <a:rPr lang="en-US" b="1" dirty="0">
                <a:solidFill>
                  <a:schemeClr val="tx1"/>
                </a:solidFill>
                <a:latin typeface="Calibri" panose="020F0502020204030204"/>
                <a:ea typeface="Times New Roman"/>
                <a:cs typeface="Arial"/>
              </a:rPr>
              <a:t>u</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sed-water </a:t>
            </a:r>
            <a:r>
              <a:rPr kumimoji="0" lang="en-US" i="0" u="none" strike="noStrike" kern="1200" cap="none" spc="0" normalizeH="0" baseline="0" noProof="0" dirty="0">
                <a:ln>
                  <a:noFill/>
                </a:ln>
                <a:solidFill>
                  <a:schemeClr val="tx1"/>
                </a:solidFill>
                <a:effectLst/>
                <a:uLnTx/>
                <a:uFillTx/>
                <a:latin typeface="Calibri" panose="020F0502020204030204"/>
                <a:ea typeface="Times New Roman"/>
                <a:cs typeface="Arial"/>
              </a:rPr>
              <a:t>from</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 </a:t>
            </a:r>
            <a:r>
              <a:rPr lang="en-US" b="1" dirty="0">
                <a:solidFill>
                  <a:schemeClr val="tx1"/>
                </a:solidFill>
                <a:latin typeface="Calibri" panose="020F0502020204030204"/>
                <a:ea typeface="Times New Roman"/>
                <a:cs typeface="Arial"/>
              </a:rPr>
              <a:t>STP </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reused/recycled </a:t>
            </a:r>
            <a:r>
              <a:rPr kumimoji="0" lang="en-US" i="0" u="none" strike="noStrike" kern="1200" cap="none" spc="0" normalizeH="0" baseline="0" noProof="0" dirty="0">
                <a:ln>
                  <a:noFill/>
                </a:ln>
                <a:solidFill>
                  <a:schemeClr val="tx1"/>
                </a:solidFill>
                <a:effectLst/>
                <a:uLnTx/>
                <a:uFillTx/>
                <a:latin typeface="Calibri" panose="020F0502020204030204"/>
                <a:ea typeface="Times New Roman"/>
                <a:cs typeface="Arial"/>
              </a:rPr>
              <a:t>and</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 revenue generated </a:t>
            </a:r>
            <a:r>
              <a:rPr kumimoji="0" lang="en-US" b="0" i="0" u="none" strike="noStrike" kern="1200" cap="none" spc="0" normalizeH="0" baseline="0" noProof="0" dirty="0">
                <a:ln>
                  <a:noFill/>
                </a:ln>
                <a:solidFill>
                  <a:schemeClr val="tx1"/>
                </a:solidFill>
                <a:effectLst/>
                <a:uLnTx/>
                <a:uFillTx/>
                <a:latin typeface="Calibri" panose="020F0502020204030204"/>
                <a:ea typeface="Times New Roman"/>
                <a:cs typeface="Arial"/>
              </a:rPr>
              <a:t>?</a:t>
            </a:r>
            <a:endParaRPr kumimoji="0" lang="en-SG" b="0" i="0" u="none" strike="noStrike" kern="1200" cap="none" spc="0" normalizeH="0" baseline="0" noProof="0" dirty="0">
              <a:ln>
                <a:noFill/>
              </a:ln>
              <a:solidFill>
                <a:schemeClr val="tx1"/>
              </a:solidFill>
              <a:effectLst/>
              <a:uLnTx/>
              <a:uFillTx/>
              <a:latin typeface="Calibri" panose="020F0502020204030204"/>
              <a:ea typeface="Times New Roman"/>
              <a:cs typeface="Arial"/>
            </a:endParaRPr>
          </a:p>
        </p:txBody>
      </p:sp>
      <p:sp>
        <p:nvSpPr>
          <p:cNvPr id="17" name="Rounded Rectangle 16"/>
          <p:cNvSpPr/>
          <p:nvPr/>
        </p:nvSpPr>
        <p:spPr>
          <a:xfrm>
            <a:off x="10504714" y="45546"/>
            <a:ext cx="1661153" cy="919137"/>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a:ea typeface="Calibri"/>
                <a:cs typeface="Times New Roman"/>
              </a:rPr>
              <a:t>17</a:t>
            </a:r>
            <a:r>
              <a:rPr lang="en-US" b="1" dirty="0">
                <a:solidFill>
                  <a:srgbClr val="FFFFFF"/>
                </a:solidFill>
                <a:latin typeface="Arial"/>
                <a:ea typeface="Calibri"/>
                <a:cs typeface="Times New Roman"/>
              </a:rPr>
              <a:t>0</a:t>
            </a:r>
            <a:endParaRPr kumimoji="0" lang="en-US" b="1" i="0" u="none" strike="noStrike" kern="1200" cap="none" spc="0" normalizeH="0" baseline="0" noProof="0" dirty="0">
              <a:ln>
                <a:noFill/>
              </a:ln>
              <a:solidFill>
                <a:srgbClr val="FFFFFF"/>
              </a:solidFill>
              <a:effectLst/>
              <a:uLnTx/>
              <a:uFillTx/>
              <a:latin typeface="Arial"/>
              <a:ea typeface="Calibri"/>
              <a:cs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dirty="0">
                <a:solidFill>
                  <a:srgbClr val="FFFFFF"/>
                </a:solidFill>
                <a:latin typeface="Arial"/>
                <a:ea typeface="Calibri"/>
                <a:cs typeface="Times New Roman"/>
              </a:rPr>
              <a:t>(115+55)</a:t>
            </a:r>
            <a:endParaRPr kumimoji="0" lang="en-US" i="0" u="none" strike="noStrike" kern="1200" cap="none" spc="0" normalizeH="0" baseline="0" noProof="0" dirty="0">
              <a:ln>
                <a:noFill/>
              </a:ln>
              <a:solidFill>
                <a:srgbClr val="FFFFFF"/>
              </a:solidFill>
              <a:effectLst/>
              <a:uLnTx/>
              <a:uFillTx/>
              <a:latin typeface="Arial"/>
              <a:ea typeface="Calibri"/>
              <a:cs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SG" sz="8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graphicFrame>
        <p:nvGraphicFramePr>
          <p:cNvPr id="14" name="Table 13">
            <a:extLst>
              <a:ext uri="{FF2B5EF4-FFF2-40B4-BE49-F238E27FC236}">
                <a16:creationId xmlns:a16="http://schemas.microsoft.com/office/drawing/2014/main" id="{A09D6F7B-AE44-4547-BC7A-27728AEBF7DF}"/>
              </a:ext>
            </a:extLst>
          </p:cNvPr>
          <p:cNvGraphicFramePr>
            <a:graphicFrameLocks noGrp="1"/>
          </p:cNvGraphicFramePr>
          <p:nvPr>
            <p:extLst>
              <p:ext uri="{D42A27DB-BD31-4B8C-83A1-F6EECF244321}">
                <p14:modId xmlns:p14="http://schemas.microsoft.com/office/powerpoint/2010/main" val="311600098"/>
              </p:ext>
            </p:extLst>
          </p:nvPr>
        </p:nvGraphicFramePr>
        <p:xfrm>
          <a:off x="4335355" y="2131964"/>
          <a:ext cx="7767199" cy="2200240"/>
        </p:xfrm>
        <a:graphic>
          <a:graphicData uri="http://schemas.openxmlformats.org/drawingml/2006/table">
            <a:tbl>
              <a:tblPr firstRow="1" bandRow="1">
                <a:tableStyleId>{B301B821-A1FF-4177-AEE7-76D212191A09}</a:tableStyleId>
              </a:tblPr>
              <a:tblGrid>
                <a:gridCol w="6760971">
                  <a:extLst>
                    <a:ext uri="{9D8B030D-6E8A-4147-A177-3AD203B41FA5}">
                      <a16:colId xmlns:a16="http://schemas.microsoft.com/office/drawing/2014/main" val="20000"/>
                    </a:ext>
                  </a:extLst>
                </a:gridCol>
                <a:gridCol w="1006228">
                  <a:extLst>
                    <a:ext uri="{9D8B030D-6E8A-4147-A177-3AD203B41FA5}">
                      <a16:colId xmlns:a16="http://schemas.microsoft.com/office/drawing/2014/main" val="20001"/>
                    </a:ext>
                  </a:extLst>
                </a:gridCol>
              </a:tblGrid>
              <a:tr h="440048">
                <a:tc>
                  <a:txBody>
                    <a:bodyPr/>
                    <a:lstStyle/>
                    <a:p>
                      <a:r>
                        <a:rPr lang="en-US" sz="1800" dirty="0"/>
                        <a:t>Scheme of Marking - </a:t>
                      </a:r>
                      <a:r>
                        <a:rPr lang="en-US" sz="1800" dirty="0">
                          <a:solidFill>
                            <a:srgbClr val="FFFF00"/>
                          </a:solidFill>
                        </a:rPr>
                        <a:t>Treatment</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Marks</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0048">
                <a:tc>
                  <a:txBody>
                    <a:bodyPr/>
                    <a:lstStyle/>
                    <a:p>
                      <a:r>
                        <a:rPr lang="en-US" sz="1800" baseline="0" dirty="0">
                          <a:solidFill>
                            <a:schemeClr val="tx1"/>
                          </a:solidFill>
                        </a:rPr>
                        <a:t>At least 70% </a:t>
                      </a:r>
                      <a:r>
                        <a:rPr lang="en-US" sz="1800" baseline="0" dirty="0" err="1">
                          <a:solidFill>
                            <a:schemeClr val="tx1"/>
                          </a:solidFill>
                        </a:rPr>
                        <a:t>Faecal</a:t>
                      </a:r>
                      <a:r>
                        <a:rPr lang="en-US" sz="1800" baseline="0" dirty="0">
                          <a:solidFill>
                            <a:schemeClr val="tx1"/>
                          </a:solidFill>
                        </a:rPr>
                        <a:t> sludge/Sewage  treated</a:t>
                      </a:r>
                      <a:endParaRPr lang="en-US" sz="1800" dirty="0">
                        <a:solidFill>
                          <a:schemeClr val="tx1"/>
                        </a:solidFill>
                      </a:endParaRP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115</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40048">
                <a:tc>
                  <a:txBody>
                    <a:bodyPr/>
                    <a:lstStyle/>
                    <a:p>
                      <a:r>
                        <a:rPr lang="en-US" sz="1800" dirty="0">
                          <a:solidFill>
                            <a:schemeClr val="tx1"/>
                          </a:solidFill>
                        </a:rPr>
                        <a:t>At least 50%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80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40048">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least 25%</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40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0048">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solidFill>
                            <a:schemeClr val="tx1"/>
                          </a:solidFill>
                        </a:rPr>
                        <a:t>&lt;25%</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3074" name="Picture 2" descr="Sugar Industry And Pharmaceutical Industry Automatic Sewage ...">
            <a:extLst>
              <a:ext uri="{FF2B5EF4-FFF2-40B4-BE49-F238E27FC236}">
                <a16:creationId xmlns:a16="http://schemas.microsoft.com/office/drawing/2014/main" id="{B633765F-09AD-4D13-804C-0E876153425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835" y="4814815"/>
            <a:ext cx="2258735" cy="1588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SEWAGE TREATMENT PLANT (STP) - Total Envirotech Solutions">
            <a:extLst>
              <a:ext uri="{FF2B5EF4-FFF2-40B4-BE49-F238E27FC236}">
                <a16:creationId xmlns:a16="http://schemas.microsoft.com/office/drawing/2014/main" id="{573548D5-0F31-427F-A635-A1B6B5407EC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51" y="1918148"/>
            <a:ext cx="4427220" cy="2739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72983520-E27F-42AC-AA9B-A9DF21D582AD}"/>
              </a:ext>
            </a:extLst>
          </p:cNvPr>
          <p:cNvGraphicFramePr>
            <a:graphicFrameLocks noGrp="1"/>
          </p:cNvGraphicFramePr>
          <p:nvPr>
            <p:extLst>
              <p:ext uri="{D42A27DB-BD31-4B8C-83A1-F6EECF244321}">
                <p14:modId xmlns:p14="http://schemas.microsoft.com/office/powerpoint/2010/main" val="2626160279"/>
              </p:ext>
            </p:extLst>
          </p:nvPr>
        </p:nvGraphicFramePr>
        <p:xfrm>
          <a:off x="4391497" y="4740291"/>
          <a:ext cx="7745427" cy="1901245"/>
        </p:xfrm>
        <a:graphic>
          <a:graphicData uri="http://schemas.openxmlformats.org/drawingml/2006/table">
            <a:tbl>
              <a:tblPr firstRow="1" bandRow="1">
                <a:tableStyleId>{B301B821-A1FF-4177-AEE7-76D212191A09}</a:tableStyleId>
              </a:tblPr>
              <a:tblGrid>
                <a:gridCol w="6785505">
                  <a:extLst>
                    <a:ext uri="{9D8B030D-6E8A-4147-A177-3AD203B41FA5}">
                      <a16:colId xmlns:a16="http://schemas.microsoft.com/office/drawing/2014/main" val="20000"/>
                    </a:ext>
                  </a:extLst>
                </a:gridCol>
                <a:gridCol w="959922">
                  <a:extLst>
                    <a:ext uri="{9D8B030D-6E8A-4147-A177-3AD203B41FA5}">
                      <a16:colId xmlns:a16="http://schemas.microsoft.com/office/drawing/2014/main" val="20001"/>
                    </a:ext>
                  </a:extLst>
                </a:gridCol>
              </a:tblGrid>
              <a:tr h="380249">
                <a:tc>
                  <a:txBody>
                    <a:bodyPr/>
                    <a:lstStyle/>
                    <a:p>
                      <a:r>
                        <a:rPr lang="en-US" sz="1800" dirty="0"/>
                        <a:t>Scheme of Marking</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Marks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0249">
                <a:tc>
                  <a:txBody>
                    <a:bodyPr/>
                    <a:lstStyle/>
                    <a:p>
                      <a:r>
                        <a:rPr lang="en-US" sz="1800" dirty="0"/>
                        <a:t>&gt;20% treated used-water is reused/recycled</a:t>
                      </a:r>
                      <a:endParaRPr lang="en-US" sz="1800" b="1" dirty="0"/>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55</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0249">
                <a:tc>
                  <a:txBody>
                    <a:bodyPr/>
                    <a:lstStyle/>
                    <a:p>
                      <a:r>
                        <a:rPr lang="en-US" sz="1800" dirty="0"/>
                        <a:t>20%</a:t>
                      </a:r>
                      <a:r>
                        <a:rPr lang="en-US" sz="1800" baseline="0" dirty="0"/>
                        <a:t> - 10% treated used-water is reused/recycled  </a:t>
                      </a:r>
                      <a:endParaRPr lang="en-US" sz="1800" b="1" dirty="0"/>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40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0249">
                <a:tc>
                  <a:txBody>
                    <a:bodyPr/>
                    <a:lstStyle/>
                    <a:p>
                      <a:r>
                        <a:rPr lang="en-US" sz="1800" dirty="0"/>
                        <a:t>&lt; 10%</a:t>
                      </a:r>
                      <a:r>
                        <a:rPr lang="en-US" sz="1800" baseline="0" dirty="0"/>
                        <a:t>  treated used-water is reused/recycled  </a:t>
                      </a:r>
                      <a:endParaRPr lang="en-US" sz="1800" dirty="0"/>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30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0249">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800" dirty="0"/>
                        <a:t>No treated </a:t>
                      </a:r>
                      <a:r>
                        <a:rPr lang="en-US" sz="1800" baseline="0" dirty="0"/>
                        <a:t>used-water is reused/recycled </a:t>
                      </a:r>
                      <a:endParaRPr lang="en-US" sz="1800" b="1" dirty="0"/>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0" name="Picture 6" descr="https://meinhardtindia.com/wp-content/uploads/2013/07/Bilaspur-Swearge_940x541.jpg">
            <a:extLst>
              <a:ext uri="{FF2B5EF4-FFF2-40B4-BE49-F238E27FC236}">
                <a16:creationId xmlns:a16="http://schemas.microsoft.com/office/drawing/2014/main" id="{ED1E2867-2775-4564-B65C-0A8B90594D7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14549" y="4814815"/>
            <a:ext cx="2337708" cy="1431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ounded Rectangle 15">
            <a:extLst>
              <a:ext uri="{FF2B5EF4-FFF2-40B4-BE49-F238E27FC236}">
                <a16:creationId xmlns:a16="http://schemas.microsoft.com/office/drawing/2014/main" id="{3D3CD446-92B0-5A44-BC8D-26172D6328D9}"/>
              </a:ext>
            </a:extLst>
          </p:cNvPr>
          <p:cNvSpPr/>
          <p:nvPr/>
        </p:nvSpPr>
        <p:spPr>
          <a:xfrm>
            <a:off x="4347955" y="4396676"/>
            <a:ext cx="7788969" cy="262531"/>
          </a:xfrm>
          <a:prstGeom prst="roundRect">
            <a:avLst/>
          </a:prstGeom>
          <a:solidFill>
            <a:schemeClr val="tx1"/>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a:ea typeface="Times New Roman"/>
                <a:cs typeface="Arial"/>
              </a:rPr>
              <a:t>Whether treated waste water is </a:t>
            </a:r>
            <a:r>
              <a:rPr kumimoji="0" lang="en-US" sz="1500" b="1" i="0" u="none" strike="noStrike" kern="1200" cap="none" spc="0" normalizeH="0" baseline="0" noProof="0" dirty="0">
                <a:ln>
                  <a:noFill/>
                </a:ln>
                <a:solidFill>
                  <a:srgbClr val="FFFF00"/>
                </a:solidFill>
                <a:effectLst/>
                <a:uLnTx/>
                <a:uFillTx/>
                <a:latin typeface="Calibri" panose="020F0502020204030204"/>
                <a:ea typeface="Times New Roman"/>
                <a:cs typeface="Arial"/>
              </a:rPr>
              <a:t>reused/recycled? (</a:t>
            </a:r>
            <a:r>
              <a:rPr kumimoji="0" lang="en-US" sz="1500" b="0" i="0" u="none" strike="noStrike" kern="1200" cap="none" spc="0" normalizeH="0" baseline="0" noProof="0" dirty="0">
                <a:ln>
                  <a:noFill/>
                </a:ln>
                <a:solidFill>
                  <a:schemeClr val="bg1"/>
                </a:solidFill>
                <a:effectLst/>
                <a:uLnTx/>
                <a:uFillTx/>
                <a:latin typeface="Calibri" panose="020F0502020204030204"/>
                <a:ea typeface="Times New Roman"/>
                <a:cs typeface="Arial"/>
              </a:rPr>
              <a:t>to reduce the burden on fresh water) </a:t>
            </a:r>
          </a:p>
        </p:txBody>
      </p:sp>
      <p:sp>
        <p:nvSpPr>
          <p:cNvPr id="19" name="Bevel 18">
            <a:extLst>
              <a:ext uri="{FF2B5EF4-FFF2-40B4-BE49-F238E27FC236}">
                <a16:creationId xmlns:a16="http://schemas.microsoft.com/office/drawing/2014/main" id="{83915E01-3104-C649-AF70-6FF52734D556}"/>
              </a:ext>
            </a:extLst>
          </p:cNvPr>
          <p:cNvSpPr/>
          <p:nvPr/>
        </p:nvSpPr>
        <p:spPr>
          <a:xfrm>
            <a:off x="1136440" y="-25131"/>
            <a:ext cx="9368274" cy="301276"/>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Linearity to Circularity</a:t>
            </a:r>
          </a:p>
        </p:txBody>
      </p:sp>
    </p:spTree>
    <p:extLst>
      <p:ext uri="{BB962C8B-B14F-4D97-AF65-F5344CB8AC3E}">
        <p14:creationId xmlns:p14="http://schemas.microsoft.com/office/powerpoint/2010/main" val="35608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A0633E33-962F-FE46-883D-E3B27007919D}"/>
              </a:ext>
            </a:extLst>
          </p:cNvPr>
          <p:cNvSpPr/>
          <p:nvPr/>
        </p:nvSpPr>
        <p:spPr>
          <a:xfrm>
            <a:off x="26720" y="26636"/>
            <a:ext cx="1109719" cy="165173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lang="en-US" sz="2800" b="1" dirty="0">
                <a:solidFill>
                  <a:srgbClr val="FFFFFF"/>
                </a:solidFill>
                <a:latin typeface="Arial"/>
                <a:ea typeface="Calibri"/>
                <a:cs typeface="Times New Roman"/>
              </a:rPr>
              <a:t>3</a:t>
            </a:r>
            <a:r>
              <a:rPr kumimoji="0" lang="en-US" sz="2800" b="1" i="0" u="none" strike="noStrike" kern="1200" cap="none" spc="0" normalizeH="0" baseline="0" noProof="0" dirty="0">
                <a:ln>
                  <a:noFill/>
                </a:ln>
                <a:solidFill>
                  <a:srgbClr val="FFFFFF"/>
                </a:solidFill>
                <a:effectLst/>
                <a:uLnTx/>
                <a:uFillTx/>
                <a:latin typeface="Arial"/>
                <a:ea typeface="Calibri"/>
                <a:cs typeface="Times New Roman"/>
              </a:rPr>
              <a:t>.2</a:t>
            </a:r>
          </a:p>
          <a:p>
            <a:pPr marL="0" marR="0" lvl="0" indent="0" algn="ctr" defTabSz="914400" rtl="0" eaLnBrk="1" fontAlgn="auto" latinLnBrk="0" hangingPunct="1">
              <a:lnSpc>
                <a:spcPct val="107000"/>
              </a:lnSpc>
              <a:spcBef>
                <a:spcPts val="0"/>
              </a:spcBef>
              <a:spcAft>
                <a:spcPts val="753"/>
              </a:spcAft>
              <a:buClrTx/>
              <a:buSzTx/>
              <a:buFontTx/>
              <a:buNone/>
              <a:tabLst/>
              <a:defRPr/>
            </a:pPr>
            <a:r>
              <a:rPr lang="en-US" sz="2800" b="1" dirty="0">
                <a:solidFill>
                  <a:srgbClr val="FFFFFF"/>
                </a:solidFill>
                <a:latin typeface="Arial"/>
                <a:ea typeface="Calibri"/>
                <a:cs typeface="Times New Roman"/>
              </a:rPr>
              <a:t>&amp;</a:t>
            </a:r>
          </a:p>
          <a:p>
            <a:pPr marL="0" marR="0" lvl="0" indent="0" algn="ctr" defTabSz="914400" rtl="0" eaLnBrk="1" fontAlgn="auto" latinLnBrk="0" hangingPunct="1">
              <a:lnSpc>
                <a:spcPct val="107000"/>
              </a:lnSpc>
              <a:spcBef>
                <a:spcPts val="0"/>
              </a:spcBef>
              <a:spcAft>
                <a:spcPts val="753"/>
              </a:spcAft>
              <a:buClrTx/>
              <a:buSzTx/>
              <a:buFontTx/>
              <a:buNone/>
              <a:tabLst/>
              <a:defRPr/>
            </a:pPr>
            <a:r>
              <a:rPr lang="en-US" sz="2800" b="1" dirty="0">
                <a:solidFill>
                  <a:srgbClr val="FFFFFF"/>
                </a:solidFill>
                <a:latin typeface="Arial"/>
                <a:ea typeface="Calibri"/>
                <a:cs typeface="Times New Roman"/>
              </a:rPr>
              <a:t>3</a:t>
            </a:r>
            <a:r>
              <a:rPr kumimoji="0" lang="en-US" sz="2800" b="1" i="0" u="none" strike="noStrike" kern="1200" cap="none" spc="0" normalizeH="0" baseline="0" noProof="0" dirty="0">
                <a:ln>
                  <a:noFill/>
                </a:ln>
                <a:solidFill>
                  <a:srgbClr val="FFFFFF"/>
                </a:solidFill>
                <a:effectLst/>
                <a:uLnTx/>
                <a:uFillTx/>
                <a:latin typeface="Arial"/>
                <a:ea typeface="Calibri"/>
                <a:cs typeface="Times New Roman"/>
              </a:rPr>
              <a:t>.3</a:t>
            </a:r>
            <a:endParaRPr kumimoji="0" lang="en-SG" sz="9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8" name="Rounded Rectangle 17">
            <a:extLst>
              <a:ext uri="{FF2B5EF4-FFF2-40B4-BE49-F238E27FC236}">
                <a16:creationId xmlns:a16="http://schemas.microsoft.com/office/drawing/2014/main" id="{30BDD3F3-766A-554C-84BF-5C9133B6A288}"/>
              </a:ext>
            </a:extLst>
          </p:cNvPr>
          <p:cNvSpPr/>
          <p:nvPr/>
        </p:nvSpPr>
        <p:spPr>
          <a:xfrm>
            <a:off x="1136441" y="-2826"/>
            <a:ext cx="11019510" cy="906692"/>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858528" rtl="0" eaLnBrk="1" fontAlgn="auto" latinLnBrk="0" hangingPunct="1">
              <a:lnSpc>
                <a:spcPct val="107000"/>
              </a:lnSpc>
              <a:spcBef>
                <a:spcPts val="0"/>
              </a:spcBef>
              <a:spcAft>
                <a:spcPts val="753"/>
              </a:spcAft>
              <a:buClrTx/>
              <a:buSzTx/>
              <a:buFontTx/>
              <a:buNone/>
              <a:tabLst/>
              <a:defRPr/>
            </a:pPr>
            <a:r>
              <a:rPr kumimoji="0" lang="en-US" b="0" i="0" u="none" strike="noStrike" kern="0" cap="none" spc="0" normalizeH="0" baseline="0" noProof="0" dirty="0">
                <a:ln>
                  <a:noFill/>
                </a:ln>
                <a:solidFill>
                  <a:srgbClr val="000000"/>
                </a:solidFill>
                <a:effectLst/>
                <a:uLnTx/>
                <a:uFillTx/>
                <a:latin typeface="Calibri" panose="020F0502020204030204"/>
                <a:ea typeface="Calibri"/>
                <a:cs typeface="Arial"/>
              </a:rPr>
              <a:t>Whether </a:t>
            </a:r>
            <a:r>
              <a:rPr kumimoji="0" lang="en-US" b="1" i="0" u="none" strike="noStrike" kern="0" cap="none" spc="0" normalizeH="0" baseline="0" noProof="0" dirty="0">
                <a:ln>
                  <a:noFill/>
                </a:ln>
                <a:solidFill>
                  <a:srgbClr val="000000"/>
                </a:solidFill>
                <a:effectLst/>
                <a:uLnTx/>
                <a:uFillTx/>
                <a:latin typeface="Calibri" panose="020F0502020204030204"/>
                <a:ea typeface="Calibri"/>
                <a:cs typeface="Arial"/>
              </a:rPr>
              <a:t>capacity</a:t>
            </a:r>
            <a:r>
              <a:rPr kumimoji="0" lang="en-US" b="1" i="0" u="none" strike="noStrike" kern="0" cap="none" spc="0" normalizeH="0" baseline="0" noProof="0" dirty="0">
                <a:ln>
                  <a:noFill/>
                </a:ln>
                <a:solidFill>
                  <a:srgbClr val="FF0000"/>
                </a:solidFill>
                <a:effectLst/>
                <a:uLnTx/>
                <a:uFillTx/>
                <a:latin typeface="Calibri" panose="020F0502020204030204"/>
                <a:ea typeface="Calibri"/>
                <a:cs typeface="Arial"/>
              </a:rPr>
              <a:t>*</a:t>
            </a:r>
            <a:r>
              <a:rPr kumimoji="0" lang="en-US" b="0" i="0" u="none" strike="noStrike" kern="0" cap="none" spc="0" normalizeH="0" baseline="0" noProof="0" dirty="0">
                <a:ln>
                  <a:noFill/>
                </a:ln>
                <a:solidFill>
                  <a:srgbClr val="000000"/>
                </a:solidFill>
                <a:effectLst/>
                <a:uLnTx/>
                <a:uFillTx/>
                <a:latin typeface="Calibri" panose="020F0502020204030204"/>
                <a:ea typeface="Calibri"/>
                <a:cs typeface="Arial"/>
              </a:rPr>
              <a:t> of FSTP /STP in city is matching with total </a:t>
            </a:r>
            <a:r>
              <a:rPr kumimoji="0" lang="en-US" b="0" i="0" u="none" strike="noStrike" kern="0" cap="none" spc="0" normalizeH="0" baseline="0" noProof="0" dirty="0" err="1">
                <a:ln>
                  <a:noFill/>
                </a:ln>
                <a:solidFill>
                  <a:srgbClr val="000000"/>
                </a:solidFill>
                <a:effectLst/>
                <a:uLnTx/>
                <a:uFillTx/>
                <a:latin typeface="Calibri" panose="020F0502020204030204"/>
                <a:ea typeface="Calibri"/>
                <a:cs typeface="Arial"/>
              </a:rPr>
              <a:t>faecal</a:t>
            </a:r>
            <a:r>
              <a:rPr kumimoji="0" lang="en-US" b="0" i="0" u="none" strike="noStrike" kern="0" cap="none" spc="0" normalizeH="0" baseline="0" noProof="0" dirty="0">
                <a:ln>
                  <a:noFill/>
                </a:ln>
                <a:solidFill>
                  <a:srgbClr val="000000"/>
                </a:solidFill>
                <a:effectLst/>
                <a:uLnTx/>
                <a:uFillTx/>
                <a:latin typeface="Calibri" panose="020F0502020204030204"/>
                <a:ea typeface="Calibri"/>
                <a:cs typeface="Arial"/>
              </a:rPr>
              <a:t> sludge and </a:t>
            </a:r>
            <a:r>
              <a:rPr kumimoji="0" lang="en-US" b="0" i="0" u="none" strike="noStrike" kern="0" cap="none" spc="0" normalizeH="0" baseline="0" noProof="0" dirty="0">
                <a:ln>
                  <a:noFill/>
                </a:ln>
                <a:solidFill>
                  <a:schemeClr val="tx1"/>
                </a:solidFill>
                <a:effectLst/>
                <a:uLnTx/>
                <a:uFillTx/>
                <a:latin typeface="Calibri" panose="020F0502020204030204"/>
                <a:ea typeface="Calibri"/>
                <a:cs typeface="Arial"/>
              </a:rPr>
              <a:t>sewage</a:t>
            </a:r>
            <a:r>
              <a:rPr kumimoji="0" lang="en-US" b="0" i="0" u="none" strike="noStrike" kern="0" cap="none" spc="0" normalizeH="0" baseline="0" noProof="0" dirty="0">
                <a:ln>
                  <a:noFill/>
                </a:ln>
                <a:solidFill>
                  <a:srgbClr val="000000"/>
                </a:solidFill>
                <a:effectLst/>
                <a:uLnTx/>
                <a:uFillTx/>
                <a:latin typeface="Calibri" panose="020F0502020204030204"/>
                <a:ea typeface="Calibri"/>
                <a:cs typeface="Arial"/>
              </a:rPr>
              <a:t> </a:t>
            </a:r>
            <a:r>
              <a:rPr kumimoji="0" lang="en-US" b="0" i="0" u="none" strike="noStrike" kern="0" cap="none" spc="0" normalizeH="0" baseline="0" noProof="0" dirty="0">
                <a:ln>
                  <a:noFill/>
                </a:ln>
                <a:solidFill>
                  <a:schemeClr val="tx1"/>
                </a:solidFill>
                <a:effectLst/>
                <a:uLnTx/>
                <a:uFillTx/>
                <a:latin typeface="Calibri" panose="020F0502020204030204"/>
                <a:ea typeface="Calibri"/>
                <a:cs typeface="Arial"/>
              </a:rPr>
              <a:t>which is </a:t>
            </a:r>
            <a:r>
              <a:rPr kumimoji="0" lang="en-US" b="1" i="0" u="none" strike="noStrike" kern="0" cap="none" spc="0" normalizeH="0" baseline="0" noProof="0" dirty="0">
                <a:ln>
                  <a:noFill/>
                </a:ln>
                <a:solidFill>
                  <a:srgbClr val="000000"/>
                </a:solidFill>
                <a:effectLst/>
                <a:uLnTx/>
                <a:uFillTx/>
                <a:latin typeface="Calibri" panose="020F0502020204030204"/>
                <a:ea typeface="Calibri"/>
                <a:cs typeface="Arial"/>
              </a:rPr>
              <a:t>collected</a:t>
            </a:r>
            <a:r>
              <a:rPr kumimoji="0" lang="en-US" b="0" i="0" u="none" strike="noStrike" kern="0" cap="none" spc="0" normalizeH="0" baseline="0" noProof="0" dirty="0">
                <a:ln>
                  <a:noFill/>
                </a:ln>
                <a:solidFill>
                  <a:srgbClr val="000000"/>
                </a:solidFill>
                <a:effectLst/>
                <a:uLnTx/>
                <a:uFillTx/>
                <a:latin typeface="Calibri" panose="020F0502020204030204"/>
                <a:ea typeface="Calibri"/>
                <a:cs typeface="Arial"/>
              </a:rPr>
              <a:t>?  </a:t>
            </a:r>
          </a:p>
          <a:p>
            <a:pPr marL="0" marR="0" lvl="0" indent="0" algn="ctr" defTabSz="858528" rtl="0" eaLnBrk="1" fontAlgn="auto" latinLnBrk="0" hangingPunct="1">
              <a:lnSpc>
                <a:spcPct val="107000"/>
              </a:lnSpc>
              <a:spcBef>
                <a:spcPts val="0"/>
              </a:spcBef>
              <a:spcAft>
                <a:spcPts val="753"/>
              </a:spcAft>
              <a:buClrTx/>
              <a:buSzTx/>
              <a:buFontTx/>
              <a:buNone/>
              <a:tabLst/>
              <a:defRPr/>
            </a:pPr>
            <a:r>
              <a:rPr lang="en-US" kern="0" dirty="0">
                <a:solidFill>
                  <a:srgbClr val="FF0000"/>
                </a:solidFill>
                <a:latin typeface="Calibri" panose="020F0502020204030204"/>
                <a:ea typeface="Calibri"/>
                <a:cs typeface="Arial"/>
              </a:rPr>
              <a:t>* Capacity under cluster approach will be considered provided the distance </a:t>
            </a:r>
            <a:r>
              <a:rPr lang="en-US" kern="0" dirty="0" err="1">
                <a:solidFill>
                  <a:srgbClr val="FF0000"/>
                </a:solidFill>
                <a:latin typeface="Calibri" panose="020F0502020204030204"/>
                <a:ea typeface="Calibri"/>
                <a:cs typeface="Arial"/>
              </a:rPr>
              <a:t>upto</a:t>
            </a:r>
            <a:r>
              <a:rPr lang="en-US" kern="0" dirty="0">
                <a:solidFill>
                  <a:srgbClr val="FF0000"/>
                </a:solidFill>
                <a:latin typeface="Calibri" panose="020F0502020204030204"/>
                <a:ea typeface="Calibri"/>
                <a:cs typeface="Arial"/>
              </a:rPr>
              <a:t> 50 km from the city boundary</a:t>
            </a:r>
            <a:endParaRPr kumimoji="0" lang="en-SG" b="0" i="0" u="none" strike="noStrike" kern="0" cap="none" spc="0" normalizeH="0" baseline="0" noProof="0" dirty="0">
              <a:ln>
                <a:noFill/>
              </a:ln>
              <a:solidFill>
                <a:srgbClr val="FF0000"/>
              </a:solidFill>
              <a:effectLst/>
              <a:uLnTx/>
              <a:uFillTx/>
              <a:latin typeface="Calibri" panose="020F0502020204030204"/>
              <a:ea typeface="Calibri"/>
              <a:cs typeface="Arial"/>
            </a:endParaRPr>
          </a:p>
        </p:txBody>
      </p:sp>
      <p:sp>
        <p:nvSpPr>
          <p:cNvPr id="19" name="object 2">
            <a:extLst>
              <a:ext uri="{FF2B5EF4-FFF2-40B4-BE49-F238E27FC236}">
                <a16:creationId xmlns:a16="http://schemas.microsoft.com/office/drawing/2014/main" id="{16470D6D-053B-844A-AD83-8AF0842B9009}"/>
              </a:ext>
            </a:extLst>
          </p:cNvPr>
          <p:cNvSpPr/>
          <p:nvPr/>
        </p:nvSpPr>
        <p:spPr>
          <a:xfrm>
            <a:off x="41181" y="4031157"/>
            <a:ext cx="1653539" cy="2010156"/>
          </a:xfrm>
          <a:custGeom>
            <a:avLst/>
            <a:gdLst/>
            <a:ahLst/>
            <a:cxnLst/>
            <a:rect l="l" t="t" r="r" b="b"/>
            <a:pathLst>
              <a:path w="1653539" h="2010155">
                <a:moveTo>
                  <a:pt x="1377950" y="0"/>
                </a:moveTo>
                <a:lnTo>
                  <a:pt x="275602" y="0"/>
                </a:lnTo>
                <a:lnTo>
                  <a:pt x="252999" y="913"/>
                </a:lnTo>
                <a:lnTo>
                  <a:pt x="209372" y="8012"/>
                </a:lnTo>
                <a:lnTo>
                  <a:pt x="168326" y="21665"/>
                </a:lnTo>
                <a:lnTo>
                  <a:pt x="130427" y="41303"/>
                </a:lnTo>
                <a:lnTo>
                  <a:pt x="96244" y="66358"/>
                </a:lnTo>
                <a:lnTo>
                  <a:pt x="66343" y="96262"/>
                </a:lnTo>
                <a:lnTo>
                  <a:pt x="41292" y="130446"/>
                </a:lnTo>
                <a:lnTo>
                  <a:pt x="21658" y="168342"/>
                </a:lnTo>
                <a:lnTo>
                  <a:pt x="8009" y="209381"/>
                </a:lnTo>
                <a:lnTo>
                  <a:pt x="913" y="252995"/>
                </a:lnTo>
                <a:lnTo>
                  <a:pt x="0" y="275590"/>
                </a:lnTo>
                <a:lnTo>
                  <a:pt x="0" y="1734553"/>
                </a:lnTo>
                <a:lnTo>
                  <a:pt x="3607" y="1779257"/>
                </a:lnTo>
                <a:lnTo>
                  <a:pt x="14050" y="1821664"/>
                </a:lnTo>
                <a:lnTo>
                  <a:pt x="30762" y="1861207"/>
                </a:lnTo>
                <a:lnTo>
                  <a:pt x="53175" y="1897319"/>
                </a:lnTo>
                <a:lnTo>
                  <a:pt x="80722" y="1929433"/>
                </a:lnTo>
                <a:lnTo>
                  <a:pt x="112836" y="1956980"/>
                </a:lnTo>
                <a:lnTo>
                  <a:pt x="148948" y="1979393"/>
                </a:lnTo>
                <a:lnTo>
                  <a:pt x="188491" y="1996105"/>
                </a:lnTo>
                <a:lnTo>
                  <a:pt x="230898" y="2006548"/>
                </a:lnTo>
                <a:lnTo>
                  <a:pt x="275602" y="2010156"/>
                </a:lnTo>
                <a:lnTo>
                  <a:pt x="1377950" y="2010156"/>
                </a:lnTo>
                <a:lnTo>
                  <a:pt x="1422637" y="2006548"/>
                </a:lnTo>
                <a:lnTo>
                  <a:pt x="1465035" y="1996105"/>
                </a:lnTo>
                <a:lnTo>
                  <a:pt x="1504573" y="1979393"/>
                </a:lnTo>
                <a:lnTo>
                  <a:pt x="1540684" y="1956980"/>
                </a:lnTo>
                <a:lnTo>
                  <a:pt x="1572799" y="1929433"/>
                </a:lnTo>
                <a:lnTo>
                  <a:pt x="1600350" y="1897319"/>
                </a:lnTo>
                <a:lnTo>
                  <a:pt x="1622768" y="1861207"/>
                </a:lnTo>
                <a:lnTo>
                  <a:pt x="1639484" y="1821664"/>
                </a:lnTo>
                <a:lnTo>
                  <a:pt x="1649931" y="1779257"/>
                </a:lnTo>
                <a:lnTo>
                  <a:pt x="1653539" y="1734553"/>
                </a:lnTo>
                <a:lnTo>
                  <a:pt x="1653539" y="275590"/>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endParaRPr/>
          </a:p>
        </p:txBody>
      </p:sp>
      <p:sp>
        <p:nvSpPr>
          <p:cNvPr id="20" name="object 3">
            <a:extLst>
              <a:ext uri="{FF2B5EF4-FFF2-40B4-BE49-F238E27FC236}">
                <a16:creationId xmlns:a16="http://schemas.microsoft.com/office/drawing/2014/main" id="{6BA8D46B-B56C-3048-A98C-31FF004DD246}"/>
              </a:ext>
            </a:extLst>
          </p:cNvPr>
          <p:cNvSpPr/>
          <p:nvPr/>
        </p:nvSpPr>
        <p:spPr>
          <a:xfrm>
            <a:off x="7828" y="4054348"/>
            <a:ext cx="1653539" cy="2010156"/>
          </a:xfrm>
          <a:custGeom>
            <a:avLst/>
            <a:gdLst/>
            <a:ahLst/>
            <a:cxnLst/>
            <a:rect l="l" t="t" r="r" b="b"/>
            <a:pathLst>
              <a:path w="1653539" h="2010155">
                <a:moveTo>
                  <a:pt x="0" y="275590"/>
                </a:moveTo>
                <a:lnTo>
                  <a:pt x="3607" y="230902"/>
                </a:lnTo>
                <a:lnTo>
                  <a:pt x="14050" y="188504"/>
                </a:lnTo>
                <a:lnTo>
                  <a:pt x="30762" y="148966"/>
                </a:lnTo>
                <a:lnTo>
                  <a:pt x="53175" y="112855"/>
                </a:lnTo>
                <a:lnTo>
                  <a:pt x="80722" y="80740"/>
                </a:lnTo>
                <a:lnTo>
                  <a:pt x="112836" y="53189"/>
                </a:lnTo>
                <a:lnTo>
                  <a:pt x="148948" y="30771"/>
                </a:lnTo>
                <a:lnTo>
                  <a:pt x="188491" y="14055"/>
                </a:lnTo>
                <a:lnTo>
                  <a:pt x="230898" y="3608"/>
                </a:lnTo>
                <a:lnTo>
                  <a:pt x="275602"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90"/>
                </a:lnTo>
                <a:lnTo>
                  <a:pt x="1653539" y="1734553"/>
                </a:lnTo>
                <a:lnTo>
                  <a:pt x="1649931" y="1779257"/>
                </a:lnTo>
                <a:lnTo>
                  <a:pt x="1639484" y="1821664"/>
                </a:lnTo>
                <a:lnTo>
                  <a:pt x="1622768" y="1861207"/>
                </a:lnTo>
                <a:lnTo>
                  <a:pt x="1600350" y="1897319"/>
                </a:lnTo>
                <a:lnTo>
                  <a:pt x="1572799" y="1929433"/>
                </a:lnTo>
                <a:lnTo>
                  <a:pt x="1540684" y="1956980"/>
                </a:lnTo>
                <a:lnTo>
                  <a:pt x="1504573" y="1979393"/>
                </a:lnTo>
                <a:lnTo>
                  <a:pt x="1465035" y="1996105"/>
                </a:lnTo>
                <a:lnTo>
                  <a:pt x="1422637" y="2006548"/>
                </a:lnTo>
                <a:lnTo>
                  <a:pt x="1377950" y="2010156"/>
                </a:lnTo>
                <a:lnTo>
                  <a:pt x="275602" y="2010156"/>
                </a:lnTo>
                <a:lnTo>
                  <a:pt x="230898" y="2006548"/>
                </a:lnTo>
                <a:lnTo>
                  <a:pt x="188491" y="1996105"/>
                </a:lnTo>
                <a:lnTo>
                  <a:pt x="148948" y="1979393"/>
                </a:lnTo>
                <a:lnTo>
                  <a:pt x="112836" y="1956980"/>
                </a:lnTo>
                <a:lnTo>
                  <a:pt x="80722" y="1929433"/>
                </a:lnTo>
                <a:lnTo>
                  <a:pt x="53175" y="1897319"/>
                </a:lnTo>
                <a:lnTo>
                  <a:pt x="30762" y="1861207"/>
                </a:lnTo>
                <a:lnTo>
                  <a:pt x="14050" y="1821664"/>
                </a:lnTo>
                <a:lnTo>
                  <a:pt x="3607" y="1779257"/>
                </a:lnTo>
                <a:lnTo>
                  <a:pt x="0" y="1734553"/>
                </a:lnTo>
                <a:lnTo>
                  <a:pt x="0" y="275590"/>
                </a:lnTo>
                <a:close/>
              </a:path>
            </a:pathLst>
          </a:custGeom>
          <a:ln w="12192">
            <a:solidFill>
              <a:srgbClr val="2E528F"/>
            </a:solidFill>
          </a:ln>
        </p:spPr>
        <p:txBody>
          <a:bodyPr wrap="square" lIns="0" tIns="0" rIns="0" bIns="0" rtlCol="0">
            <a:noAutofit/>
          </a:bodyPr>
          <a:lstStyle/>
          <a:p>
            <a:endParaRPr/>
          </a:p>
        </p:txBody>
      </p:sp>
      <p:sp>
        <p:nvSpPr>
          <p:cNvPr id="24" name="object 7">
            <a:extLst>
              <a:ext uri="{FF2B5EF4-FFF2-40B4-BE49-F238E27FC236}">
                <a16:creationId xmlns:a16="http://schemas.microsoft.com/office/drawing/2014/main" id="{F07034F3-388F-D54A-B4D3-5D7670CBABC9}"/>
              </a:ext>
            </a:extLst>
          </p:cNvPr>
          <p:cNvSpPr txBox="1"/>
          <p:nvPr/>
        </p:nvSpPr>
        <p:spPr>
          <a:xfrm>
            <a:off x="295757" y="5059426"/>
            <a:ext cx="1172845" cy="510540"/>
          </a:xfrm>
          <a:prstGeom prst="rect">
            <a:avLst/>
          </a:prstGeom>
        </p:spPr>
        <p:txBody>
          <a:bodyPr vert="horz" wrap="square" lIns="0" tIns="0" rIns="0" bIns="0" rtlCol="0">
            <a:noAutofit/>
          </a:bodyPr>
          <a:lstStyle/>
          <a:p>
            <a:pPr marL="12700" marR="12700" indent="5715">
              <a:lnSpc>
                <a:spcPct val="100000"/>
              </a:lnSpc>
            </a:pPr>
            <a:r>
              <a:rPr sz="1600" b="1" spc="-15" dirty="0">
                <a:latin typeface="Calibri"/>
                <a:cs typeface="Calibri"/>
              </a:rPr>
              <a:t>M</a:t>
            </a:r>
            <a:r>
              <a:rPr sz="1600" b="1" spc="-25" dirty="0">
                <a:latin typeface="Calibri"/>
                <a:cs typeface="Calibri"/>
              </a:rPr>
              <a:t>e</a:t>
            </a:r>
            <a:r>
              <a:rPr sz="1600" b="1" spc="-10" dirty="0">
                <a:latin typeface="Calibri"/>
                <a:cs typeface="Calibri"/>
              </a:rPr>
              <a:t>t</a:t>
            </a:r>
            <a:r>
              <a:rPr sz="1600" b="1" spc="-20" dirty="0">
                <a:latin typeface="Calibri"/>
                <a:cs typeface="Calibri"/>
              </a:rPr>
              <a:t>h</a:t>
            </a:r>
            <a:r>
              <a:rPr sz="1600" b="1" spc="-10" dirty="0">
                <a:latin typeface="Calibri"/>
                <a:cs typeface="Calibri"/>
              </a:rPr>
              <a:t>o</a:t>
            </a:r>
            <a:r>
              <a:rPr sz="1600" b="1" spc="-15" dirty="0">
                <a:latin typeface="Calibri"/>
                <a:cs typeface="Calibri"/>
              </a:rPr>
              <a:t>d</a:t>
            </a:r>
            <a:r>
              <a:rPr sz="1600" b="1" spc="-10" dirty="0">
                <a:latin typeface="Calibri"/>
                <a:cs typeface="Calibri"/>
              </a:rPr>
              <a:t>ol</a:t>
            </a:r>
            <a:r>
              <a:rPr sz="1600" b="1" spc="-5" dirty="0">
                <a:latin typeface="Calibri"/>
                <a:cs typeface="Calibri"/>
              </a:rPr>
              <a:t>o</a:t>
            </a:r>
            <a:r>
              <a:rPr sz="1600" b="1" spc="-10" dirty="0">
                <a:latin typeface="Calibri"/>
                <a:cs typeface="Calibri"/>
              </a:rPr>
              <a:t>gy</a:t>
            </a:r>
            <a:r>
              <a:rPr sz="1600" b="1" spc="-5" dirty="0">
                <a:latin typeface="Calibri"/>
                <a:cs typeface="Calibri"/>
              </a:rPr>
              <a:t> </a:t>
            </a:r>
            <a:r>
              <a:rPr sz="1600" b="1" spc="-30" dirty="0">
                <a:latin typeface="Calibri"/>
                <a:cs typeface="Calibri"/>
              </a:rPr>
              <a:t>f</a:t>
            </a:r>
            <a:r>
              <a:rPr sz="1600" b="1" spc="-10" dirty="0">
                <a:latin typeface="Calibri"/>
                <a:cs typeface="Calibri"/>
              </a:rPr>
              <a:t>or</a:t>
            </a:r>
            <a:r>
              <a:rPr sz="1600" b="1" spc="15" dirty="0">
                <a:latin typeface="Calibri"/>
                <a:cs typeface="Calibri"/>
              </a:rPr>
              <a:t> </a:t>
            </a:r>
            <a:r>
              <a:rPr sz="1600" b="1" spc="-95" dirty="0">
                <a:latin typeface="Calibri"/>
                <a:cs typeface="Calibri"/>
              </a:rPr>
              <a:t>V</a:t>
            </a:r>
            <a:r>
              <a:rPr sz="1600" b="1" spc="-10" dirty="0">
                <a:latin typeface="Calibri"/>
                <a:cs typeface="Calibri"/>
              </a:rPr>
              <a:t>a</a:t>
            </a:r>
            <a:r>
              <a:rPr sz="1600" b="1" spc="0" dirty="0">
                <a:latin typeface="Calibri"/>
                <a:cs typeface="Calibri"/>
              </a:rPr>
              <a:t>l</a:t>
            </a:r>
            <a:r>
              <a:rPr sz="1600" b="1" spc="-10" dirty="0">
                <a:latin typeface="Calibri"/>
                <a:cs typeface="Calibri"/>
              </a:rPr>
              <a:t>id</a:t>
            </a:r>
            <a:r>
              <a:rPr sz="1600" b="1" spc="-20" dirty="0">
                <a:latin typeface="Calibri"/>
                <a:cs typeface="Calibri"/>
              </a:rPr>
              <a:t>a</a:t>
            </a:r>
            <a:r>
              <a:rPr sz="1600" b="1" spc="-5" dirty="0">
                <a:latin typeface="Calibri"/>
                <a:cs typeface="Calibri"/>
              </a:rPr>
              <a:t>tio</a:t>
            </a:r>
            <a:r>
              <a:rPr sz="1600" b="1" spc="-10" dirty="0">
                <a:latin typeface="Calibri"/>
                <a:cs typeface="Calibri"/>
              </a:rPr>
              <a:t>n</a:t>
            </a:r>
            <a:endParaRPr sz="1600" dirty="0">
              <a:latin typeface="Calibri"/>
              <a:cs typeface="Calibri"/>
            </a:endParaRPr>
          </a:p>
        </p:txBody>
      </p:sp>
      <p:sp>
        <p:nvSpPr>
          <p:cNvPr id="26" name="object 9">
            <a:extLst>
              <a:ext uri="{FF2B5EF4-FFF2-40B4-BE49-F238E27FC236}">
                <a16:creationId xmlns:a16="http://schemas.microsoft.com/office/drawing/2014/main" id="{6613A5D3-FFBA-6F45-A17A-5F1D1FD0A5C4}"/>
              </a:ext>
            </a:extLst>
          </p:cNvPr>
          <p:cNvSpPr txBox="1"/>
          <p:nvPr/>
        </p:nvSpPr>
        <p:spPr>
          <a:xfrm>
            <a:off x="306912" y="4281428"/>
            <a:ext cx="1055370" cy="510540"/>
          </a:xfrm>
          <a:prstGeom prst="rect">
            <a:avLst/>
          </a:prstGeom>
        </p:spPr>
        <p:txBody>
          <a:bodyPr vert="horz" wrap="square" lIns="0" tIns="0" rIns="0" bIns="0" rtlCol="0">
            <a:noAutofit/>
          </a:bodyPr>
          <a:lstStyle/>
          <a:p>
            <a:pPr marL="22860">
              <a:lnSpc>
                <a:spcPct val="100000"/>
              </a:lnSpc>
            </a:pPr>
            <a:r>
              <a:rPr sz="1600" b="1" spc="-15" dirty="0">
                <a:solidFill>
                  <a:srgbClr val="FF0000"/>
                </a:solidFill>
                <a:latin typeface="Calibri"/>
                <a:cs typeface="Calibri"/>
              </a:rPr>
              <a:t>100%</a:t>
            </a:r>
            <a:r>
              <a:rPr sz="1600" b="1" spc="20" dirty="0">
                <a:solidFill>
                  <a:srgbClr val="FF0000"/>
                </a:solidFill>
                <a:latin typeface="Calibri"/>
                <a:cs typeface="Calibri"/>
              </a:rPr>
              <a:t> </a:t>
            </a:r>
            <a:r>
              <a:rPr sz="1600" b="1" spc="-10" dirty="0">
                <a:solidFill>
                  <a:srgbClr val="FF0000"/>
                </a:solidFill>
                <a:latin typeface="Calibri"/>
                <a:cs typeface="Calibri"/>
              </a:rPr>
              <a:t>Di</a:t>
            </a:r>
            <a:r>
              <a:rPr sz="1600" b="1" spc="-30" dirty="0">
                <a:solidFill>
                  <a:srgbClr val="FF0000"/>
                </a:solidFill>
                <a:latin typeface="Calibri"/>
                <a:cs typeface="Calibri"/>
              </a:rPr>
              <a:t>r</a:t>
            </a:r>
            <a:r>
              <a:rPr sz="1600" b="1" spc="-10" dirty="0">
                <a:solidFill>
                  <a:srgbClr val="FF0000"/>
                </a:solidFill>
                <a:latin typeface="Calibri"/>
                <a:cs typeface="Calibri"/>
              </a:rPr>
              <a:t>ect</a:t>
            </a:r>
            <a:endParaRPr sz="1600" dirty="0">
              <a:latin typeface="Calibri"/>
              <a:cs typeface="Calibri"/>
            </a:endParaRPr>
          </a:p>
          <a:p>
            <a:pPr marL="12700">
              <a:lnSpc>
                <a:spcPct val="100000"/>
              </a:lnSpc>
            </a:pPr>
            <a:r>
              <a:rPr sz="1600" b="1" spc="-15" dirty="0">
                <a:solidFill>
                  <a:srgbClr val="FF0000"/>
                </a:solidFill>
                <a:latin typeface="Calibri"/>
                <a:cs typeface="Calibri"/>
              </a:rPr>
              <a:t>O</a:t>
            </a:r>
            <a:r>
              <a:rPr sz="1600" b="1" spc="-30" dirty="0">
                <a:solidFill>
                  <a:srgbClr val="FF0000"/>
                </a:solidFill>
                <a:latin typeface="Calibri"/>
                <a:cs typeface="Calibri"/>
              </a:rPr>
              <a:t>b</a:t>
            </a:r>
            <a:r>
              <a:rPr sz="1600" b="1" spc="-10" dirty="0">
                <a:solidFill>
                  <a:srgbClr val="FF0000"/>
                </a:solidFill>
                <a:latin typeface="Calibri"/>
                <a:cs typeface="Calibri"/>
              </a:rPr>
              <a:t>ser</a:t>
            </a:r>
            <a:r>
              <a:rPr sz="1600" b="1" spc="-35" dirty="0">
                <a:solidFill>
                  <a:srgbClr val="FF0000"/>
                </a:solidFill>
                <a:latin typeface="Calibri"/>
                <a:cs typeface="Calibri"/>
              </a:rPr>
              <a:t>v</a:t>
            </a:r>
            <a:r>
              <a:rPr sz="1600" b="1" spc="-20" dirty="0">
                <a:solidFill>
                  <a:srgbClr val="FF0000"/>
                </a:solidFill>
                <a:latin typeface="Calibri"/>
                <a:cs typeface="Calibri"/>
              </a:rPr>
              <a:t>a</a:t>
            </a:r>
            <a:r>
              <a:rPr sz="1600" b="1" spc="-10" dirty="0">
                <a:solidFill>
                  <a:srgbClr val="FF0000"/>
                </a:solidFill>
                <a:latin typeface="Calibri"/>
                <a:cs typeface="Calibri"/>
              </a:rPr>
              <a:t>tion</a:t>
            </a:r>
            <a:endParaRPr sz="1600" dirty="0">
              <a:latin typeface="Calibri"/>
              <a:cs typeface="Calibri"/>
            </a:endParaRPr>
          </a:p>
        </p:txBody>
      </p:sp>
      <p:sp>
        <p:nvSpPr>
          <p:cNvPr id="27" name="object 10">
            <a:extLst>
              <a:ext uri="{FF2B5EF4-FFF2-40B4-BE49-F238E27FC236}">
                <a16:creationId xmlns:a16="http://schemas.microsoft.com/office/drawing/2014/main" id="{E8CA375B-7EA2-E346-9D3B-4347DB350B51}"/>
              </a:ext>
            </a:extLst>
          </p:cNvPr>
          <p:cNvSpPr/>
          <p:nvPr/>
        </p:nvSpPr>
        <p:spPr>
          <a:xfrm>
            <a:off x="1684776" y="4018462"/>
            <a:ext cx="10283952" cy="2033015"/>
          </a:xfrm>
          <a:custGeom>
            <a:avLst/>
            <a:gdLst/>
            <a:ahLst/>
            <a:cxnLst/>
            <a:rect l="l" t="t" r="r" b="b"/>
            <a:pathLst>
              <a:path w="10283952" h="2033015">
                <a:moveTo>
                  <a:pt x="9945116" y="0"/>
                </a:moveTo>
                <a:lnTo>
                  <a:pt x="338836" y="0"/>
                </a:lnTo>
                <a:lnTo>
                  <a:pt x="311054" y="1123"/>
                </a:lnTo>
                <a:lnTo>
                  <a:pt x="257430" y="9851"/>
                </a:lnTo>
                <a:lnTo>
                  <a:pt x="206972" y="26636"/>
                </a:lnTo>
                <a:lnTo>
                  <a:pt x="160379" y="50780"/>
                </a:lnTo>
                <a:lnTo>
                  <a:pt x="118350" y="81584"/>
                </a:lnTo>
                <a:lnTo>
                  <a:pt x="81584" y="118350"/>
                </a:lnTo>
                <a:lnTo>
                  <a:pt x="50780" y="160379"/>
                </a:lnTo>
                <a:lnTo>
                  <a:pt x="26636" y="206972"/>
                </a:lnTo>
                <a:lnTo>
                  <a:pt x="9851" y="257430"/>
                </a:lnTo>
                <a:lnTo>
                  <a:pt x="1123" y="311054"/>
                </a:lnTo>
                <a:lnTo>
                  <a:pt x="0" y="338835"/>
                </a:lnTo>
                <a:lnTo>
                  <a:pt x="0" y="1694179"/>
                </a:lnTo>
                <a:lnTo>
                  <a:pt x="4436" y="1749141"/>
                </a:lnTo>
                <a:lnTo>
                  <a:pt x="17280" y="1801278"/>
                </a:lnTo>
                <a:lnTo>
                  <a:pt x="37832" y="1849894"/>
                </a:lnTo>
                <a:lnTo>
                  <a:pt x="65393" y="1894292"/>
                </a:lnTo>
                <a:lnTo>
                  <a:pt x="99266" y="1933773"/>
                </a:lnTo>
                <a:lnTo>
                  <a:pt x="138751" y="1967640"/>
                </a:lnTo>
                <a:lnTo>
                  <a:pt x="183149" y="1995195"/>
                </a:lnTo>
                <a:lnTo>
                  <a:pt x="231761" y="2015741"/>
                </a:lnTo>
                <a:lnTo>
                  <a:pt x="283890" y="2028581"/>
                </a:lnTo>
                <a:lnTo>
                  <a:pt x="338836" y="2033015"/>
                </a:lnTo>
                <a:lnTo>
                  <a:pt x="9945116" y="2033015"/>
                </a:lnTo>
                <a:lnTo>
                  <a:pt x="10000061" y="2028581"/>
                </a:lnTo>
                <a:lnTo>
                  <a:pt x="10052190" y="2015741"/>
                </a:lnTo>
                <a:lnTo>
                  <a:pt x="10100802" y="1995195"/>
                </a:lnTo>
                <a:lnTo>
                  <a:pt x="10145200" y="1967640"/>
                </a:lnTo>
                <a:lnTo>
                  <a:pt x="10184685" y="1933773"/>
                </a:lnTo>
                <a:lnTo>
                  <a:pt x="10218558" y="1894292"/>
                </a:lnTo>
                <a:lnTo>
                  <a:pt x="10246119" y="1849894"/>
                </a:lnTo>
                <a:lnTo>
                  <a:pt x="10266671" y="1801278"/>
                </a:lnTo>
                <a:lnTo>
                  <a:pt x="10279515" y="1749141"/>
                </a:lnTo>
                <a:lnTo>
                  <a:pt x="10283952" y="1694179"/>
                </a:lnTo>
                <a:lnTo>
                  <a:pt x="10283952" y="338835"/>
                </a:lnTo>
                <a:lnTo>
                  <a:pt x="10279515" y="283890"/>
                </a:lnTo>
                <a:lnTo>
                  <a:pt x="10266671" y="231761"/>
                </a:lnTo>
                <a:lnTo>
                  <a:pt x="10246119" y="183149"/>
                </a:lnTo>
                <a:lnTo>
                  <a:pt x="10218558" y="138751"/>
                </a:lnTo>
                <a:lnTo>
                  <a:pt x="10184685" y="99266"/>
                </a:lnTo>
                <a:lnTo>
                  <a:pt x="10145200" y="65393"/>
                </a:lnTo>
                <a:lnTo>
                  <a:pt x="10100802" y="37832"/>
                </a:lnTo>
                <a:lnTo>
                  <a:pt x="10052190" y="17280"/>
                </a:lnTo>
                <a:lnTo>
                  <a:pt x="10000061" y="4436"/>
                </a:lnTo>
                <a:lnTo>
                  <a:pt x="9945116" y="0"/>
                </a:lnTo>
                <a:close/>
              </a:path>
            </a:pathLst>
          </a:custGeom>
          <a:solidFill>
            <a:srgbClr val="E1EFD9"/>
          </a:solidFill>
        </p:spPr>
        <p:txBody>
          <a:bodyPr wrap="square" lIns="0" tIns="0" rIns="0" bIns="0" rtlCol="0">
            <a:noAutofit/>
          </a:bodyPr>
          <a:lstStyle/>
          <a:p>
            <a:endParaRPr/>
          </a:p>
        </p:txBody>
      </p:sp>
      <p:sp>
        <p:nvSpPr>
          <p:cNvPr id="28" name="object 11">
            <a:extLst>
              <a:ext uri="{FF2B5EF4-FFF2-40B4-BE49-F238E27FC236}">
                <a16:creationId xmlns:a16="http://schemas.microsoft.com/office/drawing/2014/main" id="{91E6B9EE-AE52-5C46-9D3D-E6F8F5CEFBAD}"/>
              </a:ext>
            </a:extLst>
          </p:cNvPr>
          <p:cNvSpPr/>
          <p:nvPr/>
        </p:nvSpPr>
        <p:spPr>
          <a:xfrm>
            <a:off x="1669552" y="4001185"/>
            <a:ext cx="10283952" cy="2033015"/>
          </a:xfrm>
          <a:custGeom>
            <a:avLst/>
            <a:gdLst/>
            <a:ahLst/>
            <a:cxnLst/>
            <a:rect l="l" t="t" r="r" b="b"/>
            <a:pathLst>
              <a:path w="10283952" h="2033015">
                <a:moveTo>
                  <a:pt x="0" y="338835"/>
                </a:moveTo>
                <a:lnTo>
                  <a:pt x="4436" y="283890"/>
                </a:lnTo>
                <a:lnTo>
                  <a:pt x="17280" y="231761"/>
                </a:lnTo>
                <a:lnTo>
                  <a:pt x="37832" y="183149"/>
                </a:lnTo>
                <a:lnTo>
                  <a:pt x="65393" y="138751"/>
                </a:lnTo>
                <a:lnTo>
                  <a:pt x="99266" y="99266"/>
                </a:lnTo>
                <a:lnTo>
                  <a:pt x="138751" y="65393"/>
                </a:lnTo>
                <a:lnTo>
                  <a:pt x="183149" y="37832"/>
                </a:lnTo>
                <a:lnTo>
                  <a:pt x="231761" y="17280"/>
                </a:lnTo>
                <a:lnTo>
                  <a:pt x="283890" y="4436"/>
                </a:lnTo>
                <a:lnTo>
                  <a:pt x="338836" y="0"/>
                </a:lnTo>
                <a:lnTo>
                  <a:pt x="9945116" y="0"/>
                </a:lnTo>
                <a:lnTo>
                  <a:pt x="10000061" y="4436"/>
                </a:lnTo>
                <a:lnTo>
                  <a:pt x="10052190" y="17280"/>
                </a:lnTo>
                <a:lnTo>
                  <a:pt x="10100802" y="37832"/>
                </a:lnTo>
                <a:lnTo>
                  <a:pt x="10145200" y="65393"/>
                </a:lnTo>
                <a:lnTo>
                  <a:pt x="10184685" y="99266"/>
                </a:lnTo>
                <a:lnTo>
                  <a:pt x="10218558" y="138751"/>
                </a:lnTo>
                <a:lnTo>
                  <a:pt x="10246119" y="183149"/>
                </a:lnTo>
                <a:lnTo>
                  <a:pt x="10266671" y="231761"/>
                </a:lnTo>
                <a:lnTo>
                  <a:pt x="10279515" y="283890"/>
                </a:lnTo>
                <a:lnTo>
                  <a:pt x="10283952" y="338835"/>
                </a:lnTo>
                <a:lnTo>
                  <a:pt x="10283952" y="1694179"/>
                </a:lnTo>
                <a:lnTo>
                  <a:pt x="10279515" y="1749141"/>
                </a:lnTo>
                <a:lnTo>
                  <a:pt x="10266671" y="1801278"/>
                </a:lnTo>
                <a:lnTo>
                  <a:pt x="10246119" y="1849894"/>
                </a:lnTo>
                <a:lnTo>
                  <a:pt x="10218558" y="1894292"/>
                </a:lnTo>
                <a:lnTo>
                  <a:pt x="10184685" y="1933773"/>
                </a:lnTo>
                <a:lnTo>
                  <a:pt x="10145200" y="1967640"/>
                </a:lnTo>
                <a:lnTo>
                  <a:pt x="10100802" y="1995195"/>
                </a:lnTo>
                <a:lnTo>
                  <a:pt x="10052190" y="2015741"/>
                </a:lnTo>
                <a:lnTo>
                  <a:pt x="10000061" y="2028581"/>
                </a:lnTo>
                <a:lnTo>
                  <a:pt x="9945116" y="2033015"/>
                </a:lnTo>
                <a:lnTo>
                  <a:pt x="338836" y="2033015"/>
                </a:lnTo>
                <a:lnTo>
                  <a:pt x="283890" y="2028581"/>
                </a:lnTo>
                <a:lnTo>
                  <a:pt x="231761" y="2015741"/>
                </a:lnTo>
                <a:lnTo>
                  <a:pt x="183149" y="1995195"/>
                </a:lnTo>
                <a:lnTo>
                  <a:pt x="138751" y="1967640"/>
                </a:lnTo>
                <a:lnTo>
                  <a:pt x="99266" y="1933773"/>
                </a:lnTo>
                <a:lnTo>
                  <a:pt x="65393" y="1894292"/>
                </a:lnTo>
                <a:lnTo>
                  <a:pt x="37832" y="1849894"/>
                </a:lnTo>
                <a:lnTo>
                  <a:pt x="17280" y="1801278"/>
                </a:lnTo>
                <a:lnTo>
                  <a:pt x="4436" y="1749141"/>
                </a:lnTo>
                <a:lnTo>
                  <a:pt x="0" y="1694179"/>
                </a:lnTo>
                <a:lnTo>
                  <a:pt x="0" y="338835"/>
                </a:lnTo>
                <a:close/>
              </a:path>
            </a:pathLst>
          </a:custGeom>
          <a:ln w="12192">
            <a:solidFill>
              <a:srgbClr val="2E528F"/>
            </a:solidFill>
          </a:ln>
        </p:spPr>
        <p:txBody>
          <a:bodyPr wrap="square" lIns="0" tIns="0" rIns="0" bIns="0" rtlCol="0">
            <a:noAutofit/>
          </a:bodyPr>
          <a:lstStyle/>
          <a:p>
            <a:endParaRPr/>
          </a:p>
        </p:txBody>
      </p:sp>
      <p:sp>
        <p:nvSpPr>
          <p:cNvPr id="29" name="object 12">
            <a:extLst>
              <a:ext uri="{FF2B5EF4-FFF2-40B4-BE49-F238E27FC236}">
                <a16:creationId xmlns:a16="http://schemas.microsoft.com/office/drawing/2014/main" id="{65BE5B83-59FF-9242-968B-5500F2741E1A}"/>
              </a:ext>
            </a:extLst>
          </p:cNvPr>
          <p:cNvSpPr txBox="1"/>
          <p:nvPr/>
        </p:nvSpPr>
        <p:spPr>
          <a:xfrm>
            <a:off x="1923563" y="4091268"/>
            <a:ext cx="9885045" cy="1974214"/>
          </a:xfrm>
          <a:prstGeom prst="rect">
            <a:avLst/>
          </a:prstGeom>
        </p:spPr>
        <p:txBody>
          <a:bodyPr vert="horz" wrap="square" lIns="0" tIns="0" rIns="0" bIns="0" rtlCol="0">
            <a:noAutofit/>
          </a:bodyPr>
          <a:lstStyle/>
          <a:p>
            <a:pPr marL="355600" indent="-342900">
              <a:lnSpc>
                <a:spcPct val="100000"/>
              </a:lnSpc>
              <a:buFont typeface="Calibri"/>
              <a:buAutoNum type="arabicPeriod"/>
              <a:tabLst>
                <a:tab pos="354965" algn="l"/>
              </a:tabLst>
            </a:pPr>
            <a:r>
              <a:rPr sz="1600" spc="-10" dirty="0">
                <a:latin typeface="Calibri"/>
                <a:cs typeface="Calibri"/>
              </a:rPr>
              <a:t>On</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basis</a:t>
            </a:r>
            <a:r>
              <a:rPr sz="1600" spc="-15" dirty="0">
                <a:latin typeface="Calibri"/>
                <a:cs typeface="Calibri"/>
              </a:rPr>
              <a:t> </a:t>
            </a:r>
            <a:r>
              <a:rPr sz="1600" spc="-10" dirty="0">
                <a:latin typeface="Calibri"/>
                <a:cs typeface="Calibri"/>
              </a:rPr>
              <a:t>of</a:t>
            </a:r>
            <a:r>
              <a:rPr sz="1600" spc="10" dirty="0">
                <a:latin typeface="Calibri"/>
                <a:cs typeface="Calibri"/>
              </a:rPr>
              <a:t> </a:t>
            </a:r>
            <a:r>
              <a:rPr sz="1600" spc="-10" dirty="0">
                <a:latin typeface="Calibri"/>
                <a:cs typeface="Calibri"/>
              </a:rPr>
              <a:t>the</a:t>
            </a:r>
            <a:r>
              <a:rPr sz="1600" spc="-5" dirty="0">
                <a:latin typeface="Calibri"/>
                <a:cs typeface="Calibri"/>
              </a:rPr>
              <a:t> </a:t>
            </a:r>
            <a:r>
              <a:rPr sz="1600" spc="0" dirty="0">
                <a:latin typeface="Calibri"/>
                <a:cs typeface="Calibri"/>
              </a:rPr>
              <a:t>l</a:t>
            </a:r>
            <a:r>
              <a:rPr sz="1600" spc="5" dirty="0">
                <a:latin typeface="Calibri"/>
                <a:cs typeface="Calibri"/>
              </a:rPr>
              <a:t>i</a:t>
            </a:r>
            <a:r>
              <a:rPr sz="1600" spc="-25" dirty="0">
                <a:latin typeface="Calibri"/>
                <a:cs typeface="Calibri"/>
              </a:rPr>
              <a:t>s</a:t>
            </a:r>
            <a:r>
              <a:rPr sz="1600" spc="-10" dirty="0">
                <a:latin typeface="Calibri"/>
                <a:cs typeface="Calibri"/>
              </a:rPr>
              <a:t>t</a:t>
            </a:r>
            <a:r>
              <a:rPr sz="1600" spc="-25" dirty="0">
                <a:latin typeface="Calibri"/>
                <a:cs typeface="Calibri"/>
              </a:rPr>
              <a:t> </a:t>
            </a:r>
            <a:r>
              <a:rPr sz="1600" spc="-10" dirty="0">
                <a:latin typeface="Calibri"/>
                <a:cs typeface="Calibri"/>
              </a:rPr>
              <a:t>of</a:t>
            </a:r>
            <a:r>
              <a:rPr sz="1600" spc="10"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p</a:t>
            </a:r>
            <a:r>
              <a:rPr sz="1600" spc="-40" dirty="0">
                <a:latin typeface="Calibri"/>
                <a:cs typeface="Calibri"/>
              </a:rPr>
              <a:t>r</a:t>
            </a:r>
            <a:r>
              <a:rPr sz="1600" spc="-10" dirty="0">
                <a:latin typeface="Calibri"/>
                <a:cs typeface="Calibri"/>
              </a:rPr>
              <a:t>o</a:t>
            </a:r>
            <a:r>
              <a:rPr sz="1600" spc="-20" dirty="0">
                <a:latin typeface="Calibri"/>
                <a:cs typeface="Calibri"/>
              </a:rPr>
              <a:t>c</a:t>
            </a:r>
            <a:r>
              <a:rPr sz="1600" spc="-10" dirty="0">
                <a:latin typeface="Calibri"/>
                <a:cs typeface="Calibri"/>
              </a:rPr>
              <a:t>e</a:t>
            </a:r>
            <a:r>
              <a:rPr sz="1600" spc="-15" dirty="0">
                <a:latin typeface="Calibri"/>
                <a:cs typeface="Calibri"/>
              </a:rPr>
              <a:t>s</a:t>
            </a:r>
            <a:r>
              <a:rPr sz="1600" spc="-10" dirty="0">
                <a:latin typeface="Calibri"/>
                <a:cs typeface="Calibri"/>
              </a:rPr>
              <a:t>sing</a:t>
            </a:r>
            <a:r>
              <a:rPr sz="1600" spc="15" dirty="0">
                <a:latin typeface="Calibri"/>
                <a:cs typeface="Calibri"/>
              </a:rPr>
              <a:t> </a:t>
            </a:r>
            <a:r>
              <a:rPr sz="1600" spc="-40" dirty="0">
                <a:latin typeface="Calibri"/>
                <a:cs typeface="Calibri"/>
              </a:rPr>
              <a:t>f</a:t>
            </a:r>
            <a:r>
              <a:rPr sz="1600" spc="-10" dirty="0">
                <a:latin typeface="Calibri"/>
                <a:cs typeface="Calibri"/>
              </a:rPr>
              <a:t>aci</a:t>
            </a:r>
            <a:r>
              <a:rPr sz="1600" spc="0" dirty="0">
                <a:latin typeface="Calibri"/>
                <a:cs typeface="Calibri"/>
              </a:rPr>
              <a:t>l</a:t>
            </a:r>
            <a:r>
              <a:rPr sz="1600" spc="-5" dirty="0">
                <a:latin typeface="Calibri"/>
                <a:cs typeface="Calibri"/>
              </a:rPr>
              <a:t>it</a:t>
            </a:r>
            <a:r>
              <a:rPr sz="1600" spc="-10" dirty="0">
                <a:latin typeface="Calibri"/>
                <a:cs typeface="Calibri"/>
              </a:rPr>
              <a:t>ies</a:t>
            </a:r>
            <a:r>
              <a:rPr sz="1600" spc="-15" dirty="0">
                <a:latin typeface="Calibri"/>
                <a:cs typeface="Calibri"/>
              </a:rPr>
              <a:t>/</a:t>
            </a:r>
            <a:r>
              <a:rPr sz="1600" spc="0" dirty="0">
                <a:latin typeface="Calibri"/>
                <a:cs typeface="Calibri"/>
              </a:rPr>
              <a:t>pl</a:t>
            </a:r>
            <a:r>
              <a:rPr sz="1600" spc="-20" dirty="0">
                <a:latin typeface="Calibri"/>
                <a:cs typeface="Calibri"/>
              </a:rPr>
              <a:t>a</a:t>
            </a:r>
            <a:r>
              <a:rPr sz="1600" spc="-25" dirty="0">
                <a:latin typeface="Calibri"/>
                <a:cs typeface="Calibri"/>
              </a:rPr>
              <a:t>n</a:t>
            </a:r>
            <a:r>
              <a:rPr sz="1600" spc="-20" dirty="0">
                <a:latin typeface="Calibri"/>
                <a:cs typeface="Calibri"/>
              </a:rPr>
              <a:t>t</a:t>
            </a:r>
            <a:r>
              <a:rPr sz="1600" spc="-10" dirty="0">
                <a:latin typeface="Calibri"/>
                <a:cs typeface="Calibri"/>
              </a:rPr>
              <a:t>s</a:t>
            </a:r>
            <a:r>
              <a:rPr sz="1600" spc="-30" dirty="0">
                <a:latin typeface="Calibri"/>
                <a:cs typeface="Calibri"/>
              </a:rPr>
              <a:t> </a:t>
            </a:r>
            <a:r>
              <a:rPr sz="1600" spc="-5" dirty="0">
                <a:latin typeface="Calibri"/>
                <a:cs typeface="Calibri"/>
              </a:rPr>
              <a:t>(</a:t>
            </a:r>
            <a:r>
              <a:rPr sz="1600" spc="-30" dirty="0">
                <a:latin typeface="Calibri"/>
                <a:cs typeface="Calibri"/>
              </a:rPr>
              <a:t>S</a:t>
            </a:r>
            <a:r>
              <a:rPr sz="1600" spc="-10" dirty="0">
                <a:latin typeface="Calibri"/>
                <a:cs typeface="Calibri"/>
              </a:rPr>
              <a:t>T</a:t>
            </a:r>
            <a:r>
              <a:rPr sz="1600" spc="-95" dirty="0">
                <a:latin typeface="Calibri"/>
                <a:cs typeface="Calibri"/>
              </a:rPr>
              <a:t>P</a:t>
            </a:r>
            <a:r>
              <a:rPr sz="1600" spc="-20" dirty="0">
                <a:latin typeface="Calibri"/>
                <a:cs typeface="Calibri"/>
              </a:rPr>
              <a:t>/</a:t>
            </a:r>
            <a:r>
              <a:rPr sz="1600" spc="-30" dirty="0">
                <a:latin typeface="Calibri"/>
                <a:cs typeface="Calibri"/>
              </a:rPr>
              <a:t>F</a:t>
            </a:r>
            <a:r>
              <a:rPr sz="1600" spc="-20" dirty="0">
                <a:latin typeface="Calibri"/>
                <a:cs typeface="Calibri"/>
              </a:rPr>
              <a:t>S</a:t>
            </a:r>
            <a:r>
              <a:rPr sz="1600" spc="-10" dirty="0">
                <a:latin typeface="Calibri"/>
                <a:cs typeface="Calibri"/>
              </a:rPr>
              <a:t>TP)</a:t>
            </a:r>
            <a:r>
              <a:rPr sz="1600" spc="5" dirty="0">
                <a:latin typeface="Calibri"/>
                <a:cs typeface="Calibri"/>
              </a:rPr>
              <a:t> </a:t>
            </a:r>
            <a:r>
              <a:rPr sz="1600" spc="-10" dirty="0">
                <a:latin typeface="Calibri"/>
                <a:cs typeface="Calibri"/>
              </a:rPr>
              <a:t>upd</a:t>
            </a:r>
            <a:r>
              <a:rPr sz="1600" spc="-20" dirty="0">
                <a:latin typeface="Calibri"/>
                <a:cs typeface="Calibri"/>
              </a:rPr>
              <a:t>at</a:t>
            </a:r>
            <a:r>
              <a:rPr sz="1600" spc="-10" dirty="0">
                <a:latin typeface="Calibri"/>
                <a:cs typeface="Calibri"/>
              </a:rPr>
              <a:t>ed</a:t>
            </a:r>
            <a:r>
              <a:rPr sz="1600" spc="-20" dirty="0">
                <a:latin typeface="Calibri"/>
                <a:cs typeface="Calibri"/>
              </a:rPr>
              <a:t> </a:t>
            </a:r>
            <a:r>
              <a:rPr sz="1600" spc="-25" dirty="0">
                <a:latin typeface="Calibri"/>
                <a:cs typeface="Calibri"/>
              </a:rPr>
              <a:t>b</a:t>
            </a:r>
            <a:r>
              <a:rPr sz="1600" spc="-10" dirty="0">
                <a:latin typeface="Calibri"/>
                <a:cs typeface="Calibri"/>
              </a:rPr>
              <a:t>y</a:t>
            </a:r>
            <a:r>
              <a:rPr sz="1600" spc="5" dirty="0">
                <a:latin typeface="Calibri"/>
                <a:cs typeface="Calibri"/>
              </a:rPr>
              <a:t> </a:t>
            </a:r>
            <a:r>
              <a:rPr sz="1600" spc="-10" dirty="0">
                <a:latin typeface="Calibri"/>
                <a:cs typeface="Calibri"/>
              </a:rPr>
              <a:t>the</a:t>
            </a:r>
            <a:r>
              <a:rPr sz="1600" spc="-5" dirty="0">
                <a:latin typeface="Calibri"/>
                <a:cs typeface="Calibri"/>
              </a:rPr>
              <a:t> </a:t>
            </a:r>
            <a:r>
              <a:rPr sz="1600" spc="-25" dirty="0">
                <a:latin typeface="Calibri"/>
                <a:cs typeface="Calibri"/>
              </a:rPr>
              <a:t>U</a:t>
            </a:r>
            <a:r>
              <a:rPr sz="1600" spc="-10" dirty="0">
                <a:latin typeface="Calibri"/>
                <a:cs typeface="Calibri"/>
              </a:rPr>
              <a:t>LB</a:t>
            </a:r>
            <a:r>
              <a:rPr sz="1600" spc="15" dirty="0">
                <a:latin typeface="Calibri"/>
                <a:cs typeface="Calibri"/>
              </a:rPr>
              <a:t> </a:t>
            </a:r>
            <a:r>
              <a:rPr sz="1600" spc="0" dirty="0">
                <a:latin typeface="Calibri"/>
                <a:cs typeface="Calibri"/>
              </a:rPr>
              <a:t>in</a:t>
            </a:r>
            <a:r>
              <a:rPr sz="1600" spc="-10" dirty="0">
                <a:latin typeface="Calibri"/>
                <a:cs typeface="Calibri"/>
              </a:rPr>
              <a:t> the</a:t>
            </a:r>
            <a:r>
              <a:rPr sz="1600" spc="5" dirty="0">
                <a:latin typeface="Calibri"/>
                <a:cs typeface="Calibri"/>
              </a:rPr>
              <a:t> </a:t>
            </a:r>
            <a:r>
              <a:rPr sz="1600" spc="-15" dirty="0">
                <a:latin typeface="Calibri"/>
                <a:cs typeface="Calibri"/>
              </a:rPr>
              <a:t>M</a:t>
            </a:r>
            <a:r>
              <a:rPr sz="1600" spc="0" dirty="0">
                <a:latin typeface="Calibri"/>
                <a:cs typeface="Calibri"/>
              </a:rPr>
              <a:t>I</a:t>
            </a:r>
            <a:r>
              <a:rPr sz="1600" spc="-10" dirty="0">
                <a:latin typeface="Calibri"/>
                <a:cs typeface="Calibri"/>
              </a:rPr>
              <a:t>S, the</a:t>
            </a:r>
            <a:r>
              <a:rPr sz="1600" spc="-5" dirty="0">
                <a:latin typeface="Calibri"/>
                <a:cs typeface="Calibri"/>
              </a:rPr>
              <a:t> </a:t>
            </a:r>
            <a:r>
              <a:rPr sz="1600" spc="-10" dirty="0">
                <a:latin typeface="Calibri"/>
                <a:cs typeface="Calibri"/>
              </a:rPr>
              <a:t>asse</a:t>
            </a:r>
            <a:r>
              <a:rPr sz="1600" spc="-20" dirty="0">
                <a:latin typeface="Calibri"/>
                <a:cs typeface="Calibri"/>
              </a:rPr>
              <a:t>s</a:t>
            </a:r>
            <a:r>
              <a:rPr sz="1600" spc="-10" dirty="0">
                <a:latin typeface="Calibri"/>
                <a:cs typeface="Calibri"/>
              </a:rPr>
              <a:t>sor</a:t>
            </a:r>
            <a:r>
              <a:rPr sz="1600" spc="20" dirty="0">
                <a:latin typeface="Calibri"/>
                <a:cs typeface="Calibri"/>
              </a:rPr>
              <a:t> </a:t>
            </a:r>
            <a:r>
              <a:rPr sz="1600" spc="-10" dirty="0">
                <a:latin typeface="Calibri"/>
                <a:cs typeface="Calibri"/>
              </a:rPr>
              <a:t>wi</a:t>
            </a:r>
            <a:r>
              <a:rPr sz="1600" spc="0" dirty="0">
                <a:latin typeface="Calibri"/>
                <a:cs typeface="Calibri"/>
              </a:rPr>
              <a:t>ll</a:t>
            </a:r>
            <a:endParaRPr sz="1600" dirty="0">
              <a:latin typeface="Calibri"/>
              <a:cs typeface="Calibri"/>
            </a:endParaRPr>
          </a:p>
          <a:p>
            <a:pPr marL="355600">
              <a:lnSpc>
                <a:spcPct val="100000"/>
              </a:lnSpc>
            </a:pPr>
            <a:r>
              <a:rPr sz="1600" spc="-10" dirty="0">
                <a:latin typeface="Calibri"/>
                <a:cs typeface="Calibri"/>
              </a:rPr>
              <a:t>vis</a:t>
            </a:r>
            <a:r>
              <a:rPr sz="1600" spc="0" dirty="0">
                <a:latin typeface="Calibri"/>
                <a:cs typeface="Calibri"/>
              </a:rPr>
              <a:t>i</a:t>
            </a:r>
            <a:r>
              <a:rPr sz="1600" spc="-10" dirty="0">
                <a:latin typeface="Calibri"/>
                <a:cs typeface="Calibri"/>
              </a:rPr>
              <a:t>t</a:t>
            </a:r>
            <a:r>
              <a:rPr sz="1600" spc="-15" dirty="0">
                <a:latin typeface="Calibri"/>
                <a:cs typeface="Calibri"/>
              </a:rPr>
              <a:t> </a:t>
            </a:r>
            <a:r>
              <a:rPr sz="1600" spc="-10" dirty="0">
                <a:latin typeface="Calibri"/>
                <a:cs typeface="Calibri"/>
              </a:rPr>
              <a:t>a</a:t>
            </a:r>
            <a:r>
              <a:rPr sz="1600" spc="0" dirty="0">
                <a:latin typeface="Calibri"/>
                <a:cs typeface="Calibri"/>
              </a:rPr>
              <a:t>l</a:t>
            </a:r>
            <a:r>
              <a:rPr sz="1600" spc="-5" dirty="0">
                <a:latin typeface="Calibri"/>
                <a:cs typeface="Calibri"/>
              </a:rPr>
              <a:t>l</a:t>
            </a:r>
            <a:r>
              <a:rPr sz="1600" spc="-25" dirty="0">
                <a:latin typeface="Calibri"/>
                <a:cs typeface="Calibri"/>
              </a:rPr>
              <a:t> </a:t>
            </a:r>
            <a:r>
              <a:rPr sz="1600" spc="-10" dirty="0">
                <a:latin typeface="Calibri"/>
                <a:cs typeface="Calibri"/>
              </a:rPr>
              <a:t>p</a:t>
            </a:r>
            <a:r>
              <a:rPr sz="1600" spc="0" dirty="0">
                <a:latin typeface="Calibri"/>
                <a:cs typeface="Calibri"/>
              </a:rPr>
              <a:t>l</a:t>
            </a:r>
            <a:r>
              <a:rPr sz="1600" spc="-10" dirty="0">
                <a:latin typeface="Calibri"/>
                <a:cs typeface="Calibri"/>
              </a:rPr>
              <a:t>a</a:t>
            </a:r>
            <a:r>
              <a:rPr sz="1600" spc="-20" dirty="0">
                <a:latin typeface="Calibri"/>
                <a:cs typeface="Calibri"/>
              </a:rPr>
              <a:t>n</a:t>
            </a:r>
            <a:r>
              <a:rPr sz="1600" spc="-10" dirty="0">
                <a:latin typeface="Calibri"/>
                <a:cs typeface="Calibri"/>
              </a:rPr>
              <a:t>ts</a:t>
            </a:r>
            <a:endParaRPr sz="1600" dirty="0">
              <a:latin typeface="Calibri"/>
              <a:cs typeface="Calibri"/>
            </a:endParaRPr>
          </a:p>
          <a:p>
            <a:pPr marL="355600" indent="-342900">
              <a:lnSpc>
                <a:spcPct val="100000"/>
              </a:lnSpc>
              <a:buFont typeface="Calibri"/>
              <a:buAutoNum type="arabicPeriod" startAt="2"/>
              <a:tabLst>
                <a:tab pos="354965" algn="l"/>
              </a:tabLst>
            </a:pPr>
            <a:r>
              <a:rPr sz="1600" spc="-155" dirty="0">
                <a:latin typeface="Calibri"/>
                <a:cs typeface="Calibri"/>
              </a:rPr>
              <a:t>T</a:t>
            </a:r>
            <a:r>
              <a:rPr sz="1600" spc="-10" dirty="0">
                <a:latin typeface="Calibri"/>
                <a:cs typeface="Calibri"/>
              </a:rPr>
              <a:t>o</a:t>
            </a:r>
            <a:r>
              <a:rPr sz="1600" spc="5" dirty="0">
                <a:latin typeface="Calibri"/>
                <a:cs typeface="Calibri"/>
              </a:rPr>
              <a:t> </a:t>
            </a:r>
            <a:r>
              <a:rPr sz="1600" spc="-10" dirty="0">
                <a:latin typeface="Calibri"/>
                <a:cs typeface="Calibri"/>
              </a:rPr>
              <a:t>asce</a:t>
            </a:r>
            <a:r>
              <a:rPr sz="1600" spc="-20" dirty="0">
                <a:latin typeface="Calibri"/>
                <a:cs typeface="Calibri"/>
              </a:rPr>
              <a:t>r</a:t>
            </a:r>
            <a:r>
              <a:rPr sz="1600" spc="-30" dirty="0">
                <a:latin typeface="Calibri"/>
                <a:cs typeface="Calibri"/>
              </a:rPr>
              <a:t>t</a:t>
            </a:r>
            <a:r>
              <a:rPr sz="1600" spc="-10" dirty="0">
                <a:latin typeface="Calibri"/>
                <a:cs typeface="Calibri"/>
              </a:rPr>
              <a:t>a</a:t>
            </a:r>
            <a:r>
              <a:rPr sz="1600" spc="0" dirty="0">
                <a:latin typeface="Calibri"/>
                <a:cs typeface="Calibri"/>
              </a:rPr>
              <a:t>i</a:t>
            </a:r>
            <a:r>
              <a:rPr sz="1600" spc="-10" dirty="0">
                <a:latin typeface="Calibri"/>
                <a:cs typeface="Calibri"/>
              </a:rPr>
              <a:t>n</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p</a:t>
            </a:r>
            <a:r>
              <a:rPr sz="1600" spc="-40" dirty="0">
                <a:latin typeface="Calibri"/>
                <a:cs typeface="Calibri"/>
              </a:rPr>
              <a:t>r</a:t>
            </a:r>
            <a:r>
              <a:rPr sz="1600" spc="-10" dirty="0">
                <a:latin typeface="Calibri"/>
                <a:cs typeface="Calibri"/>
              </a:rPr>
              <a:t>og</a:t>
            </a:r>
            <a:r>
              <a:rPr sz="1600" spc="-35" dirty="0">
                <a:latin typeface="Calibri"/>
                <a:cs typeface="Calibri"/>
              </a:rPr>
              <a:t>r</a:t>
            </a:r>
            <a:r>
              <a:rPr sz="1600" spc="-10" dirty="0">
                <a:latin typeface="Calibri"/>
                <a:cs typeface="Calibri"/>
              </a:rPr>
              <a:t>ess,</a:t>
            </a:r>
            <a:r>
              <a:rPr sz="1600" spc="2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assessor</a:t>
            </a:r>
            <a:r>
              <a:rPr sz="1600" spc="25"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10" dirty="0">
                <a:latin typeface="Calibri"/>
                <a:cs typeface="Calibri"/>
              </a:rPr>
              <a:t> a</a:t>
            </a:r>
            <a:r>
              <a:rPr sz="1600" spc="0" dirty="0">
                <a:latin typeface="Calibri"/>
                <a:cs typeface="Calibri"/>
              </a:rPr>
              <a:t>l</a:t>
            </a:r>
            <a:r>
              <a:rPr sz="1600" spc="-10" dirty="0">
                <a:latin typeface="Calibri"/>
                <a:cs typeface="Calibri"/>
              </a:rPr>
              <a:t>so</a:t>
            </a:r>
            <a:r>
              <a:rPr sz="1600" spc="-20" dirty="0">
                <a:latin typeface="Calibri"/>
                <a:cs typeface="Calibri"/>
              </a:rPr>
              <a:t> </a:t>
            </a:r>
            <a:r>
              <a:rPr sz="1600" spc="-5" dirty="0">
                <a:latin typeface="Calibri"/>
                <a:cs typeface="Calibri"/>
              </a:rPr>
              <a:t>i</a:t>
            </a:r>
            <a:r>
              <a:rPr sz="1600" spc="-25" dirty="0">
                <a:latin typeface="Calibri"/>
                <a:cs typeface="Calibri"/>
              </a:rPr>
              <a:t>n</a:t>
            </a:r>
            <a:r>
              <a:rPr sz="1600" spc="-20" dirty="0">
                <a:latin typeface="Calibri"/>
                <a:cs typeface="Calibri"/>
              </a:rPr>
              <a:t>t</a:t>
            </a:r>
            <a:r>
              <a:rPr sz="1600" spc="-10" dirty="0">
                <a:latin typeface="Calibri"/>
                <a:cs typeface="Calibri"/>
              </a:rPr>
              <a:t>e</a:t>
            </a:r>
            <a:r>
              <a:rPr sz="1600" spc="-55" dirty="0">
                <a:latin typeface="Calibri"/>
                <a:cs typeface="Calibri"/>
              </a:rPr>
              <a:t>r</a:t>
            </a:r>
            <a:r>
              <a:rPr sz="1600" spc="-10" dirty="0">
                <a:latin typeface="Calibri"/>
                <a:cs typeface="Calibri"/>
              </a:rPr>
              <a:t>act wi</a:t>
            </a:r>
            <a:r>
              <a:rPr sz="1600" spc="-5" dirty="0">
                <a:latin typeface="Calibri"/>
                <a:cs typeface="Calibri"/>
              </a:rPr>
              <a:t>t</a:t>
            </a:r>
            <a:r>
              <a:rPr sz="1600" spc="-10" dirty="0">
                <a:latin typeface="Calibri"/>
                <a:cs typeface="Calibri"/>
              </a:rPr>
              <a:t>h</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o</a:t>
            </a:r>
            <a:r>
              <a:rPr sz="1600" spc="-20" dirty="0">
                <a:latin typeface="Calibri"/>
                <a:cs typeface="Calibri"/>
              </a:rPr>
              <a:t>f</a:t>
            </a:r>
            <a:r>
              <a:rPr sz="1600" spc="-10" dirty="0">
                <a:latin typeface="Calibri"/>
                <a:cs typeface="Calibri"/>
              </a:rPr>
              <a:t>ficials</a:t>
            </a:r>
            <a:r>
              <a:rPr sz="1600" spc="-25" dirty="0">
                <a:latin typeface="Calibri"/>
                <a:cs typeface="Calibri"/>
              </a:rPr>
              <a:t> </a:t>
            </a:r>
            <a:r>
              <a:rPr sz="1600" spc="-10" dirty="0">
                <a:latin typeface="Calibri"/>
                <a:cs typeface="Calibri"/>
              </a:rPr>
              <a:t>in</a:t>
            </a:r>
            <a:r>
              <a:rPr sz="1600" spc="-1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p</a:t>
            </a:r>
            <a:r>
              <a:rPr sz="1600" spc="0" dirty="0">
                <a:latin typeface="Calibri"/>
                <a:cs typeface="Calibri"/>
              </a:rPr>
              <a:t>l</a:t>
            </a:r>
            <a:r>
              <a:rPr sz="1600" spc="-10" dirty="0">
                <a:latin typeface="Calibri"/>
                <a:cs typeface="Calibri"/>
              </a:rPr>
              <a:t>a</a:t>
            </a:r>
            <a:r>
              <a:rPr sz="1600" spc="-20" dirty="0">
                <a:latin typeface="Calibri"/>
                <a:cs typeface="Calibri"/>
              </a:rPr>
              <a:t>n</a:t>
            </a:r>
            <a:r>
              <a:rPr sz="1600" spc="-10" dirty="0">
                <a:latin typeface="Calibri"/>
                <a:cs typeface="Calibri"/>
              </a:rPr>
              <a:t>t</a:t>
            </a:r>
            <a:endParaRPr sz="1600" dirty="0">
              <a:latin typeface="Calibri"/>
              <a:cs typeface="Calibri"/>
            </a:endParaRPr>
          </a:p>
          <a:p>
            <a:pPr marL="355600" indent="-342900">
              <a:lnSpc>
                <a:spcPct val="100000"/>
              </a:lnSpc>
              <a:buFont typeface="Calibri"/>
              <a:buAutoNum type="arabicPeriod" startAt="2"/>
              <a:tabLst>
                <a:tab pos="354965" algn="l"/>
              </a:tabLst>
            </a:pPr>
            <a:r>
              <a:rPr sz="1600" spc="-10" dirty="0">
                <a:latin typeface="Calibri"/>
                <a:cs typeface="Calibri"/>
              </a:rPr>
              <a:t>The</a:t>
            </a:r>
            <a:r>
              <a:rPr sz="1600" spc="-5" dirty="0">
                <a:latin typeface="Calibri"/>
                <a:cs typeface="Calibri"/>
              </a:rPr>
              <a:t> </a:t>
            </a:r>
            <a:r>
              <a:rPr sz="1600" spc="-10" dirty="0">
                <a:latin typeface="Calibri"/>
                <a:cs typeface="Calibri"/>
              </a:rPr>
              <a:t>assessor</a:t>
            </a:r>
            <a:r>
              <a:rPr sz="1600" spc="20"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25" dirty="0">
                <a:latin typeface="Calibri"/>
                <a:cs typeface="Calibri"/>
              </a:rPr>
              <a:t> </a:t>
            </a:r>
            <a:r>
              <a:rPr sz="1600" spc="-10" dirty="0">
                <a:latin typeface="Calibri"/>
                <a:cs typeface="Calibri"/>
              </a:rPr>
              <a:t>ask</a:t>
            </a:r>
            <a:r>
              <a:rPr sz="1600" spc="5" dirty="0">
                <a:latin typeface="Calibri"/>
                <a:cs typeface="Calibri"/>
              </a:rPr>
              <a:t> </a:t>
            </a:r>
            <a:r>
              <a:rPr sz="1600" spc="-40" dirty="0">
                <a:latin typeface="Calibri"/>
                <a:cs typeface="Calibri"/>
              </a:rPr>
              <a:t>f</a:t>
            </a:r>
            <a:r>
              <a:rPr sz="1600" spc="-10" dirty="0">
                <a:latin typeface="Calibri"/>
                <a:cs typeface="Calibri"/>
              </a:rPr>
              <a:t>or the</a:t>
            </a:r>
            <a:r>
              <a:rPr sz="1600" spc="5" dirty="0">
                <a:latin typeface="Calibri"/>
                <a:cs typeface="Calibri"/>
              </a:rPr>
              <a:t> </a:t>
            </a:r>
            <a:r>
              <a:rPr sz="1600" spc="-10" dirty="0">
                <a:latin typeface="Calibri"/>
                <a:cs typeface="Calibri"/>
              </a:rPr>
              <a:t>lo</a:t>
            </a:r>
            <a:r>
              <a:rPr sz="1600" spc="10" dirty="0">
                <a:latin typeface="Calibri"/>
                <a:cs typeface="Calibri"/>
              </a:rPr>
              <a:t>g</a:t>
            </a:r>
            <a:r>
              <a:rPr sz="1600" spc="-5" dirty="0">
                <a:latin typeface="Calibri"/>
                <a:cs typeface="Calibri"/>
              </a:rPr>
              <a:t>-</a:t>
            </a:r>
            <a:r>
              <a:rPr sz="1600" spc="-10" dirty="0">
                <a:latin typeface="Calibri"/>
                <a:cs typeface="Calibri"/>
              </a:rPr>
              <a:t>book</a:t>
            </a:r>
            <a:r>
              <a:rPr sz="1600" spc="5" dirty="0">
                <a:latin typeface="Calibri"/>
                <a:cs typeface="Calibri"/>
              </a:rPr>
              <a:t> </a:t>
            </a:r>
            <a:r>
              <a:rPr sz="1600" spc="-25" dirty="0">
                <a:latin typeface="Calibri"/>
                <a:cs typeface="Calibri"/>
              </a:rPr>
              <a:t>c</a:t>
            </a:r>
            <a:r>
              <a:rPr sz="1600" spc="-10" dirty="0">
                <a:latin typeface="Calibri"/>
                <a:cs typeface="Calibri"/>
              </a:rPr>
              <a:t>a</a:t>
            </a:r>
            <a:r>
              <a:rPr sz="1600" spc="-20" dirty="0">
                <a:latin typeface="Calibri"/>
                <a:cs typeface="Calibri"/>
              </a:rPr>
              <a:t>p</a:t>
            </a:r>
            <a:r>
              <a:rPr sz="1600" spc="-10" dirty="0">
                <a:latin typeface="Calibri"/>
                <a:cs typeface="Calibri"/>
              </a:rPr>
              <a:t>turi</a:t>
            </a:r>
            <a:r>
              <a:rPr sz="1600" spc="-5" dirty="0">
                <a:latin typeface="Calibri"/>
                <a:cs typeface="Calibri"/>
              </a:rPr>
              <a:t>n</a:t>
            </a:r>
            <a:r>
              <a:rPr sz="1600" spc="-10" dirty="0">
                <a:latin typeface="Calibri"/>
                <a:cs typeface="Calibri"/>
              </a:rPr>
              <a:t>g </a:t>
            </a:r>
            <a:r>
              <a:rPr sz="1600" spc="-20" dirty="0">
                <a:latin typeface="Calibri"/>
                <a:cs typeface="Calibri"/>
              </a:rPr>
              <a:t>a</a:t>
            </a:r>
            <a:r>
              <a:rPr sz="1600" spc="-10" dirty="0">
                <a:latin typeface="Calibri"/>
                <a:cs typeface="Calibri"/>
              </a:rPr>
              <a:t>t</a:t>
            </a:r>
            <a:r>
              <a:rPr sz="1600" spc="-15" dirty="0">
                <a:latin typeface="Calibri"/>
                <a:cs typeface="Calibri"/>
              </a:rPr>
              <a:t> </a:t>
            </a:r>
            <a:r>
              <a:rPr sz="1600" spc="0" dirty="0">
                <a:latin typeface="Calibri"/>
                <a:cs typeface="Calibri"/>
              </a:rPr>
              <a:t>l</a:t>
            </a:r>
            <a:r>
              <a:rPr sz="1600" spc="-10" dirty="0">
                <a:latin typeface="Calibri"/>
                <a:cs typeface="Calibri"/>
              </a:rPr>
              <a:t>ea</a:t>
            </a:r>
            <a:r>
              <a:rPr sz="1600" spc="-20" dirty="0">
                <a:latin typeface="Calibri"/>
                <a:cs typeface="Calibri"/>
              </a:rPr>
              <a:t>s</a:t>
            </a:r>
            <a:r>
              <a:rPr sz="1600" spc="-10" dirty="0">
                <a:latin typeface="Calibri"/>
                <a:cs typeface="Calibri"/>
              </a:rPr>
              <a:t>t</a:t>
            </a:r>
            <a:r>
              <a:rPr sz="1600" spc="-15" dirty="0">
                <a:latin typeface="Calibri"/>
                <a:cs typeface="Calibri"/>
              </a:rPr>
              <a:t> </a:t>
            </a:r>
            <a:r>
              <a:rPr sz="1600" spc="0" dirty="0">
                <a:latin typeface="Calibri"/>
                <a:cs typeface="Calibri"/>
              </a:rPr>
              <a:t>l</a:t>
            </a:r>
            <a:r>
              <a:rPr sz="1600" spc="-10" dirty="0">
                <a:latin typeface="Calibri"/>
                <a:cs typeface="Calibri"/>
              </a:rPr>
              <a:t>a</a:t>
            </a:r>
            <a:r>
              <a:rPr sz="1600" spc="-20" dirty="0">
                <a:latin typeface="Calibri"/>
                <a:cs typeface="Calibri"/>
              </a:rPr>
              <a:t>s</a:t>
            </a:r>
            <a:r>
              <a:rPr sz="1600" spc="-10" dirty="0">
                <a:latin typeface="Calibri"/>
                <a:cs typeface="Calibri"/>
              </a:rPr>
              <a:t>t</a:t>
            </a:r>
            <a:r>
              <a:rPr sz="1600" spc="-15" dirty="0">
                <a:latin typeface="Calibri"/>
                <a:cs typeface="Calibri"/>
              </a:rPr>
              <a:t> </a:t>
            </a:r>
            <a:r>
              <a:rPr sz="1600" spc="-10" dirty="0">
                <a:latin typeface="Calibri"/>
                <a:cs typeface="Calibri"/>
              </a:rPr>
              <a:t>3</a:t>
            </a:r>
            <a:r>
              <a:rPr sz="1600" spc="5" dirty="0">
                <a:latin typeface="Calibri"/>
                <a:cs typeface="Calibri"/>
              </a:rPr>
              <a:t> </a:t>
            </a:r>
            <a:r>
              <a:rPr sz="1600" spc="-15" dirty="0">
                <a:latin typeface="Calibri"/>
                <a:cs typeface="Calibri"/>
              </a:rPr>
              <a:t>mo</a:t>
            </a:r>
            <a:r>
              <a:rPr sz="1600" spc="-20" dirty="0">
                <a:latin typeface="Calibri"/>
                <a:cs typeface="Calibri"/>
              </a:rPr>
              <a:t>n</a:t>
            </a:r>
            <a:r>
              <a:rPr sz="1600" spc="-10" dirty="0">
                <a:latin typeface="Calibri"/>
                <a:cs typeface="Calibri"/>
              </a:rPr>
              <a:t>th</a:t>
            </a:r>
            <a:r>
              <a:rPr sz="1600" spc="-100" dirty="0">
                <a:latin typeface="Calibri"/>
                <a:cs typeface="Calibri"/>
              </a:rPr>
              <a:t>’</a:t>
            </a:r>
            <a:r>
              <a:rPr sz="1600" spc="-10" dirty="0">
                <a:latin typeface="Calibri"/>
                <a:cs typeface="Calibri"/>
              </a:rPr>
              <a:t>s</a:t>
            </a:r>
            <a:r>
              <a:rPr sz="1600" spc="-5" dirty="0">
                <a:latin typeface="Calibri"/>
                <a:cs typeface="Calibri"/>
              </a:rPr>
              <a:t> </a:t>
            </a:r>
            <a:r>
              <a:rPr sz="1600" spc="-40" dirty="0">
                <a:latin typeface="Calibri"/>
                <a:cs typeface="Calibri"/>
              </a:rPr>
              <a:t>r</a:t>
            </a:r>
            <a:r>
              <a:rPr sz="1600" spc="-10" dirty="0">
                <a:latin typeface="Calibri"/>
                <a:cs typeface="Calibri"/>
              </a:rPr>
              <a:t>e</a:t>
            </a:r>
            <a:r>
              <a:rPr sz="1600" spc="-25" dirty="0">
                <a:latin typeface="Calibri"/>
                <a:cs typeface="Calibri"/>
              </a:rPr>
              <a:t>c</a:t>
            </a:r>
            <a:r>
              <a:rPr sz="1600" spc="-10" dirty="0">
                <a:latin typeface="Calibri"/>
                <a:cs typeface="Calibri"/>
              </a:rPr>
              <a:t>o</a:t>
            </a:r>
            <a:r>
              <a:rPr sz="1600" spc="-40" dirty="0">
                <a:latin typeface="Calibri"/>
                <a:cs typeface="Calibri"/>
              </a:rPr>
              <a:t>r</a:t>
            </a:r>
            <a:r>
              <a:rPr sz="1600" spc="-10" dirty="0">
                <a:latin typeface="Calibri"/>
                <a:cs typeface="Calibri"/>
              </a:rPr>
              <a:t>d</a:t>
            </a:r>
            <a:r>
              <a:rPr sz="1600" spc="45" dirty="0">
                <a:latin typeface="Calibri"/>
                <a:cs typeface="Calibri"/>
              </a:rPr>
              <a:t> </a:t>
            </a:r>
            <a:r>
              <a:rPr sz="1600" spc="-10" dirty="0">
                <a:latin typeface="Calibri"/>
                <a:cs typeface="Calibri"/>
              </a:rPr>
              <a:t>and</a:t>
            </a:r>
            <a:r>
              <a:rPr sz="1600" spc="5" dirty="0">
                <a:latin typeface="Calibri"/>
                <a:cs typeface="Calibri"/>
              </a:rPr>
              <a:t> </a:t>
            </a:r>
            <a:r>
              <a:rPr sz="1600" spc="-10" dirty="0">
                <a:latin typeface="Calibri"/>
                <a:cs typeface="Calibri"/>
              </a:rPr>
              <a:t>elec</a:t>
            </a:r>
            <a:r>
              <a:rPr sz="1600" spc="-5" dirty="0">
                <a:latin typeface="Calibri"/>
                <a:cs typeface="Calibri"/>
              </a:rPr>
              <a:t>t</a:t>
            </a:r>
            <a:r>
              <a:rPr sz="1600" spc="-15" dirty="0">
                <a:latin typeface="Calibri"/>
                <a:cs typeface="Calibri"/>
              </a:rPr>
              <a:t>r</a:t>
            </a:r>
            <a:r>
              <a:rPr sz="1600" spc="0" dirty="0">
                <a:latin typeface="Calibri"/>
                <a:cs typeface="Calibri"/>
              </a:rPr>
              <a:t>i</a:t>
            </a:r>
            <a:r>
              <a:rPr sz="1600" spc="-10" dirty="0">
                <a:latin typeface="Calibri"/>
                <a:cs typeface="Calibri"/>
              </a:rPr>
              <a:t>ci</a:t>
            </a:r>
            <a:r>
              <a:rPr sz="1600" spc="-5" dirty="0">
                <a:latin typeface="Calibri"/>
                <a:cs typeface="Calibri"/>
              </a:rPr>
              <a:t>t</a:t>
            </a:r>
            <a:r>
              <a:rPr sz="1600" spc="-10" dirty="0">
                <a:latin typeface="Calibri"/>
                <a:cs typeface="Calibri"/>
              </a:rPr>
              <a:t>y</a:t>
            </a:r>
            <a:r>
              <a:rPr sz="1600" spc="-5" dirty="0">
                <a:latin typeface="Calibri"/>
                <a:cs typeface="Calibri"/>
              </a:rPr>
              <a:t> </a:t>
            </a:r>
            <a:r>
              <a:rPr sz="1600" spc="-10" dirty="0">
                <a:latin typeface="Calibri"/>
                <a:cs typeface="Calibri"/>
              </a:rPr>
              <a:t>b</a:t>
            </a:r>
            <a:r>
              <a:rPr sz="1600" spc="0" dirty="0">
                <a:latin typeface="Calibri"/>
                <a:cs typeface="Calibri"/>
              </a:rPr>
              <a:t>ill</a:t>
            </a:r>
            <a:r>
              <a:rPr sz="1600" spc="-25" dirty="0">
                <a:latin typeface="Calibri"/>
                <a:cs typeface="Calibri"/>
              </a:rPr>
              <a:t> </a:t>
            </a:r>
            <a:r>
              <a:rPr sz="1600" spc="-20" dirty="0">
                <a:latin typeface="Calibri"/>
                <a:cs typeface="Calibri"/>
              </a:rPr>
              <a:t>t</a:t>
            </a:r>
            <a:r>
              <a:rPr sz="1600" spc="-10" dirty="0">
                <a:latin typeface="Calibri"/>
                <a:cs typeface="Calibri"/>
              </a:rPr>
              <a:t>o</a:t>
            </a:r>
            <a:r>
              <a:rPr sz="1600" spc="-5" dirty="0">
                <a:latin typeface="Calibri"/>
                <a:cs typeface="Calibri"/>
              </a:rPr>
              <a:t> </a:t>
            </a:r>
            <a:r>
              <a:rPr sz="1600" spc="-25" dirty="0">
                <a:latin typeface="Calibri"/>
                <a:cs typeface="Calibri"/>
              </a:rPr>
              <a:t>v</a:t>
            </a:r>
            <a:r>
              <a:rPr sz="1600" spc="-10" dirty="0">
                <a:latin typeface="Calibri"/>
                <a:cs typeface="Calibri"/>
              </a:rPr>
              <a:t>e</a:t>
            </a:r>
            <a:r>
              <a:rPr sz="1600" spc="-15" dirty="0">
                <a:latin typeface="Calibri"/>
                <a:cs typeface="Calibri"/>
              </a:rPr>
              <a:t>r</a:t>
            </a:r>
            <a:r>
              <a:rPr sz="1600" spc="0" dirty="0">
                <a:latin typeface="Calibri"/>
                <a:cs typeface="Calibri"/>
              </a:rPr>
              <a:t>i</a:t>
            </a:r>
            <a:r>
              <a:rPr sz="1600" spc="10" dirty="0">
                <a:latin typeface="Calibri"/>
                <a:cs typeface="Calibri"/>
              </a:rPr>
              <a:t>f</a:t>
            </a:r>
            <a:r>
              <a:rPr sz="1600" spc="-10" dirty="0">
                <a:latin typeface="Calibri"/>
                <a:cs typeface="Calibri"/>
              </a:rPr>
              <a:t>y</a:t>
            </a:r>
            <a:r>
              <a:rPr sz="1600" spc="5" dirty="0">
                <a:latin typeface="Calibri"/>
                <a:cs typeface="Calibri"/>
              </a:rPr>
              <a:t> </a:t>
            </a:r>
            <a:r>
              <a:rPr sz="1600" spc="-10" dirty="0">
                <a:latin typeface="Calibri"/>
                <a:cs typeface="Calibri"/>
              </a:rPr>
              <a:t>the</a:t>
            </a:r>
            <a:endParaRPr sz="1600" dirty="0">
              <a:latin typeface="Calibri"/>
              <a:cs typeface="Calibri"/>
            </a:endParaRPr>
          </a:p>
          <a:p>
            <a:pPr marL="355600">
              <a:lnSpc>
                <a:spcPct val="100000"/>
              </a:lnSpc>
            </a:pPr>
            <a:r>
              <a:rPr sz="1600" spc="-10" dirty="0">
                <a:latin typeface="Calibri"/>
                <a:cs typeface="Calibri"/>
              </a:rPr>
              <a:t>functiona</a:t>
            </a:r>
            <a:r>
              <a:rPr sz="1600" spc="0" dirty="0">
                <a:latin typeface="Calibri"/>
                <a:cs typeface="Calibri"/>
              </a:rPr>
              <a:t>l</a:t>
            </a:r>
            <a:r>
              <a:rPr sz="1600" spc="-10" dirty="0">
                <a:latin typeface="Calibri"/>
                <a:cs typeface="Calibri"/>
              </a:rPr>
              <a:t>ity</a:t>
            </a:r>
            <a:r>
              <a:rPr sz="1600" spc="-45" dirty="0">
                <a:latin typeface="Calibri"/>
                <a:cs typeface="Calibri"/>
              </a:rPr>
              <a:t> </a:t>
            </a:r>
            <a:r>
              <a:rPr sz="1600" spc="-10" dirty="0">
                <a:latin typeface="Calibri"/>
                <a:cs typeface="Calibri"/>
              </a:rPr>
              <a:t>of</a:t>
            </a:r>
            <a:r>
              <a:rPr sz="1600" spc="10" dirty="0">
                <a:latin typeface="Calibri"/>
                <a:cs typeface="Calibri"/>
              </a:rPr>
              <a:t> </a:t>
            </a:r>
            <a:r>
              <a:rPr sz="1600" spc="-10" dirty="0">
                <a:latin typeface="Calibri"/>
                <a:cs typeface="Calibri"/>
              </a:rPr>
              <a:t>the</a:t>
            </a:r>
            <a:r>
              <a:rPr sz="1600" spc="5" dirty="0">
                <a:latin typeface="Calibri"/>
                <a:cs typeface="Calibri"/>
              </a:rPr>
              <a:t> </a:t>
            </a:r>
            <a:r>
              <a:rPr sz="1600" spc="-40" dirty="0">
                <a:latin typeface="Calibri"/>
                <a:cs typeface="Calibri"/>
              </a:rPr>
              <a:t>f</a:t>
            </a:r>
            <a:r>
              <a:rPr sz="1600" spc="-10" dirty="0">
                <a:latin typeface="Calibri"/>
                <a:cs typeface="Calibri"/>
              </a:rPr>
              <a:t>acility</a:t>
            </a:r>
            <a:endParaRPr sz="1600" dirty="0">
              <a:latin typeface="Calibri"/>
              <a:cs typeface="Calibri"/>
            </a:endParaRPr>
          </a:p>
          <a:p>
            <a:pPr marL="355600" indent="-342900">
              <a:lnSpc>
                <a:spcPct val="100000"/>
              </a:lnSpc>
              <a:buFont typeface="Calibri"/>
              <a:buAutoNum type="arabicPeriod" startAt="4"/>
              <a:tabLst>
                <a:tab pos="354965" algn="l"/>
              </a:tabLst>
            </a:pPr>
            <a:r>
              <a:rPr sz="1600" spc="-10" dirty="0">
                <a:latin typeface="Calibri"/>
                <a:cs typeface="Calibri"/>
              </a:rPr>
              <a:t>The</a:t>
            </a:r>
            <a:r>
              <a:rPr sz="1600" spc="-5" dirty="0">
                <a:latin typeface="Calibri"/>
                <a:cs typeface="Calibri"/>
              </a:rPr>
              <a:t> </a:t>
            </a:r>
            <a:r>
              <a:rPr sz="1600" spc="-10" dirty="0">
                <a:latin typeface="Calibri"/>
                <a:cs typeface="Calibri"/>
              </a:rPr>
              <a:t>assessor</a:t>
            </a:r>
            <a:r>
              <a:rPr sz="1600" spc="20"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25" dirty="0">
                <a:latin typeface="Calibri"/>
                <a:cs typeface="Calibri"/>
              </a:rPr>
              <a:t> </a:t>
            </a:r>
            <a:r>
              <a:rPr sz="1600" spc="-10" dirty="0">
                <a:latin typeface="Calibri"/>
                <a:cs typeface="Calibri"/>
              </a:rPr>
              <a:t>a</a:t>
            </a:r>
            <a:r>
              <a:rPr sz="1600" spc="0" dirty="0">
                <a:latin typeface="Calibri"/>
                <a:cs typeface="Calibri"/>
              </a:rPr>
              <a:t>l</a:t>
            </a:r>
            <a:r>
              <a:rPr sz="1600" spc="-10" dirty="0">
                <a:latin typeface="Calibri"/>
                <a:cs typeface="Calibri"/>
              </a:rPr>
              <a:t>so</a:t>
            </a:r>
            <a:r>
              <a:rPr sz="1600" spc="-5" dirty="0">
                <a:latin typeface="Calibri"/>
                <a:cs typeface="Calibri"/>
              </a:rPr>
              <a:t> </a:t>
            </a:r>
            <a:r>
              <a:rPr sz="1600" spc="-15" dirty="0">
                <a:latin typeface="Calibri"/>
                <a:cs typeface="Calibri"/>
              </a:rPr>
              <a:t>c</a:t>
            </a:r>
            <a:r>
              <a:rPr sz="1600" spc="-10" dirty="0">
                <a:latin typeface="Calibri"/>
                <a:cs typeface="Calibri"/>
              </a:rPr>
              <a:t>heck</a:t>
            </a:r>
            <a:r>
              <a:rPr sz="1600" spc="10" dirty="0">
                <a:latin typeface="Calibri"/>
                <a:cs typeface="Calibri"/>
              </a:rPr>
              <a:t> </a:t>
            </a:r>
            <a:r>
              <a:rPr sz="1600" spc="-5" dirty="0">
                <a:latin typeface="Calibri"/>
                <a:cs typeface="Calibri"/>
              </a:rPr>
              <a:t>if</a:t>
            </a:r>
            <a:r>
              <a:rPr sz="1600" spc="-1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t</a:t>
            </a:r>
            <a:r>
              <a:rPr sz="1600" spc="-35" dirty="0">
                <a:latin typeface="Calibri"/>
                <a:cs typeface="Calibri"/>
              </a:rPr>
              <a:t>r</a:t>
            </a:r>
            <a:r>
              <a:rPr sz="1600" spc="-10" dirty="0">
                <a:latin typeface="Calibri"/>
                <a:cs typeface="Calibri"/>
              </a:rPr>
              <a:t>e</a:t>
            </a:r>
            <a:r>
              <a:rPr sz="1600" spc="-25" dirty="0">
                <a:latin typeface="Calibri"/>
                <a:cs typeface="Calibri"/>
              </a:rPr>
              <a:t>a</a:t>
            </a:r>
            <a:r>
              <a:rPr sz="1600" spc="-20" dirty="0">
                <a:latin typeface="Calibri"/>
                <a:cs typeface="Calibri"/>
              </a:rPr>
              <a:t>t</a:t>
            </a:r>
            <a:r>
              <a:rPr sz="1600" spc="-10" dirty="0">
                <a:latin typeface="Calibri"/>
                <a:cs typeface="Calibri"/>
              </a:rPr>
              <a:t>ed</a:t>
            </a:r>
            <a:r>
              <a:rPr sz="1600" spc="5" dirty="0">
                <a:latin typeface="Calibri"/>
                <a:cs typeface="Calibri"/>
              </a:rPr>
              <a:t> </a:t>
            </a:r>
            <a:r>
              <a:rPr lang="en-US" sz="1600" spc="-30" dirty="0" err="1">
                <a:latin typeface="Calibri"/>
                <a:cs typeface="Calibri"/>
              </a:rPr>
              <a:t>used</a:t>
            </a:r>
            <a:r>
              <a:rPr sz="1600" spc="-30" dirty="0" err="1">
                <a:latin typeface="Calibri"/>
                <a:cs typeface="Calibri"/>
              </a:rPr>
              <a:t>w</a:t>
            </a:r>
            <a:r>
              <a:rPr sz="1600" spc="-20" dirty="0" err="1">
                <a:latin typeface="Calibri"/>
                <a:cs typeface="Calibri"/>
              </a:rPr>
              <a:t>at</a:t>
            </a:r>
            <a:r>
              <a:rPr sz="1600" spc="-10" dirty="0" err="1">
                <a:latin typeface="Calibri"/>
                <a:cs typeface="Calibri"/>
              </a:rPr>
              <a:t>er</a:t>
            </a:r>
            <a:r>
              <a:rPr sz="1600" spc="-10" dirty="0">
                <a:latin typeface="Calibri"/>
                <a:cs typeface="Calibri"/>
              </a:rPr>
              <a:t> </a:t>
            </a:r>
            <a:r>
              <a:rPr sz="1600" spc="-5" dirty="0">
                <a:latin typeface="Calibri"/>
                <a:cs typeface="Calibri"/>
              </a:rPr>
              <a:t>is</a:t>
            </a:r>
            <a:r>
              <a:rPr sz="1600" spc="-15" dirty="0">
                <a:latin typeface="Calibri"/>
                <a:cs typeface="Calibri"/>
              </a:rPr>
              <a:t> </a:t>
            </a:r>
            <a:r>
              <a:rPr sz="1600" spc="-10" dirty="0">
                <a:latin typeface="Calibri"/>
                <a:cs typeface="Calibri"/>
              </a:rPr>
              <a:t>bei</a:t>
            </a:r>
            <a:r>
              <a:rPr sz="1600" spc="-5" dirty="0">
                <a:latin typeface="Calibri"/>
                <a:cs typeface="Calibri"/>
              </a:rPr>
              <a:t>n</a:t>
            </a:r>
            <a:r>
              <a:rPr sz="1600" spc="-10" dirty="0">
                <a:latin typeface="Calibri"/>
                <a:cs typeface="Calibri"/>
              </a:rPr>
              <a:t>g</a:t>
            </a:r>
            <a:r>
              <a:rPr sz="1600" spc="-5" dirty="0">
                <a:latin typeface="Calibri"/>
                <a:cs typeface="Calibri"/>
              </a:rPr>
              <a:t> </a:t>
            </a:r>
            <a:r>
              <a:rPr sz="1600" spc="-35" dirty="0">
                <a:latin typeface="Calibri"/>
                <a:cs typeface="Calibri"/>
              </a:rPr>
              <a:t>r</a:t>
            </a:r>
            <a:r>
              <a:rPr sz="1600" spc="15" dirty="0">
                <a:latin typeface="Calibri"/>
                <a:cs typeface="Calibri"/>
              </a:rPr>
              <a:t>e</a:t>
            </a:r>
            <a:r>
              <a:rPr sz="1600" spc="-10" dirty="0">
                <a:latin typeface="Calibri"/>
                <a:cs typeface="Calibri"/>
              </a:rPr>
              <a:t>-used</a:t>
            </a:r>
            <a:r>
              <a:rPr sz="1600" spc="5" dirty="0">
                <a:latin typeface="Calibri"/>
                <a:cs typeface="Calibri"/>
              </a:rPr>
              <a:t> </a:t>
            </a:r>
            <a:r>
              <a:rPr sz="1600" spc="-10" dirty="0">
                <a:latin typeface="Calibri"/>
                <a:cs typeface="Calibri"/>
              </a:rPr>
              <a:t>as</a:t>
            </a:r>
            <a:r>
              <a:rPr sz="1600" spc="-5" dirty="0">
                <a:latin typeface="Calibri"/>
                <a:cs typeface="Calibri"/>
              </a:rPr>
              <a:t> </a:t>
            </a:r>
            <a:r>
              <a:rPr sz="1600" spc="-10" dirty="0">
                <a:latin typeface="Calibri"/>
                <a:cs typeface="Calibri"/>
              </a:rPr>
              <a:t>cl</a:t>
            </a:r>
            <a:r>
              <a:rPr sz="1600" spc="-5" dirty="0">
                <a:latin typeface="Calibri"/>
                <a:cs typeface="Calibri"/>
              </a:rPr>
              <a:t>a</a:t>
            </a:r>
            <a:r>
              <a:rPr sz="1600" spc="-10" dirty="0">
                <a:latin typeface="Calibri"/>
                <a:cs typeface="Calibri"/>
              </a:rPr>
              <a:t>im</a:t>
            </a:r>
            <a:r>
              <a:rPr sz="1600" spc="-20" dirty="0">
                <a:latin typeface="Calibri"/>
                <a:cs typeface="Calibri"/>
              </a:rPr>
              <a:t>e</a:t>
            </a:r>
            <a:r>
              <a:rPr sz="1600" spc="-10" dirty="0">
                <a:latin typeface="Calibri"/>
                <a:cs typeface="Calibri"/>
              </a:rPr>
              <a:t>d.</a:t>
            </a:r>
            <a:endParaRPr sz="1600" dirty="0">
              <a:latin typeface="Calibri"/>
              <a:cs typeface="Calibri"/>
            </a:endParaRPr>
          </a:p>
          <a:p>
            <a:pPr marL="355600" indent="-342900">
              <a:lnSpc>
                <a:spcPct val="100000"/>
              </a:lnSpc>
              <a:buFont typeface="Calibri"/>
              <a:buAutoNum type="arabicPeriod" startAt="4"/>
              <a:tabLst>
                <a:tab pos="354965" algn="l"/>
              </a:tabLst>
            </a:pPr>
            <a:r>
              <a:rPr sz="1600" spc="-10" dirty="0">
                <a:latin typeface="Calibri"/>
                <a:cs typeface="Calibri"/>
              </a:rPr>
              <a:t>On</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basis</a:t>
            </a:r>
            <a:r>
              <a:rPr sz="1600" spc="-15" dirty="0">
                <a:latin typeface="Calibri"/>
                <a:cs typeface="Calibri"/>
              </a:rPr>
              <a:t> </a:t>
            </a:r>
            <a:r>
              <a:rPr sz="1600" spc="-10" dirty="0">
                <a:latin typeface="Calibri"/>
                <a:cs typeface="Calibri"/>
              </a:rPr>
              <a:t>of</a:t>
            </a:r>
            <a:r>
              <a:rPr sz="1600" spc="10" dirty="0">
                <a:latin typeface="Calibri"/>
                <a:cs typeface="Calibri"/>
              </a:rPr>
              <a:t> </a:t>
            </a:r>
            <a:r>
              <a:rPr sz="1600" spc="-10" dirty="0">
                <a:latin typeface="Calibri"/>
                <a:cs typeface="Calibri"/>
              </a:rPr>
              <a:t>o</a:t>
            </a:r>
            <a:r>
              <a:rPr sz="1600" spc="-25" dirty="0">
                <a:latin typeface="Calibri"/>
                <a:cs typeface="Calibri"/>
              </a:rPr>
              <a:t>b</a:t>
            </a:r>
            <a:r>
              <a:rPr sz="1600" spc="-10" dirty="0">
                <a:latin typeface="Calibri"/>
                <a:cs typeface="Calibri"/>
              </a:rPr>
              <a:t>s</a:t>
            </a:r>
            <a:r>
              <a:rPr sz="1600" spc="-15" dirty="0">
                <a:latin typeface="Calibri"/>
                <a:cs typeface="Calibri"/>
              </a:rPr>
              <a:t>e</a:t>
            </a:r>
            <a:r>
              <a:rPr sz="1600" spc="-5" dirty="0">
                <a:latin typeface="Calibri"/>
                <a:cs typeface="Calibri"/>
              </a:rPr>
              <a:t>r</a:t>
            </a:r>
            <a:r>
              <a:rPr sz="1600" spc="-40" dirty="0">
                <a:latin typeface="Calibri"/>
                <a:cs typeface="Calibri"/>
              </a:rPr>
              <a:t>v</a:t>
            </a:r>
            <a:r>
              <a:rPr sz="1600" spc="-20" dirty="0">
                <a:latin typeface="Calibri"/>
                <a:cs typeface="Calibri"/>
              </a:rPr>
              <a:t>a</a:t>
            </a:r>
            <a:r>
              <a:rPr sz="1600" spc="-10" dirty="0">
                <a:latin typeface="Calibri"/>
                <a:cs typeface="Calibri"/>
              </a:rPr>
              <a:t>t</a:t>
            </a:r>
            <a:r>
              <a:rPr sz="1600" spc="0" dirty="0">
                <a:latin typeface="Calibri"/>
                <a:cs typeface="Calibri"/>
              </a:rPr>
              <a:t>i</a:t>
            </a:r>
            <a:r>
              <a:rPr sz="1600" spc="-10" dirty="0">
                <a:latin typeface="Calibri"/>
                <a:cs typeface="Calibri"/>
              </a:rPr>
              <a:t>on</a:t>
            </a:r>
            <a:r>
              <a:rPr sz="1600" spc="15" dirty="0">
                <a:latin typeface="Calibri"/>
                <a:cs typeface="Calibri"/>
              </a:rPr>
              <a:t> </a:t>
            </a:r>
            <a:r>
              <a:rPr sz="1600" spc="-10" dirty="0">
                <a:latin typeface="Calibri"/>
                <a:cs typeface="Calibri"/>
              </a:rPr>
              <a:t>and</a:t>
            </a:r>
            <a:r>
              <a:rPr sz="1600" spc="-15" dirty="0">
                <a:latin typeface="Calibri"/>
                <a:cs typeface="Calibri"/>
              </a:rPr>
              <a:t> </a:t>
            </a:r>
            <a:r>
              <a:rPr sz="1600" spc="-25" dirty="0">
                <a:latin typeface="Calibri"/>
                <a:cs typeface="Calibri"/>
              </a:rPr>
              <a:t>v</a:t>
            </a:r>
            <a:r>
              <a:rPr sz="1600" spc="-10" dirty="0">
                <a:latin typeface="Calibri"/>
                <a:cs typeface="Calibri"/>
              </a:rPr>
              <a:t>e</a:t>
            </a:r>
            <a:r>
              <a:rPr sz="1600" spc="-20" dirty="0">
                <a:latin typeface="Calibri"/>
                <a:cs typeface="Calibri"/>
              </a:rPr>
              <a:t>r</a:t>
            </a:r>
            <a:r>
              <a:rPr sz="1600" spc="0" dirty="0">
                <a:latin typeface="Calibri"/>
                <a:cs typeface="Calibri"/>
              </a:rPr>
              <a:t>i</a:t>
            </a:r>
            <a:r>
              <a:rPr sz="1600" spc="5" dirty="0">
                <a:latin typeface="Calibri"/>
                <a:cs typeface="Calibri"/>
              </a:rPr>
              <a:t>f</a:t>
            </a:r>
            <a:r>
              <a:rPr sz="1600" spc="-5" dirty="0">
                <a:latin typeface="Calibri"/>
                <a:cs typeface="Calibri"/>
              </a:rPr>
              <a:t>i</a:t>
            </a:r>
            <a:r>
              <a:rPr sz="1600" spc="-25" dirty="0">
                <a:latin typeface="Calibri"/>
                <a:cs typeface="Calibri"/>
              </a:rPr>
              <a:t>c</a:t>
            </a:r>
            <a:r>
              <a:rPr sz="1600" spc="-20" dirty="0">
                <a:latin typeface="Calibri"/>
                <a:cs typeface="Calibri"/>
              </a:rPr>
              <a:t>a</a:t>
            </a:r>
            <a:r>
              <a:rPr sz="1600" spc="-10" dirty="0">
                <a:latin typeface="Calibri"/>
                <a:cs typeface="Calibri"/>
              </a:rPr>
              <a:t>t</a:t>
            </a:r>
            <a:r>
              <a:rPr sz="1600" spc="0" dirty="0">
                <a:latin typeface="Calibri"/>
                <a:cs typeface="Calibri"/>
              </a:rPr>
              <a:t>i</a:t>
            </a:r>
            <a:r>
              <a:rPr sz="1600" spc="-10" dirty="0">
                <a:latin typeface="Calibri"/>
                <a:cs typeface="Calibri"/>
              </a:rPr>
              <a:t>on</a:t>
            </a:r>
            <a:r>
              <a:rPr sz="1600" spc="-20" dirty="0">
                <a:latin typeface="Calibri"/>
                <a:cs typeface="Calibri"/>
              </a:rPr>
              <a:t> </a:t>
            </a:r>
            <a:r>
              <a:rPr sz="1600" spc="-10" dirty="0">
                <a:latin typeface="Calibri"/>
                <a:cs typeface="Calibri"/>
              </a:rPr>
              <a:t>of</a:t>
            </a:r>
            <a:r>
              <a:rPr sz="1600" spc="10" dirty="0">
                <a:latin typeface="Calibri"/>
                <a:cs typeface="Calibri"/>
              </a:rPr>
              <a:t> </a:t>
            </a:r>
            <a:r>
              <a:rPr sz="1600" spc="-10" dirty="0">
                <a:latin typeface="Calibri"/>
                <a:cs typeface="Calibri"/>
              </a:rPr>
              <a:t>log bo</a:t>
            </a:r>
            <a:r>
              <a:rPr sz="1600" spc="-20" dirty="0">
                <a:latin typeface="Calibri"/>
                <a:cs typeface="Calibri"/>
              </a:rPr>
              <a:t>ok</a:t>
            </a:r>
            <a:r>
              <a:rPr sz="1600" spc="-40" dirty="0">
                <a:latin typeface="Calibri"/>
                <a:cs typeface="Calibri"/>
              </a:rPr>
              <a:t>/</a:t>
            </a:r>
            <a:r>
              <a:rPr sz="1600" spc="-10" dirty="0">
                <a:latin typeface="Calibri"/>
                <a:cs typeface="Calibri"/>
              </a:rPr>
              <a:t>ele</a:t>
            </a:r>
            <a:r>
              <a:rPr sz="1600" spc="-20" dirty="0">
                <a:latin typeface="Calibri"/>
                <a:cs typeface="Calibri"/>
              </a:rPr>
              <a:t>c</a:t>
            </a:r>
            <a:r>
              <a:rPr sz="1600" spc="-5" dirty="0">
                <a:latin typeface="Calibri"/>
                <a:cs typeface="Calibri"/>
              </a:rPr>
              <a:t>tricit</a:t>
            </a:r>
            <a:r>
              <a:rPr sz="1600" spc="-10" dirty="0">
                <a:latin typeface="Calibri"/>
                <a:cs typeface="Calibri"/>
              </a:rPr>
              <a:t>y</a:t>
            </a:r>
            <a:r>
              <a:rPr sz="1600" spc="15" dirty="0">
                <a:latin typeface="Calibri"/>
                <a:cs typeface="Calibri"/>
              </a:rPr>
              <a:t> </a:t>
            </a:r>
            <a:r>
              <a:rPr sz="1600" spc="0" dirty="0">
                <a:latin typeface="Calibri"/>
                <a:cs typeface="Calibri"/>
              </a:rPr>
              <a:t>bil</a:t>
            </a:r>
            <a:r>
              <a:rPr sz="1600" spc="5" dirty="0">
                <a:latin typeface="Calibri"/>
                <a:cs typeface="Calibri"/>
              </a:rPr>
              <a:t>l</a:t>
            </a:r>
            <a:r>
              <a:rPr sz="1600" spc="-10" dirty="0">
                <a:latin typeface="Calibri"/>
                <a:cs typeface="Calibri"/>
              </a:rPr>
              <a:t>s</a:t>
            </a:r>
            <a:r>
              <a:rPr sz="1600" spc="-40" dirty="0">
                <a:latin typeface="Calibri"/>
                <a:cs typeface="Calibri"/>
              </a:rPr>
              <a:t> </a:t>
            </a:r>
            <a:r>
              <a:rPr sz="1600" spc="-10" dirty="0">
                <a:latin typeface="Calibri"/>
                <a:cs typeface="Calibri"/>
              </a:rPr>
              <a:t>S</a:t>
            </a:r>
            <a:r>
              <a:rPr sz="1600" spc="-20" dirty="0">
                <a:latin typeface="Calibri"/>
                <a:cs typeface="Calibri"/>
              </a:rPr>
              <a:t>e</a:t>
            </a:r>
            <a:r>
              <a:rPr sz="1600" spc="0" dirty="0">
                <a:latin typeface="Calibri"/>
                <a:cs typeface="Calibri"/>
              </a:rPr>
              <a:t>ni</a:t>
            </a:r>
            <a:r>
              <a:rPr sz="1600" spc="-10" dirty="0">
                <a:latin typeface="Calibri"/>
                <a:cs typeface="Calibri"/>
              </a:rPr>
              <a:t>or</a:t>
            </a:r>
            <a:r>
              <a:rPr sz="1600" spc="25" dirty="0">
                <a:latin typeface="Calibri"/>
                <a:cs typeface="Calibri"/>
              </a:rPr>
              <a:t> </a:t>
            </a:r>
            <a:r>
              <a:rPr sz="1600" spc="-10" dirty="0">
                <a:latin typeface="Calibri"/>
                <a:cs typeface="Calibri"/>
              </a:rPr>
              <a:t>asses</a:t>
            </a:r>
            <a:r>
              <a:rPr sz="1600" spc="-15" dirty="0">
                <a:latin typeface="Calibri"/>
                <a:cs typeface="Calibri"/>
              </a:rPr>
              <a:t>s</a:t>
            </a:r>
            <a:r>
              <a:rPr sz="1600" spc="-10" dirty="0">
                <a:latin typeface="Calibri"/>
                <a:cs typeface="Calibri"/>
              </a:rPr>
              <a:t>o</a:t>
            </a:r>
            <a:r>
              <a:rPr sz="1600" spc="-45" dirty="0">
                <a:latin typeface="Calibri"/>
                <a:cs typeface="Calibri"/>
              </a:rPr>
              <a:t>r</a:t>
            </a:r>
            <a:r>
              <a:rPr sz="1600" spc="-10" dirty="0">
                <a:latin typeface="Calibri"/>
                <a:cs typeface="Calibri"/>
              </a:rPr>
              <a:t>s</a:t>
            </a:r>
            <a:r>
              <a:rPr sz="1600" spc="20" dirty="0">
                <a:latin typeface="Calibri"/>
                <a:cs typeface="Calibri"/>
              </a:rPr>
              <a:t> </a:t>
            </a:r>
            <a:r>
              <a:rPr sz="1600" spc="-20" dirty="0">
                <a:latin typeface="Calibri"/>
                <a:cs typeface="Calibri"/>
              </a:rPr>
              <a:t>a</a:t>
            </a:r>
            <a:r>
              <a:rPr sz="1600" spc="-10" dirty="0">
                <a:latin typeface="Calibri"/>
                <a:cs typeface="Calibri"/>
              </a:rPr>
              <a:t>t the</a:t>
            </a:r>
            <a:r>
              <a:rPr sz="1600" spc="5" dirty="0">
                <a:latin typeface="Calibri"/>
                <a:cs typeface="Calibri"/>
              </a:rPr>
              <a:t> </a:t>
            </a:r>
            <a:r>
              <a:rPr sz="1600" spc="-10" dirty="0">
                <a:latin typeface="Calibri"/>
                <a:cs typeface="Calibri"/>
              </a:rPr>
              <a:t>bac</a:t>
            </a:r>
            <a:r>
              <a:rPr sz="1600" spc="20" dirty="0">
                <a:latin typeface="Calibri"/>
                <a:cs typeface="Calibri"/>
              </a:rPr>
              <a:t>k</a:t>
            </a:r>
            <a:r>
              <a:rPr sz="1600" spc="-10" dirty="0">
                <a:latin typeface="Calibri"/>
                <a:cs typeface="Calibri"/>
              </a:rPr>
              <a:t>-end</a:t>
            </a:r>
            <a:r>
              <a:rPr sz="1600" spc="-5" dirty="0">
                <a:latin typeface="Calibri"/>
                <a:cs typeface="Calibri"/>
              </a:rPr>
              <a:t> </a:t>
            </a:r>
            <a:r>
              <a:rPr sz="1600" spc="-25" dirty="0">
                <a:latin typeface="Calibri"/>
                <a:cs typeface="Calibri"/>
              </a:rPr>
              <a:t>w</a:t>
            </a:r>
            <a:r>
              <a:rPr sz="1600" spc="0" dirty="0">
                <a:latin typeface="Calibri"/>
                <a:cs typeface="Calibri"/>
              </a:rPr>
              <a:t>i</a:t>
            </a:r>
            <a:r>
              <a:rPr sz="1600" spc="5" dirty="0">
                <a:latin typeface="Calibri"/>
                <a:cs typeface="Calibri"/>
              </a:rPr>
              <a:t>l</a:t>
            </a:r>
            <a:r>
              <a:rPr sz="1600" spc="0" dirty="0">
                <a:latin typeface="Calibri"/>
                <a:cs typeface="Calibri"/>
              </a:rPr>
              <a:t>l</a:t>
            </a:r>
            <a:r>
              <a:rPr sz="1600" spc="-25" dirty="0">
                <a:latin typeface="Calibri"/>
                <a:cs typeface="Calibri"/>
              </a:rPr>
              <a:t> </a:t>
            </a:r>
            <a:r>
              <a:rPr sz="1600" spc="-10" dirty="0">
                <a:latin typeface="Calibri"/>
                <a:cs typeface="Calibri"/>
              </a:rPr>
              <a:t>ar</a:t>
            </a:r>
            <a:r>
              <a:rPr sz="1600" spc="-20" dirty="0">
                <a:latin typeface="Calibri"/>
                <a:cs typeface="Calibri"/>
              </a:rPr>
              <a:t>r</a:t>
            </a:r>
            <a:r>
              <a:rPr sz="1600" spc="-5" dirty="0">
                <a:latin typeface="Calibri"/>
                <a:cs typeface="Calibri"/>
              </a:rPr>
              <a:t>i</a:t>
            </a:r>
            <a:r>
              <a:rPr sz="1600" spc="-20" dirty="0">
                <a:latin typeface="Calibri"/>
                <a:cs typeface="Calibri"/>
              </a:rPr>
              <a:t>v</a:t>
            </a:r>
            <a:r>
              <a:rPr sz="1600" spc="-10" dirty="0">
                <a:latin typeface="Calibri"/>
                <a:cs typeface="Calibri"/>
              </a:rPr>
              <a:t>e</a:t>
            </a:r>
            <a:endParaRPr sz="1600" dirty="0">
              <a:latin typeface="Calibri"/>
              <a:cs typeface="Calibri"/>
            </a:endParaRPr>
          </a:p>
          <a:p>
            <a:pPr marL="355600">
              <a:lnSpc>
                <a:spcPct val="100000"/>
              </a:lnSpc>
            </a:pPr>
            <a:r>
              <a:rPr sz="1600" spc="-20" dirty="0">
                <a:latin typeface="Calibri"/>
                <a:cs typeface="Calibri"/>
              </a:rPr>
              <a:t>a</a:t>
            </a:r>
            <a:r>
              <a:rPr sz="1600" spc="-10" dirty="0">
                <a:latin typeface="Calibri"/>
                <a:cs typeface="Calibri"/>
              </a:rPr>
              <a:t>t</a:t>
            </a:r>
            <a:r>
              <a:rPr sz="1600" spc="-15" dirty="0">
                <a:latin typeface="Calibri"/>
                <a:cs typeface="Calibri"/>
              </a:rPr>
              <a:t> </a:t>
            </a:r>
            <a:r>
              <a:rPr sz="1600" spc="-10" dirty="0">
                <a:latin typeface="Calibri"/>
                <a:cs typeface="Calibri"/>
              </a:rPr>
              <a:t>the</a:t>
            </a:r>
            <a:r>
              <a:rPr sz="1600" spc="5" dirty="0">
                <a:latin typeface="Calibri"/>
                <a:cs typeface="Calibri"/>
              </a:rPr>
              <a:t> </a:t>
            </a:r>
            <a:r>
              <a:rPr sz="1600" spc="-25" dirty="0">
                <a:latin typeface="Calibri"/>
                <a:cs typeface="Calibri"/>
              </a:rPr>
              <a:t>e</a:t>
            </a:r>
            <a:r>
              <a:rPr sz="1600" spc="-15" dirty="0">
                <a:latin typeface="Calibri"/>
                <a:cs typeface="Calibri"/>
              </a:rPr>
              <a:t>f</a:t>
            </a:r>
            <a:r>
              <a:rPr sz="1600" spc="-10" dirty="0">
                <a:latin typeface="Calibri"/>
                <a:cs typeface="Calibri"/>
              </a:rPr>
              <a:t>ficiency</a:t>
            </a:r>
            <a:r>
              <a:rPr sz="1600" spc="-20" dirty="0">
                <a:latin typeface="Calibri"/>
                <a:cs typeface="Calibri"/>
              </a:rPr>
              <a:t> </a:t>
            </a:r>
            <a:r>
              <a:rPr sz="1600" spc="-5" dirty="0">
                <a:latin typeface="Calibri"/>
                <a:cs typeface="Calibri"/>
              </a:rPr>
              <a:t>l</a:t>
            </a:r>
            <a:r>
              <a:rPr sz="1600" spc="-25" dirty="0">
                <a:latin typeface="Calibri"/>
                <a:cs typeface="Calibri"/>
              </a:rPr>
              <a:t>ev</a:t>
            </a:r>
            <a:r>
              <a:rPr sz="1600" spc="-10" dirty="0">
                <a:latin typeface="Calibri"/>
                <a:cs typeface="Calibri"/>
              </a:rPr>
              <a:t>el</a:t>
            </a:r>
            <a:r>
              <a:rPr sz="1600" spc="10" dirty="0">
                <a:latin typeface="Calibri"/>
                <a:cs typeface="Calibri"/>
              </a:rPr>
              <a:t> </a:t>
            </a:r>
            <a:r>
              <a:rPr sz="1600" spc="-10" dirty="0">
                <a:latin typeface="Calibri"/>
                <a:cs typeface="Calibri"/>
              </a:rPr>
              <a:t>of</a:t>
            </a:r>
            <a:r>
              <a:rPr sz="1600" spc="-5" dirty="0">
                <a:latin typeface="Calibri"/>
                <a:cs typeface="Calibri"/>
              </a:rPr>
              <a:t> t</a:t>
            </a:r>
            <a:r>
              <a:rPr sz="1600" spc="-10" dirty="0">
                <a:latin typeface="Calibri"/>
                <a:cs typeface="Calibri"/>
              </a:rPr>
              <a:t>he</a:t>
            </a:r>
            <a:r>
              <a:rPr sz="1600" spc="5" dirty="0">
                <a:latin typeface="Calibri"/>
                <a:cs typeface="Calibri"/>
              </a:rPr>
              <a:t> </a:t>
            </a:r>
            <a:r>
              <a:rPr sz="1600" spc="-10" dirty="0">
                <a:latin typeface="Calibri"/>
                <a:cs typeface="Calibri"/>
              </a:rPr>
              <a:t>p</a:t>
            </a:r>
            <a:r>
              <a:rPr sz="1600" spc="0" dirty="0">
                <a:latin typeface="Calibri"/>
                <a:cs typeface="Calibri"/>
              </a:rPr>
              <a:t>l</a:t>
            </a:r>
            <a:r>
              <a:rPr sz="1600" spc="-10" dirty="0">
                <a:latin typeface="Calibri"/>
                <a:cs typeface="Calibri"/>
              </a:rPr>
              <a:t>a</a:t>
            </a:r>
            <a:r>
              <a:rPr sz="1600" spc="-20" dirty="0">
                <a:latin typeface="Calibri"/>
                <a:cs typeface="Calibri"/>
              </a:rPr>
              <a:t>n</a:t>
            </a:r>
            <a:r>
              <a:rPr sz="1600" spc="-10" dirty="0">
                <a:latin typeface="Calibri"/>
                <a:cs typeface="Calibri"/>
              </a:rPr>
              <a:t>t(s)</a:t>
            </a:r>
            <a:r>
              <a:rPr sz="1600" spc="-25" dirty="0">
                <a:latin typeface="Calibri"/>
                <a:cs typeface="Calibri"/>
              </a:rPr>
              <a:t> </a:t>
            </a:r>
            <a:r>
              <a:rPr sz="1600" spc="-10" dirty="0">
                <a:latin typeface="Calibri"/>
                <a:cs typeface="Calibri"/>
              </a:rPr>
              <a:t>and</a:t>
            </a:r>
            <a:r>
              <a:rPr sz="1600" spc="-5" dirty="0">
                <a:latin typeface="Calibri"/>
                <a:cs typeface="Calibri"/>
              </a:rPr>
              <a:t> </a:t>
            </a:r>
            <a:r>
              <a:rPr sz="1600" spc="0" dirty="0">
                <a:latin typeface="Calibri"/>
                <a:cs typeface="Calibri"/>
              </a:rPr>
              <a:t>i</a:t>
            </a:r>
            <a:r>
              <a:rPr sz="1600" spc="-10" dirty="0">
                <a:latin typeface="Calibri"/>
                <a:cs typeface="Calibri"/>
              </a:rPr>
              <a:t>nd</a:t>
            </a:r>
            <a:r>
              <a:rPr sz="1600" spc="0" dirty="0">
                <a:latin typeface="Calibri"/>
                <a:cs typeface="Calibri"/>
              </a:rPr>
              <a:t>i</a:t>
            </a:r>
            <a:r>
              <a:rPr sz="1600" spc="-25" dirty="0">
                <a:latin typeface="Calibri"/>
                <a:cs typeface="Calibri"/>
              </a:rPr>
              <a:t>c</a:t>
            </a:r>
            <a:r>
              <a:rPr sz="1600" spc="-20" dirty="0">
                <a:latin typeface="Calibri"/>
                <a:cs typeface="Calibri"/>
              </a:rPr>
              <a:t>a</a:t>
            </a:r>
            <a:r>
              <a:rPr sz="1600" spc="-30" dirty="0">
                <a:latin typeface="Calibri"/>
                <a:cs typeface="Calibri"/>
              </a:rPr>
              <a:t>t</a:t>
            </a:r>
            <a:r>
              <a:rPr sz="1600" spc="-10" dirty="0">
                <a:latin typeface="Calibri"/>
                <a:cs typeface="Calibri"/>
              </a:rPr>
              <a:t>or</a:t>
            </a:r>
            <a:r>
              <a:rPr sz="1600" spc="-20" dirty="0">
                <a:latin typeface="Calibri"/>
                <a:cs typeface="Calibri"/>
              </a:rPr>
              <a:t> </a:t>
            </a:r>
            <a:r>
              <a:rPr sz="1600" spc="-10" dirty="0">
                <a:latin typeface="Calibri"/>
                <a:cs typeface="Calibri"/>
              </a:rPr>
              <a:t>wise</a:t>
            </a:r>
            <a:r>
              <a:rPr sz="1600" spc="10" dirty="0">
                <a:latin typeface="Calibri"/>
                <a:cs typeface="Calibri"/>
              </a:rPr>
              <a:t> </a:t>
            </a:r>
            <a:r>
              <a:rPr sz="1600" spc="-10" dirty="0">
                <a:latin typeface="Calibri"/>
                <a:cs typeface="Calibri"/>
              </a:rPr>
              <a:t>mar</a:t>
            </a:r>
            <a:r>
              <a:rPr sz="1600" spc="-35" dirty="0">
                <a:latin typeface="Calibri"/>
                <a:cs typeface="Calibri"/>
              </a:rPr>
              <a:t>k</a:t>
            </a:r>
            <a:r>
              <a:rPr sz="1600" spc="-10" dirty="0">
                <a:latin typeface="Calibri"/>
                <a:cs typeface="Calibri"/>
              </a:rPr>
              <a:t>s</a:t>
            </a:r>
            <a:r>
              <a:rPr sz="1600" spc="5"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10" dirty="0">
                <a:latin typeface="Calibri"/>
                <a:cs typeface="Calibri"/>
              </a:rPr>
              <a:t> be</a:t>
            </a:r>
            <a:r>
              <a:rPr sz="1600" spc="5" dirty="0">
                <a:latin typeface="Calibri"/>
                <a:cs typeface="Calibri"/>
              </a:rPr>
              <a:t> </a:t>
            </a:r>
            <a:r>
              <a:rPr sz="1600" spc="-10" dirty="0">
                <a:latin typeface="Calibri"/>
                <a:cs typeface="Calibri"/>
              </a:rPr>
              <a:t>g</a:t>
            </a:r>
            <a:r>
              <a:rPr sz="1600" spc="0" dirty="0">
                <a:latin typeface="Calibri"/>
                <a:cs typeface="Calibri"/>
              </a:rPr>
              <a:t>i</a:t>
            </a:r>
            <a:r>
              <a:rPr sz="1600" spc="-25" dirty="0">
                <a:latin typeface="Calibri"/>
                <a:cs typeface="Calibri"/>
              </a:rPr>
              <a:t>v</a:t>
            </a:r>
            <a:r>
              <a:rPr sz="1600" spc="-10" dirty="0">
                <a:latin typeface="Calibri"/>
                <a:cs typeface="Calibri"/>
              </a:rPr>
              <a:t>en.</a:t>
            </a:r>
            <a:endParaRPr sz="1600" dirty="0">
              <a:latin typeface="Calibri"/>
              <a:cs typeface="Calibri"/>
            </a:endParaRPr>
          </a:p>
        </p:txBody>
      </p:sp>
      <p:sp>
        <p:nvSpPr>
          <p:cNvPr id="31" name="Rounded Rectangle 30">
            <a:extLst>
              <a:ext uri="{FF2B5EF4-FFF2-40B4-BE49-F238E27FC236}">
                <a16:creationId xmlns:a16="http://schemas.microsoft.com/office/drawing/2014/main" id="{DE2A0FFA-4731-6341-BBD1-4F2EAD4E101F}"/>
              </a:ext>
            </a:extLst>
          </p:cNvPr>
          <p:cNvSpPr/>
          <p:nvPr/>
        </p:nvSpPr>
        <p:spPr>
          <a:xfrm>
            <a:off x="1136439" y="913141"/>
            <a:ext cx="11019510" cy="867439"/>
          </a:xfrm>
          <a:prstGeom prst="roundRect">
            <a:avLst/>
          </a:prstGeom>
          <a:solidFill>
            <a:schemeClr val="bg2"/>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What percentage of faecal sludge </a:t>
            </a:r>
            <a:r>
              <a:rPr kumimoji="0" lang="en-US" b="1" i="0" u="none" strike="noStrike" kern="1200" cap="none" spc="0" normalizeH="0" baseline="0" noProof="0" dirty="0">
                <a:ln>
                  <a:noFill/>
                </a:ln>
                <a:solidFill>
                  <a:srgbClr val="000000"/>
                </a:solidFill>
                <a:effectLst/>
                <a:uLnTx/>
                <a:uFillTx/>
                <a:latin typeface="Calibri" panose="020F0502020204030204"/>
                <a:ea typeface="Times New Roman"/>
                <a:cs typeface="Arial"/>
              </a:rPr>
              <a:t>collected</a:t>
            </a:r>
            <a:r>
              <a:rPr kumimoji="0" lang="en-US" b="0" i="0" u="none" strike="noStrike" kern="1200" cap="none" spc="0" normalizeH="0" baseline="0" noProof="0" dirty="0">
                <a:ln>
                  <a:noFill/>
                </a:ln>
                <a:solidFill>
                  <a:schemeClr val="tx1"/>
                </a:solidFill>
                <a:effectLst/>
                <a:uLnTx/>
                <a:uFillTx/>
                <a:latin typeface="Calibri" panose="020F0502020204030204"/>
                <a:ea typeface="Times New Roman"/>
                <a:cs typeface="Arial"/>
              </a:rPr>
              <a:t> </a:t>
            </a: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from Households/Commercial Establishments/ CTs/PTs is </a:t>
            </a:r>
            <a:r>
              <a:rPr kumimoji="0" lang="en-US" b="1" i="0" u="none" strike="noStrike" kern="1200" cap="none" spc="0" normalizeH="0" baseline="0" noProof="0" dirty="0">
                <a:ln>
                  <a:noFill/>
                </a:ln>
                <a:solidFill>
                  <a:srgbClr val="000000"/>
                </a:solidFill>
                <a:effectLst/>
                <a:uLnTx/>
                <a:uFillTx/>
                <a:latin typeface="Calibri" panose="020F0502020204030204"/>
                <a:ea typeface="Times New Roman"/>
                <a:cs typeface="Arial"/>
              </a:rPr>
              <a:t>treated </a:t>
            </a: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at FSTP/STP - Scientific processing of </a:t>
            </a:r>
            <a:r>
              <a:rPr kumimoji="0" lang="en-US" b="0" i="0" u="none" strike="noStrike" kern="1200" cap="none" spc="0" normalizeH="0" baseline="0" noProof="0" dirty="0" err="1">
                <a:ln>
                  <a:noFill/>
                </a:ln>
                <a:solidFill>
                  <a:srgbClr val="000000"/>
                </a:solidFill>
                <a:effectLst/>
                <a:uLnTx/>
                <a:uFillTx/>
                <a:latin typeface="Calibri" panose="020F0502020204030204"/>
                <a:ea typeface="Times New Roman"/>
                <a:cs typeface="Arial"/>
              </a:rPr>
              <a:t>faecal</a:t>
            </a:r>
            <a:r>
              <a:rPr kumimoji="0" lang="en-US" b="0" i="0" u="none" strike="noStrike" kern="1200" cap="none" spc="0" normalizeH="0" baseline="0" noProof="0" dirty="0">
                <a:ln>
                  <a:noFill/>
                </a:ln>
                <a:solidFill>
                  <a:srgbClr val="000000"/>
                </a:solidFill>
                <a:effectLst/>
                <a:uLnTx/>
                <a:uFillTx/>
                <a:latin typeface="Calibri" panose="020F0502020204030204"/>
                <a:ea typeface="Times New Roman"/>
                <a:cs typeface="Arial"/>
              </a:rPr>
              <a:t> </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sludge and sewage  </a:t>
            </a:r>
            <a:r>
              <a:rPr kumimoji="0" lang="en-US" b="0" i="0" u="none" strike="noStrike" kern="1200" cap="none" spc="0" normalizeH="0" baseline="0" noProof="0" dirty="0">
                <a:ln>
                  <a:noFill/>
                </a:ln>
                <a:solidFill>
                  <a:srgbClr val="FF0000"/>
                </a:solidFill>
                <a:effectLst/>
                <a:uLnTx/>
                <a:uFillTx/>
                <a:latin typeface="Calibri" panose="020F0502020204030204"/>
                <a:ea typeface="Times New Roman"/>
                <a:cs typeface="Arial"/>
              </a:rPr>
              <a:t>- </a:t>
            </a:r>
            <a:r>
              <a:rPr kumimoji="0" lang="en-US" i="0" u="none" strike="noStrike" kern="1200" cap="none" spc="0" normalizeH="0" baseline="0" noProof="0" dirty="0">
                <a:ln>
                  <a:noFill/>
                </a:ln>
                <a:solidFill>
                  <a:schemeClr val="tx1"/>
                </a:solidFill>
                <a:effectLst/>
                <a:uLnTx/>
                <a:uFillTx/>
                <a:latin typeface="Calibri" panose="020F0502020204030204"/>
                <a:ea typeface="Times New Roman"/>
                <a:cs typeface="Arial"/>
              </a:rPr>
              <a:t>Whether</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 treated </a:t>
            </a:r>
            <a:r>
              <a:rPr kumimoji="0" lang="en-US" b="1" i="0" u="none" strike="noStrike" kern="1200" cap="none" spc="0" normalizeH="0" baseline="0" noProof="0" dirty="0" err="1">
                <a:ln>
                  <a:noFill/>
                </a:ln>
                <a:solidFill>
                  <a:schemeClr val="tx1"/>
                </a:solidFill>
                <a:effectLst/>
                <a:uLnTx/>
                <a:uFillTx/>
                <a:latin typeface="Calibri" panose="020F0502020204030204"/>
                <a:ea typeface="Times New Roman"/>
                <a:cs typeface="Arial"/>
              </a:rPr>
              <a:t>usedwater</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 </a:t>
            </a:r>
            <a:r>
              <a:rPr kumimoji="0" lang="en-US" i="0" u="none" strike="noStrike" kern="1200" cap="none" spc="0" normalizeH="0" baseline="0" noProof="0" dirty="0">
                <a:ln>
                  <a:noFill/>
                </a:ln>
                <a:solidFill>
                  <a:schemeClr val="tx1"/>
                </a:solidFill>
                <a:effectLst/>
                <a:uLnTx/>
                <a:uFillTx/>
                <a:latin typeface="Calibri" panose="020F0502020204030204"/>
                <a:ea typeface="Times New Roman"/>
                <a:cs typeface="Arial"/>
              </a:rPr>
              <a:t>from</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 </a:t>
            </a:r>
            <a:r>
              <a:rPr lang="en-US" b="1" dirty="0">
                <a:solidFill>
                  <a:schemeClr val="tx1"/>
                </a:solidFill>
                <a:latin typeface="Calibri" panose="020F0502020204030204"/>
                <a:ea typeface="Times New Roman"/>
                <a:cs typeface="Arial"/>
              </a:rPr>
              <a:t>STP/FSTP </a:t>
            </a:r>
            <a:r>
              <a:rPr kumimoji="0" lang="en-US" b="1" i="0" u="none" strike="noStrike" kern="1200" cap="none" spc="0" normalizeH="0" baseline="0" noProof="0" dirty="0">
                <a:ln>
                  <a:noFill/>
                </a:ln>
                <a:solidFill>
                  <a:schemeClr val="tx1"/>
                </a:solidFill>
                <a:effectLst/>
                <a:uLnTx/>
                <a:uFillTx/>
                <a:latin typeface="Calibri" panose="020F0502020204030204"/>
                <a:ea typeface="Times New Roman"/>
                <a:cs typeface="Arial"/>
              </a:rPr>
              <a:t>reused/recycled</a:t>
            </a:r>
            <a:r>
              <a:rPr kumimoji="0" lang="en-US" b="0" i="0" u="none" strike="noStrike" kern="1200" cap="none" spc="0" normalizeH="0" baseline="0" noProof="0" dirty="0">
                <a:ln>
                  <a:noFill/>
                </a:ln>
                <a:solidFill>
                  <a:schemeClr val="tx1"/>
                </a:solidFill>
                <a:effectLst/>
                <a:uLnTx/>
                <a:uFillTx/>
                <a:latin typeface="Calibri" panose="020F0502020204030204"/>
                <a:ea typeface="Times New Roman"/>
                <a:cs typeface="Arial"/>
              </a:rPr>
              <a:t>?</a:t>
            </a:r>
            <a:endParaRPr kumimoji="0" lang="en-SG" b="0" i="0" u="none" strike="noStrike" kern="1200" cap="none" spc="0" normalizeH="0" baseline="0" noProof="0" dirty="0">
              <a:ln>
                <a:noFill/>
              </a:ln>
              <a:solidFill>
                <a:schemeClr val="tx1"/>
              </a:solidFill>
              <a:effectLst/>
              <a:uLnTx/>
              <a:uFillTx/>
              <a:latin typeface="Calibri" panose="020F0502020204030204"/>
              <a:ea typeface="Times New Roman"/>
              <a:cs typeface="Arial"/>
            </a:endParaRPr>
          </a:p>
        </p:txBody>
      </p:sp>
      <p:sp>
        <p:nvSpPr>
          <p:cNvPr id="2" name="Rectangle 1">
            <a:extLst>
              <a:ext uri="{FF2B5EF4-FFF2-40B4-BE49-F238E27FC236}">
                <a16:creationId xmlns:a16="http://schemas.microsoft.com/office/drawing/2014/main" id="{03A18861-78F4-4047-A4C7-077797871315}"/>
              </a:ext>
            </a:extLst>
          </p:cNvPr>
          <p:cNvSpPr/>
          <p:nvPr/>
        </p:nvSpPr>
        <p:spPr>
          <a:xfrm>
            <a:off x="49366" y="1785727"/>
            <a:ext cx="12093268" cy="224543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IN" sz="1600" b="1" dirty="0">
                <a:solidFill>
                  <a:schemeClr val="tx1"/>
                </a:solidFill>
              </a:rPr>
              <a:t>As per Generation:</a:t>
            </a:r>
            <a:endParaRPr lang="en-IN" sz="1600" dirty="0">
              <a:solidFill>
                <a:schemeClr val="tx1"/>
              </a:solidFill>
            </a:endParaRPr>
          </a:p>
          <a:p>
            <a:pPr fontAlgn="t"/>
            <a:r>
              <a:rPr lang="en-IN" sz="1600" dirty="0">
                <a:solidFill>
                  <a:schemeClr val="tx1"/>
                </a:solidFill>
              </a:rPr>
              <a:t>Designed Input Capacity of STP (In MLD) + Designed Input Capacity of FSTP (in KLD to be converted in MLD)</a:t>
            </a:r>
          </a:p>
          <a:p>
            <a:pPr fontAlgn="t"/>
            <a:r>
              <a:rPr lang="en-IN" sz="1600" dirty="0">
                <a:solidFill>
                  <a:schemeClr val="tx1"/>
                </a:solidFill>
              </a:rPr>
              <a:t>Estimated Quantity of sewage generated in Million litres per day (MLD) (can be taken as 80 % of water supplied) + Estimated quantity of septage to be de-</a:t>
            </a:r>
            <a:r>
              <a:rPr lang="en-IN" sz="1600" dirty="0" err="1">
                <a:solidFill>
                  <a:schemeClr val="tx1"/>
                </a:solidFill>
              </a:rPr>
              <a:t>sludged</a:t>
            </a:r>
            <a:r>
              <a:rPr lang="en-IN" sz="1600" dirty="0">
                <a:solidFill>
                  <a:schemeClr val="tx1"/>
                </a:solidFill>
              </a:rPr>
              <a:t> from these septic tanks (Faecal Sludge Generation)</a:t>
            </a:r>
          </a:p>
          <a:p>
            <a:pPr fontAlgn="t"/>
            <a:r>
              <a:rPr lang="en-IN" sz="1600" b="1" dirty="0">
                <a:solidFill>
                  <a:schemeClr val="tx1"/>
                </a:solidFill>
              </a:rPr>
              <a:t>As per Collection:</a:t>
            </a:r>
            <a:endParaRPr lang="en-IN" sz="1600" dirty="0">
              <a:solidFill>
                <a:schemeClr val="tx1"/>
              </a:solidFill>
            </a:endParaRPr>
          </a:p>
          <a:p>
            <a:pPr fontAlgn="t"/>
            <a:r>
              <a:rPr lang="en-IN" sz="1600" dirty="0">
                <a:solidFill>
                  <a:schemeClr val="tx1"/>
                </a:solidFill>
              </a:rPr>
              <a:t>Quantity of sewage collected through sewers in MLD + Quantity of sewage received from drains in MLD+ quantity of sewage collected through sewers in MLD + Actual Quantity of septage </a:t>
            </a:r>
            <a:r>
              <a:rPr lang="en-IN" sz="1600" dirty="0" err="1">
                <a:solidFill>
                  <a:schemeClr val="tx1"/>
                </a:solidFill>
              </a:rPr>
              <a:t>desludged</a:t>
            </a:r>
            <a:r>
              <a:rPr lang="en-IN" sz="1600" dirty="0">
                <a:solidFill>
                  <a:schemeClr val="tx1"/>
                </a:solidFill>
              </a:rPr>
              <a:t> from septic tank with or without </a:t>
            </a:r>
            <a:r>
              <a:rPr lang="en-IN" sz="1600" dirty="0" err="1">
                <a:solidFill>
                  <a:schemeClr val="tx1"/>
                </a:solidFill>
              </a:rPr>
              <a:t>soakpits</a:t>
            </a:r>
            <a:r>
              <a:rPr lang="en-IN" sz="1600" dirty="0">
                <a:solidFill>
                  <a:schemeClr val="tx1"/>
                </a:solidFill>
              </a:rPr>
              <a:t> (Quantity available from record book / database) by (</a:t>
            </a:r>
            <a:r>
              <a:rPr lang="en-IN" sz="1600" dirty="0" err="1">
                <a:solidFill>
                  <a:schemeClr val="tx1"/>
                </a:solidFill>
              </a:rPr>
              <a:t>i</a:t>
            </a:r>
            <a:r>
              <a:rPr lang="en-IN" sz="1600" dirty="0">
                <a:solidFill>
                  <a:schemeClr val="tx1"/>
                </a:solidFill>
              </a:rPr>
              <a:t>) ULB (ii) Private Desludging Operators Registered with ULB (monthly)</a:t>
            </a:r>
          </a:p>
          <a:p>
            <a:pPr fontAlgn="t"/>
            <a:r>
              <a:rPr lang="en-IN" sz="1600" dirty="0">
                <a:solidFill>
                  <a:schemeClr val="tx1"/>
                </a:solidFill>
              </a:rPr>
              <a:t>Designed Input Capacity of STP (In MLD) + Designed Input Capacity of FSTP (in KLD to be converted in MLD)</a:t>
            </a:r>
          </a:p>
        </p:txBody>
      </p:sp>
      <p:sp>
        <p:nvSpPr>
          <p:cNvPr id="15" name="TextBox 14">
            <a:extLst>
              <a:ext uri="{FF2B5EF4-FFF2-40B4-BE49-F238E27FC236}">
                <a16:creationId xmlns:a16="http://schemas.microsoft.com/office/drawing/2014/main" id="{D7470B54-8DB8-4006-AE0A-56701E4CE0F6}"/>
              </a:ext>
            </a:extLst>
          </p:cNvPr>
          <p:cNvSpPr txBox="1"/>
          <p:nvPr/>
        </p:nvSpPr>
        <p:spPr>
          <a:xfrm>
            <a:off x="-7828" y="6032555"/>
            <a:ext cx="12192000" cy="830997"/>
          </a:xfrm>
          <a:prstGeom prst="rect">
            <a:avLst/>
          </a:prstGeom>
          <a:noFill/>
        </p:spPr>
        <p:txBody>
          <a:bodyPr wrap="square">
            <a:spAutoFit/>
          </a:bodyPr>
          <a:lstStyle/>
          <a:p>
            <a:pPr marL="58738" algn="just"/>
            <a:r>
              <a:rPr lang="en-US" sz="1600" spc="-10" dirty="0">
                <a:latin typeface="Calibri"/>
                <a:cs typeface="Calibri"/>
              </a:rPr>
              <a:t>Water reuse generally refers to the process of using treated wastewater (reclaimed water) for beneficial purposes such as agricultural and landscape irrigation, industrial processes, non-potable urban applications (such as toilet flushing, street washing, and fire protection), groundwater recharge, recreation, and direct or undirected water supply</a:t>
            </a:r>
          </a:p>
        </p:txBody>
      </p:sp>
    </p:spTree>
    <p:extLst>
      <p:ext uri="{BB962C8B-B14F-4D97-AF65-F5344CB8AC3E}">
        <p14:creationId xmlns:p14="http://schemas.microsoft.com/office/powerpoint/2010/main" val="23249535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1030453" y="505943"/>
            <a:ext cx="10101580" cy="756920"/>
          </a:xfrm>
          <a:prstGeom prst="rect">
            <a:avLst/>
          </a:prstGeom>
        </p:spPr>
        <p:txBody>
          <a:bodyPr vert="horz" wrap="square" lIns="0" tIns="12700" rIns="0" bIns="0" rtlCol="0">
            <a:spAutoFit/>
          </a:bodyPr>
          <a:lstStyle/>
          <a:p>
            <a:pPr marL="12700">
              <a:lnSpc>
                <a:spcPct val="100000"/>
              </a:lnSpc>
              <a:spcBef>
                <a:spcPts val="100"/>
              </a:spcBef>
            </a:pPr>
            <a:r>
              <a:rPr sz="4800" b="0" spc="80" dirty="0">
                <a:solidFill>
                  <a:srgbClr val="2E469C"/>
                </a:solidFill>
                <a:latin typeface="Arial Black"/>
                <a:cs typeface="Arial Black"/>
              </a:rPr>
              <a:t>SEWAGE</a:t>
            </a:r>
            <a:r>
              <a:rPr sz="4800" b="0" spc="185" dirty="0">
                <a:solidFill>
                  <a:srgbClr val="2E469C"/>
                </a:solidFill>
                <a:latin typeface="Arial Black"/>
                <a:cs typeface="Arial Black"/>
              </a:rPr>
              <a:t> </a:t>
            </a:r>
            <a:r>
              <a:rPr sz="4800" b="0" spc="65" dirty="0">
                <a:solidFill>
                  <a:srgbClr val="2E469C"/>
                </a:solidFill>
                <a:latin typeface="Arial Black"/>
                <a:cs typeface="Arial Black"/>
              </a:rPr>
              <a:t>TREATMENT</a:t>
            </a:r>
            <a:r>
              <a:rPr sz="4800" b="0" spc="165" dirty="0">
                <a:solidFill>
                  <a:srgbClr val="2E469C"/>
                </a:solidFill>
                <a:latin typeface="Arial Black"/>
                <a:cs typeface="Arial Black"/>
              </a:rPr>
              <a:t> </a:t>
            </a:r>
            <a:r>
              <a:rPr sz="4800" b="0" spc="90" dirty="0">
                <a:solidFill>
                  <a:srgbClr val="2E469C"/>
                </a:solidFill>
                <a:latin typeface="Arial Black"/>
                <a:cs typeface="Arial Black"/>
              </a:rPr>
              <a:t>PLANT</a:t>
            </a:r>
            <a:endParaRPr sz="4800" dirty="0">
              <a:latin typeface="Arial Black"/>
              <a:cs typeface="Arial Black"/>
            </a:endParaRPr>
          </a:p>
        </p:txBody>
      </p:sp>
      <p:sp>
        <p:nvSpPr>
          <p:cNvPr id="9" name="object 9"/>
          <p:cNvSpPr txBox="1"/>
          <p:nvPr/>
        </p:nvSpPr>
        <p:spPr>
          <a:xfrm>
            <a:off x="641705" y="1128727"/>
            <a:ext cx="11296650" cy="3099435"/>
          </a:xfrm>
          <a:prstGeom prst="rect">
            <a:avLst/>
          </a:prstGeom>
        </p:spPr>
        <p:txBody>
          <a:bodyPr vert="horz" wrap="square" lIns="0" tIns="154305" rIns="0" bIns="0" rtlCol="0">
            <a:spAutoFit/>
          </a:bodyPr>
          <a:lstStyle/>
          <a:p>
            <a:pPr marL="753745" marR="1154430" indent="563880">
              <a:lnSpc>
                <a:spcPts val="4610"/>
              </a:lnSpc>
              <a:spcBef>
                <a:spcPts val="1215"/>
              </a:spcBef>
            </a:pPr>
            <a:r>
              <a:rPr sz="4800" spc="90" dirty="0">
                <a:solidFill>
                  <a:srgbClr val="2E469C"/>
                </a:solidFill>
                <a:latin typeface="Arial Black"/>
                <a:cs typeface="Arial Black"/>
              </a:rPr>
              <a:t>(STP)</a:t>
            </a:r>
            <a:r>
              <a:rPr sz="4800" spc="204" dirty="0">
                <a:solidFill>
                  <a:srgbClr val="2E469C"/>
                </a:solidFill>
                <a:latin typeface="Arial Black"/>
                <a:cs typeface="Arial Black"/>
              </a:rPr>
              <a:t> </a:t>
            </a:r>
            <a:r>
              <a:rPr sz="4800" dirty="0">
                <a:solidFill>
                  <a:srgbClr val="2E469C"/>
                </a:solidFill>
                <a:latin typeface="Arial Black"/>
                <a:cs typeface="Arial Black"/>
              </a:rPr>
              <a:t>/</a:t>
            </a:r>
            <a:r>
              <a:rPr sz="4800" spc="229" dirty="0">
                <a:solidFill>
                  <a:srgbClr val="2E469C"/>
                </a:solidFill>
                <a:latin typeface="Arial Black"/>
                <a:cs typeface="Arial Black"/>
              </a:rPr>
              <a:t> </a:t>
            </a:r>
            <a:r>
              <a:rPr sz="4800" spc="15" dirty="0">
                <a:solidFill>
                  <a:srgbClr val="009D9C"/>
                </a:solidFill>
                <a:latin typeface="Arial Black"/>
                <a:cs typeface="Arial Black"/>
              </a:rPr>
              <a:t>FAECAL</a:t>
            </a:r>
            <a:r>
              <a:rPr sz="4800" spc="220" dirty="0">
                <a:solidFill>
                  <a:srgbClr val="009D9C"/>
                </a:solidFill>
                <a:latin typeface="Arial Black"/>
                <a:cs typeface="Arial Black"/>
              </a:rPr>
              <a:t> </a:t>
            </a:r>
            <a:r>
              <a:rPr sz="4800" spc="75" dirty="0">
                <a:solidFill>
                  <a:srgbClr val="009D9C"/>
                </a:solidFill>
                <a:latin typeface="Arial Black"/>
                <a:cs typeface="Arial Black"/>
              </a:rPr>
              <a:t>SLUDGE </a:t>
            </a:r>
            <a:r>
              <a:rPr sz="4800" spc="80" dirty="0">
                <a:solidFill>
                  <a:srgbClr val="009D9C"/>
                </a:solidFill>
                <a:latin typeface="Arial Black"/>
                <a:cs typeface="Arial Black"/>
              </a:rPr>
              <a:t> </a:t>
            </a:r>
            <a:r>
              <a:rPr sz="4800" spc="65" dirty="0">
                <a:solidFill>
                  <a:srgbClr val="009D9C"/>
                </a:solidFill>
                <a:latin typeface="Arial Black"/>
                <a:cs typeface="Arial Black"/>
              </a:rPr>
              <a:t>TREATMENT</a:t>
            </a:r>
            <a:r>
              <a:rPr sz="4800" spc="180" dirty="0">
                <a:solidFill>
                  <a:srgbClr val="009D9C"/>
                </a:solidFill>
                <a:latin typeface="Arial Black"/>
                <a:cs typeface="Arial Black"/>
              </a:rPr>
              <a:t> </a:t>
            </a:r>
            <a:r>
              <a:rPr sz="4800" spc="90" dirty="0">
                <a:solidFill>
                  <a:srgbClr val="009D9C"/>
                </a:solidFill>
                <a:latin typeface="Arial Black"/>
                <a:cs typeface="Arial Black"/>
              </a:rPr>
              <a:t>PLANT</a:t>
            </a:r>
            <a:r>
              <a:rPr sz="4800" spc="190" dirty="0">
                <a:solidFill>
                  <a:srgbClr val="009D9C"/>
                </a:solidFill>
                <a:latin typeface="Arial Black"/>
                <a:cs typeface="Arial Black"/>
              </a:rPr>
              <a:t> </a:t>
            </a:r>
            <a:r>
              <a:rPr sz="4800" spc="95" dirty="0">
                <a:solidFill>
                  <a:srgbClr val="009D9C"/>
                </a:solidFill>
                <a:latin typeface="Arial Black"/>
                <a:cs typeface="Arial Black"/>
              </a:rPr>
              <a:t>(FSTP)</a:t>
            </a:r>
            <a:endParaRPr sz="4800" dirty="0">
              <a:latin typeface="Arial Black"/>
              <a:cs typeface="Arial Black"/>
            </a:endParaRPr>
          </a:p>
          <a:p>
            <a:pPr marL="12700">
              <a:lnSpc>
                <a:spcPct val="100000"/>
              </a:lnSpc>
              <a:spcBef>
                <a:spcPts val="3065"/>
              </a:spcBef>
            </a:pPr>
            <a:r>
              <a:rPr sz="1800" b="1" dirty="0">
                <a:latin typeface="Arial"/>
                <a:cs typeface="Arial"/>
              </a:rPr>
              <a:t>Blackwater:</a:t>
            </a:r>
            <a:r>
              <a:rPr sz="1800" b="1" spc="455" dirty="0">
                <a:latin typeface="Arial"/>
                <a:cs typeface="Arial"/>
              </a:rPr>
              <a:t> </a:t>
            </a:r>
            <a:r>
              <a:rPr sz="1800" spc="-15" dirty="0">
                <a:latin typeface="Arial MT"/>
                <a:cs typeface="Arial MT"/>
              </a:rPr>
              <a:t>Wastewater</a:t>
            </a:r>
            <a:r>
              <a:rPr sz="1800" spc="40" dirty="0">
                <a:latin typeface="Arial MT"/>
                <a:cs typeface="Arial MT"/>
              </a:rPr>
              <a:t> </a:t>
            </a:r>
            <a:r>
              <a:rPr sz="1800" spc="-5" dirty="0">
                <a:latin typeface="Arial MT"/>
                <a:cs typeface="Arial MT"/>
              </a:rPr>
              <a:t>generated</a:t>
            </a:r>
            <a:r>
              <a:rPr sz="1800" dirty="0">
                <a:latin typeface="Arial MT"/>
                <a:cs typeface="Arial MT"/>
              </a:rPr>
              <a:t> from </a:t>
            </a:r>
            <a:r>
              <a:rPr sz="1800" b="1" dirty="0">
                <a:latin typeface="Arial"/>
                <a:cs typeface="Arial"/>
              </a:rPr>
              <a:t>toilets</a:t>
            </a:r>
            <a:r>
              <a:rPr sz="1800" dirty="0">
                <a:latin typeface="Arial MT"/>
                <a:cs typeface="Arial MT"/>
              </a:rPr>
              <a:t>.</a:t>
            </a:r>
          </a:p>
          <a:p>
            <a:pPr marL="12700" marR="5080">
              <a:lnSpc>
                <a:spcPts val="4320"/>
              </a:lnSpc>
              <a:spcBef>
                <a:spcPts val="305"/>
              </a:spcBef>
            </a:pPr>
            <a:r>
              <a:rPr sz="1800" b="1" spc="-5" dirty="0">
                <a:latin typeface="Arial"/>
                <a:cs typeface="Arial"/>
              </a:rPr>
              <a:t>Grey</a:t>
            </a:r>
            <a:r>
              <a:rPr sz="1800" b="1" spc="-20" dirty="0">
                <a:latin typeface="Arial"/>
                <a:cs typeface="Arial"/>
              </a:rPr>
              <a:t> </a:t>
            </a:r>
            <a:r>
              <a:rPr sz="1800" b="1" spc="5" dirty="0">
                <a:latin typeface="Arial"/>
                <a:cs typeface="Arial"/>
              </a:rPr>
              <a:t>water</a:t>
            </a:r>
            <a:r>
              <a:rPr sz="1800" spc="5" dirty="0">
                <a:latin typeface="Arial MT"/>
                <a:cs typeface="Arial MT"/>
              </a:rPr>
              <a:t>:</a:t>
            </a:r>
            <a:r>
              <a:rPr sz="1800" spc="480" dirty="0">
                <a:latin typeface="Arial MT"/>
                <a:cs typeface="Arial MT"/>
              </a:rPr>
              <a:t> </a:t>
            </a:r>
            <a:r>
              <a:rPr sz="1800" spc="-15" dirty="0">
                <a:latin typeface="Arial MT"/>
                <a:cs typeface="Arial MT"/>
              </a:rPr>
              <a:t>Wastewater</a:t>
            </a:r>
            <a:r>
              <a:rPr sz="1800" spc="55" dirty="0">
                <a:latin typeface="Arial MT"/>
                <a:cs typeface="Arial MT"/>
              </a:rPr>
              <a:t> </a:t>
            </a:r>
            <a:r>
              <a:rPr sz="1800" spc="-5" dirty="0">
                <a:latin typeface="Arial MT"/>
                <a:cs typeface="Arial MT"/>
              </a:rPr>
              <a:t>generated</a:t>
            </a:r>
            <a:r>
              <a:rPr sz="1800" spc="5" dirty="0">
                <a:latin typeface="Arial MT"/>
                <a:cs typeface="Arial MT"/>
              </a:rPr>
              <a:t> </a:t>
            </a:r>
            <a:r>
              <a:rPr sz="1800" dirty="0">
                <a:latin typeface="Arial MT"/>
                <a:cs typeface="Arial MT"/>
              </a:rPr>
              <a:t>from</a:t>
            </a:r>
            <a:r>
              <a:rPr sz="1800" spc="10" dirty="0">
                <a:latin typeface="Arial MT"/>
                <a:cs typeface="Arial MT"/>
              </a:rPr>
              <a:t> </a:t>
            </a:r>
            <a:r>
              <a:rPr sz="1800" b="1" dirty="0">
                <a:latin typeface="Arial"/>
                <a:cs typeface="Arial"/>
              </a:rPr>
              <a:t>bathing,</a:t>
            </a:r>
            <a:r>
              <a:rPr sz="1800" b="1" spc="-15" dirty="0">
                <a:latin typeface="Arial"/>
                <a:cs typeface="Arial"/>
              </a:rPr>
              <a:t> </a:t>
            </a:r>
            <a:r>
              <a:rPr sz="1800" b="1" spc="-5" dirty="0">
                <a:latin typeface="Arial"/>
                <a:cs typeface="Arial"/>
              </a:rPr>
              <a:t>kitchen</a:t>
            </a:r>
            <a:r>
              <a:rPr sz="1800" b="1" spc="10" dirty="0">
                <a:latin typeface="Arial"/>
                <a:cs typeface="Arial"/>
              </a:rPr>
              <a:t> </a:t>
            </a:r>
            <a:r>
              <a:rPr sz="1800" b="1" dirty="0">
                <a:latin typeface="Arial"/>
                <a:cs typeface="Arial"/>
              </a:rPr>
              <a:t>and </a:t>
            </a:r>
            <a:r>
              <a:rPr sz="1800" b="1" spc="-5" dirty="0">
                <a:latin typeface="Arial"/>
                <a:cs typeface="Arial"/>
              </a:rPr>
              <a:t>all</a:t>
            </a:r>
            <a:r>
              <a:rPr sz="1800" b="1" dirty="0">
                <a:latin typeface="Arial"/>
                <a:cs typeface="Arial"/>
              </a:rPr>
              <a:t> other</a:t>
            </a:r>
            <a:r>
              <a:rPr sz="1800" b="1" spc="-5" dirty="0">
                <a:latin typeface="Arial"/>
                <a:cs typeface="Arial"/>
              </a:rPr>
              <a:t> </a:t>
            </a:r>
            <a:r>
              <a:rPr sz="1800" b="1" dirty="0">
                <a:latin typeface="Arial"/>
                <a:cs typeface="Arial"/>
              </a:rPr>
              <a:t>household</a:t>
            </a:r>
            <a:r>
              <a:rPr sz="1800" b="1" spc="-10" dirty="0">
                <a:latin typeface="Arial"/>
                <a:cs typeface="Arial"/>
              </a:rPr>
              <a:t> </a:t>
            </a:r>
            <a:r>
              <a:rPr sz="1800" b="1" spc="-5" dirty="0">
                <a:latin typeface="Arial"/>
                <a:cs typeface="Arial"/>
              </a:rPr>
              <a:t>activities</a:t>
            </a:r>
            <a:r>
              <a:rPr sz="1800" b="1" spc="25" dirty="0">
                <a:latin typeface="Arial"/>
                <a:cs typeface="Arial"/>
              </a:rPr>
              <a:t> </a:t>
            </a:r>
            <a:r>
              <a:rPr sz="1800" b="1" spc="-5" dirty="0">
                <a:latin typeface="Arial"/>
                <a:cs typeface="Arial"/>
              </a:rPr>
              <a:t>except</a:t>
            </a:r>
            <a:r>
              <a:rPr sz="1800" b="1" spc="45" dirty="0">
                <a:latin typeface="Arial"/>
                <a:cs typeface="Arial"/>
              </a:rPr>
              <a:t> </a:t>
            </a:r>
            <a:r>
              <a:rPr sz="1800" b="1" spc="-5" dirty="0">
                <a:latin typeface="Arial"/>
                <a:cs typeface="Arial"/>
              </a:rPr>
              <a:t>toilets. </a:t>
            </a:r>
            <a:r>
              <a:rPr sz="1800" b="1" spc="-484" dirty="0">
                <a:latin typeface="Arial"/>
                <a:cs typeface="Arial"/>
              </a:rPr>
              <a:t> </a:t>
            </a:r>
            <a:r>
              <a:rPr sz="1800" b="1" dirty="0">
                <a:latin typeface="Arial"/>
                <a:cs typeface="Arial"/>
              </a:rPr>
              <a:t>Sewage</a:t>
            </a:r>
            <a:r>
              <a:rPr sz="1800" dirty="0">
                <a:latin typeface="Arial MT"/>
                <a:cs typeface="Arial MT"/>
              </a:rPr>
              <a:t>:</a:t>
            </a:r>
            <a:r>
              <a:rPr sz="1800" spc="470" dirty="0">
                <a:latin typeface="Arial MT"/>
                <a:cs typeface="Arial MT"/>
              </a:rPr>
              <a:t> </a:t>
            </a:r>
            <a:r>
              <a:rPr sz="1800" spc="-5" dirty="0">
                <a:latin typeface="Arial MT"/>
                <a:cs typeface="Arial MT"/>
              </a:rPr>
              <a:t>Combined</a:t>
            </a:r>
            <a:r>
              <a:rPr sz="1800" spc="5" dirty="0">
                <a:latin typeface="Arial MT"/>
                <a:cs typeface="Arial MT"/>
              </a:rPr>
              <a:t> </a:t>
            </a:r>
            <a:r>
              <a:rPr sz="1800" spc="-5" dirty="0">
                <a:latin typeface="Arial MT"/>
                <a:cs typeface="Arial MT"/>
              </a:rPr>
              <a:t>grey</a:t>
            </a:r>
            <a:r>
              <a:rPr sz="1800" spc="10" dirty="0">
                <a:latin typeface="Arial MT"/>
                <a:cs typeface="Arial MT"/>
              </a:rPr>
              <a:t> </a:t>
            </a:r>
            <a:r>
              <a:rPr sz="1800" spc="-5" dirty="0">
                <a:latin typeface="Arial MT"/>
                <a:cs typeface="Arial MT"/>
              </a:rPr>
              <a:t>and</a:t>
            </a:r>
            <a:r>
              <a:rPr sz="1800" dirty="0">
                <a:latin typeface="Arial MT"/>
                <a:cs typeface="Arial MT"/>
              </a:rPr>
              <a:t> </a:t>
            </a:r>
            <a:r>
              <a:rPr sz="1800" spc="-5" dirty="0">
                <a:latin typeface="Arial MT"/>
                <a:cs typeface="Arial MT"/>
              </a:rPr>
              <a:t>black</a:t>
            </a:r>
            <a:r>
              <a:rPr sz="1800" spc="10" dirty="0">
                <a:latin typeface="Arial MT"/>
                <a:cs typeface="Arial MT"/>
              </a:rPr>
              <a:t> </a:t>
            </a:r>
            <a:r>
              <a:rPr sz="1800" spc="-15" dirty="0">
                <a:latin typeface="Arial MT"/>
                <a:cs typeface="Arial MT"/>
              </a:rPr>
              <a:t>water</a:t>
            </a:r>
            <a:r>
              <a:rPr sz="1800" spc="35" dirty="0">
                <a:latin typeface="Arial MT"/>
                <a:cs typeface="Arial MT"/>
              </a:rPr>
              <a:t> </a:t>
            </a:r>
            <a:r>
              <a:rPr sz="1800" spc="-5" dirty="0">
                <a:latin typeface="Arial MT"/>
                <a:cs typeface="Arial MT"/>
              </a:rPr>
              <a:t>generated</a:t>
            </a:r>
            <a:r>
              <a:rPr sz="1800" spc="30" dirty="0">
                <a:latin typeface="Arial MT"/>
                <a:cs typeface="Arial MT"/>
              </a:rPr>
              <a:t> </a:t>
            </a:r>
            <a:r>
              <a:rPr sz="1800" dirty="0">
                <a:latin typeface="Arial MT"/>
                <a:cs typeface="Arial MT"/>
              </a:rPr>
              <a:t>from </a:t>
            </a:r>
            <a:r>
              <a:rPr sz="1800" spc="-5" dirty="0">
                <a:latin typeface="Arial MT"/>
                <a:cs typeface="Arial MT"/>
              </a:rPr>
              <a:t>household.</a:t>
            </a:r>
            <a:endParaRPr sz="1800" dirty="0">
              <a:latin typeface="Arial MT"/>
              <a:cs typeface="Arial MT"/>
            </a:endParaRPr>
          </a:p>
        </p:txBody>
      </p:sp>
      <p:sp>
        <p:nvSpPr>
          <p:cNvPr id="10" name="object 10"/>
          <p:cNvSpPr txBox="1"/>
          <p:nvPr/>
        </p:nvSpPr>
        <p:spPr>
          <a:xfrm>
            <a:off x="641705" y="4643069"/>
            <a:ext cx="11183620" cy="57531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Faecal</a:t>
            </a:r>
            <a:r>
              <a:rPr sz="1800" b="1" spc="10" dirty="0">
                <a:latin typeface="Arial"/>
                <a:cs typeface="Arial"/>
              </a:rPr>
              <a:t> </a:t>
            </a:r>
            <a:r>
              <a:rPr sz="1800" b="1" dirty="0">
                <a:latin typeface="Arial"/>
                <a:cs typeface="Arial"/>
              </a:rPr>
              <a:t>Sludge</a:t>
            </a:r>
            <a:r>
              <a:rPr sz="1800" b="1" spc="-10" dirty="0">
                <a:latin typeface="Arial"/>
                <a:cs typeface="Arial"/>
              </a:rPr>
              <a:t> </a:t>
            </a:r>
            <a:r>
              <a:rPr sz="1800" b="1" dirty="0">
                <a:latin typeface="Arial"/>
                <a:cs typeface="Arial"/>
              </a:rPr>
              <a:t>:</a:t>
            </a:r>
            <a:r>
              <a:rPr sz="1800" b="1" spc="10" dirty="0">
                <a:latin typeface="Arial"/>
                <a:cs typeface="Arial"/>
              </a:rPr>
              <a:t> </a:t>
            </a:r>
            <a:r>
              <a:rPr sz="1800" dirty="0">
                <a:latin typeface="Arial MT"/>
                <a:cs typeface="Arial MT"/>
              </a:rPr>
              <a:t>The</a:t>
            </a:r>
            <a:r>
              <a:rPr sz="1800" spc="-10" dirty="0">
                <a:latin typeface="Arial MT"/>
                <a:cs typeface="Arial MT"/>
              </a:rPr>
              <a:t> </a:t>
            </a:r>
            <a:r>
              <a:rPr sz="1800" spc="-5" dirty="0">
                <a:latin typeface="Arial MT"/>
                <a:cs typeface="Arial MT"/>
              </a:rPr>
              <a:t>accumulated</a:t>
            </a:r>
            <a:r>
              <a:rPr sz="1800" spc="5" dirty="0">
                <a:latin typeface="Arial MT"/>
                <a:cs typeface="Arial MT"/>
              </a:rPr>
              <a:t> </a:t>
            </a:r>
            <a:r>
              <a:rPr sz="1800" spc="-5" dirty="0">
                <a:latin typeface="Arial MT"/>
                <a:cs typeface="Arial MT"/>
              </a:rPr>
              <a:t>semi-solid</a:t>
            </a:r>
            <a:r>
              <a:rPr sz="1800" spc="25" dirty="0">
                <a:latin typeface="Arial MT"/>
                <a:cs typeface="Arial MT"/>
              </a:rPr>
              <a:t> </a:t>
            </a:r>
            <a:r>
              <a:rPr sz="1800" spc="-5" dirty="0">
                <a:latin typeface="Arial MT"/>
                <a:cs typeface="Arial MT"/>
              </a:rPr>
              <a:t>or</a:t>
            </a:r>
            <a:r>
              <a:rPr sz="1800" spc="5" dirty="0">
                <a:latin typeface="Arial MT"/>
                <a:cs typeface="Arial MT"/>
              </a:rPr>
              <a:t> </a:t>
            </a:r>
            <a:r>
              <a:rPr sz="1800" spc="-5" dirty="0">
                <a:latin typeface="Arial MT"/>
                <a:cs typeface="Arial MT"/>
              </a:rPr>
              <a:t>solid</a:t>
            </a:r>
            <a:r>
              <a:rPr sz="1800" spc="5" dirty="0">
                <a:latin typeface="Arial MT"/>
                <a:cs typeface="Arial MT"/>
              </a:rPr>
              <a:t> </a:t>
            </a:r>
            <a:r>
              <a:rPr sz="1800" spc="-5" dirty="0">
                <a:latin typeface="Arial MT"/>
                <a:cs typeface="Arial MT"/>
              </a:rPr>
              <a:t>portion</a:t>
            </a:r>
            <a:r>
              <a:rPr sz="1800" spc="10" dirty="0">
                <a:latin typeface="Arial MT"/>
                <a:cs typeface="Arial MT"/>
              </a:rPr>
              <a:t> </a:t>
            </a:r>
            <a:r>
              <a:rPr sz="1800" spc="-5" dirty="0">
                <a:latin typeface="Arial MT"/>
                <a:cs typeface="Arial MT"/>
              </a:rPr>
              <a:t>that</a:t>
            </a:r>
            <a:r>
              <a:rPr sz="1800" spc="5" dirty="0">
                <a:latin typeface="Arial MT"/>
                <a:cs typeface="Arial MT"/>
              </a:rPr>
              <a:t> </a:t>
            </a:r>
            <a:r>
              <a:rPr sz="1800" spc="-5" dirty="0">
                <a:latin typeface="Arial MT"/>
                <a:cs typeface="Arial MT"/>
              </a:rPr>
              <a:t>settled</a:t>
            </a:r>
            <a:r>
              <a:rPr sz="1800" dirty="0">
                <a:latin typeface="Arial MT"/>
                <a:cs typeface="Arial MT"/>
              </a:rPr>
              <a:t> at</a:t>
            </a:r>
            <a:r>
              <a:rPr sz="1800" spc="5" dirty="0">
                <a:latin typeface="Arial MT"/>
                <a:cs typeface="Arial MT"/>
              </a:rPr>
              <a:t> </a:t>
            </a:r>
            <a:r>
              <a:rPr sz="1800" spc="-5" dirty="0">
                <a:latin typeface="Arial MT"/>
                <a:cs typeface="Arial MT"/>
              </a:rPr>
              <a:t>the</a:t>
            </a:r>
            <a:r>
              <a:rPr sz="1800" dirty="0">
                <a:latin typeface="Arial MT"/>
                <a:cs typeface="Arial MT"/>
              </a:rPr>
              <a:t> </a:t>
            </a:r>
            <a:r>
              <a:rPr sz="1800" spc="-5" dirty="0">
                <a:latin typeface="Arial MT"/>
                <a:cs typeface="Arial MT"/>
              </a:rPr>
              <a:t>bottom</a:t>
            </a:r>
            <a:r>
              <a:rPr sz="1800" spc="5" dirty="0">
                <a:latin typeface="Arial MT"/>
                <a:cs typeface="Arial MT"/>
              </a:rPr>
              <a:t> </a:t>
            </a:r>
            <a:r>
              <a:rPr sz="1800" dirty="0">
                <a:latin typeface="Arial MT"/>
                <a:cs typeface="Arial MT"/>
              </a:rPr>
              <a:t>of</a:t>
            </a:r>
            <a:r>
              <a:rPr sz="1800" spc="-5" dirty="0">
                <a:latin typeface="Arial MT"/>
                <a:cs typeface="Arial MT"/>
              </a:rPr>
              <a:t> </a:t>
            </a:r>
            <a:r>
              <a:rPr sz="1800" dirty="0">
                <a:latin typeface="Arial MT"/>
                <a:cs typeface="Arial MT"/>
              </a:rPr>
              <a:t>the</a:t>
            </a:r>
            <a:r>
              <a:rPr sz="1800" spc="-5" dirty="0">
                <a:latin typeface="Arial MT"/>
                <a:cs typeface="Arial MT"/>
              </a:rPr>
              <a:t> septic</a:t>
            </a:r>
            <a:r>
              <a:rPr sz="1800" spc="15" dirty="0">
                <a:latin typeface="Arial MT"/>
                <a:cs typeface="Arial MT"/>
              </a:rPr>
              <a:t> </a:t>
            </a:r>
            <a:r>
              <a:rPr sz="1800" spc="-5" dirty="0">
                <a:latin typeface="Arial MT"/>
                <a:cs typeface="Arial MT"/>
              </a:rPr>
              <a:t>tank</a:t>
            </a:r>
            <a:r>
              <a:rPr sz="1800" spc="5" dirty="0">
                <a:latin typeface="Arial MT"/>
                <a:cs typeface="Arial MT"/>
              </a:rPr>
              <a:t> </a:t>
            </a:r>
            <a:r>
              <a:rPr sz="1800" spc="-10" dirty="0">
                <a:latin typeface="Arial MT"/>
                <a:cs typeface="Arial MT"/>
              </a:rPr>
              <a:t>which</a:t>
            </a:r>
            <a:endParaRPr sz="1800">
              <a:latin typeface="Arial MT"/>
              <a:cs typeface="Arial MT"/>
            </a:endParaRPr>
          </a:p>
          <a:p>
            <a:pPr marL="12700">
              <a:lnSpc>
                <a:spcPct val="100000"/>
              </a:lnSpc>
              <a:spcBef>
                <a:spcPts val="5"/>
              </a:spcBef>
            </a:pPr>
            <a:r>
              <a:rPr sz="1800" spc="-5" dirty="0">
                <a:latin typeface="Arial MT"/>
                <a:cs typeface="Arial MT"/>
              </a:rPr>
              <a:t>comprises</a:t>
            </a:r>
            <a:r>
              <a:rPr sz="1800" spc="10" dirty="0">
                <a:latin typeface="Arial MT"/>
                <a:cs typeface="Arial MT"/>
              </a:rPr>
              <a:t> </a:t>
            </a:r>
            <a:r>
              <a:rPr sz="1800" spc="-5" dirty="0">
                <a:latin typeface="Arial MT"/>
                <a:cs typeface="Arial MT"/>
              </a:rPr>
              <a:t>20%</a:t>
            </a:r>
            <a:r>
              <a:rPr sz="1800" spc="15" dirty="0">
                <a:latin typeface="Arial MT"/>
                <a:cs typeface="Arial MT"/>
              </a:rPr>
              <a:t> </a:t>
            </a:r>
            <a:r>
              <a:rPr sz="1800" dirty="0">
                <a:latin typeface="Arial MT"/>
                <a:cs typeface="Arial MT"/>
              </a:rPr>
              <a:t>-</a:t>
            </a:r>
            <a:r>
              <a:rPr sz="1800" spc="-5" dirty="0">
                <a:latin typeface="Arial MT"/>
                <a:cs typeface="Arial MT"/>
              </a:rPr>
              <a:t> 50%</a:t>
            </a:r>
            <a:r>
              <a:rPr sz="1800" spc="10" dirty="0">
                <a:latin typeface="Arial MT"/>
                <a:cs typeface="Arial MT"/>
              </a:rPr>
              <a:t> </a:t>
            </a:r>
            <a:r>
              <a:rPr sz="1800" dirty="0">
                <a:latin typeface="Arial MT"/>
                <a:cs typeface="Arial MT"/>
              </a:rPr>
              <a:t>of</a:t>
            </a:r>
            <a:r>
              <a:rPr sz="1800" spc="5" dirty="0">
                <a:latin typeface="Arial MT"/>
                <a:cs typeface="Arial MT"/>
              </a:rPr>
              <a:t> </a:t>
            </a:r>
            <a:r>
              <a:rPr sz="1800" spc="-5" dirty="0">
                <a:latin typeface="Arial MT"/>
                <a:cs typeface="Arial MT"/>
              </a:rPr>
              <a:t>the total</a:t>
            </a:r>
            <a:r>
              <a:rPr sz="1800" spc="5" dirty="0">
                <a:latin typeface="Arial MT"/>
                <a:cs typeface="Arial MT"/>
              </a:rPr>
              <a:t> </a:t>
            </a:r>
            <a:r>
              <a:rPr sz="1800" spc="-5" dirty="0">
                <a:latin typeface="Arial MT"/>
                <a:cs typeface="Arial MT"/>
              </a:rPr>
              <a:t>septic</a:t>
            </a:r>
            <a:r>
              <a:rPr sz="1800" spc="5" dirty="0">
                <a:latin typeface="Arial MT"/>
                <a:cs typeface="Arial MT"/>
              </a:rPr>
              <a:t> </a:t>
            </a:r>
            <a:r>
              <a:rPr sz="1800" spc="-5" dirty="0">
                <a:latin typeface="Arial MT"/>
                <a:cs typeface="Arial MT"/>
              </a:rPr>
              <a:t>tank</a:t>
            </a:r>
            <a:r>
              <a:rPr sz="1800" spc="5" dirty="0">
                <a:latin typeface="Arial MT"/>
                <a:cs typeface="Arial MT"/>
              </a:rPr>
              <a:t> </a:t>
            </a:r>
            <a:r>
              <a:rPr sz="1800" spc="-5" dirty="0">
                <a:latin typeface="Arial MT"/>
                <a:cs typeface="Arial MT"/>
              </a:rPr>
              <a:t>volume</a:t>
            </a:r>
            <a:r>
              <a:rPr sz="1800" spc="10" dirty="0">
                <a:latin typeface="Arial MT"/>
                <a:cs typeface="Arial MT"/>
              </a:rPr>
              <a:t> </a:t>
            </a:r>
            <a:r>
              <a:rPr sz="1800" spc="-5" dirty="0">
                <a:latin typeface="Arial MT"/>
                <a:cs typeface="Arial MT"/>
              </a:rPr>
              <a:t>is</a:t>
            </a:r>
            <a:r>
              <a:rPr sz="1800" spc="5" dirty="0">
                <a:latin typeface="Arial MT"/>
                <a:cs typeface="Arial MT"/>
              </a:rPr>
              <a:t> </a:t>
            </a:r>
            <a:r>
              <a:rPr sz="1800" dirty="0">
                <a:latin typeface="Arial MT"/>
                <a:cs typeface="Arial MT"/>
              </a:rPr>
              <a:t>termed</a:t>
            </a:r>
            <a:r>
              <a:rPr sz="1800" spc="-5" dirty="0">
                <a:latin typeface="Arial MT"/>
                <a:cs typeface="Arial MT"/>
              </a:rPr>
              <a:t> as</a:t>
            </a:r>
            <a:r>
              <a:rPr sz="1800" spc="15" dirty="0">
                <a:latin typeface="Arial MT"/>
                <a:cs typeface="Arial MT"/>
              </a:rPr>
              <a:t> </a:t>
            </a:r>
            <a:r>
              <a:rPr sz="1800" spc="-5" dirty="0">
                <a:latin typeface="Arial MT"/>
                <a:cs typeface="Arial MT"/>
              </a:rPr>
              <a:t>faecal</a:t>
            </a:r>
            <a:r>
              <a:rPr sz="1800" spc="10" dirty="0">
                <a:latin typeface="Arial MT"/>
                <a:cs typeface="Arial MT"/>
              </a:rPr>
              <a:t> </a:t>
            </a:r>
            <a:r>
              <a:rPr sz="1800" spc="-5" dirty="0">
                <a:latin typeface="Arial MT"/>
                <a:cs typeface="Arial MT"/>
              </a:rPr>
              <a:t>sludge.</a:t>
            </a:r>
            <a:endParaRPr sz="1800">
              <a:latin typeface="Arial MT"/>
              <a:cs typeface="Arial MT"/>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2730" y="6286963"/>
            <a:ext cx="3423285" cy="12827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All</a:t>
            </a:r>
            <a:r>
              <a:rPr sz="900" spc="5"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5"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30"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30" dirty="0">
                <a:solidFill>
                  <a:srgbClr val="223575"/>
                </a:solidFill>
                <a:latin typeface="Arial MT"/>
                <a:cs typeface="Arial MT"/>
              </a:rPr>
              <a:t> </a:t>
            </a:r>
            <a:r>
              <a:rPr sz="900" dirty="0">
                <a:solidFill>
                  <a:srgbClr val="223575"/>
                </a:solidFill>
                <a:latin typeface="Arial MT"/>
                <a:cs typeface="Arial MT"/>
              </a:rPr>
              <a:t>inf</a:t>
            </a:r>
            <a:endParaRPr sz="900">
              <a:latin typeface="Arial MT"/>
              <a:cs typeface="Arial MT"/>
            </a:endParaRPr>
          </a:p>
        </p:txBody>
      </p:sp>
      <p:sp>
        <p:nvSpPr>
          <p:cNvPr id="5" name="object 5"/>
          <p:cNvSpPr txBox="1"/>
          <p:nvPr/>
        </p:nvSpPr>
        <p:spPr>
          <a:xfrm>
            <a:off x="6079871" y="6286963"/>
            <a:ext cx="3562350" cy="128270"/>
          </a:xfrm>
          <a:prstGeom prst="rect">
            <a:avLst/>
          </a:prstGeom>
        </p:spPr>
        <p:txBody>
          <a:bodyPr vert="horz" wrap="square" lIns="0" tIns="0" rIns="0" bIns="0" rtlCol="0">
            <a:spAutoFit/>
          </a:bodyPr>
          <a:lstStyle/>
          <a:p>
            <a:pPr>
              <a:lnSpc>
                <a:spcPts val="994"/>
              </a:lnSpc>
            </a:pPr>
            <a:r>
              <a:rPr sz="900" spc="-5" dirty="0">
                <a:solidFill>
                  <a:srgbClr val="223575"/>
                </a:solidFill>
                <a:latin typeface="Arial MT"/>
                <a:cs typeface="Arial MT"/>
              </a:rPr>
              <a:t>be</a:t>
            </a:r>
            <a:r>
              <a:rPr sz="900" spc="-15" dirty="0">
                <a:solidFill>
                  <a:srgbClr val="223575"/>
                </a:solidFill>
                <a:latin typeface="Arial MT"/>
                <a:cs typeface="Arial MT"/>
              </a:rPr>
              <a:t> </a:t>
            </a:r>
            <a:r>
              <a:rPr sz="900" dirty="0">
                <a:solidFill>
                  <a:srgbClr val="223575"/>
                </a:solidFill>
                <a:latin typeface="Arial MT"/>
                <a:cs typeface="Arial MT"/>
              </a:rPr>
              <a:t>disclosed</a:t>
            </a:r>
            <a:r>
              <a:rPr sz="900" spc="-35"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the</a:t>
            </a:r>
            <a:r>
              <a:rPr sz="900" spc="-10" dirty="0">
                <a:solidFill>
                  <a:srgbClr val="223575"/>
                </a:solidFill>
                <a:latin typeface="Arial MT"/>
                <a:cs typeface="Arial MT"/>
              </a:rPr>
              <a:t> </a:t>
            </a:r>
            <a:r>
              <a:rPr sz="900" dirty="0">
                <a:solidFill>
                  <a:srgbClr val="223575"/>
                </a:solidFill>
                <a:latin typeface="Arial MT"/>
                <a:cs typeface="Arial MT"/>
              </a:rPr>
              <a:t>prior</a:t>
            </a:r>
            <a:r>
              <a:rPr sz="900" spc="-25" dirty="0">
                <a:solidFill>
                  <a:srgbClr val="223575"/>
                </a:solidFill>
                <a:latin typeface="Arial MT"/>
                <a:cs typeface="Arial MT"/>
              </a:rPr>
              <a:t> </a:t>
            </a:r>
            <a:r>
              <a:rPr sz="900" spc="-5" dirty="0">
                <a:solidFill>
                  <a:srgbClr val="223575"/>
                </a:solidFill>
                <a:latin typeface="Arial MT"/>
                <a:cs typeface="Arial MT"/>
              </a:rPr>
              <a:t>written</a:t>
            </a:r>
            <a:r>
              <a:rPr sz="900" dirty="0">
                <a:solidFill>
                  <a:srgbClr val="223575"/>
                </a:solidFill>
                <a:latin typeface="Arial MT"/>
                <a:cs typeface="Arial MT"/>
              </a:rPr>
              <a:t> consent</a:t>
            </a:r>
            <a:r>
              <a:rPr sz="900" spc="-35" dirty="0">
                <a:solidFill>
                  <a:srgbClr val="223575"/>
                </a:solidFill>
                <a:latin typeface="Arial MT"/>
                <a:cs typeface="Arial MT"/>
              </a:rPr>
              <a:t> </a:t>
            </a:r>
            <a:r>
              <a:rPr sz="900" dirty="0">
                <a:solidFill>
                  <a:srgbClr val="223575"/>
                </a:solidFill>
                <a:latin typeface="Arial MT"/>
                <a:cs typeface="Arial MT"/>
              </a:rPr>
              <a:t>of Ipsos..”</a:t>
            </a:r>
            <a:endParaRPr sz="900">
              <a:latin typeface="Arial MT"/>
              <a:cs typeface="Arial MT"/>
            </a:endParaRPr>
          </a:p>
        </p:txBody>
      </p:sp>
      <p:grpSp>
        <p:nvGrpSpPr>
          <p:cNvPr id="7" name="object 7"/>
          <p:cNvGrpSpPr/>
          <p:nvPr/>
        </p:nvGrpSpPr>
        <p:grpSpPr>
          <a:xfrm>
            <a:off x="11125051" y="0"/>
            <a:ext cx="1067435" cy="610870"/>
            <a:chOff x="11125051" y="0"/>
            <a:chExt cx="1067435" cy="610870"/>
          </a:xfrm>
        </p:grpSpPr>
        <p:pic>
          <p:nvPicPr>
            <p:cNvPr id="8" name="object 8"/>
            <p:cNvPicPr/>
            <p:nvPr/>
          </p:nvPicPr>
          <p:blipFill>
            <a:blip r:embed="rId2" cstate="print"/>
            <a:stretch>
              <a:fillRect/>
            </a:stretch>
          </p:blipFill>
          <p:spPr>
            <a:xfrm>
              <a:off x="11125051" y="0"/>
              <a:ext cx="1066947" cy="610435"/>
            </a:xfrm>
            <a:prstGeom prst="rect">
              <a:avLst/>
            </a:prstGeom>
          </p:spPr>
        </p:pic>
        <p:pic>
          <p:nvPicPr>
            <p:cNvPr id="9" name="object 9"/>
            <p:cNvPicPr/>
            <p:nvPr/>
          </p:nvPicPr>
          <p:blipFill>
            <a:blip r:embed="rId3" cstate="print"/>
            <a:stretch>
              <a:fillRect/>
            </a:stretch>
          </p:blipFill>
          <p:spPr>
            <a:xfrm>
              <a:off x="11175491" y="0"/>
              <a:ext cx="995172" cy="554736"/>
            </a:xfrm>
            <a:prstGeom prst="rect">
              <a:avLst/>
            </a:prstGeom>
          </p:spPr>
        </p:pic>
      </p:grpSp>
      <p:pic>
        <p:nvPicPr>
          <p:cNvPr id="10" name="object 10"/>
          <p:cNvPicPr/>
          <p:nvPr/>
        </p:nvPicPr>
        <p:blipFill>
          <a:blip r:embed="rId4" cstate="print"/>
          <a:stretch>
            <a:fillRect/>
          </a:stretch>
        </p:blipFill>
        <p:spPr>
          <a:xfrm>
            <a:off x="59553" y="57838"/>
            <a:ext cx="833752" cy="582241"/>
          </a:xfrm>
          <a:prstGeom prst="rect">
            <a:avLst/>
          </a:prstGeom>
        </p:spPr>
      </p:pic>
      <p:pic>
        <p:nvPicPr>
          <p:cNvPr id="11" name="object 11"/>
          <p:cNvPicPr/>
          <p:nvPr/>
        </p:nvPicPr>
        <p:blipFill>
          <a:blip r:embed="rId5" cstate="print"/>
          <a:stretch>
            <a:fillRect/>
          </a:stretch>
        </p:blipFill>
        <p:spPr>
          <a:xfrm>
            <a:off x="1540763" y="4172711"/>
            <a:ext cx="3412236" cy="2206752"/>
          </a:xfrm>
          <a:prstGeom prst="rect">
            <a:avLst/>
          </a:prstGeom>
        </p:spPr>
      </p:pic>
      <p:pic>
        <p:nvPicPr>
          <p:cNvPr id="12" name="object 12"/>
          <p:cNvPicPr/>
          <p:nvPr/>
        </p:nvPicPr>
        <p:blipFill>
          <a:blip r:embed="rId6" cstate="print"/>
          <a:stretch>
            <a:fillRect/>
          </a:stretch>
        </p:blipFill>
        <p:spPr>
          <a:xfrm>
            <a:off x="6096000" y="4088891"/>
            <a:ext cx="3621024" cy="2292096"/>
          </a:xfrm>
          <a:prstGeom prst="rect">
            <a:avLst/>
          </a:prstGeom>
        </p:spPr>
      </p:pic>
      <p:pic>
        <p:nvPicPr>
          <p:cNvPr id="13" name="object 13"/>
          <p:cNvPicPr/>
          <p:nvPr/>
        </p:nvPicPr>
        <p:blipFill>
          <a:blip r:embed="rId7" cstate="print"/>
          <a:stretch>
            <a:fillRect/>
          </a:stretch>
        </p:blipFill>
        <p:spPr>
          <a:xfrm>
            <a:off x="1540763" y="1749551"/>
            <a:ext cx="3412236" cy="2135124"/>
          </a:xfrm>
          <a:prstGeom prst="rect">
            <a:avLst/>
          </a:prstGeom>
        </p:spPr>
      </p:pic>
      <p:pic>
        <p:nvPicPr>
          <p:cNvPr id="14" name="object 14"/>
          <p:cNvPicPr/>
          <p:nvPr/>
        </p:nvPicPr>
        <p:blipFill>
          <a:blip r:embed="rId8" cstate="print"/>
          <a:stretch>
            <a:fillRect/>
          </a:stretch>
        </p:blipFill>
        <p:spPr>
          <a:xfrm>
            <a:off x="6096000" y="1663973"/>
            <a:ext cx="3621024" cy="2220702"/>
          </a:xfrm>
          <a:prstGeom prst="rect">
            <a:avLst/>
          </a:prstGeom>
        </p:spPr>
      </p:pic>
      <p:sp>
        <p:nvSpPr>
          <p:cNvPr id="15" name="object 15"/>
          <p:cNvSpPr txBox="1">
            <a:spLocks noGrp="1"/>
          </p:cNvSpPr>
          <p:nvPr>
            <p:ph type="title"/>
          </p:nvPr>
        </p:nvSpPr>
        <p:spPr>
          <a:xfrm>
            <a:off x="2313558" y="111328"/>
            <a:ext cx="7540625" cy="1489710"/>
          </a:xfrm>
          <a:prstGeom prst="rect">
            <a:avLst/>
          </a:prstGeom>
        </p:spPr>
        <p:txBody>
          <a:bodyPr vert="horz" wrap="square" lIns="0" tIns="12700" rIns="0" bIns="0" rtlCol="0">
            <a:spAutoFit/>
          </a:bodyPr>
          <a:lstStyle/>
          <a:p>
            <a:pPr marL="1564005" marR="5080" indent="-1551940">
              <a:lnSpc>
                <a:spcPct val="100000"/>
              </a:lnSpc>
              <a:spcBef>
                <a:spcPts val="100"/>
              </a:spcBef>
            </a:pPr>
            <a:r>
              <a:rPr sz="4800" b="0" spc="75" dirty="0">
                <a:solidFill>
                  <a:srgbClr val="2E469C"/>
                </a:solidFill>
                <a:latin typeface="Arial Black"/>
                <a:cs typeface="Arial Black"/>
              </a:rPr>
              <a:t>SEWAGE</a:t>
            </a:r>
            <a:r>
              <a:rPr sz="4800" b="0" spc="175" dirty="0">
                <a:solidFill>
                  <a:srgbClr val="2E469C"/>
                </a:solidFill>
                <a:latin typeface="Arial Black"/>
                <a:cs typeface="Arial Black"/>
              </a:rPr>
              <a:t> </a:t>
            </a:r>
            <a:r>
              <a:rPr sz="4800" b="0" spc="60" dirty="0">
                <a:solidFill>
                  <a:srgbClr val="2E469C"/>
                </a:solidFill>
                <a:latin typeface="Arial Black"/>
                <a:cs typeface="Arial Black"/>
              </a:rPr>
              <a:t>TREATMENT </a:t>
            </a:r>
            <a:r>
              <a:rPr sz="4800" b="0" spc="-1585" dirty="0">
                <a:solidFill>
                  <a:srgbClr val="2E469C"/>
                </a:solidFill>
                <a:latin typeface="Arial Black"/>
                <a:cs typeface="Arial Black"/>
              </a:rPr>
              <a:t> </a:t>
            </a:r>
            <a:r>
              <a:rPr sz="4800" b="0" spc="90" dirty="0">
                <a:solidFill>
                  <a:srgbClr val="2E469C"/>
                </a:solidFill>
                <a:latin typeface="Arial Black"/>
                <a:cs typeface="Arial Black"/>
              </a:rPr>
              <a:t>PLANT</a:t>
            </a:r>
            <a:r>
              <a:rPr sz="4800" b="0" spc="215" dirty="0">
                <a:solidFill>
                  <a:srgbClr val="2E469C"/>
                </a:solidFill>
                <a:latin typeface="Arial Black"/>
                <a:cs typeface="Arial Black"/>
              </a:rPr>
              <a:t> </a:t>
            </a:r>
            <a:r>
              <a:rPr sz="4800" b="0" spc="90" dirty="0">
                <a:solidFill>
                  <a:srgbClr val="2E469C"/>
                </a:solidFill>
                <a:latin typeface="Arial Black"/>
                <a:cs typeface="Arial Black"/>
              </a:rPr>
              <a:t>(STP)</a:t>
            </a:r>
            <a:endParaRPr sz="4800">
              <a:latin typeface="Arial Black"/>
              <a:cs typeface="Arial Black"/>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25051" y="0"/>
            <a:ext cx="1067435" cy="610870"/>
            <a:chOff x="11125051" y="0"/>
            <a:chExt cx="1067435" cy="61087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1" y="0"/>
              <a:ext cx="995172" cy="554736"/>
            </a:xfrm>
            <a:prstGeom prst="rect">
              <a:avLst/>
            </a:prstGeom>
          </p:spPr>
        </p:pic>
      </p:grpSp>
      <p:pic>
        <p:nvPicPr>
          <p:cNvPr id="6" name="object 6"/>
          <p:cNvPicPr/>
          <p:nvPr/>
        </p:nvPicPr>
        <p:blipFill>
          <a:blip r:embed="rId4" cstate="print"/>
          <a:stretch>
            <a:fillRect/>
          </a:stretch>
        </p:blipFill>
        <p:spPr>
          <a:xfrm>
            <a:off x="59553" y="57838"/>
            <a:ext cx="833752" cy="582241"/>
          </a:xfrm>
          <a:prstGeom prst="rect">
            <a:avLst/>
          </a:prstGeom>
        </p:spPr>
      </p:pic>
      <p:sp>
        <p:nvSpPr>
          <p:cNvPr id="7" name="object 7"/>
          <p:cNvSpPr txBox="1"/>
          <p:nvPr/>
        </p:nvSpPr>
        <p:spPr>
          <a:xfrm>
            <a:off x="838301" y="1426590"/>
            <a:ext cx="5152390" cy="4324350"/>
          </a:xfrm>
          <a:prstGeom prst="rect">
            <a:avLst/>
          </a:prstGeom>
        </p:spPr>
        <p:txBody>
          <a:bodyPr vert="horz" wrap="square" lIns="0" tIns="12700" rIns="0" bIns="0" rtlCol="0">
            <a:spAutoFit/>
          </a:bodyPr>
          <a:lstStyle/>
          <a:p>
            <a:pPr marL="279400" indent="-267335">
              <a:lnSpc>
                <a:spcPct val="100000"/>
              </a:lnSpc>
              <a:spcBef>
                <a:spcPts val="100"/>
              </a:spcBef>
              <a:buAutoNum type="alphaLcParenR"/>
              <a:tabLst>
                <a:tab pos="280035" algn="l"/>
              </a:tabLst>
            </a:pPr>
            <a:r>
              <a:rPr sz="1800" spc="-15" dirty="0">
                <a:latin typeface="Arial MT"/>
                <a:cs typeface="Arial MT"/>
              </a:rPr>
              <a:t>Waste</a:t>
            </a:r>
            <a:r>
              <a:rPr sz="1800" spc="-25" dirty="0">
                <a:latin typeface="Arial MT"/>
                <a:cs typeface="Arial MT"/>
              </a:rPr>
              <a:t> </a:t>
            </a:r>
            <a:r>
              <a:rPr sz="1800" spc="-5" dirty="0">
                <a:latin typeface="Arial MT"/>
                <a:cs typeface="Arial MT"/>
              </a:rPr>
              <a:t>Stabilisation</a:t>
            </a:r>
            <a:r>
              <a:rPr sz="1800" dirty="0">
                <a:latin typeface="Arial MT"/>
                <a:cs typeface="Arial MT"/>
              </a:rPr>
              <a:t> </a:t>
            </a:r>
            <a:r>
              <a:rPr sz="1800" spc="-5" dirty="0">
                <a:latin typeface="Arial MT"/>
                <a:cs typeface="Arial MT"/>
              </a:rPr>
              <a:t>Ponds</a:t>
            </a:r>
            <a:r>
              <a:rPr sz="1800" dirty="0">
                <a:latin typeface="Arial MT"/>
                <a:cs typeface="Arial MT"/>
              </a:rPr>
              <a:t> (WSP)</a:t>
            </a:r>
            <a:endParaRPr sz="1800">
              <a:latin typeface="Arial MT"/>
              <a:cs typeface="Arial MT"/>
            </a:endParaRPr>
          </a:p>
          <a:p>
            <a:pPr>
              <a:lnSpc>
                <a:spcPct val="100000"/>
              </a:lnSpc>
              <a:spcBef>
                <a:spcPts val="15"/>
              </a:spcBef>
              <a:buFont typeface="Arial MT"/>
              <a:buAutoNum type="alphaLcParenR"/>
            </a:pPr>
            <a:endParaRPr sz="1550">
              <a:latin typeface="Arial MT"/>
              <a:cs typeface="Arial MT"/>
            </a:endParaRPr>
          </a:p>
          <a:p>
            <a:pPr marL="279400" indent="-266700">
              <a:lnSpc>
                <a:spcPct val="100000"/>
              </a:lnSpc>
              <a:spcBef>
                <a:spcPts val="5"/>
              </a:spcBef>
              <a:buFont typeface="Arial MT"/>
              <a:buAutoNum type="alphaLcParenR"/>
              <a:tabLst>
                <a:tab pos="279400" algn="l"/>
              </a:tabLst>
            </a:pPr>
            <a:r>
              <a:rPr sz="1800" b="1" spc="-10" dirty="0">
                <a:latin typeface="Arial"/>
                <a:cs typeface="Arial"/>
              </a:rPr>
              <a:t>Activated</a:t>
            </a:r>
            <a:r>
              <a:rPr sz="1800" b="1" spc="50" dirty="0">
                <a:latin typeface="Arial"/>
                <a:cs typeface="Arial"/>
              </a:rPr>
              <a:t> </a:t>
            </a:r>
            <a:r>
              <a:rPr sz="1800" b="1" dirty="0">
                <a:latin typeface="Arial"/>
                <a:cs typeface="Arial"/>
              </a:rPr>
              <a:t>Sludge</a:t>
            </a:r>
            <a:r>
              <a:rPr sz="1800" b="1" spc="-35" dirty="0">
                <a:latin typeface="Arial"/>
                <a:cs typeface="Arial"/>
              </a:rPr>
              <a:t> </a:t>
            </a:r>
            <a:r>
              <a:rPr sz="1800" b="1" spc="-5" dirty="0">
                <a:latin typeface="Arial"/>
                <a:cs typeface="Arial"/>
              </a:rPr>
              <a:t>Process </a:t>
            </a:r>
            <a:r>
              <a:rPr sz="1800" b="1" spc="-15" dirty="0">
                <a:latin typeface="Arial"/>
                <a:cs typeface="Arial"/>
              </a:rPr>
              <a:t>(ASP)</a:t>
            </a:r>
            <a:endParaRPr sz="1800">
              <a:latin typeface="Arial"/>
              <a:cs typeface="Arial"/>
            </a:endParaRPr>
          </a:p>
          <a:p>
            <a:pPr marL="266065" indent="-254000">
              <a:lnSpc>
                <a:spcPct val="100000"/>
              </a:lnSpc>
              <a:spcBef>
                <a:spcPts val="1800"/>
              </a:spcBef>
              <a:buAutoNum type="alphaLcParenR"/>
              <a:tabLst>
                <a:tab pos="266700" algn="l"/>
              </a:tabLst>
            </a:pPr>
            <a:r>
              <a:rPr sz="1800" spc="-5" dirty="0">
                <a:latin typeface="Arial MT"/>
                <a:cs typeface="Arial MT"/>
              </a:rPr>
              <a:t>Extended</a:t>
            </a:r>
            <a:r>
              <a:rPr sz="1800" spc="-95" dirty="0">
                <a:latin typeface="Arial MT"/>
                <a:cs typeface="Arial MT"/>
              </a:rPr>
              <a:t> </a:t>
            </a:r>
            <a:r>
              <a:rPr sz="1800" spc="-5" dirty="0">
                <a:latin typeface="Arial MT"/>
                <a:cs typeface="Arial MT"/>
              </a:rPr>
              <a:t>Aeration</a:t>
            </a:r>
            <a:r>
              <a:rPr sz="1800" spc="-10" dirty="0">
                <a:latin typeface="Arial MT"/>
                <a:cs typeface="Arial MT"/>
              </a:rPr>
              <a:t> </a:t>
            </a:r>
            <a:r>
              <a:rPr sz="1800" spc="-5" dirty="0">
                <a:latin typeface="Arial MT"/>
                <a:cs typeface="Arial MT"/>
              </a:rPr>
              <a:t>Process</a:t>
            </a:r>
            <a:r>
              <a:rPr sz="1800" dirty="0">
                <a:latin typeface="Arial MT"/>
                <a:cs typeface="Arial MT"/>
              </a:rPr>
              <a:t> (EAP)</a:t>
            </a:r>
            <a:endParaRPr sz="1800">
              <a:latin typeface="Arial MT"/>
              <a:cs typeface="Arial MT"/>
            </a:endParaRPr>
          </a:p>
          <a:p>
            <a:pPr marL="279400" indent="-266700">
              <a:lnSpc>
                <a:spcPct val="100000"/>
              </a:lnSpc>
              <a:spcBef>
                <a:spcPts val="1800"/>
              </a:spcBef>
              <a:buFont typeface="Arial MT"/>
              <a:buAutoNum type="alphaLcParenR"/>
              <a:tabLst>
                <a:tab pos="279400" algn="l"/>
              </a:tabLst>
            </a:pPr>
            <a:r>
              <a:rPr sz="1800" b="1" spc="-5" dirty="0">
                <a:latin typeface="Arial"/>
                <a:cs typeface="Arial"/>
              </a:rPr>
              <a:t>Sequencing</a:t>
            </a:r>
            <a:r>
              <a:rPr sz="1800" b="1" spc="-10" dirty="0">
                <a:latin typeface="Arial"/>
                <a:cs typeface="Arial"/>
              </a:rPr>
              <a:t> </a:t>
            </a:r>
            <a:r>
              <a:rPr sz="1800" b="1" spc="-5" dirty="0">
                <a:latin typeface="Arial"/>
                <a:cs typeface="Arial"/>
              </a:rPr>
              <a:t>Batch Reactor</a:t>
            </a:r>
            <a:r>
              <a:rPr sz="1800" b="1" spc="5" dirty="0">
                <a:latin typeface="Arial"/>
                <a:cs typeface="Arial"/>
              </a:rPr>
              <a:t> </a:t>
            </a:r>
            <a:r>
              <a:rPr sz="1800" b="1" spc="-5" dirty="0">
                <a:latin typeface="Arial"/>
                <a:cs typeface="Arial"/>
              </a:rPr>
              <a:t>(SBR</a:t>
            </a:r>
            <a:r>
              <a:rPr sz="1800" spc="-5" dirty="0">
                <a:latin typeface="Arial MT"/>
                <a:cs typeface="Arial MT"/>
              </a:rPr>
              <a:t>)</a:t>
            </a:r>
            <a:endParaRPr sz="1800">
              <a:latin typeface="Arial MT"/>
              <a:cs typeface="Arial MT"/>
            </a:endParaRPr>
          </a:p>
          <a:p>
            <a:pPr>
              <a:lnSpc>
                <a:spcPct val="100000"/>
              </a:lnSpc>
              <a:spcBef>
                <a:spcPts val="20"/>
              </a:spcBef>
              <a:buFont typeface="Arial MT"/>
              <a:buAutoNum type="alphaLcParenR"/>
            </a:pPr>
            <a:endParaRPr sz="1550">
              <a:latin typeface="Arial MT"/>
              <a:cs typeface="Arial MT"/>
            </a:endParaRPr>
          </a:p>
          <a:p>
            <a:pPr marL="279400" indent="-266700">
              <a:lnSpc>
                <a:spcPct val="100000"/>
              </a:lnSpc>
              <a:buFont typeface="Arial MT"/>
              <a:buAutoNum type="alphaLcParenR"/>
              <a:tabLst>
                <a:tab pos="279400" algn="l"/>
              </a:tabLst>
            </a:pPr>
            <a:r>
              <a:rPr sz="1800" b="1" spc="-10" dirty="0">
                <a:latin typeface="Arial"/>
                <a:cs typeface="Arial"/>
              </a:rPr>
              <a:t>Moving</a:t>
            </a:r>
            <a:r>
              <a:rPr sz="1800" b="1" spc="20" dirty="0">
                <a:latin typeface="Arial"/>
                <a:cs typeface="Arial"/>
              </a:rPr>
              <a:t> </a:t>
            </a:r>
            <a:r>
              <a:rPr sz="1800" b="1" spc="-5" dirty="0">
                <a:latin typeface="Arial"/>
                <a:cs typeface="Arial"/>
              </a:rPr>
              <a:t>Bed</a:t>
            </a:r>
            <a:r>
              <a:rPr sz="1800" b="1" dirty="0">
                <a:latin typeface="Arial"/>
                <a:cs typeface="Arial"/>
              </a:rPr>
              <a:t> Biological</a:t>
            </a:r>
            <a:r>
              <a:rPr sz="1800" b="1" spc="-30" dirty="0">
                <a:latin typeface="Arial"/>
                <a:cs typeface="Arial"/>
              </a:rPr>
              <a:t> </a:t>
            </a:r>
            <a:r>
              <a:rPr sz="1800" b="1" spc="-5" dirty="0">
                <a:latin typeface="Arial"/>
                <a:cs typeface="Arial"/>
              </a:rPr>
              <a:t>Reactor</a:t>
            </a:r>
            <a:r>
              <a:rPr sz="1800" b="1" spc="5" dirty="0">
                <a:latin typeface="Arial"/>
                <a:cs typeface="Arial"/>
              </a:rPr>
              <a:t> </a:t>
            </a:r>
            <a:r>
              <a:rPr sz="1800" b="1" spc="-5" dirty="0">
                <a:latin typeface="Arial"/>
                <a:cs typeface="Arial"/>
              </a:rPr>
              <a:t>(MBBR)</a:t>
            </a:r>
            <a:endParaRPr sz="1800">
              <a:latin typeface="Arial"/>
              <a:cs typeface="Arial"/>
            </a:endParaRPr>
          </a:p>
          <a:p>
            <a:pPr>
              <a:lnSpc>
                <a:spcPct val="100000"/>
              </a:lnSpc>
              <a:spcBef>
                <a:spcPts val="15"/>
              </a:spcBef>
              <a:buFont typeface="Arial MT"/>
              <a:buAutoNum type="alphaLcParenR"/>
            </a:pPr>
            <a:endParaRPr sz="1550">
              <a:latin typeface="Arial"/>
              <a:cs typeface="Arial"/>
            </a:endParaRPr>
          </a:p>
          <a:p>
            <a:pPr marL="215900" indent="-203835">
              <a:lnSpc>
                <a:spcPct val="100000"/>
              </a:lnSpc>
              <a:buAutoNum type="alphaLcParenR"/>
              <a:tabLst>
                <a:tab pos="216535" algn="l"/>
              </a:tabLst>
            </a:pPr>
            <a:r>
              <a:rPr sz="1800" spc="-5" dirty="0">
                <a:latin typeface="Arial MT"/>
                <a:cs typeface="Arial MT"/>
              </a:rPr>
              <a:t>Fluidized</a:t>
            </a:r>
            <a:r>
              <a:rPr sz="1800" spc="-90" dirty="0">
                <a:latin typeface="Arial MT"/>
                <a:cs typeface="Arial MT"/>
              </a:rPr>
              <a:t> </a:t>
            </a:r>
            <a:r>
              <a:rPr sz="1800" spc="-5" dirty="0">
                <a:latin typeface="Arial MT"/>
                <a:cs typeface="Arial MT"/>
              </a:rPr>
              <a:t>Aerated</a:t>
            </a:r>
            <a:r>
              <a:rPr sz="1800" spc="-15" dirty="0">
                <a:latin typeface="Arial MT"/>
                <a:cs typeface="Arial MT"/>
              </a:rPr>
              <a:t> </a:t>
            </a:r>
            <a:r>
              <a:rPr sz="1800" spc="-5" dirty="0">
                <a:latin typeface="Arial MT"/>
                <a:cs typeface="Arial MT"/>
              </a:rPr>
              <a:t>Bed</a:t>
            </a:r>
            <a:r>
              <a:rPr sz="1800" spc="-10" dirty="0">
                <a:latin typeface="Arial MT"/>
                <a:cs typeface="Arial MT"/>
              </a:rPr>
              <a:t> </a:t>
            </a:r>
            <a:r>
              <a:rPr sz="1800" spc="-20" dirty="0">
                <a:latin typeface="Arial MT"/>
                <a:cs typeface="Arial MT"/>
              </a:rPr>
              <a:t>(FAB)</a:t>
            </a:r>
            <a:endParaRPr sz="1800">
              <a:latin typeface="Arial MT"/>
              <a:cs typeface="Arial MT"/>
            </a:endParaRPr>
          </a:p>
          <a:p>
            <a:pPr>
              <a:lnSpc>
                <a:spcPct val="100000"/>
              </a:lnSpc>
              <a:spcBef>
                <a:spcPts val="20"/>
              </a:spcBef>
              <a:buFont typeface="Arial MT"/>
              <a:buAutoNum type="alphaLcParenR"/>
            </a:pPr>
            <a:endParaRPr sz="1550">
              <a:latin typeface="Arial MT"/>
              <a:cs typeface="Arial MT"/>
            </a:endParaRPr>
          </a:p>
          <a:p>
            <a:pPr marL="279400" indent="-267335">
              <a:lnSpc>
                <a:spcPct val="100000"/>
              </a:lnSpc>
              <a:buAutoNum type="alphaLcParenR"/>
              <a:tabLst>
                <a:tab pos="280035" algn="l"/>
              </a:tabLst>
            </a:pPr>
            <a:r>
              <a:rPr sz="1800" spc="-5" dirty="0">
                <a:latin typeface="Arial MT"/>
                <a:cs typeface="Arial MT"/>
              </a:rPr>
              <a:t>Membrane</a:t>
            </a:r>
            <a:r>
              <a:rPr sz="1800" spc="-10" dirty="0">
                <a:latin typeface="Arial MT"/>
                <a:cs typeface="Arial MT"/>
              </a:rPr>
              <a:t> </a:t>
            </a:r>
            <a:r>
              <a:rPr sz="1800" spc="-5" dirty="0">
                <a:latin typeface="Arial MT"/>
                <a:cs typeface="Arial MT"/>
              </a:rPr>
              <a:t>Bioreactors </a:t>
            </a:r>
            <a:r>
              <a:rPr sz="1800" dirty="0">
                <a:latin typeface="Arial MT"/>
                <a:cs typeface="Arial MT"/>
              </a:rPr>
              <a:t>(MBR)</a:t>
            </a:r>
            <a:endParaRPr sz="1800">
              <a:latin typeface="Arial MT"/>
              <a:cs typeface="Arial MT"/>
            </a:endParaRPr>
          </a:p>
          <a:p>
            <a:pPr>
              <a:lnSpc>
                <a:spcPct val="100000"/>
              </a:lnSpc>
              <a:spcBef>
                <a:spcPts val="20"/>
              </a:spcBef>
              <a:buFont typeface="Arial MT"/>
              <a:buAutoNum type="alphaLcParenR"/>
            </a:pPr>
            <a:endParaRPr sz="1550">
              <a:latin typeface="Arial MT"/>
              <a:cs typeface="Arial MT"/>
            </a:endParaRPr>
          </a:p>
          <a:p>
            <a:pPr marL="279400" indent="-267335">
              <a:lnSpc>
                <a:spcPct val="100000"/>
              </a:lnSpc>
              <a:buAutoNum type="alphaLcParenR"/>
              <a:tabLst>
                <a:tab pos="280035" algn="l"/>
              </a:tabLst>
            </a:pPr>
            <a:r>
              <a:rPr sz="1800" spc="-5" dirty="0">
                <a:latin typeface="Arial MT"/>
                <a:cs typeface="Arial MT"/>
              </a:rPr>
              <a:t>Up</a:t>
            </a:r>
            <a:r>
              <a:rPr sz="1800" spc="-20" dirty="0">
                <a:latin typeface="Arial MT"/>
                <a:cs typeface="Arial MT"/>
              </a:rPr>
              <a:t> </a:t>
            </a:r>
            <a:r>
              <a:rPr sz="1800" spc="-5" dirty="0">
                <a:latin typeface="Arial MT"/>
                <a:cs typeface="Arial MT"/>
              </a:rPr>
              <a:t>flow</a:t>
            </a:r>
            <a:r>
              <a:rPr sz="1800" spc="5" dirty="0">
                <a:latin typeface="Arial MT"/>
                <a:cs typeface="Arial MT"/>
              </a:rPr>
              <a:t> </a:t>
            </a:r>
            <a:r>
              <a:rPr sz="1800" spc="-5" dirty="0">
                <a:latin typeface="Arial MT"/>
                <a:cs typeface="Arial MT"/>
              </a:rPr>
              <a:t>anaerobic</a:t>
            </a:r>
            <a:r>
              <a:rPr sz="1800" spc="15" dirty="0">
                <a:latin typeface="Arial MT"/>
                <a:cs typeface="Arial MT"/>
              </a:rPr>
              <a:t> </a:t>
            </a:r>
            <a:r>
              <a:rPr sz="1800" spc="-5" dirty="0">
                <a:latin typeface="Arial MT"/>
                <a:cs typeface="Arial MT"/>
              </a:rPr>
              <a:t>sludge blanket</a:t>
            </a:r>
            <a:r>
              <a:rPr sz="1800" spc="5" dirty="0">
                <a:latin typeface="Arial MT"/>
                <a:cs typeface="Arial MT"/>
              </a:rPr>
              <a:t> </a:t>
            </a:r>
            <a:r>
              <a:rPr sz="1800" dirty="0">
                <a:latin typeface="Arial MT"/>
                <a:cs typeface="Arial MT"/>
              </a:rPr>
              <a:t>(UASB)</a:t>
            </a:r>
            <a:endParaRPr sz="1800">
              <a:latin typeface="Arial MT"/>
              <a:cs typeface="Arial MT"/>
            </a:endParaRPr>
          </a:p>
          <a:p>
            <a:pPr>
              <a:lnSpc>
                <a:spcPct val="100000"/>
              </a:lnSpc>
              <a:spcBef>
                <a:spcPts val="15"/>
              </a:spcBef>
              <a:buFont typeface="Arial MT"/>
              <a:buAutoNum type="alphaLcParenR"/>
            </a:pPr>
            <a:endParaRPr sz="1550">
              <a:latin typeface="Arial MT"/>
              <a:cs typeface="Arial MT"/>
            </a:endParaRPr>
          </a:p>
          <a:p>
            <a:pPr marL="202565" indent="-190500">
              <a:lnSpc>
                <a:spcPct val="100000"/>
              </a:lnSpc>
              <a:buAutoNum type="alphaLcParenR"/>
              <a:tabLst>
                <a:tab pos="203200" algn="l"/>
              </a:tabLst>
            </a:pPr>
            <a:r>
              <a:rPr sz="1800" spc="-10" dirty="0">
                <a:latin typeface="Arial MT"/>
                <a:cs typeface="Arial MT"/>
              </a:rPr>
              <a:t>Phyto</a:t>
            </a:r>
            <a:r>
              <a:rPr sz="1800" spc="20" dirty="0">
                <a:latin typeface="Arial MT"/>
                <a:cs typeface="Arial MT"/>
              </a:rPr>
              <a:t> </a:t>
            </a:r>
            <a:r>
              <a:rPr sz="1800" spc="-10" dirty="0">
                <a:latin typeface="Arial MT"/>
                <a:cs typeface="Arial MT"/>
              </a:rPr>
              <a:t>rid/Reedbed/Wetland</a:t>
            </a:r>
            <a:r>
              <a:rPr sz="1800" spc="35" dirty="0">
                <a:latin typeface="Arial MT"/>
                <a:cs typeface="Arial MT"/>
              </a:rPr>
              <a:t> </a:t>
            </a:r>
            <a:r>
              <a:rPr sz="1800" spc="-15" dirty="0">
                <a:latin typeface="Arial MT"/>
                <a:cs typeface="Arial MT"/>
              </a:rPr>
              <a:t>Processes/DEWATS</a:t>
            </a:r>
            <a:endParaRPr sz="1800">
              <a:latin typeface="Arial MT"/>
              <a:cs typeface="Arial MT"/>
            </a:endParaRPr>
          </a:p>
        </p:txBody>
      </p:sp>
      <p:sp>
        <p:nvSpPr>
          <p:cNvPr id="8" name="object 8"/>
          <p:cNvSpPr txBox="1">
            <a:spLocks noGrp="1"/>
          </p:cNvSpPr>
          <p:nvPr>
            <p:ph type="title"/>
          </p:nvPr>
        </p:nvSpPr>
        <p:spPr>
          <a:xfrm>
            <a:off x="538683" y="497789"/>
            <a:ext cx="10294620" cy="635000"/>
          </a:xfrm>
          <a:prstGeom prst="rect">
            <a:avLst/>
          </a:prstGeom>
        </p:spPr>
        <p:txBody>
          <a:bodyPr vert="horz" wrap="square" lIns="0" tIns="12065" rIns="0" bIns="0" rtlCol="0">
            <a:spAutoFit/>
          </a:bodyPr>
          <a:lstStyle/>
          <a:p>
            <a:pPr marL="12700">
              <a:lnSpc>
                <a:spcPct val="100000"/>
              </a:lnSpc>
              <a:spcBef>
                <a:spcPts val="95"/>
              </a:spcBef>
            </a:pPr>
            <a:r>
              <a:rPr sz="4000" b="0" spc="60" dirty="0">
                <a:solidFill>
                  <a:srgbClr val="2E469C"/>
                </a:solidFill>
                <a:latin typeface="Arial Black"/>
                <a:cs typeface="Arial Black"/>
              </a:rPr>
              <a:t>TREATMENT</a:t>
            </a:r>
            <a:r>
              <a:rPr sz="4000" b="0" spc="275" dirty="0">
                <a:solidFill>
                  <a:srgbClr val="2E469C"/>
                </a:solidFill>
                <a:latin typeface="Arial Black"/>
                <a:cs typeface="Arial Black"/>
              </a:rPr>
              <a:t> </a:t>
            </a:r>
            <a:r>
              <a:rPr sz="4000" b="0" spc="90" dirty="0">
                <a:solidFill>
                  <a:srgbClr val="2E469C"/>
                </a:solidFill>
                <a:latin typeface="Arial Black"/>
                <a:cs typeface="Arial Black"/>
              </a:rPr>
              <a:t>TECHNOLOGIES</a:t>
            </a:r>
            <a:r>
              <a:rPr sz="4000" b="0" spc="280" dirty="0">
                <a:solidFill>
                  <a:srgbClr val="2E469C"/>
                </a:solidFill>
                <a:latin typeface="Arial Black"/>
                <a:cs typeface="Arial Black"/>
              </a:rPr>
              <a:t> </a:t>
            </a:r>
            <a:r>
              <a:rPr sz="4000" b="0" spc="75" dirty="0">
                <a:solidFill>
                  <a:srgbClr val="2E469C"/>
                </a:solidFill>
                <a:latin typeface="Arial Black"/>
                <a:cs typeface="Arial Black"/>
              </a:rPr>
              <a:t>USED</a:t>
            </a:r>
            <a:endParaRPr sz="4000">
              <a:latin typeface="Arial Black"/>
              <a:cs typeface="Arial Black"/>
            </a:endParaRPr>
          </a:p>
        </p:txBody>
      </p:sp>
      <p:pic>
        <p:nvPicPr>
          <p:cNvPr id="9" name="object 9"/>
          <p:cNvPicPr/>
          <p:nvPr/>
        </p:nvPicPr>
        <p:blipFill>
          <a:blip r:embed="rId5" cstate="print"/>
          <a:stretch>
            <a:fillRect/>
          </a:stretch>
        </p:blipFill>
        <p:spPr>
          <a:xfrm>
            <a:off x="6108191" y="1399032"/>
            <a:ext cx="5650992" cy="44317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1822" y="1720"/>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7" name="Object 16" hidden="1"/>
                      <p:cNvPicPr/>
                      <p:nvPr/>
                    </p:nvPicPr>
                    <p:blipFill>
                      <a:blip r:embed="rId5"/>
                      <a:stretch>
                        <a:fillRect/>
                      </a:stretch>
                    </p:blipFill>
                    <p:spPr>
                      <a:xfrm>
                        <a:off x="1822" y="1720"/>
                        <a:ext cx="1587"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0030B4B-F6D9-4D55-BCF8-F0D1207C795D}"/>
              </a:ext>
            </a:extLst>
          </p:cNvPr>
          <p:cNvSpPr txBox="1"/>
          <p:nvPr/>
        </p:nvSpPr>
        <p:spPr>
          <a:xfrm>
            <a:off x="1253482" y="125730"/>
            <a:ext cx="8906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Segoe UI" panose="020B0502040204020203" pitchFamily="34" charset="0"/>
              </a:rPr>
              <a:t>Changes in Service Level Progress Marks</a:t>
            </a:r>
          </a:p>
        </p:txBody>
      </p:sp>
      <p:pic>
        <p:nvPicPr>
          <p:cNvPr id="70" name="Picture 69">
            <a:extLst>
              <a:ext uri="{FF2B5EF4-FFF2-40B4-BE49-F238E27FC236}">
                <a16:creationId xmlns:a16="http://schemas.microsoft.com/office/drawing/2014/main" id="{0D983175-E280-4FCB-84B8-2C3370CD4A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26534" y="112782"/>
            <a:ext cx="1027314" cy="539525"/>
          </a:xfrm>
          <a:prstGeom prst="rect">
            <a:avLst/>
          </a:prstGeom>
        </p:spPr>
      </p:pic>
      <p:pic>
        <p:nvPicPr>
          <p:cNvPr id="71" name="Picture 70">
            <a:extLst>
              <a:ext uri="{FF2B5EF4-FFF2-40B4-BE49-F238E27FC236}">
                <a16:creationId xmlns:a16="http://schemas.microsoft.com/office/drawing/2014/main" id="{47AE6FEE-A0D0-4B90-8149-8657750F5B83}"/>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10264714" y="33007"/>
            <a:ext cx="828551" cy="640803"/>
          </a:xfrm>
          <a:prstGeom prst="rect">
            <a:avLst/>
          </a:prstGeom>
          <a:ln>
            <a:noFill/>
          </a:ln>
          <a:extLst>
            <a:ext uri="{53640926-AAD7-44D8-BBD7-CCE9431645EC}">
              <a14:shadowObscured xmlns:a14="http://schemas.microsoft.com/office/drawing/2010/main"/>
            </a:ext>
          </a:extLst>
        </p:spPr>
      </p:pic>
      <p:pic>
        <p:nvPicPr>
          <p:cNvPr id="72" name="Picture 71">
            <a:extLst>
              <a:ext uri="{FF2B5EF4-FFF2-40B4-BE49-F238E27FC236}">
                <a16:creationId xmlns:a16="http://schemas.microsoft.com/office/drawing/2014/main" id="{289C2213-2043-4715-8C16-5CD4F16777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95" y="61941"/>
            <a:ext cx="932779" cy="584541"/>
          </a:xfrm>
          <a:prstGeom prst="rect">
            <a:avLst/>
          </a:prstGeom>
        </p:spPr>
      </p:pic>
      <p:sp>
        <p:nvSpPr>
          <p:cNvPr id="14" name="object 6">
            <a:extLst>
              <a:ext uri="{FF2B5EF4-FFF2-40B4-BE49-F238E27FC236}">
                <a16:creationId xmlns:a16="http://schemas.microsoft.com/office/drawing/2014/main" id="{8641840E-E3B6-4F5E-886F-FB0FBFA9CA93}"/>
              </a:ext>
            </a:extLst>
          </p:cNvPr>
          <p:cNvSpPr/>
          <p:nvPr/>
        </p:nvSpPr>
        <p:spPr>
          <a:xfrm>
            <a:off x="2688507" y="859563"/>
            <a:ext cx="6233160" cy="365760"/>
          </a:xfrm>
          <a:custGeom>
            <a:avLst/>
            <a:gdLst/>
            <a:ahLst/>
            <a:cxnLst/>
            <a:rect l="l" t="t" r="r" b="b"/>
            <a:pathLst>
              <a:path w="6233159" h="365760">
                <a:moveTo>
                  <a:pt x="0" y="0"/>
                </a:moveTo>
                <a:lnTo>
                  <a:pt x="6232831" y="0"/>
                </a:lnTo>
                <a:lnTo>
                  <a:pt x="6232831" y="365395"/>
                </a:lnTo>
                <a:lnTo>
                  <a:pt x="0" y="365395"/>
                </a:lnTo>
                <a:lnTo>
                  <a:pt x="0" y="0"/>
                </a:lnTo>
                <a:close/>
              </a:path>
            </a:pathLst>
          </a:custGeom>
          <a:solidFill>
            <a:srgbClr val="D2D3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8">
            <a:extLst>
              <a:ext uri="{FF2B5EF4-FFF2-40B4-BE49-F238E27FC236}">
                <a16:creationId xmlns:a16="http://schemas.microsoft.com/office/drawing/2014/main" id="{5A177A3B-B361-467E-A310-5241801E55D4}"/>
              </a:ext>
            </a:extLst>
          </p:cNvPr>
          <p:cNvSpPr txBox="1"/>
          <p:nvPr/>
        </p:nvSpPr>
        <p:spPr>
          <a:xfrm>
            <a:off x="2688506" y="814265"/>
            <a:ext cx="6233159" cy="382156"/>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3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SS-2023 </a:t>
            </a:r>
            <a:r>
              <a:rPr kumimoji="0" sz="2400" b="1" i="0" u="none" strike="noStrike" kern="1200" cap="none" spc="-1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Total </a:t>
            </a:r>
            <a:r>
              <a:rPr kumimoji="0" sz="2400" b="1" i="0" u="none" strike="noStrike" kern="1200" cap="none" spc="-14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Marks</a:t>
            </a:r>
            <a:r>
              <a:rPr kumimoji="0" sz="2400" b="1" i="0" u="none" strike="noStrike" kern="1200" cap="none" spc="-4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lang="en-US" sz="2400" b="1" i="0" u="none" strike="noStrike" kern="1200" cap="none" spc="-4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240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4,</a:t>
            </a:r>
            <a:r>
              <a:rPr lang="en-US" sz="2400" b="1" spc="10" dirty="0">
                <a:solidFill>
                  <a:srgbClr val="373435"/>
                </a:solidFill>
                <a:latin typeface="Cambria" panose="02040503050406030204" pitchFamily="18" charset="0"/>
                <a:ea typeface="Cambria" panose="02040503050406030204" pitchFamily="18" charset="0"/>
                <a:cs typeface="Times New Roman"/>
              </a:rPr>
              <a:t>83</a:t>
            </a:r>
            <a:r>
              <a:rPr kumimoji="0" lang="en-US" sz="240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0</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grpSp>
        <p:nvGrpSpPr>
          <p:cNvPr id="4" name="Group 3">
            <a:extLst>
              <a:ext uri="{FF2B5EF4-FFF2-40B4-BE49-F238E27FC236}">
                <a16:creationId xmlns:a16="http://schemas.microsoft.com/office/drawing/2014/main" id="{C7E70160-9F13-4934-999B-C3A7FC612AE4}"/>
              </a:ext>
            </a:extLst>
          </p:cNvPr>
          <p:cNvGrpSpPr/>
          <p:nvPr/>
        </p:nvGrpSpPr>
        <p:grpSpPr>
          <a:xfrm>
            <a:off x="1824907" y="1270621"/>
            <a:ext cx="7791924" cy="2558881"/>
            <a:chOff x="2688507" y="1281599"/>
            <a:chExt cx="6243320" cy="2147401"/>
          </a:xfrm>
        </p:grpSpPr>
        <p:sp>
          <p:nvSpPr>
            <p:cNvPr id="30" name="object 4">
              <a:extLst>
                <a:ext uri="{FF2B5EF4-FFF2-40B4-BE49-F238E27FC236}">
                  <a16:creationId xmlns:a16="http://schemas.microsoft.com/office/drawing/2014/main" id="{4028BB2A-0D77-4ACD-85CC-F04120A535AA}"/>
                </a:ext>
              </a:extLst>
            </p:cNvPr>
            <p:cNvSpPr/>
            <p:nvPr/>
          </p:nvSpPr>
          <p:spPr>
            <a:xfrm>
              <a:off x="2688507" y="1281599"/>
              <a:ext cx="6243320" cy="2147401"/>
            </a:xfrm>
            <a:custGeom>
              <a:avLst/>
              <a:gdLst/>
              <a:ahLst/>
              <a:cxnLst/>
              <a:rect l="l" t="t" r="r" b="b"/>
              <a:pathLst>
                <a:path w="6243320" h="3532504">
                  <a:moveTo>
                    <a:pt x="0" y="3532391"/>
                  </a:moveTo>
                  <a:lnTo>
                    <a:pt x="6242792" y="3532391"/>
                  </a:lnTo>
                  <a:lnTo>
                    <a:pt x="6242792" y="0"/>
                  </a:lnTo>
                  <a:lnTo>
                    <a:pt x="0" y="0"/>
                  </a:lnTo>
                  <a:lnTo>
                    <a:pt x="0" y="3532391"/>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23">
              <a:extLst>
                <a:ext uri="{FF2B5EF4-FFF2-40B4-BE49-F238E27FC236}">
                  <a16:creationId xmlns:a16="http://schemas.microsoft.com/office/drawing/2014/main" id="{6CE8D03A-09AB-477A-8035-45FBA11C48DD}"/>
                </a:ext>
              </a:extLst>
            </p:cNvPr>
            <p:cNvSpPr/>
            <p:nvPr/>
          </p:nvSpPr>
          <p:spPr>
            <a:xfrm>
              <a:off x="7052143" y="1531211"/>
              <a:ext cx="1681480" cy="1730375"/>
            </a:xfrm>
            <a:custGeom>
              <a:avLst/>
              <a:gdLst/>
              <a:ahLst/>
              <a:cxnLst/>
              <a:rect l="l" t="t" r="r" b="b"/>
              <a:pathLst>
                <a:path w="1681479"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30" y="1682725"/>
                  </a:lnTo>
                  <a:lnTo>
                    <a:pt x="1157170" y="1666313"/>
                  </a:lnTo>
                  <a:lnTo>
                    <a:pt x="1198487" y="1647650"/>
                  </a:lnTo>
                  <a:lnTo>
                    <a:pt x="1238610" y="1626808"/>
                  </a:lnTo>
                  <a:lnTo>
                    <a:pt x="1277467" y="1603860"/>
                  </a:lnTo>
                  <a:lnTo>
                    <a:pt x="1314987" y="1578880"/>
                  </a:lnTo>
                  <a:lnTo>
                    <a:pt x="1351100" y="1551940"/>
                  </a:lnTo>
                  <a:lnTo>
                    <a:pt x="1385734" y="1523114"/>
                  </a:lnTo>
                  <a:lnTo>
                    <a:pt x="1418819" y="1492474"/>
                  </a:lnTo>
                  <a:lnTo>
                    <a:pt x="1450284" y="1460094"/>
                  </a:lnTo>
                  <a:lnTo>
                    <a:pt x="1480058" y="1426047"/>
                  </a:lnTo>
                  <a:lnTo>
                    <a:pt x="1508069" y="1390405"/>
                  </a:lnTo>
                  <a:lnTo>
                    <a:pt x="1534247" y="1353241"/>
                  </a:lnTo>
                  <a:lnTo>
                    <a:pt x="1558521" y="1314629"/>
                  </a:lnTo>
                  <a:lnTo>
                    <a:pt x="1580820" y="1274642"/>
                  </a:lnTo>
                  <a:lnTo>
                    <a:pt x="1601073"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3" y="496468"/>
                  </a:lnTo>
                  <a:lnTo>
                    <a:pt x="1580820" y="455179"/>
                  </a:lnTo>
                  <a:lnTo>
                    <a:pt x="1558521" y="415191"/>
                  </a:lnTo>
                  <a:lnTo>
                    <a:pt x="1534247" y="376580"/>
                  </a:lnTo>
                  <a:lnTo>
                    <a:pt x="1508069" y="339416"/>
                  </a:lnTo>
                  <a:lnTo>
                    <a:pt x="1480058" y="303775"/>
                  </a:lnTo>
                  <a:lnTo>
                    <a:pt x="1450284" y="269727"/>
                  </a:lnTo>
                  <a:lnTo>
                    <a:pt x="1418819" y="237347"/>
                  </a:lnTo>
                  <a:lnTo>
                    <a:pt x="1385734" y="206708"/>
                  </a:lnTo>
                  <a:lnTo>
                    <a:pt x="1351100" y="177882"/>
                  </a:lnTo>
                  <a:lnTo>
                    <a:pt x="1314987" y="150943"/>
                  </a:lnTo>
                  <a:lnTo>
                    <a:pt x="1277467" y="125963"/>
                  </a:lnTo>
                  <a:lnTo>
                    <a:pt x="1238610" y="103015"/>
                  </a:lnTo>
                  <a:lnTo>
                    <a:pt x="1198487" y="82174"/>
                  </a:lnTo>
                  <a:lnTo>
                    <a:pt x="1157170" y="63510"/>
                  </a:lnTo>
                  <a:lnTo>
                    <a:pt x="1114730"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24">
              <a:extLst>
                <a:ext uri="{FF2B5EF4-FFF2-40B4-BE49-F238E27FC236}">
                  <a16:creationId xmlns:a16="http://schemas.microsoft.com/office/drawing/2014/main" id="{CA739ECC-A4F0-4BAA-A61D-46CB14E07074}"/>
                </a:ext>
              </a:extLst>
            </p:cNvPr>
            <p:cNvSpPr/>
            <p:nvPr/>
          </p:nvSpPr>
          <p:spPr>
            <a:xfrm>
              <a:off x="7052143"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30" y="47099"/>
                  </a:lnTo>
                  <a:lnTo>
                    <a:pt x="1157170" y="63510"/>
                  </a:lnTo>
                  <a:lnTo>
                    <a:pt x="1198487" y="82174"/>
                  </a:lnTo>
                  <a:lnTo>
                    <a:pt x="1238610" y="103015"/>
                  </a:lnTo>
                  <a:lnTo>
                    <a:pt x="1277467" y="125963"/>
                  </a:lnTo>
                  <a:lnTo>
                    <a:pt x="1314987" y="150943"/>
                  </a:lnTo>
                  <a:lnTo>
                    <a:pt x="1351100" y="177882"/>
                  </a:lnTo>
                  <a:lnTo>
                    <a:pt x="1385734" y="206708"/>
                  </a:lnTo>
                  <a:lnTo>
                    <a:pt x="1418819" y="237347"/>
                  </a:lnTo>
                  <a:lnTo>
                    <a:pt x="1450284" y="269727"/>
                  </a:lnTo>
                  <a:lnTo>
                    <a:pt x="1480058" y="303775"/>
                  </a:lnTo>
                  <a:lnTo>
                    <a:pt x="1508069" y="339416"/>
                  </a:lnTo>
                  <a:lnTo>
                    <a:pt x="1534247" y="376580"/>
                  </a:lnTo>
                  <a:lnTo>
                    <a:pt x="1558521" y="415191"/>
                  </a:lnTo>
                  <a:lnTo>
                    <a:pt x="1580820" y="455179"/>
                  </a:lnTo>
                  <a:lnTo>
                    <a:pt x="1601073"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3" y="1233352"/>
                  </a:lnTo>
                  <a:lnTo>
                    <a:pt x="1580820" y="1274642"/>
                  </a:lnTo>
                  <a:lnTo>
                    <a:pt x="1558521" y="1314629"/>
                  </a:lnTo>
                  <a:lnTo>
                    <a:pt x="1534247" y="1353241"/>
                  </a:lnTo>
                  <a:lnTo>
                    <a:pt x="1508069" y="1390405"/>
                  </a:lnTo>
                  <a:lnTo>
                    <a:pt x="1480058" y="1426047"/>
                  </a:lnTo>
                  <a:lnTo>
                    <a:pt x="1450284" y="1460094"/>
                  </a:lnTo>
                  <a:lnTo>
                    <a:pt x="1418819" y="1492474"/>
                  </a:lnTo>
                  <a:lnTo>
                    <a:pt x="1385734" y="1523114"/>
                  </a:lnTo>
                  <a:lnTo>
                    <a:pt x="1351100" y="1551940"/>
                  </a:lnTo>
                  <a:lnTo>
                    <a:pt x="1314987" y="1578880"/>
                  </a:lnTo>
                  <a:lnTo>
                    <a:pt x="1277467" y="1603860"/>
                  </a:lnTo>
                  <a:lnTo>
                    <a:pt x="1238610" y="1626808"/>
                  </a:lnTo>
                  <a:lnTo>
                    <a:pt x="1198487" y="1647650"/>
                  </a:lnTo>
                  <a:lnTo>
                    <a:pt x="1157170" y="1666313"/>
                  </a:lnTo>
                  <a:lnTo>
                    <a:pt x="1114730"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25">
              <a:extLst>
                <a:ext uri="{FF2B5EF4-FFF2-40B4-BE49-F238E27FC236}">
                  <a16:creationId xmlns:a16="http://schemas.microsoft.com/office/drawing/2014/main" id="{6175E20E-D30E-4F20-AD3D-956873A3A4C8}"/>
                </a:ext>
              </a:extLst>
            </p:cNvPr>
            <p:cNvSpPr/>
            <p:nvPr/>
          </p:nvSpPr>
          <p:spPr>
            <a:xfrm>
              <a:off x="7843945" y="1503279"/>
              <a:ext cx="917575" cy="925830"/>
            </a:xfrm>
            <a:custGeom>
              <a:avLst/>
              <a:gdLst/>
              <a:ahLst/>
              <a:cxnLst/>
              <a:rect l="l" t="t" r="r" b="b"/>
              <a:pathLst>
                <a:path w="917575" h="925829">
                  <a:moveTo>
                    <a:pt x="334092" y="48336"/>
                  </a:moveTo>
                  <a:lnTo>
                    <a:pt x="50627" y="48336"/>
                  </a:lnTo>
                  <a:lnTo>
                    <a:pt x="100848" y="49756"/>
                  </a:lnTo>
                  <a:lnTo>
                    <a:pt x="150549" y="54291"/>
                  </a:lnTo>
                  <a:lnTo>
                    <a:pt x="199614" y="61885"/>
                  </a:lnTo>
                  <a:lnTo>
                    <a:pt x="247928" y="72485"/>
                  </a:lnTo>
                  <a:lnTo>
                    <a:pt x="295376" y="86038"/>
                  </a:lnTo>
                  <a:lnTo>
                    <a:pt x="341844" y="102489"/>
                  </a:lnTo>
                  <a:lnTo>
                    <a:pt x="387216" y="121785"/>
                  </a:lnTo>
                  <a:lnTo>
                    <a:pt x="431377" y="143873"/>
                  </a:lnTo>
                  <a:lnTo>
                    <a:pt x="474212" y="168698"/>
                  </a:lnTo>
                  <a:lnTo>
                    <a:pt x="515607" y="196207"/>
                  </a:lnTo>
                  <a:lnTo>
                    <a:pt x="555446" y="226346"/>
                  </a:lnTo>
                  <a:lnTo>
                    <a:pt x="593614" y="259061"/>
                  </a:lnTo>
                  <a:lnTo>
                    <a:pt x="629996" y="294299"/>
                  </a:lnTo>
                  <a:lnTo>
                    <a:pt x="663300" y="330647"/>
                  </a:lnTo>
                  <a:lnTo>
                    <a:pt x="694233" y="368652"/>
                  </a:lnTo>
                  <a:lnTo>
                    <a:pt x="722765" y="408203"/>
                  </a:lnTo>
                  <a:lnTo>
                    <a:pt x="748862" y="449190"/>
                  </a:lnTo>
                  <a:lnTo>
                    <a:pt x="772494" y="491502"/>
                  </a:lnTo>
                  <a:lnTo>
                    <a:pt x="793627" y="535028"/>
                  </a:lnTo>
                  <a:lnTo>
                    <a:pt x="812230" y="579656"/>
                  </a:lnTo>
                  <a:lnTo>
                    <a:pt x="828271" y="625276"/>
                  </a:lnTo>
                  <a:lnTo>
                    <a:pt x="841718" y="671776"/>
                  </a:lnTo>
                  <a:lnTo>
                    <a:pt x="852539" y="719047"/>
                  </a:lnTo>
                  <a:lnTo>
                    <a:pt x="860702" y="766976"/>
                  </a:lnTo>
                  <a:lnTo>
                    <a:pt x="866176" y="815453"/>
                  </a:lnTo>
                  <a:lnTo>
                    <a:pt x="868927" y="864367"/>
                  </a:lnTo>
                  <a:lnTo>
                    <a:pt x="868925" y="913607"/>
                  </a:lnTo>
                  <a:lnTo>
                    <a:pt x="881046" y="915480"/>
                  </a:lnTo>
                  <a:lnTo>
                    <a:pt x="893102" y="918057"/>
                  </a:lnTo>
                  <a:lnTo>
                    <a:pt x="905062" y="921348"/>
                  </a:lnTo>
                  <a:lnTo>
                    <a:pt x="916898" y="925361"/>
                  </a:lnTo>
                  <a:lnTo>
                    <a:pt x="917520" y="876074"/>
                  </a:lnTo>
                  <a:lnTo>
                    <a:pt x="915526" y="827070"/>
                  </a:lnTo>
                  <a:lnTo>
                    <a:pt x="910945" y="778447"/>
                  </a:lnTo>
                  <a:lnTo>
                    <a:pt x="903806" y="730304"/>
                  </a:lnTo>
                  <a:lnTo>
                    <a:pt x="894136" y="682739"/>
                  </a:lnTo>
                  <a:lnTo>
                    <a:pt x="881964" y="635853"/>
                  </a:lnTo>
                  <a:lnTo>
                    <a:pt x="867319" y="589743"/>
                  </a:lnTo>
                  <a:lnTo>
                    <a:pt x="850229" y="544509"/>
                  </a:lnTo>
                  <a:lnTo>
                    <a:pt x="830723" y="500249"/>
                  </a:lnTo>
                  <a:lnTo>
                    <a:pt x="808830" y="457063"/>
                  </a:lnTo>
                  <a:lnTo>
                    <a:pt x="784578" y="415049"/>
                  </a:lnTo>
                  <a:lnTo>
                    <a:pt x="757995" y="374305"/>
                  </a:lnTo>
                  <a:lnTo>
                    <a:pt x="729110" y="334932"/>
                  </a:lnTo>
                  <a:lnTo>
                    <a:pt x="697952" y="297027"/>
                  </a:lnTo>
                  <a:lnTo>
                    <a:pt x="664549" y="260690"/>
                  </a:lnTo>
                  <a:lnTo>
                    <a:pt x="630110" y="227131"/>
                  </a:lnTo>
                  <a:lnTo>
                    <a:pt x="593924" y="195536"/>
                  </a:lnTo>
                  <a:lnTo>
                    <a:pt x="556072" y="165989"/>
                  </a:lnTo>
                  <a:lnTo>
                    <a:pt x="516636" y="138573"/>
                  </a:lnTo>
                  <a:lnTo>
                    <a:pt x="475696" y="113371"/>
                  </a:lnTo>
                  <a:lnTo>
                    <a:pt x="433335" y="90468"/>
                  </a:lnTo>
                  <a:lnTo>
                    <a:pt x="389632" y="69947"/>
                  </a:lnTo>
                  <a:lnTo>
                    <a:pt x="344669" y="51890"/>
                  </a:lnTo>
                  <a:lnTo>
                    <a:pt x="334092" y="48336"/>
                  </a:lnTo>
                  <a:close/>
                </a:path>
                <a:path w="917575" h="925829">
                  <a:moveTo>
                    <a:pt x="52974" y="0"/>
                  </a:moveTo>
                  <a:lnTo>
                    <a:pt x="6299" y="1285"/>
                  </a:lnTo>
                  <a:lnTo>
                    <a:pt x="5313" y="8172"/>
                  </a:lnTo>
                  <a:lnTo>
                    <a:pt x="4113" y="15111"/>
                  </a:lnTo>
                  <a:lnTo>
                    <a:pt x="2691" y="22100"/>
                  </a:lnTo>
                  <a:lnTo>
                    <a:pt x="1043" y="29137"/>
                  </a:lnTo>
                  <a:lnTo>
                    <a:pt x="1043" y="37129"/>
                  </a:lnTo>
                  <a:lnTo>
                    <a:pt x="629" y="43940"/>
                  </a:lnTo>
                  <a:lnTo>
                    <a:pt x="0" y="50082"/>
                  </a:lnTo>
                  <a:lnTo>
                    <a:pt x="50627" y="48336"/>
                  </a:lnTo>
                  <a:lnTo>
                    <a:pt x="334092" y="48336"/>
                  </a:lnTo>
                  <a:lnTo>
                    <a:pt x="298527" y="36383"/>
                  </a:lnTo>
                  <a:lnTo>
                    <a:pt x="251287" y="23508"/>
                  </a:lnTo>
                  <a:lnTo>
                    <a:pt x="203031" y="13348"/>
                  </a:lnTo>
                  <a:lnTo>
                    <a:pt x="153839" y="5988"/>
                  </a:lnTo>
                  <a:lnTo>
                    <a:pt x="103793" y="1511"/>
                  </a:lnTo>
                  <a:lnTo>
                    <a:pt x="52974"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6">
              <a:extLst>
                <a:ext uri="{FF2B5EF4-FFF2-40B4-BE49-F238E27FC236}">
                  <a16:creationId xmlns:a16="http://schemas.microsoft.com/office/drawing/2014/main" id="{C9D98EFF-CA3E-4EC1-86A4-EA9480BFCEDE}"/>
                </a:ext>
              </a:extLst>
            </p:cNvPr>
            <p:cNvSpPr txBox="1"/>
            <p:nvPr/>
          </p:nvSpPr>
          <p:spPr>
            <a:xfrm>
              <a:off x="7460114" y="1655567"/>
              <a:ext cx="904875" cy="52356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2</a:t>
              </a:r>
              <a:r>
                <a:rPr kumimoji="0" lang="en-IN" sz="3950" b="1" i="0" u="none" strike="noStrike" kern="1200" cap="none" spc="-330" normalizeH="0" baseline="0" noProof="0" dirty="0">
                  <a:ln>
                    <a:noFill/>
                  </a:ln>
                  <a:solidFill>
                    <a:srgbClr val="00AFEF"/>
                  </a:solidFill>
                  <a:effectLst/>
                  <a:uLnTx/>
                  <a:uFillTx/>
                  <a:latin typeface="Times New Roman"/>
                  <a:ea typeface="+mn-ea"/>
                  <a:cs typeface="Times New Roman"/>
                </a:rPr>
                <a:t>7</a:t>
              </a: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21" name="object 27">
              <a:extLst>
                <a:ext uri="{FF2B5EF4-FFF2-40B4-BE49-F238E27FC236}">
                  <a16:creationId xmlns:a16="http://schemas.microsoft.com/office/drawing/2014/main" id="{9E08E48C-3D01-4BBE-ACC8-823F4D0AB69B}"/>
                </a:ext>
              </a:extLst>
            </p:cNvPr>
            <p:cNvSpPr txBox="1"/>
            <p:nvPr/>
          </p:nvSpPr>
          <p:spPr>
            <a:xfrm>
              <a:off x="7215310" y="2202127"/>
              <a:ext cx="1395606" cy="838672"/>
            </a:xfrm>
            <a:prstGeom prst="rect">
              <a:avLst/>
            </a:prstGeom>
          </p:spPr>
          <p:txBody>
            <a:bodyPr vert="horz" wrap="square" lIns="0" tIns="45085" rIns="0" bIns="0" rtlCol="0">
              <a:spAutoFit/>
            </a:bodyPr>
            <a:lstStyle/>
            <a:p>
              <a:pPr marL="12700" marR="5080" lvl="0" indent="0" algn="ctr" defTabSz="914400" rtl="0" eaLnBrk="1" fontAlgn="auto" latinLnBrk="0" hangingPunct="1">
                <a:lnSpc>
                  <a:spcPct val="77800"/>
                </a:lnSpc>
                <a:spcBef>
                  <a:spcPts val="355"/>
                </a:spcBef>
                <a:spcAft>
                  <a:spcPts val="0"/>
                </a:spcAft>
                <a:buClrTx/>
                <a:buSzTx/>
                <a:buFontTx/>
                <a:buNone/>
                <a:tabLst/>
                <a:defRPr/>
              </a:pPr>
              <a:r>
                <a:rPr kumimoji="0" lang="en-US" sz="1750" b="1" i="0" u="none" strike="noStrike" kern="1200" cap="none" spc="-2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UWM </a:t>
              </a:r>
              <a:r>
                <a:rPr kumimoji="0" sz="1750" b="1" i="0" u="none" strike="noStrike" kern="1200" cap="none" spc="-1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endParaRPr kumimoji="0" lang="en-US"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Safaimitra</a:t>
              </a:r>
              <a:r>
                <a:rPr kumimoji="0" sz="1750" b="1" i="0" u="none" strike="noStrike" kern="1200" cap="none" spc="-1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endParaRPr kumimoji="0" lang="en-US" sz="1750" b="1" i="0" u="none" strike="noStrike" kern="1200" cap="none" spc="-1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endParaRPr kumimoji="0" lang="en-US" sz="1750" b="1" i="0" u="none" strike="noStrike" kern="1200" cap="none" spc="-1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Suraksha</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35560" marR="0" lvl="0" indent="0" algn="ctr" defTabSz="914400" rtl="0" eaLnBrk="1" fontAlgn="auto" latinLnBrk="0" hangingPunct="1">
                <a:lnSpc>
                  <a:spcPct val="100000"/>
                </a:lnSpc>
                <a:spcBef>
                  <a:spcPts val="114"/>
                </a:spcBef>
                <a:spcAft>
                  <a:spcPts val="0"/>
                </a:spcAft>
                <a:buClrTx/>
                <a:buSzTx/>
                <a:buFontTx/>
                <a:buNone/>
                <a:tabLst/>
                <a:defRPr/>
              </a:pPr>
              <a:r>
                <a:rPr lang="en-IN" sz="1750" b="1" spc="25" dirty="0">
                  <a:solidFill>
                    <a:srgbClr val="ED3237"/>
                  </a:solidFill>
                  <a:latin typeface="Cambria" panose="02040503050406030204" pitchFamily="18" charset="0"/>
                  <a:ea typeface="Cambria" panose="02040503050406030204" pitchFamily="18" charset="0"/>
                  <a:cs typeface="Times New Roman"/>
                </a:rPr>
                <a:t>1,320</a:t>
              </a:r>
              <a:r>
                <a:rPr kumimoji="0" sz="1750" b="1" i="0" u="none" strike="noStrike" kern="1200" cap="none" spc="-2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22" name="object 28">
              <a:extLst>
                <a:ext uri="{FF2B5EF4-FFF2-40B4-BE49-F238E27FC236}">
                  <a16:creationId xmlns:a16="http://schemas.microsoft.com/office/drawing/2014/main" id="{0FD61158-A016-4891-929C-0CB26C1248C7}"/>
                </a:ext>
              </a:extLst>
            </p:cNvPr>
            <p:cNvSpPr/>
            <p:nvPr/>
          </p:nvSpPr>
          <p:spPr>
            <a:xfrm>
              <a:off x="4954927" y="1531211"/>
              <a:ext cx="1681480" cy="1730375"/>
            </a:xfrm>
            <a:custGeom>
              <a:avLst/>
              <a:gdLst/>
              <a:ahLst/>
              <a:cxnLst/>
              <a:rect l="l" t="t" r="r" b="b"/>
              <a:pathLst>
                <a:path w="1681479" h="1730375">
                  <a:moveTo>
                    <a:pt x="840463" y="0"/>
                  </a:moveTo>
                  <a:lnTo>
                    <a:pt x="792770" y="1369"/>
                  </a:lnTo>
                  <a:lnTo>
                    <a:pt x="745775" y="5427"/>
                  </a:lnTo>
                  <a:lnTo>
                    <a:pt x="699549" y="12103"/>
                  </a:lnTo>
                  <a:lnTo>
                    <a:pt x="654162" y="21322"/>
                  </a:lnTo>
                  <a:lnTo>
                    <a:pt x="609687" y="33011"/>
                  </a:lnTo>
                  <a:lnTo>
                    <a:pt x="566194" y="47099"/>
                  </a:lnTo>
                  <a:lnTo>
                    <a:pt x="523753" y="63510"/>
                  </a:lnTo>
                  <a:lnTo>
                    <a:pt x="482436" y="82174"/>
                  </a:lnTo>
                  <a:lnTo>
                    <a:pt x="442313" y="103015"/>
                  </a:lnTo>
                  <a:lnTo>
                    <a:pt x="403456" y="125963"/>
                  </a:lnTo>
                  <a:lnTo>
                    <a:pt x="365936" y="150943"/>
                  </a:lnTo>
                  <a:lnTo>
                    <a:pt x="329823" y="177882"/>
                  </a:lnTo>
                  <a:lnTo>
                    <a:pt x="295189" y="206708"/>
                  </a:lnTo>
                  <a:lnTo>
                    <a:pt x="262104" y="237347"/>
                  </a:lnTo>
                  <a:lnTo>
                    <a:pt x="230639" y="269727"/>
                  </a:lnTo>
                  <a:lnTo>
                    <a:pt x="200866" y="303775"/>
                  </a:lnTo>
                  <a:lnTo>
                    <a:pt x="172855" y="339416"/>
                  </a:lnTo>
                  <a:lnTo>
                    <a:pt x="146677" y="376580"/>
                  </a:lnTo>
                  <a:lnTo>
                    <a:pt x="122403" y="415191"/>
                  </a:lnTo>
                  <a:lnTo>
                    <a:pt x="100104" y="455179"/>
                  </a:lnTo>
                  <a:lnTo>
                    <a:pt x="79851" y="496468"/>
                  </a:lnTo>
                  <a:lnTo>
                    <a:pt x="61715" y="538987"/>
                  </a:lnTo>
                  <a:lnTo>
                    <a:pt x="45767" y="582662"/>
                  </a:lnTo>
                  <a:lnTo>
                    <a:pt x="32078"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8" y="1102399"/>
                  </a:lnTo>
                  <a:lnTo>
                    <a:pt x="45767" y="1147158"/>
                  </a:lnTo>
                  <a:lnTo>
                    <a:pt x="61715" y="1190833"/>
                  </a:lnTo>
                  <a:lnTo>
                    <a:pt x="79851" y="1233352"/>
                  </a:lnTo>
                  <a:lnTo>
                    <a:pt x="100104" y="1274642"/>
                  </a:lnTo>
                  <a:lnTo>
                    <a:pt x="122403" y="1314629"/>
                  </a:lnTo>
                  <a:lnTo>
                    <a:pt x="146677" y="1353241"/>
                  </a:lnTo>
                  <a:lnTo>
                    <a:pt x="172855" y="1390405"/>
                  </a:lnTo>
                  <a:lnTo>
                    <a:pt x="200866" y="1426047"/>
                  </a:lnTo>
                  <a:lnTo>
                    <a:pt x="230639" y="1460094"/>
                  </a:lnTo>
                  <a:lnTo>
                    <a:pt x="262104" y="1492474"/>
                  </a:lnTo>
                  <a:lnTo>
                    <a:pt x="295189" y="1523114"/>
                  </a:lnTo>
                  <a:lnTo>
                    <a:pt x="329823" y="1551940"/>
                  </a:lnTo>
                  <a:lnTo>
                    <a:pt x="365936" y="1578880"/>
                  </a:lnTo>
                  <a:lnTo>
                    <a:pt x="403456" y="1603860"/>
                  </a:lnTo>
                  <a:lnTo>
                    <a:pt x="442313" y="1626808"/>
                  </a:lnTo>
                  <a:lnTo>
                    <a:pt x="482436" y="1647650"/>
                  </a:lnTo>
                  <a:lnTo>
                    <a:pt x="523753" y="1666313"/>
                  </a:lnTo>
                  <a:lnTo>
                    <a:pt x="566194" y="1682725"/>
                  </a:lnTo>
                  <a:lnTo>
                    <a:pt x="609687" y="1696812"/>
                  </a:lnTo>
                  <a:lnTo>
                    <a:pt x="654162" y="1708502"/>
                  </a:lnTo>
                  <a:lnTo>
                    <a:pt x="699549"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29" y="1682725"/>
                  </a:lnTo>
                  <a:lnTo>
                    <a:pt x="1157170" y="1666313"/>
                  </a:lnTo>
                  <a:lnTo>
                    <a:pt x="1198487" y="1647650"/>
                  </a:lnTo>
                  <a:lnTo>
                    <a:pt x="1238609" y="1626808"/>
                  </a:lnTo>
                  <a:lnTo>
                    <a:pt x="1277466" y="1603860"/>
                  </a:lnTo>
                  <a:lnTo>
                    <a:pt x="1314986" y="1578880"/>
                  </a:lnTo>
                  <a:lnTo>
                    <a:pt x="1351098" y="1551940"/>
                  </a:lnTo>
                  <a:lnTo>
                    <a:pt x="1385733" y="1523114"/>
                  </a:lnTo>
                  <a:lnTo>
                    <a:pt x="1418818" y="1492474"/>
                  </a:lnTo>
                  <a:lnTo>
                    <a:pt x="1450282" y="1460094"/>
                  </a:lnTo>
                  <a:lnTo>
                    <a:pt x="1480056" y="1426047"/>
                  </a:lnTo>
                  <a:lnTo>
                    <a:pt x="1508067" y="1390405"/>
                  </a:lnTo>
                  <a:lnTo>
                    <a:pt x="1534245" y="1353241"/>
                  </a:lnTo>
                  <a:lnTo>
                    <a:pt x="1558519" y="1314629"/>
                  </a:lnTo>
                  <a:lnTo>
                    <a:pt x="1580817" y="1274642"/>
                  </a:lnTo>
                  <a:lnTo>
                    <a:pt x="1601070" y="1233352"/>
                  </a:lnTo>
                  <a:lnTo>
                    <a:pt x="1619206" y="1190833"/>
                  </a:lnTo>
                  <a:lnTo>
                    <a:pt x="1635154" y="1147158"/>
                  </a:lnTo>
                  <a:lnTo>
                    <a:pt x="1648843" y="1102399"/>
                  </a:lnTo>
                  <a:lnTo>
                    <a:pt x="1660202" y="1056630"/>
                  </a:lnTo>
                  <a:lnTo>
                    <a:pt x="1669161" y="1009923"/>
                  </a:lnTo>
                  <a:lnTo>
                    <a:pt x="1675647" y="962353"/>
                  </a:lnTo>
                  <a:lnTo>
                    <a:pt x="1679592" y="913991"/>
                  </a:lnTo>
                  <a:lnTo>
                    <a:pt x="1680922" y="864910"/>
                  </a:lnTo>
                  <a:lnTo>
                    <a:pt x="1679592" y="815830"/>
                  </a:lnTo>
                  <a:lnTo>
                    <a:pt x="1675647" y="767468"/>
                  </a:lnTo>
                  <a:lnTo>
                    <a:pt x="1669161" y="719897"/>
                  </a:lnTo>
                  <a:lnTo>
                    <a:pt x="1660202" y="673190"/>
                  </a:lnTo>
                  <a:lnTo>
                    <a:pt x="1648843" y="627421"/>
                  </a:lnTo>
                  <a:lnTo>
                    <a:pt x="1635154" y="582662"/>
                  </a:lnTo>
                  <a:lnTo>
                    <a:pt x="1619206" y="538987"/>
                  </a:lnTo>
                  <a:lnTo>
                    <a:pt x="1601070" y="496468"/>
                  </a:lnTo>
                  <a:lnTo>
                    <a:pt x="1580817" y="455179"/>
                  </a:lnTo>
                  <a:lnTo>
                    <a:pt x="1558519" y="415191"/>
                  </a:lnTo>
                  <a:lnTo>
                    <a:pt x="1534245" y="376580"/>
                  </a:lnTo>
                  <a:lnTo>
                    <a:pt x="1508067" y="339416"/>
                  </a:lnTo>
                  <a:lnTo>
                    <a:pt x="1480056" y="303775"/>
                  </a:lnTo>
                  <a:lnTo>
                    <a:pt x="1450282" y="269727"/>
                  </a:lnTo>
                  <a:lnTo>
                    <a:pt x="1418818" y="237347"/>
                  </a:lnTo>
                  <a:lnTo>
                    <a:pt x="1385733" y="206708"/>
                  </a:lnTo>
                  <a:lnTo>
                    <a:pt x="1351098" y="177882"/>
                  </a:lnTo>
                  <a:lnTo>
                    <a:pt x="1314986" y="150943"/>
                  </a:lnTo>
                  <a:lnTo>
                    <a:pt x="1277466" y="125963"/>
                  </a:lnTo>
                  <a:lnTo>
                    <a:pt x="1238609" y="103015"/>
                  </a:lnTo>
                  <a:lnTo>
                    <a:pt x="1198487" y="82174"/>
                  </a:lnTo>
                  <a:lnTo>
                    <a:pt x="1157170" y="63510"/>
                  </a:lnTo>
                  <a:lnTo>
                    <a:pt x="1114729"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9">
              <a:extLst>
                <a:ext uri="{FF2B5EF4-FFF2-40B4-BE49-F238E27FC236}">
                  <a16:creationId xmlns:a16="http://schemas.microsoft.com/office/drawing/2014/main" id="{60908276-20BE-48BE-9386-199BE395E3BB}"/>
                </a:ext>
              </a:extLst>
            </p:cNvPr>
            <p:cNvSpPr/>
            <p:nvPr/>
          </p:nvSpPr>
          <p:spPr>
            <a:xfrm>
              <a:off x="4954927"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29" y="47099"/>
                  </a:lnTo>
                  <a:lnTo>
                    <a:pt x="1157170" y="63510"/>
                  </a:lnTo>
                  <a:lnTo>
                    <a:pt x="1198487" y="82174"/>
                  </a:lnTo>
                  <a:lnTo>
                    <a:pt x="1238609" y="103015"/>
                  </a:lnTo>
                  <a:lnTo>
                    <a:pt x="1277466" y="125963"/>
                  </a:lnTo>
                  <a:lnTo>
                    <a:pt x="1314986" y="150943"/>
                  </a:lnTo>
                  <a:lnTo>
                    <a:pt x="1351098" y="177882"/>
                  </a:lnTo>
                  <a:lnTo>
                    <a:pt x="1385733" y="206708"/>
                  </a:lnTo>
                  <a:lnTo>
                    <a:pt x="1418818" y="237347"/>
                  </a:lnTo>
                  <a:lnTo>
                    <a:pt x="1450282" y="269727"/>
                  </a:lnTo>
                  <a:lnTo>
                    <a:pt x="1480056" y="303775"/>
                  </a:lnTo>
                  <a:lnTo>
                    <a:pt x="1508067" y="339416"/>
                  </a:lnTo>
                  <a:lnTo>
                    <a:pt x="1534245" y="376580"/>
                  </a:lnTo>
                  <a:lnTo>
                    <a:pt x="1558519" y="415191"/>
                  </a:lnTo>
                  <a:lnTo>
                    <a:pt x="1580817" y="455179"/>
                  </a:lnTo>
                  <a:lnTo>
                    <a:pt x="1601070" y="496468"/>
                  </a:lnTo>
                  <a:lnTo>
                    <a:pt x="1619206" y="538987"/>
                  </a:lnTo>
                  <a:lnTo>
                    <a:pt x="1635154" y="582662"/>
                  </a:lnTo>
                  <a:lnTo>
                    <a:pt x="1648843" y="627421"/>
                  </a:lnTo>
                  <a:lnTo>
                    <a:pt x="1660202" y="673190"/>
                  </a:lnTo>
                  <a:lnTo>
                    <a:pt x="1669161" y="719897"/>
                  </a:lnTo>
                  <a:lnTo>
                    <a:pt x="1675647" y="767468"/>
                  </a:lnTo>
                  <a:lnTo>
                    <a:pt x="1679592" y="815830"/>
                  </a:lnTo>
                  <a:lnTo>
                    <a:pt x="1680922" y="864910"/>
                  </a:lnTo>
                  <a:lnTo>
                    <a:pt x="1679592" y="913991"/>
                  </a:lnTo>
                  <a:lnTo>
                    <a:pt x="1675647" y="962353"/>
                  </a:lnTo>
                  <a:lnTo>
                    <a:pt x="1669161" y="1009923"/>
                  </a:lnTo>
                  <a:lnTo>
                    <a:pt x="1660202" y="1056630"/>
                  </a:lnTo>
                  <a:lnTo>
                    <a:pt x="1648843" y="1102399"/>
                  </a:lnTo>
                  <a:lnTo>
                    <a:pt x="1635154" y="1147158"/>
                  </a:lnTo>
                  <a:lnTo>
                    <a:pt x="1619206" y="1190833"/>
                  </a:lnTo>
                  <a:lnTo>
                    <a:pt x="1601070" y="1233352"/>
                  </a:lnTo>
                  <a:lnTo>
                    <a:pt x="1580817" y="1274642"/>
                  </a:lnTo>
                  <a:lnTo>
                    <a:pt x="1558519" y="1314629"/>
                  </a:lnTo>
                  <a:lnTo>
                    <a:pt x="1534245" y="1353241"/>
                  </a:lnTo>
                  <a:lnTo>
                    <a:pt x="1508067" y="1390405"/>
                  </a:lnTo>
                  <a:lnTo>
                    <a:pt x="1480056" y="1426047"/>
                  </a:lnTo>
                  <a:lnTo>
                    <a:pt x="1450282" y="1460094"/>
                  </a:lnTo>
                  <a:lnTo>
                    <a:pt x="1418818" y="1492474"/>
                  </a:lnTo>
                  <a:lnTo>
                    <a:pt x="1385733" y="1523114"/>
                  </a:lnTo>
                  <a:lnTo>
                    <a:pt x="1351098" y="1551940"/>
                  </a:lnTo>
                  <a:lnTo>
                    <a:pt x="1314986" y="1578880"/>
                  </a:lnTo>
                  <a:lnTo>
                    <a:pt x="1277466" y="1603860"/>
                  </a:lnTo>
                  <a:lnTo>
                    <a:pt x="1238609" y="1626808"/>
                  </a:lnTo>
                  <a:lnTo>
                    <a:pt x="1198487" y="1647650"/>
                  </a:lnTo>
                  <a:lnTo>
                    <a:pt x="1157170" y="1666313"/>
                  </a:lnTo>
                  <a:lnTo>
                    <a:pt x="1114729"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49" y="1717721"/>
                  </a:lnTo>
                  <a:lnTo>
                    <a:pt x="654162" y="1708502"/>
                  </a:lnTo>
                  <a:lnTo>
                    <a:pt x="609687" y="1696812"/>
                  </a:lnTo>
                  <a:lnTo>
                    <a:pt x="566194" y="1682725"/>
                  </a:lnTo>
                  <a:lnTo>
                    <a:pt x="523753" y="1666313"/>
                  </a:lnTo>
                  <a:lnTo>
                    <a:pt x="482436" y="1647650"/>
                  </a:lnTo>
                  <a:lnTo>
                    <a:pt x="442313" y="1626808"/>
                  </a:lnTo>
                  <a:lnTo>
                    <a:pt x="403456" y="1603860"/>
                  </a:lnTo>
                  <a:lnTo>
                    <a:pt x="365936" y="1578880"/>
                  </a:lnTo>
                  <a:lnTo>
                    <a:pt x="329823" y="1551940"/>
                  </a:lnTo>
                  <a:lnTo>
                    <a:pt x="295189" y="1523114"/>
                  </a:lnTo>
                  <a:lnTo>
                    <a:pt x="262104" y="1492474"/>
                  </a:lnTo>
                  <a:lnTo>
                    <a:pt x="230639" y="1460094"/>
                  </a:lnTo>
                  <a:lnTo>
                    <a:pt x="200866" y="1426047"/>
                  </a:lnTo>
                  <a:lnTo>
                    <a:pt x="172855" y="1390405"/>
                  </a:lnTo>
                  <a:lnTo>
                    <a:pt x="146677" y="1353241"/>
                  </a:lnTo>
                  <a:lnTo>
                    <a:pt x="122403" y="1314629"/>
                  </a:lnTo>
                  <a:lnTo>
                    <a:pt x="100104" y="1274642"/>
                  </a:lnTo>
                  <a:lnTo>
                    <a:pt x="79851" y="1233352"/>
                  </a:lnTo>
                  <a:lnTo>
                    <a:pt x="61715" y="1190833"/>
                  </a:lnTo>
                  <a:lnTo>
                    <a:pt x="45767" y="1147158"/>
                  </a:lnTo>
                  <a:lnTo>
                    <a:pt x="32078"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8" y="627421"/>
                  </a:lnTo>
                  <a:lnTo>
                    <a:pt x="45767" y="582662"/>
                  </a:lnTo>
                  <a:lnTo>
                    <a:pt x="61715" y="538987"/>
                  </a:lnTo>
                  <a:lnTo>
                    <a:pt x="79851" y="496468"/>
                  </a:lnTo>
                  <a:lnTo>
                    <a:pt x="100104" y="455179"/>
                  </a:lnTo>
                  <a:lnTo>
                    <a:pt x="122403" y="415191"/>
                  </a:lnTo>
                  <a:lnTo>
                    <a:pt x="146677" y="376580"/>
                  </a:lnTo>
                  <a:lnTo>
                    <a:pt x="172855" y="339416"/>
                  </a:lnTo>
                  <a:lnTo>
                    <a:pt x="200866" y="303775"/>
                  </a:lnTo>
                  <a:lnTo>
                    <a:pt x="230639" y="269727"/>
                  </a:lnTo>
                  <a:lnTo>
                    <a:pt x="262104" y="237347"/>
                  </a:lnTo>
                  <a:lnTo>
                    <a:pt x="295189" y="206708"/>
                  </a:lnTo>
                  <a:lnTo>
                    <a:pt x="329823" y="177882"/>
                  </a:lnTo>
                  <a:lnTo>
                    <a:pt x="365936" y="150943"/>
                  </a:lnTo>
                  <a:lnTo>
                    <a:pt x="403456" y="125963"/>
                  </a:lnTo>
                  <a:lnTo>
                    <a:pt x="442313" y="103015"/>
                  </a:lnTo>
                  <a:lnTo>
                    <a:pt x="482436" y="82174"/>
                  </a:lnTo>
                  <a:lnTo>
                    <a:pt x="523753" y="63510"/>
                  </a:lnTo>
                  <a:lnTo>
                    <a:pt x="566194" y="47099"/>
                  </a:lnTo>
                  <a:lnTo>
                    <a:pt x="609687" y="33011"/>
                  </a:lnTo>
                  <a:lnTo>
                    <a:pt x="654162" y="21322"/>
                  </a:lnTo>
                  <a:lnTo>
                    <a:pt x="699549" y="12103"/>
                  </a:lnTo>
                  <a:lnTo>
                    <a:pt x="745775" y="5427"/>
                  </a:lnTo>
                  <a:lnTo>
                    <a:pt x="792770" y="1369"/>
                  </a:lnTo>
                  <a:lnTo>
                    <a:pt x="840463" y="0"/>
                  </a:lnTo>
                  <a:close/>
                </a:path>
              </a:pathLst>
            </a:custGeom>
            <a:ln w="50799">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30">
              <a:extLst>
                <a:ext uri="{FF2B5EF4-FFF2-40B4-BE49-F238E27FC236}">
                  <a16:creationId xmlns:a16="http://schemas.microsoft.com/office/drawing/2014/main" id="{FC0A2D3B-780D-41E0-A6EE-D0F808FFCBBE}"/>
                </a:ext>
              </a:extLst>
            </p:cNvPr>
            <p:cNvSpPr/>
            <p:nvPr/>
          </p:nvSpPr>
          <p:spPr>
            <a:xfrm>
              <a:off x="5787704" y="1507908"/>
              <a:ext cx="868044" cy="1532890"/>
            </a:xfrm>
            <a:custGeom>
              <a:avLst/>
              <a:gdLst/>
              <a:ahLst/>
              <a:cxnLst/>
              <a:rect l="l" t="t" r="r" b="b"/>
              <a:pathLst>
                <a:path w="868045" h="1532890">
                  <a:moveTo>
                    <a:pt x="284313" y="48341"/>
                  </a:moveTo>
                  <a:lnTo>
                    <a:pt x="3181" y="48341"/>
                  </a:lnTo>
                  <a:lnTo>
                    <a:pt x="54787" y="49993"/>
                  </a:lnTo>
                  <a:lnTo>
                    <a:pt x="105540" y="54884"/>
                  </a:lnTo>
                  <a:lnTo>
                    <a:pt x="155346" y="62915"/>
                  </a:lnTo>
                  <a:lnTo>
                    <a:pt x="204107" y="73988"/>
                  </a:lnTo>
                  <a:lnTo>
                    <a:pt x="251729" y="88005"/>
                  </a:lnTo>
                  <a:lnTo>
                    <a:pt x="298115" y="104867"/>
                  </a:lnTo>
                  <a:lnTo>
                    <a:pt x="343171" y="124476"/>
                  </a:lnTo>
                  <a:lnTo>
                    <a:pt x="386800" y="146733"/>
                  </a:lnTo>
                  <a:lnTo>
                    <a:pt x="428907" y="171541"/>
                  </a:lnTo>
                  <a:lnTo>
                    <a:pt x="469397" y="198800"/>
                  </a:lnTo>
                  <a:lnTo>
                    <a:pt x="508172" y="228412"/>
                  </a:lnTo>
                  <a:lnTo>
                    <a:pt x="545139" y="260279"/>
                  </a:lnTo>
                  <a:lnTo>
                    <a:pt x="580200" y="294303"/>
                  </a:lnTo>
                  <a:lnTo>
                    <a:pt x="613298" y="330426"/>
                  </a:lnTo>
                  <a:lnTo>
                    <a:pt x="644298" y="368516"/>
                  </a:lnTo>
                  <a:lnTo>
                    <a:pt x="673105" y="408472"/>
                  </a:lnTo>
                  <a:lnTo>
                    <a:pt x="699623" y="450198"/>
                  </a:lnTo>
                  <a:lnTo>
                    <a:pt x="723756" y="493595"/>
                  </a:lnTo>
                  <a:lnTo>
                    <a:pt x="745408" y="538563"/>
                  </a:lnTo>
                  <a:lnTo>
                    <a:pt x="764484" y="585005"/>
                  </a:lnTo>
                  <a:lnTo>
                    <a:pt x="780888" y="632822"/>
                  </a:lnTo>
                  <a:lnTo>
                    <a:pt x="794524" y="681916"/>
                  </a:lnTo>
                  <a:lnTo>
                    <a:pt x="805296" y="732187"/>
                  </a:lnTo>
                  <a:lnTo>
                    <a:pt x="813109" y="783538"/>
                  </a:lnTo>
                  <a:lnTo>
                    <a:pt x="817867" y="835870"/>
                  </a:lnTo>
                  <a:lnTo>
                    <a:pt x="819475" y="889085"/>
                  </a:lnTo>
                  <a:lnTo>
                    <a:pt x="818073" y="938532"/>
                  </a:lnTo>
                  <a:lnTo>
                    <a:pt x="813896" y="987541"/>
                  </a:lnTo>
                  <a:lnTo>
                    <a:pt x="806988" y="1036001"/>
                  </a:lnTo>
                  <a:lnTo>
                    <a:pt x="797392" y="1083799"/>
                  </a:lnTo>
                  <a:lnTo>
                    <a:pt x="785152" y="1130824"/>
                  </a:lnTo>
                  <a:lnTo>
                    <a:pt x="770311" y="1176965"/>
                  </a:lnTo>
                  <a:lnTo>
                    <a:pt x="752912" y="1222111"/>
                  </a:lnTo>
                  <a:lnTo>
                    <a:pt x="733001" y="1266151"/>
                  </a:lnTo>
                  <a:lnTo>
                    <a:pt x="710619" y="1308972"/>
                  </a:lnTo>
                  <a:lnTo>
                    <a:pt x="685810" y="1350463"/>
                  </a:lnTo>
                  <a:lnTo>
                    <a:pt x="658618" y="1390514"/>
                  </a:lnTo>
                  <a:lnTo>
                    <a:pt x="629087" y="1429013"/>
                  </a:lnTo>
                  <a:lnTo>
                    <a:pt x="597260" y="1465848"/>
                  </a:lnTo>
                  <a:lnTo>
                    <a:pt x="563180" y="1500908"/>
                  </a:lnTo>
                  <a:lnTo>
                    <a:pt x="572809" y="1507971"/>
                  </a:lnTo>
                  <a:lnTo>
                    <a:pt x="582089" y="1515643"/>
                  </a:lnTo>
                  <a:lnTo>
                    <a:pt x="590993" y="1523925"/>
                  </a:lnTo>
                  <a:lnTo>
                    <a:pt x="599497" y="1532818"/>
                  </a:lnTo>
                  <a:lnTo>
                    <a:pt x="635151" y="1495831"/>
                  </a:lnTo>
                  <a:lnTo>
                    <a:pt x="668455" y="1456999"/>
                  </a:lnTo>
                  <a:lnTo>
                    <a:pt x="699360" y="1416439"/>
                  </a:lnTo>
                  <a:lnTo>
                    <a:pt x="727822" y="1374265"/>
                  </a:lnTo>
                  <a:lnTo>
                    <a:pt x="753793" y="1330593"/>
                  </a:lnTo>
                  <a:lnTo>
                    <a:pt x="777228" y="1285537"/>
                  </a:lnTo>
                  <a:lnTo>
                    <a:pt x="798079" y="1239212"/>
                  </a:lnTo>
                  <a:lnTo>
                    <a:pt x="816301" y="1191734"/>
                  </a:lnTo>
                  <a:lnTo>
                    <a:pt x="831847" y="1143217"/>
                  </a:lnTo>
                  <a:lnTo>
                    <a:pt x="844670" y="1093777"/>
                  </a:lnTo>
                  <a:lnTo>
                    <a:pt x="854725" y="1043529"/>
                  </a:lnTo>
                  <a:lnTo>
                    <a:pt x="861964" y="992588"/>
                  </a:lnTo>
                  <a:lnTo>
                    <a:pt x="866341" y="941068"/>
                  </a:lnTo>
                  <a:lnTo>
                    <a:pt x="867811" y="889085"/>
                  </a:lnTo>
                  <a:lnTo>
                    <a:pt x="866344" y="836886"/>
                  </a:lnTo>
                  <a:lnTo>
                    <a:pt x="861998" y="785478"/>
                  </a:lnTo>
                  <a:lnTo>
                    <a:pt x="854853" y="734946"/>
                  </a:lnTo>
                  <a:lnTo>
                    <a:pt x="844992" y="685371"/>
                  </a:lnTo>
                  <a:lnTo>
                    <a:pt x="832494" y="636839"/>
                  </a:lnTo>
                  <a:lnTo>
                    <a:pt x="817440" y="589431"/>
                  </a:lnTo>
                  <a:lnTo>
                    <a:pt x="799913" y="543233"/>
                  </a:lnTo>
                  <a:lnTo>
                    <a:pt x="779993" y="498326"/>
                  </a:lnTo>
                  <a:lnTo>
                    <a:pt x="757761" y="454795"/>
                  </a:lnTo>
                  <a:lnTo>
                    <a:pt x="733297" y="412723"/>
                  </a:lnTo>
                  <a:lnTo>
                    <a:pt x="706684" y="372194"/>
                  </a:lnTo>
                  <a:lnTo>
                    <a:pt x="678003" y="333290"/>
                  </a:lnTo>
                  <a:lnTo>
                    <a:pt x="647333" y="296095"/>
                  </a:lnTo>
                  <a:lnTo>
                    <a:pt x="614757" y="260694"/>
                  </a:lnTo>
                  <a:lnTo>
                    <a:pt x="580318" y="227134"/>
                  </a:lnTo>
                  <a:lnTo>
                    <a:pt x="544132" y="195539"/>
                  </a:lnTo>
                  <a:lnTo>
                    <a:pt x="506280" y="165991"/>
                  </a:lnTo>
                  <a:lnTo>
                    <a:pt x="466844" y="138575"/>
                  </a:lnTo>
                  <a:lnTo>
                    <a:pt x="425904" y="113373"/>
                  </a:lnTo>
                  <a:lnTo>
                    <a:pt x="383543" y="90469"/>
                  </a:lnTo>
                  <a:lnTo>
                    <a:pt x="339839" y="69948"/>
                  </a:lnTo>
                  <a:lnTo>
                    <a:pt x="294876" y="51891"/>
                  </a:lnTo>
                  <a:lnTo>
                    <a:pt x="284313" y="48341"/>
                  </a:lnTo>
                  <a:close/>
                </a:path>
                <a:path w="868045" h="1532890">
                  <a:moveTo>
                    <a:pt x="3181" y="0"/>
                  </a:moveTo>
                  <a:lnTo>
                    <a:pt x="0" y="21"/>
                  </a:lnTo>
                  <a:lnTo>
                    <a:pt x="377" y="11069"/>
                  </a:lnTo>
                  <a:lnTo>
                    <a:pt x="570" y="22653"/>
                  </a:lnTo>
                  <a:lnTo>
                    <a:pt x="636" y="48359"/>
                  </a:lnTo>
                  <a:lnTo>
                    <a:pt x="284313" y="48341"/>
                  </a:lnTo>
                  <a:lnTo>
                    <a:pt x="248734" y="36383"/>
                  </a:lnTo>
                  <a:lnTo>
                    <a:pt x="201495" y="23508"/>
                  </a:lnTo>
                  <a:lnTo>
                    <a:pt x="153238" y="13348"/>
                  </a:lnTo>
                  <a:lnTo>
                    <a:pt x="104046" y="5988"/>
                  </a:lnTo>
                  <a:lnTo>
                    <a:pt x="54000" y="1511"/>
                  </a:lnTo>
                  <a:lnTo>
                    <a:pt x="3181"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31">
              <a:extLst>
                <a:ext uri="{FF2B5EF4-FFF2-40B4-BE49-F238E27FC236}">
                  <a16:creationId xmlns:a16="http://schemas.microsoft.com/office/drawing/2014/main" id="{89D3C519-2EC7-4E07-8E73-6D8B4E873C75}"/>
                </a:ext>
              </a:extLst>
            </p:cNvPr>
            <p:cNvSpPr txBox="1"/>
            <p:nvPr/>
          </p:nvSpPr>
          <p:spPr>
            <a:xfrm>
              <a:off x="5091954" y="1323300"/>
              <a:ext cx="1435735" cy="1623965"/>
            </a:xfrm>
            <a:prstGeom prst="rect">
              <a:avLst/>
            </a:prstGeom>
          </p:spPr>
          <p:txBody>
            <a:bodyPr vert="horz" wrap="square" lIns="0" tIns="361950" rIns="0" bIns="0" rtlCol="0">
              <a:spAutoFit/>
            </a:bodyPr>
            <a:lstStyle/>
            <a:p>
              <a:pPr marL="0" marR="0" lvl="0" indent="0" algn="ctr" defTabSz="914400" rtl="0" eaLnBrk="1" fontAlgn="auto" latinLnBrk="0" hangingPunct="1">
                <a:lnSpc>
                  <a:spcPct val="100000"/>
                </a:lnSpc>
                <a:spcBef>
                  <a:spcPts val="2850"/>
                </a:spcBef>
                <a:spcAft>
                  <a:spcPts val="0"/>
                </a:spcAft>
                <a:buClrTx/>
                <a:buSzTx/>
                <a:buFontTx/>
                <a:buNone/>
                <a:tabLst/>
                <a:defRPr/>
              </a:pPr>
              <a:r>
                <a:rPr lang="en-IN" sz="3950" b="1" spc="-330" dirty="0">
                  <a:solidFill>
                    <a:srgbClr val="F58634"/>
                  </a:solidFill>
                  <a:latin typeface="Times New Roman"/>
                  <a:cs typeface="Times New Roman"/>
                </a:rPr>
                <a:t>40</a:t>
              </a:r>
              <a:r>
                <a:rPr kumimoji="0" sz="3950" b="1" i="0" u="none" strike="noStrike" kern="1200" cap="none" spc="-330" normalizeH="0" baseline="0" noProof="0" dirty="0">
                  <a:ln>
                    <a:noFill/>
                  </a:ln>
                  <a:solidFill>
                    <a:srgbClr val="F58634"/>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890"/>
                </a:spcBef>
                <a:spcAft>
                  <a:spcPts val="0"/>
                </a:spcAft>
                <a:buClrTx/>
                <a:buSzTx/>
                <a:buFontTx/>
                <a:buNone/>
                <a:tabLst/>
                <a:defRPr/>
              </a:pPr>
              <a:r>
                <a:rPr kumimoji="0" sz="175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Processing </a:t>
              </a:r>
              <a:r>
                <a:rPr kumimoji="0" sz="1750" b="1" i="0" u="none" strike="noStrike" kern="1200" cap="none" spc="-9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r>
                <a:rPr kumimoji="0" sz="1750" b="1" i="0" u="none" strike="noStrike" kern="1200" cap="none" spc="-2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Disposal</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1590" marR="0" lvl="0" indent="0" algn="ctr" defTabSz="914400" rtl="0" eaLnBrk="1" fontAlgn="auto" latinLnBrk="0" hangingPunct="1">
                <a:lnSpc>
                  <a:spcPct val="100000"/>
                </a:lnSpc>
                <a:spcBef>
                  <a:spcPts val="300"/>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91</a:t>
              </a: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26" name="object 32">
              <a:extLst>
                <a:ext uri="{FF2B5EF4-FFF2-40B4-BE49-F238E27FC236}">
                  <a16:creationId xmlns:a16="http://schemas.microsoft.com/office/drawing/2014/main" id="{5E6D3CF9-2058-486D-9BE1-51EA57FB07CA}"/>
                </a:ext>
              </a:extLst>
            </p:cNvPr>
            <p:cNvSpPr/>
            <p:nvPr/>
          </p:nvSpPr>
          <p:spPr>
            <a:xfrm>
              <a:off x="2852606" y="1531211"/>
              <a:ext cx="1681480" cy="1730375"/>
            </a:xfrm>
            <a:custGeom>
              <a:avLst/>
              <a:gdLst/>
              <a:ahLst/>
              <a:cxnLst/>
              <a:rect l="l" t="t" r="r" b="b"/>
              <a:pathLst>
                <a:path w="1681480"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6" y="1717721"/>
                  </a:lnTo>
                  <a:lnTo>
                    <a:pt x="1026762" y="1708502"/>
                  </a:lnTo>
                  <a:lnTo>
                    <a:pt x="1071237" y="1696812"/>
                  </a:lnTo>
                  <a:lnTo>
                    <a:pt x="1114730" y="1682725"/>
                  </a:lnTo>
                  <a:lnTo>
                    <a:pt x="1157171" y="1666313"/>
                  </a:lnTo>
                  <a:lnTo>
                    <a:pt x="1198488" y="1647650"/>
                  </a:lnTo>
                  <a:lnTo>
                    <a:pt x="1238610" y="1626808"/>
                  </a:lnTo>
                  <a:lnTo>
                    <a:pt x="1277467" y="1603860"/>
                  </a:lnTo>
                  <a:lnTo>
                    <a:pt x="1314987" y="1578880"/>
                  </a:lnTo>
                  <a:lnTo>
                    <a:pt x="1351100" y="1551940"/>
                  </a:lnTo>
                  <a:lnTo>
                    <a:pt x="1385735" y="1523114"/>
                  </a:lnTo>
                  <a:lnTo>
                    <a:pt x="1418820" y="1492474"/>
                  </a:lnTo>
                  <a:lnTo>
                    <a:pt x="1450285" y="1460094"/>
                  </a:lnTo>
                  <a:lnTo>
                    <a:pt x="1480058" y="1426047"/>
                  </a:lnTo>
                  <a:lnTo>
                    <a:pt x="1508070" y="1390405"/>
                  </a:lnTo>
                  <a:lnTo>
                    <a:pt x="1534248" y="1353241"/>
                  </a:lnTo>
                  <a:lnTo>
                    <a:pt x="1558522" y="1314629"/>
                  </a:lnTo>
                  <a:lnTo>
                    <a:pt x="1580821" y="1274642"/>
                  </a:lnTo>
                  <a:lnTo>
                    <a:pt x="1601074"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4" y="496468"/>
                  </a:lnTo>
                  <a:lnTo>
                    <a:pt x="1580821" y="455179"/>
                  </a:lnTo>
                  <a:lnTo>
                    <a:pt x="1558522" y="415191"/>
                  </a:lnTo>
                  <a:lnTo>
                    <a:pt x="1534248" y="376580"/>
                  </a:lnTo>
                  <a:lnTo>
                    <a:pt x="1508070" y="339416"/>
                  </a:lnTo>
                  <a:lnTo>
                    <a:pt x="1480058" y="303775"/>
                  </a:lnTo>
                  <a:lnTo>
                    <a:pt x="1450285" y="269727"/>
                  </a:lnTo>
                  <a:lnTo>
                    <a:pt x="1418820" y="237347"/>
                  </a:lnTo>
                  <a:lnTo>
                    <a:pt x="1385735" y="206708"/>
                  </a:lnTo>
                  <a:lnTo>
                    <a:pt x="1351100" y="177882"/>
                  </a:lnTo>
                  <a:lnTo>
                    <a:pt x="1314987" y="150943"/>
                  </a:lnTo>
                  <a:lnTo>
                    <a:pt x="1277467" y="125963"/>
                  </a:lnTo>
                  <a:lnTo>
                    <a:pt x="1238610" y="103015"/>
                  </a:lnTo>
                  <a:lnTo>
                    <a:pt x="1198488" y="82174"/>
                  </a:lnTo>
                  <a:lnTo>
                    <a:pt x="1157171" y="63510"/>
                  </a:lnTo>
                  <a:lnTo>
                    <a:pt x="1114730" y="47099"/>
                  </a:lnTo>
                  <a:lnTo>
                    <a:pt x="1071237" y="33011"/>
                  </a:lnTo>
                  <a:lnTo>
                    <a:pt x="1026762" y="21322"/>
                  </a:lnTo>
                  <a:lnTo>
                    <a:pt x="981376"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33">
              <a:extLst>
                <a:ext uri="{FF2B5EF4-FFF2-40B4-BE49-F238E27FC236}">
                  <a16:creationId xmlns:a16="http://schemas.microsoft.com/office/drawing/2014/main" id="{7D7DA2E8-3854-4F13-A690-82795B61B211}"/>
                </a:ext>
              </a:extLst>
            </p:cNvPr>
            <p:cNvSpPr/>
            <p:nvPr/>
          </p:nvSpPr>
          <p:spPr>
            <a:xfrm>
              <a:off x="2852606" y="1531211"/>
              <a:ext cx="1681480" cy="1730375"/>
            </a:xfrm>
            <a:custGeom>
              <a:avLst/>
              <a:gdLst/>
              <a:ahLst/>
              <a:cxnLst/>
              <a:rect l="l" t="t" r="r" b="b"/>
              <a:pathLst>
                <a:path w="1681480" h="1730375">
                  <a:moveTo>
                    <a:pt x="840463" y="0"/>
                  </a:moveTo>
                  <a:lnTo>
                    <a:pt x="888155" y="1369"/>
                  </a:lnTo>
                  <a:lnTo>
                    <a:pt x="935150" y="5427"/>
                  </a:lnTo>
                  <a:lnTo>
                    <a:pt x="981376" y="12103"/>
                  </a:lnTo>
                  <a:lnTo>
                    <a:pt x="1026762" y="21322"/>
                  </a:lnTo>
                  <a:lnTo>
                    <a:pt x="1071237" y="33011"/>
                  </a:lnTo>
                  <a:lnTo>
                    <a:pt x="1114730" y="47099"/>
                  </a:lnTo>
                  <a:lnTo>
                    <a:pt x="1157171" y="63510"/>
                  </a:lnTo>
                  <a:lnTo>
                    <a:pt x="1198488" y="82174"/>
                  </a:lnTo>
                  <a:lnTo>
                    <a:pt x="1238610" y="103015"/>
                  </a:lnTo>
                  <a:lnTo>
                    <a:pt x="1277467" y="125963"/>
                  </a:lnTo>
                  <a:lnTo>
                    <a:pt x="1314987" y="150943"/>
                  </a:lnTo>
                  <a:lnTo>
                    <a:pt x="1351100" y="177882"/>
                  </a:lnTo>
                  <a:lnTo>
                    <a:pt x="1385735" y="206708"/>
                  </a:lnTo>
                  <a:lnTo>
                    <a:pt x="1418820" y="237347"/>
                  </a:lnTo>
                  <a:lnTo>
                    <a:pt x="1450285" y="269727"/>
                  </a:lnTo>
                  <a:lnTo>
                    <a:pt x="1480058" y="303775"/>
                  </a:lnTo>
                  <a:lnTo>
                    <a:pt x="1508070" y="339416"/>
                  </a:lnTo>
                  <a:lnTo>
                    <a:pt x="1534248" y="376580"/>
                  </a:lnTo>
                  <a:lnTo>
                    <a:pt x="1558522" y="415191"/>
                  </a:lnTo>
                  <a:lnTo>
                    <a:pt x="1580821" y="455179"/>
                  </a:lnTo>
                  <a:lnTo>
                    <a:pt x="1601074"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4" y="1233352"/>
                  </a:lnTo>
                  <a:lnTo>
                    <a:pt x="1580821" y="1274642"/>
                  </a:lnTo>
                  <a:lnTo>
                    <a:pt x="1558522" y="1314629"/>
                  </a:lnTo>
                  <a:lnTo>
                    <a:pt x="1534248" y="1353241"/>
                  </a:lnTo>
                  <a:lnTo>
                    <a:pt x="1508070" y="1390405"/>
                  </a:lnTo>
                  <a:lnTo>
                    <a:pt x="1480058" y="1426047"/>
                  </a:lnTo>
                  <a:lnTo>
                    <a:pt x="1450285" y="1460094"/>
                  </a:lnTo>
                  <a:lnTo>
                    <a:pt x="1418820" y="1492474"/>
                  </a:lnTo>
                  <a:lnTo>
                    <a:pt x="1385735" y="1523114"/>
                  </a:lnTo>
                  <a:lnTo>
                    <a:pt x="1351100" y="1551940"/>
                  </a:lnTo>
                  <a:lnTo>
                    <a:pt x="1314987" y="1578880"/>
                  </a:lnTo>
                  <a:lnTo>
                    <a:pt x="1277467" y="1603860"/>
                  </a:lnTo>
                  <a:lnTo>
                    <a:pt x="1238610" y="1626808"/>
                  </a:lnTo>
                  <a:lnTo>
                    <a:pt x="1198488" y="1647650"/>
                  </a:lnTo>
                  <a:lnTo>
                    <a:pt x="1157171" y="1666313"/>
                  </a:lnTo>
                  <a:lnTo>
                    <a:pt x="1114730" y="1682725"/>
                  </a:lnTo>
                  <a:lnTo>
                    <a:pt x="1071237" y="1696812"/>
                  </a:lnTo>
                  <a:lnTo>
                    <a:pt x="1026762" y="1708502"/>
                  </a:lnTo>
                  <a:lnTo>
                    <a:pt x="981376"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34">
              <a:extLst>
                <a:ext uri="{FF2B5EF4-FFF2-40B4-BE49-F238E27FC236}">
                  <a16:creationId xmlns:a16="http://schemas.microsoft.com/office/drawing/2014/main" id="{DC008A35-1687-4033-A157-B8102CA4FDA8}"/>
                </a:ext>
              </a:extLst>
            </p:cNvPr>
            <p:cNvSpPr txBox="1"/>
            <p:nvPr/>
          </p:nvSpPr>
          <p:spPr>
            <a:xfrm>
              <a:off x="2978758" y="1473593"/>
              <a:ext cx="1425575" cy="1486751"/>
            </a:xfrm>
            <a:prstGeom prst="rect">
              <a:avLst/>
            </a:prstGeom>
          </p:spPr>
          <p:txBody>
            <a:bodyPr vert="horz" wrap="square" lIns="0" tIns="225425" rIns="0" bIns="0" rtlCol="0">
              <a:spAutoFit/>
            </a:bodyPr>
            <a:lstStyle/>
            <a:p>
              <a:pPr marL="3175" marR="0" lvl="0" indent="0" algn="ctr" defTabSz="914400" rtl="0" eaLnBrk="1" fontAlgn="auto" latinLnBrk="0" hangingPunct="1">
                <a:lnSpc>
                  <a:spcPct val="100000"/>
                </a:lnSpc>
                <a:spcBef>
                  <a:spcPts val="1775"/>
                </a:spcBef>
                <a:spcAft>
                  <a:spcPts val="0"/>
                </a:spcAft>
                <a:buClrTx/>
                <a:buSzTx/>
                <a:buFontTx/>
                <a:buNone/>
                <a:tabLst/>
                <a:defRPr/>
              </a:pP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3</a:t>
              </a:r>
              <a:r>
                <a:rPr kumimoji="0" lang="en-IN" sz="3950" b="1" i="0" u="none" strike="noStrike" kern="1200" cap="none" spc="-330" normalizeH="0" baseline="0" noProof="0" dirty="0">
                  <a:ln>
                    <a:noFill/>
                  </a:ln>
                  <a:solidFill>
                    <a:srgbClr val="00A859"/>
                  </a:solidFill>
                  <a:effectLst/>
                  <a:uLnTx/>
                  <a:uFillTx/>
                  <a:latin typeface="Times New Roman"/>
                  <a:ea typeface="+mn-ea"/>
                  <a:cs typeface="Times New Roman"/>
                </a:rPr>
                <a:t>3</a:t>
              </a: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525"/>
                </a:spcBef>
                <a:spcAft>
                  <a:spcPts val="0"/>
                </a:spcAft>
                <a:buClrTx/>
                <a:buSzTx/>
                <a:buFontTx/>
                <a:buNone/>
                <a:tabLst/>
                <a:defRPr/>
              </a:pPr>
              <a:r>
                <a:rPr kumimoji="0" sz="1750" b="1" i="0" u="none" strike="noStrike" kern="1200" cap="none" spc="-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Segregated</a:t>
              </a:r>
              <a:r>
                <a:rPr kumimoji="0" sz="1750" b="1" i="0" u="none" strike="noStrike" kern="1200" cap="none" spc="-12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1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Collection</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27305" lvl="0" indent="0" algn="ctr" defTabSz="914400" rtl="0" eaLnBrk="1" fontAlgn="auto" latinLnBrk="0" hangingPunct="1">
                <a:lnSpc>
                  <a:spcPct val="100000"/>
                </a:lnSpc>
                <a:spcBef>
                  <a:spcPts val="495"/>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60</a:t>
              </a: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29" name="object 35">
              <a:extLst>
                <a:ext uri="{FF2B5EF4-FFF2-40B4-BE49-F238E27FC236}">
                  <a16:creationId xmlns:a16="http://schemas.microsoft.com/office/drawing/2014/main" id="{DE1CBE20-7C2F-46B7-AF46-550569A8EF06}"/>
                </a:ext>
              </a:extLst>
            </p:cNvPr>
            <p:cNvSpPr/>
            <p:nvPr/>
          </p:nvSpPr>
          <p:spPr>
            <a:xfrm>
              <a:off x="3716836" y="1507378"/>
              <a:ext cx="841375" cy="1673225"/>
            </a:xfrm>
            <a:custGeom>
              <a:avLst/>
              <a:gdLst/>
              <a:ahLst/>
              <a:cxnLst/>
              <a:rect l="l" t="t" r="r" b="b"/>
              <a:pathLst>
                <a:path w="841375" h="1673225">
                  <a:moveTo>
                    <a:pt x="0" y="0"/>
                  </a:moveTo>
                  <a:lnTo>
                    <a:pt x="2275" y="11810"/>
                  </a:lnTo>
                  <a:lnTo>
                    <a:pt x="4363" y="24112"/>
                  </a:lnTo>
                  <a:lnTo>
                    <a:pt x="6201" y="36512"/>
                  </a:lnTo>
                  <a:lnTo>
                    <a:pt x="7725" y="48614"/>
                  </a:lnTo>
                  <a:lnTo>
                    <a:pt x="60476" y="52421"/>
                  </a:lnTo>
                  <a:lnTo>
                    <a:pt x="112253" y="59615"/>
                  </a:lnTo>
                  <a:lnTo>
                    <a:pt x="162950" y="70087"/>
                  </a:lnTo>
                  <a:lnTo>
                    <a:pt x="212462" y="83728"/>
                  </a:lnTo>
                  <a:lnTo>
                    <a:pt x="260683" y="100430"/>
                  </a:lnTo>
                  <a:lnTo>
                    <a:pt x="307508" y="120085"/>
                  </a:lnTo>
                  <a:lnTo>
                    <a:pt x="352833" y="142585"/>
                  </a:lnTo>
                  <a:lnTo>
                    <a:pt x="396551" y="167821"/>
                  </a:lnTo>
                  <a:lnTo>
                    <a:pt x="438557" y="195685"/>
                  </a:lnTo>
                  <a:lnTo>
                    <a:pt x="478746" y="226068"/>
                  </a:lnTo>
                  <a:lnTo>
                    <a:pt x="517012" y="258863"/>
                  </a:lnTo>
                  <a:lnTo>
                    <a:pt x="553251" y="293961"/>
                  </a:lnTo>
                  <a:lnTo>
                    <a:pt x="586349" y="330085"/>
                  </a:lnTo>
                  <a:lnTo>
                    <a:pt x="617349" y="368174"/>
                  </a:lnTo>
                  <a:lnTo>
                    <a:pt x="646156" y="408131"/>
                  </a:lnTo>
                  <a:lnTo>
                    <a:pt x="672673" y="449857"/>
                  </a:lnTo>
                  <a:lnTo>
                    <a:pt x="696806" y="493254"/>
                  </a:lnTo>
                  <a:lnTo>
                    <a:pt x="718459" y="538223"/>
                  </a:lnTo>
                  <a:lnTo>
                    <a:pt x="737534" y="584665"/>
                  </a:lnTo>
                  <a:lnTo>
                    <a:pt x="753938" y="632482"/>
                  </a:lnTo>
                  <a:lnTo>
                    <a:pt x="767574" y="681576"/>
                  </a:lnTo>
                  <a:lnTo>
                    <a:pt x="778347" y="731847"/>
                  </a:lnTo>
                  <a:lnTo>
                    <a:pt x="786160" y="783198"/>
                  </a:lnTo>
                  <a:lnTo>
                    <a:pt x="790918" y="835529"/>
                  </a:lnTo>
                  <a:lnTo>
                    <a:pt x="792525" y="888743"/>
                  </a:lnTo>
                  <a:lnTo>
                    <a:pt x="790918" y="941957"/>
                  </a:lnTo>
                  <a:lnTo>
                    <a:pt x="786160" y="994288"/>
                  </a:lnTo>
                  <a:lnTo>
                    <a:pt x="778347" y="1045639"/>
                  </a:lnTo>
                  <a:lnTo>
                    <a:pt x="767574" y="1095910"/>
                  </a:lnTo>
                  <a:lnTo>
                    <a:pt x="753938" y="1145003"/>
                  </a:lnTo>
                  <a:lnTo>
                    <a:pt x="737534" y="1192820"/>
                  </a:lnTo>
                  <a:lnTo>
                    <a:pt x="718459" y="1239262"/>
                  </a:lnTo>
                  <a:lnTo>
                    <a:pt x="696806" y="1284231"/>
                  </a:lnTo>
                  <a:lnTo>
                    <a:pt x="672673" y="1327628"/>
                  </a:lnTo>
                  <a:lnTo>
                    <a:pt x="646156" y="1369354"/>
                  </a:lnTo>
                  <a:lnTo>
                    <a:pt x="617349" y="1409311"/>
                  </a:lnTo>
                  <a:lnTo>
                    <a:pt x="586349" y="1447400"/>
                  </a:lnTo>
                  <a:lnTo>
                    <a:pt x="553251" y="1483523"/>
                  </a:lnTo>
                  <a:lnTo>
                    <a:pt x="516560" y="1519033"/>
                  </a:lnTo>
                  <a:lnTo>
                    <a:pt x="477793" y="1552181"/>
                  </a:lnTo>
                  <a:lnTo>
                    <a:pt x="437059" y="1582855"/>
                  </a:lnTo>
                  <a:lnTo>
                    <a:pt x="394468" y="1610944"/>
                  </a:lnTo>
                  <a:lnTo>
                    <a:pt x="350128" y="1636336"/>
                  </a:lnTo>
                  <a:lnTo>
                    <a:pt x="359461" y="1644773"/>
                  </a:lnTo>
                  <a:lnTo>
                    <a:pt x="368219" y="1653699"/>
                  </a:lnTo>
                  <a:lnTo>
                    <a:pt x="376396" y="1663080"/>
                  </a:lnTo>
                  <a:lnTo>
                    <a:pt x="383983" y="1672884"/>
                  </a:lnTo>
                  <a:lnTo>
                    <a:pt x="428346" y="1646667"/>
                  </a:lnTo>
                  <a:lnTo>
                    <a:pt x="471010" y="1617882"/>
                  </a:lnTo>
                  <a:lnTo>
                    <a:pt x="511875" y="1586630"/>
                  </a:lnTo>
                  <a:lnTo>
                    <a:pt x="550841" y="1553013"/>
                  </a:lnTo>
                  <a:lnTo>
                    <a:pt x="587808" y="1517134"/>
                  </a:lnTo>
                  <a:lnTo>
                    <a:pt x="620384" y="1481732"/>
                  </a:lnTo>
                  <a:lnTo>
                    <a:pt x="651053" y="1444538"/>
                  </a:lnTo>
                  <a:lnTo>
                    <a:pt x="679736" y="1405634"/>
                  </a:lnTo>
                  <a:lnTo>
                    <a:pt x="706349" y="1365104"/>
                  </a:lnTo>
                  <a:lnTo>
                    <a:pt x="730813" y="1323032"/>
                  </a:lnTo>
                  <a:lnTo>
                    <a:pt x="753045" y="1279501"/>
                  </a:lnTo>
                  <a:lnTo>
                    <a:pt x="772966" y="1234594"/>
                  </a:lnTo>
                  <a:lnTo>
                    <a:pt x="790494" y="1188396"/>
                  </a:lnTo>
                  <a:lnTo>
                    <a:pt x="805548" y="1140988"/>
                  </a:lnTo>
                  <a:lnTo>
                    <a:pt x="818046" y="1092456"/>
                  </a:lnTo>
                  <a:lnTo>
                    <a:pt x="827909" y="1042881"/>
                  </a:lnTo>
                  <a:lnTo>
                    <a:pt x="835053" y="992349"/>
                  </a:lnTo>
                  <a:lnTo>
                    <a:pt x="839400" y="940942"/>
                  </a:lnTo>
                  <a:lnTo>
                    <a:pt x="840866" y="888743"/>
                  </a:lnTo>
                  <a:lnTo>
                    <a:pt x="839400" y="836544"/>
                  </a:lnTo>
                  <a:lnTo>
                    <a:pt x="835053" y="785137"/>
                  </a:lnTo>
                  <a:lnTo>
                    <a:pt x="827909" y="734604"/>
                  </a:lnTo>
                  <a:lnTo>
                    <a:pt x="818046" y="685030"/>
                  </a:lnTo>
                  <a:lnTo>
                    <a:pt x="805548" y="636497"/>
                  </a:lnTo>
                  <a:lnTo>
                    <a:pt x="790494" y="589090"/>
                  </a:lnTo>
                  <a:lnTo>
                    <a:pt x="772966" y="542891"/>
                  </a:lnTo>
                  <a:lnTo>
                    <a:pt x="753045" y="497985"/>
                  </a:lnTo>
                  <a:lnTo>
                    <a:pt x="730813" y="454454"/>
                  </a:lnTo>
                  <a:lnTo>
                    <a:pt x="706349" y="412382"/>
                  </a:lnTo>
                  <a:lnTo>
                    <a:pt x="679736" y="371852"/>
                  </a:lnTo>
                  <a:lnTo>
                    <a:pt x="651053" y="332948"/>
                  </a:lnTo>
                  <a:lnTo>
                    <a:pt x="620384" y="295754"/>
                  </a:lnTo>
                  <a:lnTo>
                    <a:pt x="587808" y="260352"/>
                  </a:lnTo>
                  <a:lnTo>
                    <a:pt x="551916" y="225456"/>
                  </a:lnTo>
                  <a:lnTo>
                    <a:pt x="514134" y="192693"/>
                  </a:lnTo>
                  <a:lnTo>
                    <a:pt x="474555" y="162157"/>
                  </a:lnTo>
                  <a:lnTo>
                    <a:pt x="433268" y="133942"/>
                  </a:lnTo>
                  <a:lnTo>
                    <a:pt x="390367" y="108142"/>
                  </a:lnTo>
                  <a:lnTo>
                    <a:pt x="345942" y="84852"/>
                  </a:lnTo>
                  <a:lnTo>
                    <a:pt x="300085" y="64166"/>
                  </a:lnTo>
                  <a:lnTo>
                    <a:pt x="252888" y="46178"/>
                  </a:lnTo>
                  <a:lnTo>
                    <a:pt x="204441" y="30981"/>
                  </a:lnTo>
                  <a:lnTo>
                    <a:pt x="154838" y="18671"/>
                  </a:lnTo>
                  <a:lnTo>
                    <a:pt x="104169" y="9341"/>
                  </a:lnTo>
                  <a:lnTo>
                    <a:pt x="52525" y="3086"/>
                  </a:lnTo>
                  <a:lnTo>
                    <a:pt x="0"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object 5">
            <a:extLst>
              <a:ext uri="{FF2B5EF4-FFF2-40B4-BE49-F238E27FC236}">
                <a16:creationId xmlns:a16="http://schemas.microsoft.com/office/drawing/2014/main" id="{8D977D3A-0E56-4E38-8C4E-F0CF479D9753}"/>
              </a:ext>
            </a:extLst>
          </p:cNvPr>
          <p:cNvSpPr/>
          <p:nvPr/>
        </p:nvSpPr>
        <p:spPr>
          <a:xfrm>
            <a:off x="2834208" y="3886584"/>
            <a:ext cx="6233160" cy="365760"/>
          </a:xfrm>
          <a:custGeom>
            <a:avLst/>
            <a:gdLst/>
            <a:ahLst/>
            <a:cxnLst/>
            <a:rect l="l" t="t" r="r" b="b"/>
            <a:pathLst>
              <a:path w="6233159" h="365760">
                <a:moveTo>
                  <a:pt x="0" y="0"/>
                </a:moveTo>
                <a:lnTo>
                  <a:pt x="6232831" y="0"/>
                </a:lnTo>
                <a:lnTo>
                  <a:pt x="6232831" y="365395"/>
                </a:lnTo>
                <a:lnTo>
                  <a:pt x="0" y="365395"/>
                </a:lnTo>
                <a:lnTo>
                  <a:pt x="0" y="0"/>
                </a:lnTo>
                <a:close/>
              </a:path>
            </a:pathLst>
          </a:custGeom>
          <a:solidFill>
            <a:srgbClr val="D2D3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object 7">
            <a:extLst>
              <a:ext uri="{FF2B5EF4-FFF2-40B4-BE49-F238E27FC236}">
                <a16:creationId xmlns:a16="http://schemas.microsoft.com/office/drawing/2014/main" id="{6EAC8F37-C67C-4784-AD36-7F6F5D084046}"/>
              </a:ext>
            </a:extLst>
          </p:cNvPr>
          <p:cNvSpPr txBox="1">
            <a:spLocks noGrp="1"/>
          </p:cNvSpPr>
          <p:nvPr>
            <p:ph type="title"/>
          </p:nvPr>
        </p:nvSpPr>
        <p:spPr>
          <a:xfrm>
            <a:off x="2834208" y="3831723"/>
            <a:ext cx="6233160" cy="382156"/>
          </a:xfrm>
          <a:prstGeom prst="rect">
            <a:avLst/>
          </a:prstGeom>
        </p:spPr>
        <p:txBody>
          <a:bodyPr vert="horz" wrap="square" lIns="0" tIns="12700" rIns="0" bIns="0" rtlCol="0">
            <a:spAutoFit/>
          </a:bodyPr>
          <a:lstStyle/>
          <a:p>
            <a:pPr marL="12700" algn="ctr">
              <a:lnSpc>
                <a:spcPct val="100000"/>
              </a:lnSpc>
              <a:spcBef>
                <a:spcPts val="100"/>
              </a:spcBef>
            </a:pPr>
            <a:r>
              <a:rPr sz="2400" b="1" spc="-30" dirty="0">
                <a:solidFill>
                  <a:srgbClr val="373435"/>
                </a:solidFill>
                <a:latin typeface="Cambria" panose="02040503050406030204" pitchFamily="18" charset="0"/>
                <a:ea typeface="Cambria" panose="02040503050406030204" pitchFamily="18" charset="0"/>
                <a:cs typeface="Times New Roman"/>
              </a:rPr>
              <a:t>SS-2022 Total Marks 3,000</a:t>
            </a:r>
          </a:p>
        </p:txBody>
      </p:sp>
      <p:grpSp>
        <p:nvGrpSpPr>
          <p:cNvPr id="5" name="Group 4">
            <a:extLst>
              <a:ext uri="{FF2B5EF4-FFF2-40B4-BE49-F238E27FC236}">
                <a16:creationId xmlns:a16="http://schemas.microsoft.com/office/drawing/2014/main" id="{609864B2-26B6-4815-8B02-1005E5CABE0A}"/>
              </a:ext>
            </a:extLst>
          </p:cNvPr>
          <p:cNvGrpSpPr/>
          <p:nvPr/>
        </p:nvGrpSpPr>
        <p:grpSpPr>
          <a:xfrm>
            <a:off x="1824907" y="4269353"/>
            <a:ext cx="7791924" cy="2558880"/>
            <a:chOff x="1824907" y="4269353"/>
            <a:chExt cx="6243320" cy="2186542"/>
          </a:xfrm>
        </p:grpSpPr>
        <p:sp>
          <p:nvSpPr>
            <p:cNvPr id="50" name="object 3">
              <a:extLst>
                <a:ext uri="{FF2B5EF4-FFF2-40B4-BE49-F238E27FC236}">
                  <a16:creationId xmlns:a16="http://schemas.microsoft.com/office/drawing/2014/main" id="{511E9CA1-B4DE-4EBB-A1CD-42978893327F}"/>
                </a:ext>
              </a:extLst>
            </p:cNvPr>
            <p:cNvSpPr/>
            <p:nvPr/>
          </p:nvSpPr>
          <p:spPr>
            <a:xfrm>
              <a:off x="1824907" y="4281299"/>
              <a:ext cx="6243320" cy="2174596"/>
            </a:xfrm>
            <a:custGeom>
              <a:avLst/>
              <a:gdLst/>
              <a:ahLst/>
              <a:cxnLst/>
              <a:rect l="l" t="t" r="r" b="b"/>
              <a:pathLst>
                <a:path w="6243320" h="3460115">
                  <a:moveTo>
                    <a:pt x="0" y="3459604"/>
                  </a:moveTo>
                  <a:lnTo>
                    <a:pt x="6242792" y="3459604"/>
                  </a:lnTo>
                  <a:lnTo>
                    <a:pt x="6242792" y="0"/>
                  </a:lnTo>
                  <a:lnTo>
                    <a:pt x="0" y="0"/>
                  </a:lnTo>
                  <a:lnTo>
                    <a:pt x="0" y="3459604"/>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10">
              <a:extLst>
                <a:ext uri="{FF2B5EF4-FFF2-40B4-BE49-F238E27FC236}">
                  <a16:creationId xmlns:a16="http://schemas.microsoft.com/office/drawing/2014/main" id="{363A3816-7CC5-42EA-B7A4-62A48FBCB236}"/>
                </a:ext>
              </a:extLst>
            </p:cNvPr>
            <p:cNvSpPr/>
            <p:nvPr/>
          </p:nvSpPr>
          <p:spPr>
            <a:xfrm>
              <a:off x="4084278" y="4477269"/>
              <a:ext cx="1681480" cy="1730375"/>
            </a:xfrm>
            <a:custGeom>
              <a:avLst/>
              <a:gdLst/>
              <a:ahLst/>
              <a:cxnLst/>
              <a:rect l="l" t="t" r="r" b="b"/>
              <a:pathLst>
                <a:path w="1681479" h="1730375">
                  <a:moveTo>
                    <a:pt x="840463" y="0"/>
                  </a:moveTo>
                  <a:lnTo>
                    <a:pt x="792770" y="1369"/>
                  </a:lnTo>
                  <a:lnTo>
                    <a:pt x="745775" y="5427"/>
                  </a:lnTo>
                  <a:lnTo>
                    <a:pt x="699549" y="12103"/>
                  </a:lnTo>
                  <a:lnTo>
                    <a:pt x="654163" y="21322"/>
                  </a:lnTo>
                  <a:lnTo>
                    <a:pt x="609688" y="33012"/>
                  </a:lnTo>
                  <a:lnTo>
                    <a:pt x="566194" y="47099"/>
                  </a:lnTo>
                  <a:lnTo>
                    <a:pt x="523753" y="63511"/>
                  </a:lnTo>
                  <a:lnTo>
                    <a:pt x="482436" y="82174"/>
                  </a:lnTo>
                  <a:lnTo>
                    <a:pt x="442314" y="103016"/>
                  </a:lnTo>
                  <a:lnTo>
                    <a:pt x="403457" y="125964"/>
                  </a:lnTo>
                  <a:lnTo>
                    <a:pt x="365937" y="150944"/>
                  </a:lnTo>
                  <a:lnTo>
                    <a:pt x="329824" y="177884"/>
                  </a:lnTo>
                  <a:lnTo>
                    <a:pt x="295189" y="206710"/>
                  </a:lnTo>
                  <a:lnTo>
                    <a:pt x="262104" y="237349"/>
                  </a:lnTo>
                  <a:lnTo>
                    <a:pt x="230640" y="269729"/>
                  </a:lnTo>
                  <a:lnTo>
                    <a:pt x="200866" y="303777"/>
                  </a:lnTo>
                  <a:lnTo>
                    <a:pt x="172855" y="339419"/>
                  </a:lnTo>
                  <a:lnTo>
                    <a:pt x="146677" y="376582"/>
                  </a:lnTo>
                  <a:lnTo>
                    <a:pt x="122403" y="415194"/>
                  </a:lnTo>
                  <a:lnTo>
                    <a:pt x="100104" y="455181"/>
                  </a:lnTo>
                  <a:lnTo>
                    <a:pt x="79851" y="496471"/>
                  </a:lnTo>
                  <a:lnTo>
                    <a:pt x="61715" y="538990"/>
                  </a:lnTo>
                  <a:lnTo>
                    <a:pt x="45768" y="582665"/>
                  </a:lnTo>
                  <a:lnTo>
                    <a:pt x="32078" y="627424"/>
                  </a:lnTo>
                  <a:lnTo>
                    <a:pt x="20719" y="673193"/>
                  </a:lnTo>
                  <a:lnTo>
                    <a:pt x="11761" y="719899"/>
                  </a:lnTo>
                  <a:lnTo>
                    <a:pt x="5274" y="767469"/>
                  </a:lnTo>
                  <a:lnTo>
                    <a:pt x="1330" y="815831"/>
                  </a:lnTo>
                  <a:lnTo>
                    <a:pt x="0" y="864911"/>
                  </a:lnTo>
                  <a:lnTo>
                    <a:pt x="1330" y="913992"/>
                  </a:lnTo>
                  <a:lnTo>
                    <a:pt x="5274" y="962354"/>
                  </a:lnTo>
                  <a:lnTo>
                    <a:pt x="11761" y="1009925"/>
                  </a:lnTo>
                  <a:lnTo>
                    <a:pt x="20719" y="1056631"/>
                  </a:lnTo>
                  <a:lnTo>
                    <a:pt x="32078" y="1102400"/>
                  </a:lnTo>
                  <a:lnTo>
                    <a:pt x="45768" y="1147159"/>
                  </a:lnTo>
                  <a:lnTo>
                    <a:pt x="61715" y="1190835"/>
                  </a:lnTo>
                  <a:lnTo>
                    <a:pt x="79851" y="1233354"/>
                  </a:lnTo>
                  <a:lnTo>
                    <a:pt x="100104" y="1274643"/>
                  </a:lnTo>
                  <a:lnTo>
                    <a:pt x="122403" y="1314631"/>
                  </a:lnTo>
                  <a:lnTo>
                    <a:pt x="146677" y="1353242"/>
                  </a:lnTo>
                  <a:lnTo>
                    <a:pt x="172855" y="1390406"/>
                  </a:lnTo>
                  <a:lnTo>
                    <a:pt x="200866" y="1426048"/>
                  </a:lnTo>
                  <a:lnTo>
                    <a:pt x="230640" y="1460096"/>
                  </a:lnTo>
                  <a:lnTo>
                    <a:pt x="262104" y="1492476"/>
                  </a:lnTo>
                  <a:lnTo>
                    <a:pt x="295189" y="1523115"/>
                  </a:lnTo>
                  <a:lnTo>
                    <a:pt x="329824" y="1551941"/>
                  </a:lnTo>
                  <a:lnTo>
                    <a:pt x="365937" y="1578881"/>
                  </a:lnTo>
                  <a:lnTo>
                    <a:pt x="403457" y="1603861"/>
                  </a:lnTo>
                  <a:lnTo>
                    <a:pt x="442314" y="1626809"/>
                  </a:lnTo>
                  <a:lnTo>
                    <a:pt x="482436" y="1647651"/>
                  </a:lnTo>
                  <a:lnTo>
                    <a:pt x="523753" y="1666314"/>
                  </a:lnTo>
                  <a:lnTo>
                    <a:pt x="566194" y="1682726"/>
                  </a:lnTo>
                  <a:lnTo>
                    <a:pt x="609688" y="1696814"/>
                  </a:lnTo>
                  <a:lnTo>
                    <a:pt x="654163" y="1708503"/>
                  </a:lnTo>
                  <a:lnTo>
                    <a:pt x="699549" y="1717722"/>
                  </a:lnTo>
                  <a:lnTo>
                    <a:pt x="745775" y="1724398"/>
                  </a:lnTo>
                  <a:lnTo>
                    <a:pt x="792770" y="1728457"/>
                  </a:lnTo>
                  <a:lnTo>
                    <a:pt x="840463" y="1729826"/>
                  </a:lnTo>
                  <a:lnTo>
                    <a:pt x="888155" y="1728457"/>
                  </a:lnTo>
                  <a:lnTo>
                    <a:pt x="935150" y="1724398"/>
                  </a:lnTo>
                  <a:lnTo>
                    <a:pt x="981376" y="1717722"/>
                  </a:lnTo>
                  <a:lnTo>
                    <a:pt x="1026762" y="1708503"/>
                  </a:lnTo>
                  <a:lnTo>
                    <a:pt x="1071237" y="1696814"/>
                  </a:lnTo>
                  <a:lnTo>
                    <a:pt x="1114730" y="1682726"/>
                  </a:lnTo>
                  <a:lnTo>
                    <a:pt x="1157170" y="1666314"/>
                  </a:lnTo>
                  <a:lnTo>
                    <a:pt x="1198487" y="1647651"/>
                  </a:lnTo>
                  <a:lnTo>
                    <a:pt x="1238610" y="1626809"/>
                  </a:lnTo>
                  <a:lnTo>
                    <a:pt x="1277466" y="1603861"/>
                  </a:lnTo>
                  <a:lnTo>
                    <a:pt x="1314987" y="1578881"/>
                  </a:lnTo>
                  <a:lnTo>
                    <a:pt x="1351099" y="1551941"/>
                  </a:lnTo>
                  <a:lnTo>
                    <a:pt x="1385734" y="1523115"/>
                  </a:lnTo>
                  <a:lnTo>
                    <a:pt x="1418819" y="1492476"/>
                  </a:lnTo>
                  <a:lnTo>
                    <a:pt x="1450283" y="1460096"/>
                  </a:lnTo>
                  <a:lnTo>
                    <a:pt x="1480057" y="1426048"/>
                  </a:lnTo>
                  <a:lnTo>
                    <a:pt x="1508068" y="1390406"/>
                  </a:lnTo>
                  <a:lnTo>
                    <a:pt x="1534246" y="1353242"/>
                  </a:lnTo>
                  <a:lnTo>
                    <a:pt x="1558520" y="1314631"/>
                  </a:lnTo>
                  <a:lnTo>
                    <a:pt x="1580819" y="1274643"/>
                  </a:lnTo>
                  <a:lnTo>
                    <a:pt x="1601071" y="1233354"/>
                  </a:lnTo>
                  <a:lnTo>
                    <a:pt x="1619207" y="1190835"/>
                  </a:lnTo>
                  <a:lnTo>
                    <a:pt x="1635155" y="1147159"/>
                  </a:lnTo>
                  <a:lnTo>
                    <a:pt x="1648844" y="1102400"/>
                  </a:lnTo>
                  <a:lnTo>
                    <a:pt x="1660203" y="1056631"/>
                  </a:lnTo>
                  <a:lnTo>
                    <a:pt x="1669162" y="1009925"/>
                  </a:lnTo>
                  <a:lnTo>
                    <a:pt x="1675649" y="962354"/>
                  </a:lnTo>
                  <a:lnTo>
                    <a:pt x="1679593" y="913992"/>
                  </a:lnTo>
                  <a:lnTo>
                    <a:pt x="1680923" y="864911"/>
                  </a:lnTo>
                  <a:lnTo>
                    <a:pt x="1679593" y="815831"/>
                  </a:lnTo>
                  <a:lnTo>
                    <a:pt x="1675649" y="767469"/>
                  </a:lnTo>
                  <a:lnTo>
                    <a:pt x="1669162" y="719899"/>
                  </a:lnTo>
                  <a:lnTo>
                    <a:pt x="1660203" y="673193"/>
                  </a:lnTo>
                  <a:lnTo>
                    <a:pt x="1648844" y="627424"/>
                  </a:lnTo>
                  <a:lnTo>
                    <a:pt x="1635155" y="582665"/>
                  </a:lnTo>
                  <a:lnTo>
                    <a:pt x="1619207" y="538990"/>
                  </a:lnTo>
                  <a:lnTo>
                    <a:pt x="1601071" y="496471"/>
                  </a:lnTo>
                  <a:lnTo>
                    <a:pt x="1580819" y="455181"/>
                  </a:lnTo>
                  <a:lnTo>
                    <a:pt x="1558520" y="415194"/>
                  </a:lnTo>
                  <a:lnTo>
                    <a:pt x="1534246" y="376582"/>
                  </a:lnTo>
                  <a:lnTo>
                    <a:pt x="1508068" y="339419"/>
                  </a:lnTo>
                  <a:lnTo>
                    <a:pt x="1480057" y="303777"/>
                  </a:lnTo>
                  <a:lnTo>
                    <a:pt x="1450283" y="269729"/>
                  </a:lnTo>
                  <a:lnTo>
                    <a:pt x="1418819" y="237349"/>
                  </a:lnTo>
                  <a:lnTo>
                    <a:pt x="1385734" y="206710"/>
                  </a:lnTo>
                  <a:lnTo>
                    <a:pt x="1351099" y="177884"/>
                  </a:lnTo>
                  <a:lnTo>
                    <a:pt x="1314987" y="150944"/>
                  </a:lnTo>
                  <a:lnTo>
                    <a:pt x="1277466" y="125964"/>
                  </a:lnTo>
                  <a:lnTo>
                    <a:pt x="1238610" y="103016"/>
                  </a:lnTo>
                  <a:lnTo>
                    <a:pt x="1198487" y="82174"/>
                  </a:lnTo>
                  <a:lnTo>
                    <a:pt x="1157170" y="63511"/>
                  </a:lnTo>
                  <a:lnTo>
                    <a:pt x="1114730" y="47099"/>
                  </a:lnTo>
                  <a:lnTo>
                    <a:pt x="1071237" y="33012"/>
                  </a:lnTo>
                  <a:lnTo>
                    <a:pt x="1026762" y="21322"/>
                  </a:lnTo>
                  <a:lnTo>
                    <a:pt x="981376"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11">
              <a:extLst>
                <a:ext uri="{FF2B5EF4-FFF2-40B4-BE49-F238E27FC236}">
                  <a16:creationId xmlns:a16="http://schemas.microsoft.com/office/drawing/2014/main" id="{06581887-3E3A-4356-9288-1C3654AB019B}"/>
                </a:ext>
              </a:extLst>
            </p:cNvPr>
            <p:cNvSpPr/>
            <p:nvPr/>
          </p:nvSpPr>
          <p:spPr>
            <a:xfrm>
              <a:off x="4084278" y="4477269"/>
              <a:ext cx="1681480" cy="1730375"/>
            </a:xfrm>
            <a:custGeom>
              <a:avLst/>
              <a:gdLst/>
              <a:ahLst/>
              <a:cxnLst/>
              <a:rect l="l" t="t" r="r" b="b"/>
              <a:pathLst>
                <a:path w="1681479" h="1730375">
                  <a:moveTo>
                    <a:pt x="840463" y="0"/>
                  </a:moveTo>
                  <a:lnTo>
                    <a:pt x="888155" y="1369"/>
                  </a:lnTo>
                  <a:lnTo>
                    <a:pt x="935150" y="5427"/>
                  </a:lnTo>
                  <a:lnTo>
                    <a:pt x="981376" y="12103"/>
                  </a:lnTo>
                  <a:lnTo>
                    <a:pt x="1026762" y="21322"/>
                  </a:lnTo>
                  <a:lnTo>
                    <a:pt x="1071237" y="33012"/>
                  </a:lnTo>
                  <a:lnTo>
                    <a:pt x="1114730" y="47099"/>
                  </a:lnTo>
                  <a:lnTo>
                    <a:pt x="1157170" y="63511"/>
                  </a:lnTo>
                  <a:lnTo>
                    <a:pt x="1198487" y="82174"/>
                  </a:lnTo>
                  <a:lnTo>
                    <a:pt x="1238610" y="103016"/>
                  </a:lnTo>
                  <a:lnTo>
                    <a:pt x="1277466" y="125964"/>
                  </a:lnTo>
                  <a:lnTo>
                    <a:pt x="1314987" y="150944"/>
                  </a:lnTo>
                  <a:lnTo>
                    <a:pt x="1351099" y="177884"/>
                  </a:lnTo>
                  <a:lnTo>
                    <a:pt x="1385734" y="206710"/>
                  </a:lnTo>
                  <a:lnTo>
                    <a:pt x="1418819" y="237349"/>
                  </a:lnTo>
                  <a:lnTo>
                    <a:pt x="1450283" y="269729"/>
                  </a:lnTo>
                  <a:lnTo>
                    <a:pt x="1480057" y="303777"/>
                  </a:lnTo>
                  <a:lnTo>
                    <a:pt x="1508068" y="339419"/>
                  </a:lnTo>
                  <a:lnTo>
                    <a:pt x="1534246" y="376582"/>
                  </a:lnTo>
                  <a:lnTo>
                    <a:pt x="1558520" y="415194"/>
                  </a:lnTo>
                  <a:lnTo>
                    <a:pt x="1580819" y="455181"/>
                  </a:lnTo>
                  <a:lnTo>
                    <a:pt x="1601071" y="496471"/>
                  </a:lnTo>
                  <a:lnTo>
                    <a:pt x="1619207" y="538990"/>
                  </a:lnTo>
                  <a:lnTo>
                    <a:pt x="1635155" y="582665"/>
                  </a:lnTo>
                  <a:lnTo>
                    <a:pt x="1648844" y="627424"/>
                  </a:lnTo>
                  <a:lnTo>
                    <a:pt x="1660203" y="673193"/>
                  </a:lnTo>
                  <a:lnTo>
                    <a:pt x="1669162" y="719899"/>
                  </a:lnTo>
                  <a:lnTo>
                    <a:pt x="1675649" y="767469"/>
                  </a:lnTo>
                  <a:lnTo>
                    <a:pt x="1679593" y="815831"/>
                  </a:lnTo>
                  <a:lnTo>
                    <a:pt x="1680923" y="864911"/>
                  </a:lnTo>
                  <a:lnTo>
                    <a:pt x="1679593" y="913992"/>
                  </a:lnTo>
                  <a:lnTo>
                    <a:pt x="1675649" y="962354"/>
                  </a:lnTo>
                  <a:lnTo>
                    <a:pt x="1669162" y="1009925"/>
                  </a:lnTo>
                  <a:lnTo>
                    <a:pt x="1660203" y="1056631"/>
                  </a:lnTo>
                  <a:lnTo>
                    <a:pt x="1648844" y="1102400"/>
                  </a:lnTo>
                  <a:lnTo>
                    <a:pt x="1635155" y="1147159"/>
                  </a:lnTo>
                  <a:lnTo>
                    <a:pt x="1619207" y="1190835"/>
                  </a:lnTo>
                  <a:lnTo>
                    <a:pt x="1601071" y="1233354"/>
                  </a:lnTo>
                  <a:lnTo>
                    <a:pt x="1580819" y="1274643"/>
                  </a:lnTo>
                  <a:lnTo>
                    <a:pt x="1558520" y="1314631"/>
                  </a:lnTo>
                  <a:lnTo>
                    <a:pt x="1534246" y="1353242"/>
                  </a:lnTo>
                  <a:lnTo>
                    <a:pt x="1508068" y="1390406"/>
                  </a:lnTo>
                  <a:lnTo>
                    <a:pt x="1480057" y="1426048"/>
                  </a:lnTo>
                  <a:lnTo>
                    <a:pt x="1450283" y="1460096"/>
                  </a:lnTo>
                  <a:lnTo>
                    <a:pt x="1418819" y="1492476"/>
                  </a:lnTo>
                  <a:lnTo>
                    <a:pt x="1385734" y="1523115"/>
                  </a:lnTo>
                  <a:lnTo>
                    <a:pt x="1351099" y="1551941"/>
                  </a:lnTo>
                  <a:lnTo>
                    <a:pt x="1314987" y="1578881"/>
                  </a:lnTo>
                  <a:lnTo>
                    <a:pt x="1277466" y="1603861"/>
                  </a:lnTo>
                  <a:lnTo>
                    <a:pt x="1238610" y="1626809"/>
                  </a:lnTo>
                  <a:lnTo>
                    <a:pt x="1198487" y="1647651"/>
                  </a:lnTo>
                  <a:lnTo>
                    <a:pt x="1157170" y="1666314"/>
                  </a:lnTo>
                  <a:lnTo>
                    <a:pt x="1114730" y="1682726"/>
                  </a:lnTo>
                  <a:lnTo>
                    <a:pt x="1071237" y="1696814"/>
                  </a:lnTo>
                  <a:lnTo>
                    <a:pt x="1026762" y="1708503"/>
                  </a:lnTo>
                  <a:lnTo>
                    <a:pt x="981376" y="1717722"/>
                  </a:lnTo>
                  <a:lnTo>
                    <a:pt x="935150" y="1724398"/>
                  </a:lnTo>
                  <a:lnTo>
                    <a:pt x="888155" y="1728457"/>
                  </a:lnTo>
                  <a:lnTo>
                    <a:pt x="840463" y="1729826"/>
                  </a:lnTo>
                  <a:lnTo>
                    <a:pt x="792770" y="1728457"/>
                  </a:lnTo>
                  <a:lnTo>
                    <a:pt x="745775" y="1724398"/>
                  </a:lnTo>
                  <a:lnTo>
                    <a:pt x="699549" y="1717722"/>
                  </a:lnTo>
                  <a:lnTo>
                    <a:pt x="654163" y="1708503"/>
                  </a:lnTo>
                  <a:lnTo>
                    <a:pt x="609688" y="1696814"/>
                  </a:lnTo>
                  <a:lnTo>
                    <a:pt x="566194" y="1682726"/>
                  </a:lnTo>
                  <a:lnTo>
                    <a:pt x="523753" y="1666314"/>
                  </a:lnTo>
                  <a:lnTo>
                    <a:pt x="482436" y="1647651"/>
                  </a:lnTo>
                  <a:lnTo>
                    <a:pt x="442314" y="1626809"/>
                  </a:lnTo>
                  <a:lnTo>
                    <a:pt x="403457" y="1603861"/>
                  </a:lnTo>
                  <a:lnTo>
                    <a:pt x="365937" y="1578881"/>
                  </a:lnTo>
                  <a:lnTo>
                    <a:pt x="329824" y="1551941"/>
                  </a:lnTo>
                  <a:lnTo>
                    <a:pt x="295189" y="1523115"/>
                  </a:lnTo>
                  <a:lnTo>
                    <a:pt x="262104" y="1492476"/>
                  </a:lnTo>
                  <a:lnTo>
                    <a:pt x="230640" y="1460096"/>
                  </a:lnTo>
                  <a:lnTo>
                    <a:pt x="200866" y="1426048"/>
                  </a:lnTo>
                  <a:lnTo>
                    <a:pt x="172855" y="1390406"/>
                  </a:lnTo>
                  <a:lnTo>
                    <a:pt x="146677" y="1353242"/>
                  </a:lnTo>
                  <a:lnTo>
                    <a:pt x="122403" y="1314631"/>
                  </a:lnTo>
                  <a:lnTo>
                    <a:pt x="100104" y="1274643"/>
                  </a:lnTo>
                  <a:lnTo>
                    <a:pt x="79851" y="1233354"/>
                  </a:lnTo>
                  <a:lnTo>
                    <a:pt x="61715" y="1190835"/>
                  </a:lnTo>
                  <a:lnTo>
                    <a:pt x="45768" y="1147159"/>
                  </a:lnTo>
                  <a:lnTo>
                    <a:pt x="32078" y="1102400"/>
                  </a:lnTo>
                  <a:lnTo>
                    <a:pt x="20719" y="1056631"/>
                  </a:lnTo>
                  <a:lnTo>
                    <a:pt x="11761" y="1009925"/>
                  </a:lnTo>
                  <a:lnTo>
                    <a:pt x="5274" y="962354"/>
                  </a:lnTo>
                  <a:lnTo>
                    <a:pt x="1330" y="913992"/>
                  </a:lnTo>
                  <a:lnTo>
                    <a:pt x="0" y="864911"/>
                  </a:lnTo>
                  <a:lnTo>
                    <a:pt x="1330" y="815831"/>
                  </a:lnTo>
                  <a:lnTo>
                    <a:pt x="5274" y="767469"/>
                  </a:lnTo>
                  <a:lnTo>
                    <a:pt x="11761" y="719899"/>
                  </a:lnTo>
                  <a:lnTo>
                    <a:pt x="20719" y="673193"/>
                  </a:lnTo>
                  <a:lnTo>
                    <a:pt x="32078" y="627424"/>
                  </a:lnTo>
                  <a:lnTo>
                    <a:pt x="45768" y="582665"/>
                  </a:lnTo>
                  <a:lnTo>
                    <a:pt x="61715" y="538990"/>
                  </a:lnTo>
                  <a:lnTo>
                    <a:pt x="79851" y="496471"/>
                  </a:lnTo>
                  <a:lnTo>
                    <a:pt x="100104" y="455181"/>
                  </a:lnTo>
                  <a:lnTo>
                    <a:pt x="122403" y="415194"/>
                  </a:lnTo>
                  <a:lnTo>
                    <a:pt x="146677" y="376582"/>
                  </a:lnTo>
                  <a:lnTo>
                    <a:pt x="172855" y="339419"/>
                  </a:lnTo>
                  <a:lnTo>
                    <a:pt x="200866" y="303777"/>
                  </a:lnTo>
                  <a:lnTo>
                    <a:pt x="230640" y="269729"/>
                  </a:lnTo>
                  <a:lnTo>
                    <a:pt x="262104" y="237349"/>
                  </a:lnTo>
                  <a:lnTo>
                    <a:pt x="295189" y="206710"/>
                  </a:lnTo>
                  <a:lnTo>
                    <a:pt x="329824" y="177884"/>
                  </a:lnTo>
                  <a:lnTo>
                    <a:pt x="365937" y="150944"/>
                  </a:lnTo>
                  <a:lnTo>
                    <a:pt x="403457" y="125964"/>
                  </a:lnTo>
                  <a:lnTo>
                    <a:pt x="442314" y="103016"/>
                  </a:lnTo>
                  <a:lnTo>
                    <a:pt x="482436" y="82174"/>
                  </a:lnTo>
                  <a:lnTo>
                    <a:pt x="523753" y="63511"/>
                  </a:lnTo>
                  <a:lnTo>
                    <a:pt x="566194" y="47099"/>
                  </a:lnTo>
                  <a:lnTo>
                    <a:pt x="609688" y="33012"/>
                  </a:lnTo>
                  <a:lnTo>
                    <a:pt x="654163" y="21322"/>
                  </a:lnTo>
                  <a:lnTo>
                    <a:pt x="699549" y="12103"/>
                  </a:lnTo>
                  <a:lnTo>
                    <a:pt x="745775" y="5427"/>
                  </a:lnTo>
                  <a:lnTo>
                    <a:pt x="792770" y="1369"/>
                  </a:lnTo>
                  <a:lnTo>
                    <a:pt x="840463" y="0"/>
                  </a:lnTo>
                  <a:close/>
                </a:path>
              </a:pathLst>
            </a:custGeom>
            <a:ln w="50799">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bject 12">
              <a:extLst>
                <a:ext uri="{FF2B5EF4-FFF2-40B4-BE49-F238E27FC236}">
                  <a16:creationId xmlns:a16="http://schemas.microsoft.com/office/drawing/2014/main" id="{438A023F-625B-49D8-86B8-A240847C0CD9}"/>
                </a:ext>
              </a:extLst>
            </p:cNvPr>
            <p:cNvSpPr/>
            <p:nvPr/>
          </p:nvSpPr>
          <p:spPr>
            <a:xfrm>
              <a:off x="4924003" y="4453971"/>
              <a:ext cx="868044" cy="1532890"/>
            </a:xfrm>
            <a:custGeom>
              <a:avLst/>
              <a:gdLst/>
              <a:ahLst/>
              <a:cxnLst/>
              <a:rect l="l" t="t" r="r" b="b"/>
              <a:pathLst>
                <a:path w="868045" h="1532889">
                  <a:moveTo>
                    <a:pt x="284303" y="48336"/>
                  </a:moveTo>
                  <a:lnTo>
                    <a:pt x="3182" y="48336"/>
                  </a:lnTo>
                  <a:lnTo>
                    <a:pt x="54788" y="49988"/>
                  </a:lnTo>
                  <a:lnTo>
                    <a:pt x="105542" y="54879"/>
                  </a:lnTo>
                  <a:lnTo>
                    <a:pt x="155347" y="62911"/>
                  </a:lnTo>
                  <a:lnTo>
                    <a:pt x="204109" y="73984"/>
                  </a:lnTo>
                  <a:lnTo>
                    <a:pt x="251731" y="88001"/>
                  </a:lnTo>
                  <a:lnTo>
                    <a:pt x="298118" y="104864"/>
                  </a:lnTo>
                  <a:lnTo>
                    <a:pt x="343174" y="124473"/>
                  </a:lnTo>
                  <a:lnTo>
                    <a:pt x="386803" y="146731"/>
                  </a:lnTo>
                  <a:lnTo>
                    <a:pt x="428911" y="171538"/>
                  </a:lnTo>
                  <a:lnTo>
                    <a:pt x="469400" y="198797"/>
                  </a:lnTo>
                  <a:lnTo>
                    <a:pt x="508176" y="228409"/>
                  </a:lnTo>
                  <a:lnTo>
                    <a:pt x="545142" y="260276"/>
                  </a:lnTo>
                  <a:lnTo>
                    <a:pt x="580204" y="294299"/>
                  </a:lnTo>
                  <a:lnTo>
                    <a:pt x="613302" y="330422"/>
                  </a:lnTo>
                  <a:lnTo>
                    <a:pt x="644302" y="368512"/>
                  </a:lnTo>
                  <a:lnTo>
                    <a:pt x="673109" y="408469"/>
                  </a:lnTo>
                  <a:lnTo>
                    <a:pt x="699627" y="450195"/>
                  </a:lnTo>
                  <a:lnTo>
                    <a:pt x="723759" y="493591"/>
                  </a:lnTo>
                  <a:lnTo>
                    <a:pt x="745412" y="538559"/>
                  </a:lnTo>
                  <a:lnTo>
                    <a:pt x="764488" y="585001"/>
                  </a:lnTo>
                  <a:lnTo>
                    <a:pt x="780891" y="632818"/>
                  </a:lnTo>
                  <a:lnTo>
                    <a:pt x="794527" y="681912"/>
                  </a:lnTo>
                  <a:lnTo>
                    <a:pt x="805300" y="732183"/>
                  </a:lnTo>
                  <a:lnTo>
                    <a:pt x="813113" y="783534"/>
                  </a:lnTo>
                  <a:lnTo>
                    <a:pt x="817871" y="835866"/>
                  </a:lnTo>
                  <a:lnTo>
                    <a:pt x="819478" y="889081"/>
                  </a:lnTo>
                  <a:lnTo>
                    <a:pt x="818077" y="938528"/>
                  </a:lnTo>
                  <a:lnTo>
                    <a:pt x="813900" y="987537"/>
                  </a:lnTo>
                  <a:lnTo>
                    <a:pt x="806992" y="1035996"/>
                  </a:lnTo>
                  <a:lnTo>
                    <a:pt x="797396" y="1083794"/>
                  </a:lnTo>
                  <a:lnTo>
                    <a:pt x="785156" y="1130819"/>
                  </a:lnTo>
                  <a:lnTo>
                    <a:pt x="770315" y="1176960"/>
                  </a:lnTo>
                  <a:lnTo>
                    <a:pt x="752916" y="1222106"/>
                  </a:lnTo>
                  <a:lnTo>
                    <a:pt x="733004" y="1266146"/>
                  </a:lnTo>
                  <a:lnTo>
                    <a:pt x="710622" y="1308967"/>
                  </a:lnTo>
                  <a:lnTo>
                    <a:pt x="685813" y="1350458"/>
                  </a:lnTo>
                  <a:lnTo>
                    <a:pt x="658621" y="1390509"/>
                  </a:lnTo>
                  <a:lnTo>
                    <a:pt x="629089" y="1429008"/>
                  </a:lnTo>
                  <a:lnTo>
                    <a:pt x="597261" y="1465843"/>
                  </a:lnTo>
                  <a:lnTo>
                    <a:pt x="563180" y="1500903"/>
                  </a:lnTo>
                  <a:lnTo>
                    <a:pt x="572809" y="1507967"/>
                  </a:lnTo>
                  <a:lnTo>
                    <a:pt x="582089" y="1515640"/>
                  </a:lnTo>
                  <a:lnTo>
                    <a:pt x="590995" y="1523923"/>
                  </a:lnTo>
                  <a:lnTo>
                    <a:pt x="599500" y="1532815"/>
                  </a:lnTo>
                  <a:lnTo>
                    <a:pt x="635155" y="1495827"/>
                  </a:lnTo>
                  <a:lnTo>
                    <a:pt x="668458" y="1456996"/>
                  </a:lnTo>
                  <a:lnTo>
                    <a:pt x="699363" y="1416435"/>
                  </a:lnTo>
                  <a:lnTo>
                    <a:pt x="727825" y="1374262"/>
                  </a:lnTo>
                  <a:lnTo>
                    <a:pt x="753797" y="1330589"/>
                  </a:lnTo>
                  <a:lnTo>
                    <a:pt x="777231" y="1285533"/>
                  </a:lnTo>
                  <a:lnTo>
                    <a:pt x="798083" y="1239208"/>
                  </a:lnTo>
                  <a:lnTo>
                    <a:pt x="816305" y="1191730"/>
                  </a:lnTo>
                  <a:lnTo>
                    <a:pt x="831851" y="1143214"/>
                  </a:lnTo>
                  <a:lnTo>
                    <a:pt x="844675" y="1093774"/>
                  </a:lnTo>
                  <a:lnTo>
                    <a:pt x="854729" y="1043525"/>
                  </a:lnTo>
                  <a:lnTo>
                    <a:pt x="861969" y="992584"/>
                  </a:lnTo>
                  <a:lnTo>
                    <a:pt x="866346" y="941064"/>
                  </a:lnTo>
                  <a:lnTo>
                    <a:pt x="867816" y="889081"/>
                  </a:lnTo>
                  <a:lnTo>
                    <a:pt x="866349" y="836882"/>
                  </a:lnTo>
                  <a:lnTo>
                    <a:pt x="862003" y="785474"/>
                  </a:lnTo>
                  <a:lnTo>
                    <a:pt x="854858" y="734942"/>
                  </a:lnTo>
                  <a:lnTo>
                    <a:pt x="844996" y="685367"/>
                  </a:lnTo>
                  <a:lnTo>
                    <a:pt x="832498" y="636835"/>
                  </a:lnTo>
                  <a:lnTo>
                    <a:pt x="817445" y="589427"/>
                  </a:lnTo>
                  <a:lnTo>
                    <a:pt x="799917" y="543229"/>
                  </a:lnTo>
                  <a:lnTo>
                    <a:pt x="779996" y="498322"/>
                  </a:lnTo>
                  <a:lnTo>
                    <a:pt x="757764" y="454791"/>
                  </a:lnTo>
                  <a:lnTo>
                    <a:pt x="733300" y="412719"/>
                  </a:lnTo>
                  <a:lnTo>
                    <a:pt x="706686" y="372189"/>
                  </a:lnTo>
                  <a:lnTo>
                    <a:pt x="678004" y="333286"/>
                  </a:lnTo>
                  <a:lnTo>
                    <a:pt x="647334" y="296091"/>
                  </a:lnTo>
                  <a:lnTo>
                    <a:pt x="614757" y="260690"/>
                  </a:lnTo>
                  <a:lnTo>
                    <a:pt x="580318" y="227130"/>
                  </a:lnTo>
                  <a:lnTo>
                    <a:pt x="544132" y="195535"/>
                  </a:lnTo>
                  <a:lnTo>
                    <a:pt x="506280" y="165988"/>
                  </a:lnTo>
                  <a:lnTo>
                    <a:pt x="466844" y="138572"/>
                  </a:lnTo>
                  <a:lnTo>
                    <a:pt x="425905" y="113370"/>
                  </a:lnTo>
                  <a:lnTo>
                    <a:pt x="383543" y="90467"/>
                  </a:lnTo>
                  <a:lnTo>
                    <a:pt x="339840" y="69946"/>
                  </a:lnTo>
                  <a:lnTo>
                    <a:pt x="294877" y="51890"/>
                  </a:lnTo>
                  <a:lnTo>
                    <a:pt x="284303" y="48336"/>
                  </a:lnTo>
                  <a:close/>
                </a:path>
                <a:path w="868045" h="1532889">
                  <a:moveTo>
                    <a:pt x="3182" y="0"/>
                  </a:moveTo>
                  <a:lnTo>
                    <a:pt x="0" y="17"/>
                  </a:lnTo>
                  <a:lnTo>
                    <a:pt x="377" y="11065"/>
                  </a:lnTo>
                  <a:lnTo>
                    <a:pt x="571" y="22650"/>
                  </a:lnTo>
                  <a:lnTo>
                    <a:pt x="637" y="48355"/>
                  </a:lnTo>
                  <a:lnTo>
                    <a:pt x="284303" y="48336"/>
                  </a:lnTo>
                  <a:lnTo>
                    <a:pt x="248735" y="36382"/>
                  </a:lnTo>
                  <a:lnTo>
                    <a:pt x="201496" y="23507"/>
                  </a:lnTo>
                  <a:lnTo>
                    <a:pt x="153239" y="13348"/>
                  </a:lnTo>
                  <a:lnTo>
                    <a:pt x="104048" y="5988"/>
                  </a:lnTo>
                  <a:lnTo>
                    <a:pt x="54001" y="1510"/>
                  </a:lnTo>
                  <a:lnTo>
                    <a:pt x="3182"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13">
              <a:extLst>
                <a:ext uri="{FF2B5EF4-FFF2-40B4-BE49-F238E27FC236}">
                  <a16:creationId xmlns:a16="http://schemas.microsoft.com/office/drawing/2014/main" id="{DF6111F6-556B-4A67-883E-8E7B1334F6BC}"/>
                </a:ext>
              </a:extLst>
            </p:cNvPr>
            <p:cNvSpPr txBox="1"/>
            <p:nvPr/>
          </p:nvSpPr>
          <p:spPr>
            <a:xfrm>
              <a:off x="4221305" y="4269353"/>
              <a:ext cx="1435735" cy="1664524"/>
            </a:xfrm>
            <a:prstGeom prst="rect">
              <a:avLst/>
            </a:prstGeom>
          </p:spPr>
          <p:txBody>
            <a:bodyPr vert="horz" wrap="square" lIns="0" tIns="361950" rIns="0" bIns="0" rtlCol="0">
              <a:spAutoFit/>
            </a:bodyPr>
            <a:lstStyle/>
            <a:p>
              <a:pPr marL="0" marR="0" lvl="0" indent="0" algn="ctr" defTabSz="914400" rtl="0" eaLnBrk="1" fontAlgn="auto" latinLnBrk="0" hangingPunct="1">
                <a:lnSpc>
                  <a:spcPct val="100000"/>
                </a:lnSpc>
                <a:spcBef>
                  <a:spcPts val="2850"/>
                </a:spcBef>
                <a:spcAft>
                  <a:spcPts val="0"/>
                </a:spcAft>
                <a:buClrTx/>
                <a:buSzTx/>
                <a:buFontTx/>
                <a:buNone/>
                <a:tabLst/>
                <a:defRPr/>
              </a:pPr>
              <a:r>
                <a:rPr kumimoji="0" sz="3950" b="1" i="0" u="none" strike="noStrike" kern="1200" cap="none" spc="-330" normalizeH="0" baseline="0" noProof="0" dirty="0">
                  <a:ln>
                    <a:noFill/>
                  </a:ln>
                  <a:solidFill>
                    <a:srgbClr val="F58634"/>
                  </a:solidFill>
                  <a:effectLst/>
                  <a:uLnTx/>
                  <a:uFillTx/>
                  <a:latin typeface="Times New Roman"/>
                  <a:ea typeface="+mn-ea"/>
                  <a:cs typeface="Times New Roman"/>
                </a:rPr>
                <a:t>40%</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890"/>
                </a:spcBef>
                <a:spcAft>
                  <a:spcPts val="0"/>
                </a:spcAft>
                <a:buClrTx/>
                <a:buSzTx/>
                <a:buFontTx/>
                <a:buNone/>
                <a:tabLst/>
                <a:defRPr/>
              </a:pPr>
              <a:r>
                <a:rPr kumimoji="0" sz="175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Processing </a:t>
              </a:r>
              <a:r>
                <a:rPr kumimoji="0" sz="1750" b="1" i="0" u="none" strike="noStrike" kern="1200" cap="none" spc="-9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r>
                <a:rPr kumimoji="0" sz="1750" b="1" i="0" u="none" strike="noStrike" kern="1200" cap="none" spc="-2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Disposal</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0955" marR="0" lvl="0" indent="0" algn="ctr" defTabSz="914400" rtl="0" eaLnBrk="1" fontAlgn="auto" latinLnBrk="0" hangingPunct="1">
                <a:lnSpc>
                  <a:spcPct val="100000"/>
                </a:lnSpc>
                <a:spcBef>
                  <a:spcPts val="445"/>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1,200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57" name="object 14">
              <a:extLst>
                <a:ext uri="{FF2B5EF4-FFF2-40B4-BE49-F238E27FC236}">
                  <a16:creationId xmlns:a16="http://schemas.microsoft.com/office/drawing/2014/main" id="{34DDFE2B-0563-4225-95D7-1A61E69438F5}"/>
                </a:ext>
              </a:extLst>
            </p:cNvPr>
            <p:cNvSpPr/>
            <p:nvPr/>
          </p:nvSpPr>
          <p:spPr>
            <a:xfrm>
              <a:off x="6187131" y="4477705"/>
              <a:ext cx="1681480" cy="1730375"/>
            </a:xfrm>
            <a:custGeom>
              <a:avLst/>
              <a:gdLst/>
              <a:ahLst/>
              <a:cxnLst/>
              <a:rect l="l" t="t" r="r" b="b"/>
              <a:pathLst>
                <a:path w="1681479" h="1730375">
                  <a:moveTo>
                    <a:pt x="840464" y="0"/>
                  </a:moveTo>
                  <a:lnTo>
                    <a:pt x="792771" y="1369"/>
                  </a:lnTo>
                  <a:lnTo>
                    <a:pt x="745777" y="5427"/>
                  </a:lnTo>
                  <a:lnTo>
                    <a:pt x="699551" y="12103"/>
                  </a:lnTo>
                  <a:lnTo>
                    <a:pt x="654165" y="21322"/>
                  </a:lnTo>
                  <a:lnTo>
                    <a:pt x="609690" y="33012"/>
                  </a:lnTo>
                  <a:lnTo>
                    <a:pt x="566196" y="47099"/>
                  </a:lnTo>
                  <a:lnTo>
                    <a:pt x="523756" y="63511"/>
                  </a:lnTo>
                  <a:lnTo>
                    <a:pt x="482438" y="82174"/>
                  </a:lnTo>
                  <a:lnTo>
                    <a:pt x="442316" y="103016"/>
                  </a:lnTo>
                  <a:lnTo>
                    <a:pt x="403459" y="125964"/>
                  </a:lnTo>
                  <a:lnTo>
                    <a:pt x="365939" y="150944"/>
                  </a:lnTo>
                  <a:lnTo>
                    <a:pt x="329826" y="177884"/>
                  </a:lnTo>
                  <a:lnTo>
                    <a:pt x="295191" y="206710"/>
                  </a:lnTo>
                  <a:lnTo>
                    <a:pt x="262106" y="237349"/>
                  </a:lnTo>
                  <a:lnTo>
                    <a:pt x="230641" y="269729"/>
                  </a:lnTo>
                  <a:lnTo>
                    <a:pt x="200868" y="303777"/>
                  </a:lnTo>
                  <a:lnTo>
                    <a:pt x="172856" y="339419"/>
                  </a:lnTo>
                  <a:lnTo>
                    <a:pt x="146678" y="376582"/>
                  </a:lnTo>
                  <a:lnTo>
                    <a:pt x="122404" y="415194"/>
                  </a:lnTo>
                  <a:lnTo>
                    <a:pt x="100105" y="455181"/>
                  </a:lnTo>
                  <a:lnTo>
                    <a:pt x="79852" y="496471"/>
                  </a:lnTo>
                  <a:lnTo>
                    <a:pt x="61716" y="538990"/>
                  </a:lnTo>
                  <a:lnTo>
                    <a:pt x="45768" y="582665"/>
                  </a:lnTo>
                  <a:lnTo>
                    <a:pt x="32079" y="627424"/>
                  </a:lnTo>
                  <a:lnTo>
                    <a:pt x="20719" y="673193"/>
                  </a:lnTo>
                  <a:lnTo>
                    <a:pt x="11761" y="719899"/>
                  </a:lnTo>
                  <a:lnTo>
                    <a:pt x="5274" y="767469"/>
                  </a:lnTo>
                  <a:lnTo>
                    <a:pt x="1330" y="815831"/>
                  </a:lnTo>
                  <a:lnTo>
                    <a:pt x="0" y="864911"/>
                  </a:lnTo>
                  <a:lnTo>
                    <a:pt x="1330" y="913992"/>
                  </a:lnTo>
                  <a:lnTo>
                    <a:pt x="5274" y="962354"/>
                  </a:lnTo>
                  <a:lnTo>
                    <a:pt x="11761" y="1009925"/>
                  </a:lnTo>
                  <a:lnTo>
                    <a:pt x="20719" y="1056631"/>
                  </a:lnTo>
                  <a:lnTo>
                    <a:pt x="32079" y="1102400"/>
                  </a:lnTo>
                  <a:lnTo>
                    <a:pt x="45768" y="1147159"/>
                  </a:lnTo>
                  <a:lnTo>
                    <a:pt x="61716" y="1190835"/>
                  </a:lnTo>
                  <a:lnTo>
                    <a:pt x="79852" y="1233354"/>
                  </a:lnTo>
                  <a:lnTo>
                    <a:pt x="100105" y="1274643"/>
                  </a:lnTo>
                  <a:lnTo>
                    <a:pt x="122404" y="1314631"/>
                  </a:lnTo>
                  <a:lnTo>
                    <a:pt x="146678" y="1353242"/>
                  </a:lnTo>
                  <a:lnTo>
                    <a:pt x="172856" y="1390406"/>
                  </a:lnTo>
                  <a:lnTo>
                    <a:pt x="200868" y="1426048"/>
                  </a:lnTo>
                  <a:lnTo>
                    <a:pt x="230641" y="1460096"/>
                  </a:lnTo>
                  <a:lnTo>
                    <a:pt x="262106" y="1492476"/>
                  </a:lnTo>
                  <a:lnTo>
                    <a:pt x="295191" y="1523115"/>
                  </a:lnTo>
                  <a:lnTo>
                    <a:pt x="329826" y="1551941"/>
                  </a:lnTo>
                  <a:lnTo>
                    <a:pt x="365939" y="1578881"/>
                  </a:lnTo>
                  <a:lnTo>
                    <a:pt x="403459" y="1603861"/>
                  </a:lnTo>
                  <a:lnTo>
                    <a:pt x="442316" y="1626809"/>
                  </a:lnTo>
                  <a:lnTo>
                    <a:pt x="482438" y="1647651"/>
                  </a:lnTo>
                  <a:lnTo>
                    <a:pt x="523756" y="1666314"/>
                  </a:lnTo>
                  <a:lnTo>
                    <a:pt x="566196" y="1682726"/>
                  </a:lnTo>
                  <a:lnTo>
                    <a:pt x="609690" y="1696814"/>
                  </a:lnTo>
                  <a:lnTo>
                    <a:pt x="654165" y="1708503"/>
                  </a:lnTo>
                  <a:lnTo>
                    <a:pt x="699551" y="1717722"/>
                  </a:lnTo>
                  <a:lnTo>
                    <a:pt x="745777" y="1724398"/>
                  </a:lnTo>
                  <a:lnTo>
                    <a:pt x="792771" y="1728457"/>
                  </a:lnTo>
                  <a:lnTo>
                    <a:pt x="840464" y="1729826"/>
                  </a:lnTo>
                  <a:lnTo>
                    <a:pt x="888156" y="1728457"/>
                  </a:lnTo>
                  <a:lnTo>
                    <a:pt x="935151" y="1724398"/>
                  </a:lnTo>
                  <a:lnTo>
                    <a:pt x="981377" y="1717722"/>
                  </a:lnTo>
                  <a:lnTo>
                    <a:pt x="1026763" y="1708503"/>
                  </a:lnTo>
                  <a:lnTo>
                    <a:pt x="1071238" y="1696814"/>
                  </a:lnTo>
                  <a:lnTo>
                    <a:pt x="1114731" y="1682726"/>
                  </a:lnTo>
                  <a:lnTo>
                    <a:pt x="1157172" y="1666314"/>
                  </a:lnTo>
                  <a:lnTo>
                    <a:pt x="1198489" y="1647651"/>
                  </a:lnTo>
                  <a:lnTo>
                    <a:pt x="1238611" y="1626809"/>
                  </a:lnTo>
                  <a:lnTo>
                    <a:pt x="1277468" y="1603861"/>
                  </a:lnTo>
                  <a:lnTo>
                    <a:pt x="1314988" y="1578881"/>
                  </a:lnTo>
                  <a:lnTo>
                    <a:pt x="1351101" y="1551941"/>
                  </a:lnTo>
                  <a:lnTo>
                    <a:pt x="1385736" y="1523115"/>
                  </a:lnTo>
                  <a:lnTo>
                    <a:pt x="1418821" y="1492476"/>
                  </a:lnTo>
                  <a:lnTo>
                    <a:pt x="1450286" y="1460096"/>
                  </a:lnTo>
                  <a:lnTo>
                    <a:pt x="1480059" y="1426048"/>
                  </a:lnTo>
                  <a:lnTo>
                    <a:pt x="1508070" y="1390406"/>
                  </a:lnTo>
                  <a:lnTo>
                    <a:pt x="1534249" y="1353242"/>
                  </a:lnTo>
                  <a:lnTo>
                    <a:pt x="1558523" y="1314631"/>
                  </a:lnTo>
                  <a:lnTo>
                    <a:pt x="1580822" y="1274643"/>
                  </a:lnTo>
                  <a:lnTo>
                    <a:pt x="1601075" y="1233354"/>
                  </a:lnTo>
                  <a:lnTo>
                    <a:pt x="1619211" y="1190835"/>
                  </a:lnTo>
                  <a:lnTo>
                    <a:pt x="1635159" y="1147159"/>
                  </a:lnTo>
                  <a:lnTo>
                    <a:pt x="1648848" y="1102400"/>
                  </a:lnTo>
                  <a:lnTo>
                    <a:pt x="1660207" y="1056631"/>
                  </a:lnTo>
                  <a:lnTo>
                    <a:pt x="1669166" y="1009925"/>
                  </a:lnTo>
                  <a:lnTo>
                    <a:pt x="1675652" y="962354"/>
                  </a:lnTo>
                  <a:lnTo>
                    <a:pt x="1679597" y="913992"/>
                  </a:lnTo>
                  <a:lnTo>
                    <a:pt x="1680927" y="864911"/>
                  </a:lnTo>
                  <a:lnTo>
                    <a:pt x="1679597" y="815831"/>
                  </a:lnTo>
                  <a:lnTo>
                    <a:pt x="1675652" y="767469"/>
                  </a:lnTo>
                  <a:lnTo>
                    <a:pt x="1669166" y="719899"/>
                  </a:lnTo>
                  <a:lnTo>
                    <a:pt x="1660207" y="673193"/>
                  </a:lnTo>
                  <a:lnTo>
                    <a:pt x="1648848" y="627424"/>
                  </a:lnTo>
                  <a:lnTo>
                    <a:pt x="1635159" y="582665"/>
                  </a:lnTo>
                  <a:lnTo>
                    <a:pt x="1619211" y="538990"/>
                  </a:lnTo>
                  <a:lnTo>
                    <a:pt x="1601075" y="496471"/>
                  </a:lnTo>
                  <a:lnTo>
                    <a:pt x="1580822" y="455181"/>
                  </a:lnTo>
                  <a:lnTo>
                    <a:pt x="1558523" y="415194"/>
                  </a:lnTo>
                  <a:lnTo>
                    <a:pt x="1534249" y="376582"/>
                  </a:lnTo>
                  <a:lnTo>
                    <a:pt x="1508070" y="339419"/>
                  </a:lnTo>
                  <a:lnTo>
                    <a:pt x="1480059" y="303777"/>
                  </a:lnTo>
                  <a:lnTo>
                    <a:pt x="1450286" y="269729"/>
                  </a:lnTo>
                  <a:lnTo>
                    <a:pt x="1418821" y="237349"/>
                  </a:lnTo>
                  <a:lnTo>
                    <a:pt x="1385736" y="206710"/>
                  </a:lnTo>
                  <a:lnTo>
                    <a:pt x="1351101" y="177884"/>
                  </a:lnTo>
                  <a:lnTo>
                    <a:pt x="1314988" y="150944"/>
                  </a:lnTo>
                  <a:lnTo>
                    <a:pt x="1277468" y="125964"/>
                  </a:lnTo>
                  <a:lnTo>
                    <a:pt x="1238611" y="103016"/>
                  </a:lnTo>
                  <a:lnTo>
                    <a:pt x="1198489" y="82174"/>
                  </a:lnTo>
                  <a:lnTo>
                    <a:pt x="1157172" y="63511"/>
                  </a:lnTo>
                  <a:lnTo>
                    <a:pt x="1114731" y="47099"/>
                  </a:lnTo>
                  <a:lnTo>
                    <a:pt x="1071238" y="33012"/>
                  </a:lnTo>
                  <a:lnTo>
                    <a:pt x="1026763" y="21322"/>
                  </a:lnTo>
                  <a:lnTo>
                    <a:pt x="981377" y="12103"/>
                  </a:lnTo>
                  <a:lnTo>
                    <a:pt x="935151" y="5427"/>
                  </a:lnTo>
                  <a:lnTo>
                    <a:pt x="888156" y="1369"/>
                  </a:lnTo>
                  <a:lnTo>
                    <a:pt x="840464"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bject 15">
              <a:extLst>
                <a:ext uri="{FF2B5EF4-FFF2-40B4-BE49-F238E27FC236}">
                  <a16:creationId xmlns:a16="http://schemas.microsoft.com/office/drawing/2014/main" id="{AAC8EF88-D271-4C0D-8C93-8012B5068D35}"/>
                </a:ext>
              </a:extLst>
            </p:cNvPr>
            <p:cNvSpPr/>
            <p:nvPr/>
          </p:nvSpPr>
          <p:spPr>
            <a:xfrm>
              <a:off x="6187131" y="4477705"/>
              <a:ext cx="1681480" cy="1730375"/>
            </a:xfrm>
            <a:custGeom>
              <a:avLst/>
              <a:gdLst/>
              <a:ahLst/>
              <a:cxnLst/>
              <a:rect l="l" t="t" r="r" b="b"/>
              <a:pathLst>
                <a:path w="1681479" h="1730375">
                  <a:moveTo>
                    <a:pt x="840464" y="0"/>
                  </a:moveTo>
                  <a:lnTo>
                    <a:pt x="888156" y="1369"/>
                  </a:lnTo>
                  <a:lnTo>
                    <a:pt x="935151" y="5427"/>
                  </a:lnTo>
                  <a:lnTo>
                    <a:pt x="981377" y="12103"/>
                  </a:lnTo>
                  <a:lnTo>
                    <a:pt x="1026763" y="21322"/>
                  </a:lnTo>
                  <a:lnTo>
                    <a:pt x="1071238" y="33012"/>
                  </a:lnTo>
                  <a:lnTo>
                    <a:pt x="1114731" y="47099"/>
                  </a:lnTo>
                  <a:lnTo>
                    <a:pt x="1157172" y="63511"/>
                  </a:lnTo>
                  <a:lnTo>
                    <a:pt x="1198489" y="82174"/>
                  </a:lnTo>
                  <a:lnTo>
                    <a:pt x="1238611" y="103016"/>
                  </a:lnTo>
                  <a:lnTo>
                    <a:pt x="1277468" y="125964"/>
                  </a:lnTo>
                  <a:lnTo>
                    <a:pt x="1314988" y="150944"/>
                  </a:lnTo>
                  <a:lnTo>
                    <a:pt x="1351101" y="177884"/>
                  </a:lnTo>
                  <a:lnTo>
                    <a:pt x="1385736" y="206710"/>
                  </a:lnTo>
                  <a:lnTo>
                    <a:pt x="1418821" y="237349"/>
                  </a:lnTo>
                  <a:lnTo>
                    <a:pt x="1450286" y="269729"/>
                  </a:lnTo>
                  <a:lnTo>
                    <a:pt x="1480059" y="303777"/>
                  </a:lnTo>
                  <a:lnTo>
                    <a:pt x="1508070" y="339419"/>
                  </a:lnTo>
                  <a:lnTo>
                    <a:pt x="1534249" y="376582"/>
                  </a:lnTo>
                  <a:lnTo>
                    <a:pt x="1558523" y="415194"/>
                  </a:lnTo>
                  <a:lnTo>
                    <a:pt x="1580822" y="455181"/>
                  </a:lnTo>
                  <a:lnTo>
                    <a:pt x="1601075" y="496471"/>
                  </a:lnTo>
                  <a:lnTo>
                    <a:pt x="1619211" y="538990"/>
                  </a:lnTo>
                  <a:lnTo>
                    <a:pt x="1635159" y="582665"/>
                  </a:lnTo>
                  <a:lnTo>
                    <a:pt x="1648848" y="627424"/>
                  </a:lnTo>
                  <a:lnTo>
                    <a:pt x="1660207" y="673193"/>
                  </a:lnTo>
                  <a:lnTo>
                    <a:pt x="1669166" y="719899"/>
                  </a:lnTo>
                  <a:lnTo>
                    <a:pt x="1675652" y="767469"/>
                  </a:lnTo>
                  <a:lnTo>
                    <a:pt x="1679597" y="815831"/>
                  </a:lnTo>
                  <a:lnTo>
                    <a:pt x="1680927" y="864911"/>
                  </a:lnTo>
                  <a:lnTo>
                    <a:pt x="1679597" y="913992"/>
                  </a:lnTo>
                  <a:lnTo>
                    <a:pt x="1675652" y="962354"/>
                  </a:lnTo>
                  <a:lnTo>
                    <a:pt x="1669166" y="1009925"/>
                  </a:lnTo>
                  <a:lnTo>
                    <a:pt x="1660207" y="1056631"/>
                  </a:lnTo>
                  <a:lnTo>
                    <a:pt x="1648848" y="1102400"/>
                  </a:lnTo>
                  <a:lnTo>
                    <a:pt x="1635159" y="1147159"/>
                  </a:lnTo>
                  <a:lnTo>
                    <a:pt x="1619211" y="1190835"/>
                  </a:lnTo>
                  <a:lnTo>
                    <a:pt x="1601075" y="1233354"/>
                  </a:lnTo>
                  <a:lnTo>
                    <a:pt x="1580822" y="1274643"/>
                  </a:lnTo>
                  <a:lnTo>
                    <a:pt x="1558523" y="1314631"/>
                  </a:lnTo>
                  <a:lnTo>
                    <a:pt x="1534249" y="1353242"/>
                  </a:lnTo>
                  <a:lnTo>
                    <a:pt x="1508070" y="1390406"/>
                  </a:lnTo>
                  <a:lnTo>
                    <a:pt x="1480059" y="1426048"/>
                  </a:lnTo>
                  <a:lnTo>
                    <a:pt x="1450286" y="1460096"/>
                  </a:lnTo>
                  <a:lnTo>
                    <a:pt x="1418821" y="1492476"/>
                  </a:lnTo>
                  <a:lnTo>
                    <a:pt x="1385736" y="1523115"/>
                  </a:lnTo>
                  <a:lnTo>
                    <a:pt x="1351101" y="1551941"/>
                  </a:lnTo>
                  <a:lnTo>
                    <a:pt x="1314988" y="1578881"/>
                  </a:lnTo>
                  <a:lnTo>
                    <a:pt x="1277468" y="1603861"/>
                  </a:lnTo>
                  <a:lnTo>
                    <a:pt x="1238611" y="1626809"/>
                  </a:lnTo>
                  <a:lnTo>
                    <a:pt x="1198489" y="1647651"/>
                  </a:lnTo>
                  <a:lnTo>
                    <a:pt x="1157172" y="1666314"/>
                  </a:lnTo>
                  <a:lnTo>
                    <a:pt x="1114731" y="1682726"/>
                  </a:lnTo>
                  <a:lnTo>
                    <a:pt x="1071238" y="1696814"/>
                  </a:lnTo>
                  <a:lnTo>
                    <a:pt x="1026763" y="1708503"/>
                  </a:lnTo>
                  <a:lnTo>
                    <a:pt x="981377" y="1717722"/>
                  </a:lnTo>
                  <a:lnTo>
                    <a:pt x="935151" y="1724398"/>
                  </a:lnTo>
                  <a:lnTo>
                    <a:pt x="888156" y="1728457"/>
                  </a:lnTo>
                  <a:lnTo>
                    <a:pt x="840464" y="1729826"/>
                  </a:lnTo>
                  <a:lnTo>
                    <a:pt x="792771" y="1728457"/>
                  </a:lnTo>
                  <a:lnTo>
                    <a:pt x="745777" y="1724398"/>
                  </a:lnTo>
                  <a:lnTo>
                    <a:pt x="699551" y="1717722"/>
                  </a:lnTo>
                  <a:lnTo>
                    <a:pt x="654165" y="1708503"/>
                  </a:lnTo>
                  <a:lnTo>
                    <a:pt x="609690" y="1696814"/>
                  </a:lnTo>
                  <a:lnTo>
                    <a:pt x="566196" y="1682726"/>
                  </a:lnTo>
                  <a:lnTo>
                    <a:pt x="523756" y="1666314"/>
                  </a:lnTo>
                  <a:lnTo>
                    <a:pt x="482438" y="1647651"/>
                  </a:lnTo>
                  <a:lnTo>
                    <a:pt x="442316" y="1626809"/>
                  </a:lnTo>
                  <a:lnTo>
                    <a:pt x="403459" y="1603861"/>
                  </a:lnTo>
                  <a:lnTo>
                    <a:pt x="365939" y="1578881"/>
                  </a:lnTo>
                  <a:lnTo>
                    <a:pt x="329826" y="1551941"/>
                  </a:lnTo>
                  <a:lnTo>
                    <a:pt x="295191" y="1523115"/>
                  </a:lnTo>
                  <a:lnTo>
                    <a:pt x="262106" y="1492476"/>
                  </a:lnTo>
                  <a:lnTo>
                    <a:pt x="230641" y="1460096"/>
                  </a:lnTo>
                  <a:lnTo>
                    <a:pt x="200868" y="1426048"/>
                  </a:lnTo>
                  <a:lnTo>
                    <a:pt x="172856" y="1390406"/>
                  </a:lnTo>
                  <a:lnTo>
                    <a:pt x="146678" y="1353242"/>
                  </a:lnTo>
                  <a:lnTo>
                    <a:pt x="122404" y="1314631"/>
                  </a:lnTo>
                  <a:lnTo>
                    <a:pt x="100105" y="1274643"/>
                  </a:lnTo>
                  <a:lnTo>
                    <a:pt x="79852" y="1233354"/>
                  </a:lnTo>
                  <a:lnTo>
                    <a:pt x="61716" y="1190835"/>
                  </a:lnTo>
                  <a:lnTo>
                    <a:pt x="45768" y="1147159"/>
                  </a:lnTo>
                  <a:lnTo>
                    <a:pt x="32079" y="1102400"/>
                  </a:lnTo>
                  <a:lnTo>
                    <a:pt x="20719" y="1056631"/>
                  </a:lnTo>
                  <a:lnTo>
                    <a:pt x="11761" y="1009925"/>
                  </a:lnTo>
                  <a:lnTo>
                    <a:pt x="5274" y="962354"/>
                  </a:lnTo>
                  <a:lnTo>
                    <a:pt x="1330" y="913992"/>
                  </a:lnTo>
                  <a:lnTo>
                    <a:pt x="0" y="864911"/>
                  </a:lnTo>
                  <a:lnTo>
                    <a:pt x="1330" y="815831"/>
                  </a:lnTo>
                  <a:lnTo>
                    <a:pt x="5274" y="767469"/>
                  </a:lnTo>
                  <a:lnTo>
                    <a:pt x="11761" y="719899"/>
                  </a:lnTo>
                  <a:lnTo>
                    <a:pt x="20719" y="673193"/>
                  </a:lnTo>
                  <a:lnTo>
                    <a:pt x="32079" y="627424"/>
                  </a:lnTo>
                  <a:lnTo>
                    <a:pt x="45768" y="582665"/>
                  </a:lnTo>
                  <a:lnTo>
                    <a:pt x="61716" y="538990"/>
                  </a:lnTo>
                  <a:lnTo>
                    <a:pt x="79852" y="496471"/>
                  </a:lnTo>
                  <a:lnTo>
                    <a:pt x="100105" y="455181"/>
                  </a:lnTo>
                  <a:lnTo>
                    <a:pt x="122404" y="415194"/>
                  </a:lnTo>
                  <a:lnTo>
                    <a:pt x="146678" y="376582"/>
                  </a:lnTo>
                  <a:lnTo>
                    <a:pt x="172856" y="339419"/>
                  </a:lnTo>
                  <a:lnTo>
                    <a:pt x="200868" y="303777"/>
                  </a:lnTo>
                  <a:lnTo>
                    <a:pt x="230641" y="269729"/>
                  </a:lnTo>
                  <a:lnTo>
                    <a:pt x="262106" y="237349"/>
                  </a:lnTo>
                  <a:lnTo>
                    <a:pt x="295191" y="206710"/>
                  </a:lnTo>
                  <a:lnTo>
                    <a:pt x="329826" y="177884"/>
                  </a:lnTo>
                  <a:lnTo>
                    <a:pt x="365939" y="150944"/>
                  </a:lnTo>
                  <a:lnTo>
                    <a:pt x="403459" y="125964"/>
                  </a:lnTo>
                  <a:lnTo>
                    <a:pt x="442316" y="103016"/>
                  </a:lnTo>
                  <a:lnTo>
                    <a:pt x="482438" y="82174"/>
                  </a:lnTo>
                  <a:lnTo>
                    <a:pt x="523756" y="63511"/>
                  </a:lnTo>
                  <a:lnTo>
                    <a:pt x="566196" y="47099"/>
                  </a:lnTo>
                  <a:lnTo>
                    <a:pt x="609690" y="33012"/>
                  </a:lnTo>
                  <a:lnTo>
                    <a:pt x="654165" y="21322"/>
                  </a:lnTo>
                  <a:lnTo>
                    <a:pt x="699551" y="12103"/>
                  </a:lnTo>
                  <a:lnTo>
                    <a:pt x="745777" y="5427"/>
                  </a:lnTo>
                  <a:lnTo>
                    <a:pt x="792771" y="1369"/>
                  </a:lnTo>
                  <a:lnTo>
                    <a:pt x="840464"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bject 16">
              <a:extLst>
                <a:ext uri="{FF2B5EF4-FFF2-40B4-BE49-F238E27FC236}">
                  <a16:creationId xmlns:a16="http://schemas.microsoft.com/office/drawing/2014/main" id="{045A8EC9-DB9B-455A-BD14-30DA00799850}"/>
                </a:ext>
              </a:extLst>
            </p:cNvPr>
            <p:cNvSpPr txBox="1"/>
            <p:nvPr/>
          </p:nvSpPr>
          <p:spPr>
            <a:xfrm>
              <a:off x="6595102" y="4602062"/>
              <a:ext cx="904875" cy="63182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30%</a:t>
              </a:r>
              <a:endParaRPr kumimoji="0" sz="395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60" name="object 17">
              <a:extLst>
                <a:ext uri="{FF2B5EF4-FFF2-40B4-BE49-F238E27FC236}">
                  <a16:creationId xmlns:a16="http://schemas.microsoft.com/office/drawing/2014/main" id="{0331CAB1-0FD8-4DA7-B705-233BCFB86813}"/>
                </a:ext>
              </a:extLst>
            </p:cNvPr>
            <p:cNvSpPr txBox="1"/>
            <p:nvPr/>
          </p:nvSpPr>
          <p:spPr>
            <a:xfrm>
              <a:off x="6123213" y="5169875"/>
              <a:ext cx="1681480" cy="926172"/>
            </a:xfrm>
            <a:prstGeom prst="rect">
              <a:avLst/>
            </a:prstGeom>
          </p:spPr>
          <p:txBody>
            <a:bodyPr vert="horz" wrap="square" lIns="0" tIns="12700" rIns="0" bIns="0" rtlCol="0">
              <a:spAutoFit/>
            </a:bodyPr>
            <a:lstStyle/>
            <a:p>
              <a:pPr marL="129539" marR="5080" lvl="0" indent="-117475" algn="ctr" defTabSz="914400" rtl="0" eaLnBrk="1" fontAlgn="auto" latinLnBrk="0" hangingPunct="1">
                <a:lnSpc>
                  <a:spcPct val="104099"/>
                </a:lnSpc>
                <a:spcBef>
                  <a:spcPts val="100"/>
                </a:spcBef>
                <a:spcAft>
                  <a:spcPts val="0"/>
                </a:spcAft>
                <a:buClrTx/>
                <a:buSzTx/>
                <a:buFontTx/>
                <a:buNone/>
                <a:tabLst/>
                <a:defRPr/>
              </a:pPr>
              <a:r>
                <a:rPr kumimoji="0" sz="1750" b="1" i="0" u="none" strike="noStrike" kern="1200" cap="none" spc="-3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Sustainable </a:t>
              </a:r>
              <a:r>
                <a:rPr kumimoji="0" sz="1750" b="1" i="0" u="none" strike="noStrike" kern="1200" cap="none" spc="-3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Sanitation</a:t>
              </a:r>
              <a:r>
                <a:rPr kumimoji="0" sz="1750" b="1" i="0" u="none" strike="noStrike" kern="1200" cap="none" spc="-18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1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  </a:t>
              </a:r>
              <a:r>
                <a:rPr kumimoji="0" sz="1750" b="1" i="0" u="none" strike="noStrike" kern="1200" cap="none" spc="-5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Safaimitra</a:t>
              </a:r>
              <a:r>
                <a:rPr kumimoji="0" sz="1750" b="1" i="0" u="none" strike="noStrike" kern="1200" cap="none" spc="-8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Suraksha</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85725" marR="0" lvl="0" indent="0" algn="ctr" defTabSz="914400" rtl="0" eaLnBrk="1" fontAlgn="auto" latinLnBrk="0" hangingPunct="1">
                <a:lnSpc>
                  <a:spcPts val="1825"/>
                </a:lnSpc>
                <a:spcBef>
                  <a:spcPts val="0"/>
                </a:spcBef>
                <a:spcAft>
                  <a:spcPts val="0"/>
                </a:spcAft>
                <a:buClrTx/>
                <a:buSzTx/>
                <a:buFontTx/>
                <a:buNone/>
                <a:tabLst/>
                <a:defRPr/>
              </a:pPr>
              <a:r>
                <a:rPr kumimoji="0" sz="1750" b="1" i="0" u="none" strike="noStrike" kern="1200" cap="none" spc="2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900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61" name="object 18">
              <a:extLst>
                <a:ext uri="{FF2B5EF4-FFF2-40B4-BE49-F238E27FC236}">
                  <a16:creationId xmlns:a16="http://schemas.microsoft.com/office/drawing/2014/main" id="{1BE53896-3B50-4D81-9B42-46F8464AE217}"/>
                </a:ext>
              </a:extLst>
            </p:cNvPr>
            <p:cNvSpPr/>
            <p:nvPr/>
          </p:nvSpPr>
          <p:spPr>
            <a:xfrm>
              <a:off x="6946458" y="4453536"/>
              <a:ext cx="946150" cy="1236345"/>
            </a:xfrm>
            <a:custGeom>
              <a:avLst/>
              <a:gdLst/>
              <a:ahLst/>
              <a:cxnLst/>
              <a:rect l="l" t="t" r="r" b="b"/>
              <a:pathLst>
                <a:path w="946150" h="1236345">
                  <a:moveTo>
                    <a:pt x="362758" y="48505"/>
                  </a:moveTo>
                  <a:lnTo>
                    <a:pt x="98341" y="48505"/>
                  </a:lnTo>
                  <a:lnTo>
                    <a:pt x="146754" y="51006"/>
                  </a:lnTo>
                  <a:lnTo>
                    <a:pt x="194670" y="56413"/>
                  </a:lnTo>
                  <a:lnTo>
                    <a:pt x="241983" y="64679"/>
                  </a:lnTo>
                  <a:lnTo>
                    <a:pt x="288583" y="75757"/>
                  </a:lnTo>
                  <a:lnTo>
                    <a:pt x="334364" y="89600"/>
                  </a:lnTo>
                  <a:lnTo>
                    <a:pt x="379217" y="106162"/>
                  </a:lnTo>
                  <a:lnTo>
                    <a:pt x="423034" y="125396"/>
                  </a:lnTo>
                  <a:lnTo>
                    <a:pt x="465709" y="147255"/>
                  </a:lnTo>
                  <a:lnTo>
                    <a:pt x="507132" y="171693"/>
                  </a:lnTo>
                  <a:lnTo>
                    <a:pt x="547196" y="198663"/>
                  </a:lnTo>
                  <a:lnTo>
                    <a:pt x="585794" y="228119"/>
                  </a:lnTo>
                  <a:lnTo>
                    <a:pt x="622818" y="260013"/>
                  </a:lnTo>
                  <a:lnTo>
                    <a:pt x="658159" y="294299"/>
                  </a:lnTo>
                  <a:lnTo>
                    <a:pt x="691257" y="330423"/>
                  </a:lnTo>
                  <a:lnTo>
                    <a:pt x="722257" y="368512"/>
                  </a:lnTo>
                  <a:lnTo>
                    <a:pt x="751064" y="408469"/>
                  </a:lnTo>
                  <a:lnTo>
                    <a:pt x="777582" y="450196"/>
                  </a:lnTo>
                  <a:lnTo>
                    <a:pt x="801715" y="493593"/>
                  </a:lnTo>
                  <a:lnTo>
                    <a:pt x="823367" y="538562"/>
                  </a:lnTo>
                  <a:lnTo>
                    <a:pt x="842443" y="585004"/>
                  </a:lnTo>
                  <a:lnTo>
                    <a:pt x="858847" y="632821"/>
                  </a:lnTo>
                  <a:lnTo>
                    <a:pt x="872483" y="681915"/>
                  </a:lnTo>
                  <a:lnTo>
                    <a:pt x="883255" y="732186"/>
                  </a:lnTo>
                  <a:lnTo>
                    <a:pt x="891068" y="783537"/>
                  </a:lnTo>
                  <a:lnTo>
                    <a:pt x="895826" y="835868"/>
                  </a:lnTo>
                  <a:lnTo>
                    <a:pt x="897434" y="889081"/>
                  </a:lnTo>
                  <a:lnTo>
                    <a:pt x="896107" y="937427"/>
                  </a:lnTo>
                  <a:lnTo>
                    <a:pt x="892175" y="985052"/>
                  </a:lnTo>
                  <a:lnTo>
                    <a:pt x="885710" y="1031884"/>
                  </a:lnTo>
                  <a:lnTo>
                    <a:pt x="876784" y="1077849"/>
                  </a:lnTo>
                  <a:lnTo>
                    <a:pt x="865468" y="1122873"/>
                  </a:lnTo>
                  <a:lnTo>
                    <a:pt x="851834" y="1166882"/>
                  </a:lnTo>
                  <a:lnTo>
                    <a:pt x="835955" y="1209804"/>
                  </a:lnTo>
                  <a:lnTo>
                    <a:pt x="846678" y="1215378"/>
                  </a:lnTo>
                  <a:lnTo>
                    <a:pt x="857175" y="1221607"/>
                  </a:lnTo>
                  <a:lnTo>
                    <a:pt x="867419" y="1228502"/>
                  </a:lnTo>
                  <a:lnTo>
                    <a:pt x="877384" y="1236070"/>
                  </a:lnTo>
                  <a:lnTo>
                    <a:pt x="895033" y="1189737"/>
                  </a:lnTo>
                  <a:lnTo>
                    <a:pt x="910193" y="1142185"/>
                  </a:lnTo>
                  <a:lnTo>
                    <a:pt x="922781" y="1093498"/>
                  </a:lnTo>
                  <a:lnTo>
                    <a:pt x="932715" y="1043760"/>
                  </a:lnTo>
                  <a:lnTo>
                    <a:pt x="939913" y="993055"/>
                  </a:lnTo>
                  <a:lnTo>
                    <a:pt x="944292" y="941467"/>
                  </a:lnTo>
                  <a:lnTo>
                    <a:pt x="945770" y="889081"/>
                  </a:lnTo>
                  <a:lnTo>
                    <a:pt x="944303" y="836882"/>
                  </a:lnTo>
                  <a:lnTo>
                    <a:pt x="939957" y="785474"/>
                  </a:lnTo>
                  <a:lnTo>
                    <a:pt x="932812" y="734942"/>
                  </a:lnTo>
                  <a:lnTo>
                    <a:pt x="922950" y="685367"/>
                  </a:lnTo>
                  <a:lnTo>
                    <a:pt x="910452" y="636835"/>
                  </a:lnTo>
                  <a:lnTo>
                    <a:pt x="895399" y="589427"/>
                  </a:lnTo>
                  <a:lnTo>
                    <a:pt x="877871" y="543229"/>
                  </a:lnTo>
                  <a:lnTo>
                    <a:pt x="857951" y="498322"/>
                  </a:lnTo>
                  <a:lnTo>
                    <a:pt x="835718" y="454791"/>
                  </a:lnTo>
                  <a:lnTo>
                    <a:pt x="811254" y="412719"/>
                  </a:lnTo>
                  <a:lnTo>
                    <a:pt x="784641" y="372189"/>
                  </a:lnTo>
                  <a:lnTo>
                    <a:pt x="755959" y="333286"/>
                  </a:lnTo>
                  <a:lnTo>
                    <a:pt x="725289" y="296091"/>
                  </a:lnTo>
                  <a:lnTo>
                    <a:pt x="692712" y="260690"/>
                  </a:lnTo>
                  <a:lnTo>
                    <a:pt x="658273" y="227131"/>
                  </a:lnTo>
                  <a:lnTo>
                    <a:pt x="622087" y="195536"/>
                  </a:lnTo>
                  <a:lnTo>
                    <a:pt x="584235" y="165989"/>
                  </a:lnTo>
                  <a:lnTo>
                    <a:pt x="544799" y="138573"/>
                  </a:lnTo>
                  <a:lnTo>
                    <a:pt x="503860" y="113371"/>
                  </a:lnTo>
                  <a:lnTo>
                    <a:pt x="461498" y="90468"/>
                  </a:lnTo>
                  <a:lnTo>
                    <a:pt x="417795" y="69947"/>
                  </a:lnTo>
                  <a:lnTo>
                    <a:pt x="372832" y="51890"/>
                  </a:lnTo>
                  <a:lnTo>
                    <a:pt x="362758" y="48505"/>
                  </a:lnTo>
                  <a:close/>
                </a:path>
                <a:path w="946150" h="1236345">
                  <a:moveTo>
                    <a:pt x="81137" y="0"/>
                  </a:moveTo>
                  <a:lnTo>
                    <a:pt x="60673" y="246"/>
                  </a:lnTo>
                  <a:lnTo>
                    <a:pt x="40325" y="980"/>
                  </a:lnTo>
                  <a:lnTo>
                    <a:pt x="20099" y="2194"/>
                  </a:lnTo>
                  <a:lnTo>
                    <a:pt x="0" y="3879"/>
                  </a:lnTo>
                  <a:lnTo>
                    <a:pt x="318" y="28294"/>
                  </a:lnTo>
                  <a:lnTo>
                    <a:pt x="386" y="36383"/>
                  </a:lnTo>
                  <a:lnTo>
                    <a:pt x="457" y="52405"/>
                  </a:lnTo>
                  <a:lnTo>
                    <a:pt x="49539" y="48955"/>
                  </a:lnTo>
                  <a:lnTo>
                    <a:pt x="362758" y="48505"/>
                  </a:lnTo>
                  <a:lnTo>
                    <a:pt x="279450" y="23508"/>
                  </a:lnTo>
                  <a:lnTo>
                    <a:pt x="231194" y="13348"/>
                  </a:lnTo>
                  <a:lnTo>
                    <a:pt x="182002" y="5988"/>
                  </a:lnTo>
                  <a:lnTo>
                    <a:pt x="131956" y="1511"/>
                  </a:lnTo>
                  <a:lnTo>
                    <a:pt x="81137"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object 19">
              <a:extLst>
                <a:ext uri="{FF2B5EF4-FFF2-40B4-BE49-F238E27FC236}">
                  <a16:creationId xmlns:a16="http://schemas.microsoft.com/office/drawing/2014/main" id="{72853DC5-D4B1-4182-95AB-8908E684DE51}"/>
                </a:ext>
              </a:extLst>
            </p:cNvPr>
            <p:cNvSpPr/>
            <p:nvPr/>
          </p:nvSpPr>
          <p:spPr>
            <a:xfrm>
              <a:off x="1984509" y="4477212"/>
              <a:ext cx="1681480" cy="1730375"/>
            </a:xfrm>
            <a:custGeom>
              <a:avLst/>
              <a:gdLst/>
              <a:ahLst/>
              <a:cxnLst/>
              <a:rect l="l" t="t" r="r" b="b"/>
              <a:pathLst>
                <a:path w="1681480" h="1730375">
                  <a:moveTo>
                    <a:pt x="840463" y="0"/>
                  </a:moveTo>
                  <a:lnTo>
                    <a:pt x="792770" y="1369"/>
                  </a:lnTo>
                  <a:lnTo>
                    <a:pt x="745776" y="5427"/>
                  </a:lnTo>
                  <a:lnTo>
                    <a:pt x="699550" y="12103"/>
                  </a:lnTo>
                  <a:lnTo>
                    <a:pt x="654164" y="21322"/>
                  </a:lnTo>
                  <a:lnTo>
                    <a:pt x="609689" y="33012"/>
                  </a:lnTo>
                  <a:lnTo>
                    <a:pt x="566196" y="47099"/>
                  </a:lnTo>
                  <a:lnTo>
                    <a:pt x="523755" y="63511"/>
                  </a:lnTo>
                  <a:lnTo>
                    <a:pt x="482438" y="82174"/>
                  </a:lnTo>
                  <a:lnTo>
                    <a:pt x="442316" y="103016"/>
                  </a:lnTo>
                  <a:lnTo>
                    <a:pt x="403459" y="125964"/>
                  </a:lnTo>
                  <a:lnTo>
                    <a:pt x="365938" y="150944"/>
                  </a:lnTo>
                  <a:lnTo>
                    <a:pt x="329825" y="177884"/>
                  </a:lnTo>
                  <a:lnTo>
                    <a:pt x="295191" y="206710"/>
                  </a:lnTo>
                  <a:lnTo>
                    <a:pt x="262106" y="237349"/>
                  </a:lnTo>
                  <a:lnTo>
                    <a:pt x="230641" y="269729"/>
                  </a:lnTo>
                  <a:lnTo>
                    <a:pt x="200867" y="303777"/>
                  </a:lnTo>
                  <a:lnTo>
                    <a:pt x="172856" y="339419"/>
                  </a:lnTo>
                  <a:lnTo>
                    <a:pt x="146678" y="376582"/>
                  </a:lnTo>
                  <a:lnTo>
                    <a:pt x="122404" y="415194"/>
                  </a:lnTo>
                  <a:lnTo>
                    <a:pt x="100105" y="455181"/>
                  </a:lnTo>
                  <a:lnTo>
                    <a:pt x="79852" y="496470"/>
                  </a:lnTo>
                  <a:lnTo>
                    <a:pt x="61716" y="538989"/>
                  </a:lnTo>
                  <a:lnTo>
                    <a:pt x="45768" y="582664"/>
                  </a:lnTo>
                  <a:lnTo>
                    <a:pt x="32079" y="627423"/>
                  </a:lnTo>
                  <a:lnTo>
                    <a:pt x="20719" y="673192"/>
                  </a:lnTo>
                  <a:lnTo>
                    <a:pt x="11761" y="719898"/>
                  </a:lnTo>
                  <a:lnTo>
                    <a:pt x="5274" y="767468"/>
                  </a:lnTo>
                  <a:lnTo>
                    <a:pt x="1330" y="815830"/>
                  </a:lnTo>
                  <a:lnTo>
                    <a:pt x="0" y="864910"/>
                  </a:lnTo>
                  <a:lnTo>
                    <a:pt x="1330" y="913991"/>
                  </a:lnTo>
                  <a:lnTo>
                    <a:pt x="5274" y="962353"/>
                  </a:lnTo>
                  <a:lnTo>
                    <a:pt x="11761" y="1009924"/>
                  </a:lnTo>
                  <a:lnTo>
                    <a:pt x="20719" y="1056630"/>
                  </a:lnTo>
                  <a:lnTo>
                    <a:pt x="32079" y="1102399"/>
                  </a:lnTo>
                  <a:lnTo>
                    <a:pt x="45768" y="1147158"/>
                  </a:lnTo>
                  <a:lnTo>
                    <a:pt x="61716" y="1190834"/>
                  </a:lnTo>
                  <a:lnTo>
                    <a:pt x="79852" y="1233353"/>
                  </a:lnTo>
                  <a:lnTo>
                    <a:pt x="100105" y="1274643"/>
                  </a:lnTo>
                  <a:lnTo>
                    <a:pt x="122404" y="1314630"/>
                  </a:lnTo>
                  <a:lnTo>
                    <a:pt x="146678" y="1353242"/>
                  </a:lnTo>
                  <a:lnTo>
                    <a:pt x="172856" y="1390405"/>
                  </a:lnTo>
                  <a:lnTo>
                    <a:pt x="200867" y="1426047"/>
                  </a:lnTo>
                  <a:lnTo>
                    <a:pt x="230641" y="1460095"/>
                  </a:lnTo>
                  <a:lnTo>
                    <a:pt x="262106" y="1492475"/>
                  </a:lnTo>
                  <a:lnTo>
                    <a:pt x="295191" y="1523114"/>
                  </a:lnTo>
                  <a:lnTo>
                    <a:pt x="329825" y="1551941"/>
                  </a:lnTo>
                  <a:lnTo>
                    <a:pt x="365938" y="1578880"/>
                  </a:lnTo>
                  <a:lnTo>
                    <a:pt x="403459" y="1603860"/>
                  </a:lnTo>
                  <a:lnTo>
                    <a:pt x="442316" y="1626808"/>
                  </a:lnTo>
                  <a:lnTo>
                    <a:pt x="482438" y="1647650"/>
                  </a:lnTo>
                  <a:lnTo>
                    <a:pt x="523755" y="1666313"/>
                  </a:lnTo>
                  <a:lnTo>
                    <a:pt x="566196" y="1682725"/>
                  </a:lnTo>
                  <a:lnTo>
                    <a:pt x="609689" y="1696812"/>
                  </a:lnTo>
                  <a:lnTo>
                    <a:pt x="654164" y="1708502"/>
                  </a:lnTo>
                  <a:lnTo>
                    <a:pt x="699550" y="1717721"/>
                  </a:lnTo>
                  <a:lnTo>
                    <a:pt x="745776" y="1724397"/>
                  </a:lnTo>
                  <a:lnTo>
                    <a:pt x="792770" y="1728455"/>
                  </a:lnTo>
                  <a:lnTo>
                    <a:pt x="840463" y="1729825"/>
                  </a:lnTo>
                  <a:lnTo>
                    <a:pt x="888155" y="1728455"/>
                  </a:lnTo>
                  <a:lnTo>
                    <a:pt x="935150" y="1724397"/>
                  </a:lnTo>
                  <a:lnTo>
                    <a:pt x="981376" y="1717721"/>
                  </a:lnTo>
                  <a:lnTo>
                    <a:pt x="1026762" y="1708502"/>
                  </a:lnTo>
                  <a:lnTo>
                    <a:pt x="1071237" y="1696812"/>
                  </a:lnTo>
                  <a:lnTo>
                    <a:pt x="1114730" y="1682725"/>
                  </a:lnTo>
                  <a:lnTo>
                    <a:pt x="1157171" y="1666313"/>
                  </a:lnTo>
                  <a:lnTo>
                    <a:pt x="1198488" y="1647650"/>
                  </a:lnTo>
                  <a:lnTo>
                    <a:pt x="1238610" y="1626808"/>
                  </a:lnTo>
                  <a:lnTo>
                    <a:pt x="1277467" y="1603860"/>
                  </a:lnTo>
                  <a:lnTo>
                    <a:pt x="1314987" y="1578880"/>
                  </a:lnTo>
                  <a:lnTo>
                    <a:pt x="1351100" y="1551941"/>
                  </a:lnTo>
                  <a:lnTo>
                    <a:pt x="1385735" y="1523114"/>
                  </a:lnTo>
                  <a:lnTo>
                    <a:pt x="1418820" y="1492475"/>
                  </a:lnTo>
                  <a:lnTo>
                    <a:pt x="1450285" y="1460095"/>
                  </a:lnTo>
                  <a:lnTo>
                    <a:pt x="1480058" y="1426047"/>
                  </a:lnTo>
                  <a:lnTo>
                    <a:pt x="1508070" y="1390405"/>
                  </a:lnTo>
                  <a:lnTo>
                    <a:pt x="1534248" y="1353242"/>
                  </a:lnTo>
                  <a:lnTo>
                    <a:pt x="1558522" y="1314630"/>
                  </a:lnTo>
                  <a:lnTo>
                    <a:pt x="1580821" y="1274643"/>
                  </a:lnTo>
                  <a:lnTo>
                    <a:pt x="1601074" y="1233353"/>
                  </a:lnTo>
                  <a:lnTo>
                    <a:pt x="1619209" y="1190834"/>
                  </a:lnTo>
                  <a:lnTo>
                    <a:pt x="1635157" y="1147158"/>
                  </a:lnTo>
                  <a:lnTo>
                    <a:pt x="1648847" y="1102399"/>
                  </a:lnTo>
                  <a:lnTo>
                    <a:pt x="1660206" y="1056630"/>
                  </a:lnTo>
                  <a:lnTo>
                    <a:pt x="1669164" y="1009924"/>
                  </a:lnTo>
                  <a:lnTo>
                    <a:pt x="1675651" y="962353"/>
                  </a:lnTo>
                  <a:lnTo>
                    <a:pt x="1679595" y="913991"/>
                  </a:lnTo>
                  <a:lnTo>
                    <a:pt x="1680926" y="864910"/>
                  </a:lnTo>
                  <a:lnTo>
                    <a:pt x="1679595" y="815830"/>
                  </a:lnTo>
                  <a:lnTo>
                    <a:pt x="1675651" y="767468"/>
                  </a:lnTo>
                  <a:lnTo>
                    <a:pt x="1669164" y="719898"/>
                  </a:lnTo>
                  <a:lnTo>
                    <a:pt x="1660206" y="673192"/>
                  </a:lnTo>
                  <a:lnTo>
                    <a:pt x="1648847" y="627423"/>
                  </a:lnTo>
                  <a:lnTo>
                    <a:pt x="1635157" y="582664"/>
                  </a:lnTo>
                  <a:lnTo>
                    <a:pt x="1619209" y="538989"/>
                  </a:lnTo>
                  <a:lnTo>
                    <a:pt x="1601074" y="496470"/>
                  </a:lnTo>
                  <a:lnTo>
                    <a:pt x="1580821" y="455181"/>
                  </a:lnTo>
                  <a:lnTo>
                    <a:pt x="1558522" y="415194"/>
                  </a:lnTo>
                  <a:lnTo>
                    <a:pt x="1534248" y="376582"/>
                  </a:lnTo>
                  <a:lnTo>
                    <a:pt x="1508070" y="339419"/>
                  </a:lnTo>
                  <a:lnTo>
                    <a:pt x="1480058" y="303777"/>
                  </a:lnTo>
                  <a:lnTo>
                    <a:pt x="1450285" y="269729"/>
                  </a:lnTo>
                  <a:lnTo>
                    <a:pt x="1418820" y="237349"/>
                  </a:lnTo>
                  <a:lnTo>
                    <a:pt x="1385735" y="206710"/>
                  </a:lnTo>
                  <a:lnTo>
                    <a:pt x="1351100" y="177884"/>
                  </a:lnTo>
                  <a:lnTo>
                    <a:pt x="1314987" y="150944"/>
                  </a:lnTo>
                  <a:lnTo>
                    <a:pt x="1277467" y="125964"/>
                  </a:lnTo>
                  <a:lnTo>
                    <a:pt x="1238610" y="103016"/>
                  </a:lnTo>
                  <a:lnTo>
                    <a:pt x="1198488" y="82174"/>
                  </a:lnTo>
                  <a:lnTo>
                    <a:pt x="1157171" y="63511"/>
                  </a:lnTo>
                  <a:lnTo>
                    <a:pt x="1114730" y="47099"/>
                  </a:lnTo>
                  <a:lnTo>
                    <a:pt x="1071237" y="33012"/>
                  </a:lnTo>
                  <a:lnTo>
                    <a:pt x="1026762" y="21322"/>
                  </a:lnTo>
                  <a:lnTo>
                    <a:pt x="981376"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bject 20">
              <a:extLst>
                <a:ext uri="{FF2B5EF4-FFF2-40B4-BE49-F238E27FC236}">
                  <a16:creationId xmlns:a16="http://schemas.microsoft.com/office/drawing/2014/main" id="{E479F86E-34E5-4948-B315-CE2E70530447}"/>
                </a:ext>
              </a:extLst>
            </p:cNvPr>
            <p:cNvSpPr/>
            <p:nvPr/>
          </p:nvSpPr>
          <p:spPr>
            <a:xfrm>
              <a:off x="1984509" y="4477212"/>
              <a:ext cx="1681480" cy="1730375"/>
            </a:xfrm>
            <a:custGeom>
              <a:avLst/>
              <a:gdLst/>
              <a:ahLst/>
              <a:cxnLst/>
              <a:rect l="l" t="t" r="r" b="b"/>
              <a:pathLst>
                <a:path w="1681480" h="1730375">
                  <a:moveTo>
                    <a:pt x="840463" y="0"/>
                  </a:moveTo>
                  <a:lnTo>
                    <a:pt x="888155" y="1369"/>
                  </a:lnTo>
                  <a:lnTo>
                    <a:pt x="935150" y="5427"/>
                  </a:lnTo>
                  <a:lnTo>
                    <a:pt x="981376" y="12103"/>
                  </a:lnTo>
                  <a:lnTo>
                    <a:pt x="1026762" y="21322"/>
                  </a:lnTo>
                  <a:lnTo>
                    <a:pt x="1071237" y="33012"/>
                  </a:lnTo>
                  <a:lnTo>
                    <a:pt x="1114730" y="47099"/>
                  </a:lnTo>
                  <a:lnTo>
                    <a:pt x="1157171" y="63511"/>
                  </a:lnTo>
                  <a:lnTo>
                    <a:pt x="1198488" y="82174"/>
                  </a:lnTo>
                  <a:lnTo>
                    <a:pt x="1238610" y="103016"/>
                  </a:lnTo>
                  <a:lnTo>
                    <a:pt x="1277467" y="125964"/>
                  </a:lnTo>
                  <a:lnTo>
                    <a:pt x="1314987" y="150944"/>
                  </a:lnTo>
                  <a:lnTo>
                    <a:pt x="1351100" y="177884"/>
                  </a:lnTo>
                  <a:lnTo>
                    <a:pt x="1385735" y="206710"/>
                  </a:lnTo>
                  <a:lnTo>
                    <a:pt x="1418820" y="237349"/>
                  </a:lnTo>
                  <a:lnTo>
                    <a:pt x="1450285" y="269729"/>
                  </a:lnTo>
                  <a:lnTo>
                    <a:pt x="1480058" y="303777"/>
                  </a:lnTo>
                  <a:lnTo>
                    <a:pt x="1508070" y="339419"/>
                  </a:lnTo>
                  <a:lnTo>
                    <a:pt x="1534248" y="376582"/>
                  </a:lnTo>
                  <a:lnTo>
                    <a:pt x="1558522" y="415194"/>
                  </a:lnTo>
                  <a:lnTo>
                    <a:pt x="1580821" y="455181"/>
                  </a:lnTo>
                  <a:lnTo>
                    <a:pt x="1601074" y="496470"/>
                  </a:lnTo>
                  <a:lnTo>
                    <a:pt x="1619209" y="538989"/>
                  </a:lnTo>
                  <a:lnTo>
                    <a:pt x="1635157" y="582664"/>
                  </a:lnTo>
                  <a:lnTo>
                    <a:pt x="1648847" y="627423"/>
                  </a:lnTo>
                  <a:lnTo>
                    <a:pt x="1660206" y="673192"/>
                  </a:lnTo>
                  <a:lnTo>
                    <a:pt x="1669164" y="719898"/>
                  </a:lnTo>
                  <a:lnTo>
                    <a:pt x="1675651" y="767468"/>
                  </a:lnTo>
                  <a:lnTo>
                    <a:pt x="1679595" y="815830"/>
                  </a:lnTo>
                  <a:lnTo>
                    <a:pt x="1680926" y="864910"/>
                  </a:lnTo>
                  <a:lnTo>
                    <a:pt x="1679595" y="913991"/>
                  </a:lnTo>
                  <a:lnTo>
                    <a:pt x="1675651" y="962353"/>
                  </a:lnTo>
                  <a:lnTo>
                    <a:pt x="1669164" y="1009924"/>
                  </a:lnTo>
                  <a:lnTo>
                    <a:pt x="1660206" y="1056630"/>
                  </a:lnTo>
                  <a:lnTo>
                    <a:pt x="1648847" y="1102399"/>
                  </a:lnTo>
                  <a:lnTo>
                    <a:pt x="1635157" y="1147158"/>
                  </a:lnTo>
                  <a:lnTo>
                    <a:pt x="1619209" y="1190834"/>
                  </a:lnTo>
                  <a:lnTo>
                    <a:pt x="1601074" y="1233353"/>
                  </a:lnTo>
                  <a:lnTo>
                    <a:pt x="1580821" y="1274643"/>
                  </a:lnTo>
                  <a:lnTo>
                    <a:pt x="1558522" y="1314630"/>
                  </a:lnTo>
                  <a:lnTo>
                    <a:pt x="1534248" y="1353242"/>
                  </a:lnTo>
                  <a:lnTo>
                    <a:pt x="1508070" y="1390405"/>
                  </a:lnTo>
                  <a:lnTo>
                    <a:pt x="1480058" y="1426047"/>
                  </a:lnTo>
                  <a:lnTo>
                    <a:pt x="1450285" y="1460095"/>
                  </a:lnTo>
                  <a:lnTo>
                    <a:pt x="1418820" y="1492475"/>
                  </a:lnTo>
                  <a:lnTo>
                    <a:pt x="1385735" y="1523114"/>
                  </a:lnTo>
                  <a:lnTo>
                    <a:pt x="1351100" y="1551941"/>
                  </a:lnTo>
                  <a:lnTo>
                    <a:pt x="1314987" y="1578880"/>
                  </a:lnTo>
                  <a:lnTo>
                    <a:pt x="1277467" y="1603860"/>
                  </a:lnTo>
                  <a:lnTo>
                    <a:pt x="1238610" y="1626808"/>
                  </a:lnTo>
                  <a:lnTo>
                    <a:pt x="1198488" y="1647650"/>
                  </a:lnTo>
                  <a:lnTo>
                    <a:pt x="1157171" y="1666313"/>
                  </a:lnTo>
                  <a:lnTo>
                    <a:pt x="1114730" y="1682725"/>
                  </a:lnTo>
                  <a:lnTo>
                    <a:pt x="1071237" y="1696812"/>
                  </a:lnTo>
                  <a:lnTo>
                    <a:pt x="1026762" y="1708502"/>
                  </a:lnTo>
                  <a:lnTo>
                    <a:pt x="981376" y="1717721"/>
                  </a:lnTo>
                  <a:lnTo>
                    <a:pt x="935150" y="1724397"/>
                  </a:lnTo>
                  <a:lnTo>
                    <a:pt x="888155" y="1728455"/>
                  </a:lnTo>
                  <a:lnTo>
                    <a:pt x="840463" y="1729825"/>
                  </a:lnTo>
                  <a:lnTo>
                    <a:pt x="792770" y="1728455"/>
                  </a:lnTo>
                  <a:lnTo>
                    <a:pt x="745776" y="1724397"/>
                  </a:lnTo>
                  <a:lnTo>
                    <a:pt x="699550" y="1717721"/>
                  </a:lnTo>
                  <a:lnTo>
                    <a:pt x="654164" y="1708502"/>
                  </a:lnTo>
                  <a:lnTo>
                    <a:pt x="609689" y="1696812"/>
                  </a:lnTo>
                  <a:lnTo>
                    <a:pt x="566196" y="1682725"/>
                  </a:lnTo>
                  <a:lnTo>
                    <a:pt x="523755" y="1666313"/>
                  </a:lnTo>
                  <a:lnTo>
                    <a:pt x="482438" y="1647650"/>
                  </a:lnTo>
                  <a:lnTo>
                    <a:pt x="442316" y="1626808"/>
                  </a:lnTo>
                  <a:lnTo>
                    <a:pt x="403459" y="1603860"/>
                  </a:lnTo>
                  <a:lnTo>
                    <a:pt x="365938" y="1578880"/>
                  </a:lnTo>
                  <a:lnTo>
                    <a:pt x="329825" y="1551941"/>
                  </a:lnTo>
                  <a:lnTo>
                    <a:pt x="295191" y="1523114"/>
                  </a:lnTo>
                  <a:lnTo>
                    <a:pt x="262106" y="1492475"/>
                  </a:lnTo>
                  <a:lnTo>
                    <a:pt x="230641" y="1460095"/>
                  </a:lnTo>
                  <a:lnTo>
                    <a:pt x="200867" y="1426047"/>
                  </a:lnTo>
                  <a:lnTo>
                    <a:pt x="172856" y="1390405"/>
                  </a:lnTo>
                  <a:lnTo>
                    <a:pt x="146678" y="1353242"/>
                  </a:lnTo>
                  <a:lnTo>
                    <a:pt x="122404" y="1314630"/>
                  </a:lnTo>
                  <a:lnTo>
                    <a:pt x="100105" y="1274643"/>
                  </a:lnTo>
                  <a:lnTo>
                    <a:pt x="79852" y="1233353"/>
                  </a:lnTo>
                  <a:lnTo>
                    <a:pt x="61716" y="1190834"/>
                  </a:lnTo>
                  <a:lnTo>
                    <a:pt x="45768" y="1147158"/>
                  </a:lnTo>
                  <a:lnTo>
                    <a:pt x="32079" y="1102399"/>
                  </a:lnTo>
                  <a:lnTo>
                    <a:pt x="20719" y="1056630"/>
                  </a:lnTo>
                  <a:lnTo>
                    <a:pt x="11761" y="1009924"/>
                  </a:lnTo>
                  <a:lnTo>
                    <a:pt x="5274" y="962353"/>
                  </a:lnTo>
                  <a:lnTo>
                    <a:pt x="1330" y="913991"/>
                  </a:lnTo>
                  <a:lnTo>
                    <a:pt x="0" y="864910"/>
                  </a:lnTo>
                  <a:lnTo>
                    <a:pt x="1330" y="815830"/>
                  </a:lnTo>
                  <a:lnTo>
                    <a:pt x="5274" y="767468"/>
                  </a:lnTo>
                  <a:lnTo>
                    <a:pt x="11761" y="719898"/>
                  </a:lnTo>
                  <a:lnTo>
                    <a:pt x="20719" y="673192"/>
                  </a:lnTo>
                  <a:lnTo>
                    <a:pt x="32079" y="627423"/>
                  </a:lnTo>
                  <a:lnTo>
                    <a:pt x="45768" y="582664"/>
                  </a:lnTo>
                  <a:lnTo>
                    <a:pt x="61716" y="538989"/>
                  </a:lnTo>
                  <a:lnTo>
                    <a:pt x="79852" y="496470"/>
                  </a:lnTo>
                  <a:lnTo>
                    <a:pt x="100105" y="455181"/>
                  </a:lnTo>
                  <a:lnTo>
                    <a:pt x="122404" y="415194"/>
                  </a:lnTo>
                  <a:lnTo>
                    <a:pt x="146678" y="376582"/>
                  </a:lnTo>
                  <a:lnTo>
                    <a:pt x="172856" y="339419"/>
                  </a:lnTo>
                  <a:lnTo>
                    <a:pt x="200867" y="303777"/>
                  </a:lnTo>
                  <a:lnTo>
                    <a:pt x="230641" y="269729"/>
                  </a:lnTo>
                  <a:lnTo>
                    <a:pt x="262106" y="237349"/>
                  </a:lnTo>
                  <a:lnTo>
                    <a:pt x="295191" y="206710"/>
                  </a:lnTo>
                  <a:lnTo>
                    <a:pt x="329825" y="177884"/>
                  </a:lnTo>
                  <a:lnTo>
                    <a:pt x="365938" y="150944"/>
                  </a:lnTo>
                  <a:lnTo>
                    <a:pt x="403459" y="125964"/>
                  </a:lnTo>
                  <a:lnTo>
                    <a:pt x="442316" y="103016"/>
                  </a:lnTo>
                  <a:lnTo>
                    <a:pt x="482438" y="82174"/>
                  </a:lnTo>
                  <a:lnTo>
                    <a:pt x="523755" y="63511"/>
                  </a:lnTo>
                  <a:lnTo>
                    <a:pt x="566196" y="47099"/>
                  </a:lnTo>
                  <a:lnTo>
                    <a:pt x="609689" y="33012"/>
                  </a:lnTo>
                  <a:lnTo>
                    <a:pt x="654164" y="21322"/>
                  </a:lnTo>
                  <a:lnTo>
                    <a:pt x="699550" y="12103"/>
                  </a:lnTo>
                  <a:lnTo>
                    <a:pt x="745776" y="5427"/>
                  </a:lnTo>
                  <a:lnTo>
                    <a:pt x="792770" y="1369"/>
                  </a:lnTo>
                  <a:lnTo>
                    <a:pt x="840463"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bject 21">
              <a:extLst>
                <a:ext uri="{FF2B5EF4-FFF2-40B4-BE49-F238E27FC236}">
                  <a16:creationId xmlns:a16="http://schemas.microsoft.com/office/drawing/2014/main" id="{3885B0C8-877B-4E48-B30C-8B87AEBB3E14}"/>
                </a:ext>
              </a:extLst>
            </p:cNvPr>
            <p:cNvSpPr txBox="1"/>
            <p:nvPr/>
          </p:nvSpPr>
          <p:spPr>
            <a:xfrm>
              <a:off x="2110662" y="4419594"/>
              <a:ext cx="1425575" cy="1513851"/>
            </a:xfrm>
            <a:prstGeom prst="rect">
              <a:avLst/>
            </a:prstGeom>
          </p:spPr>
          <p:txBody>
            <a:bodyPr vert="horz" wrap="square" lIns="0" tIns="225425" rIns="0" bIns="0" rtlCol="0">
              <a:spAutoFit/>
            </a:bodyPr>
            <a:lstStyle/>
            <a:p>
              <a:pPr marL="13335" marR="0" lvl="0" indent="0" algn="ctr" defTabSz="914400" rtl="0" eaLnBrk="1" fontAlgn="auto" latinLnBrk="0" hangingPunct="1">
                <a:lnSpc>
                  <a:spcPct val="100000"/>
                </a:lnSpc>
                <a:spcBef>
                  <a:spcPts val="1775"/>
                </a:spcBef>
                <a:spcAft>
                  <a:spcPts val="0"/>
                </a:spcAft>
                <a:buClrTx/>
                <a:buSzTx/>
                <a:buFontTx/>
                <a:buNone/>
                <a:tabLst/>
                <a:defRPr/>
              </a:pP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30%</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525"/>
                </a:spcBef>
                <a:spcAft>
                  <a:spcPts val="0"/>
                </a:spcAft>
                <a:buClrTx/>
                <a:buSzTx/>
                <a:buFontTx/>
                <a:buNone/>
                <a:tabLst/>
                <a:defRPr/>
              </a:pPr>
              <a:r>
                <a:rPr kumimoji="0" sz="1750" b="1" i="0" u="none" strike="noStrike" kern="1200" cap="none" spc="-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Segregated</a:t>
              </a:r>
              <a:r>
                <a:rPr kumimoji="0" sz="1750" b="1" i="0" u="none" strike="noStrike" kern="1200" cap="none" spc="-12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1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Collection</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147955" marR="0" lvl="0" indent="0" algn="ctr" defTabSz="914400" rtl="0" eaLnBrk="1" fontAlgn="auto" latinLnBrk="0" hangingPunct="1">
                <a:lnSpc>
                  <a:spcPct val="100000"/>
                </a:lnSpc>
                <a:spcBef>
                  <a:spcPts val="495"/>
                </a:spcBef>
                <a:spcAft>
                  <a:spcPts val="0"/>
                </a:spcAft>
                <a:buClrTx/>
                <a:buSzTx/>
                <a:buFontTx/>
                <a:buNone/>
                <a:tabLst/>
                <a:defRPr/>
              </a:pPr>
              <a:r>
                <a:rPr kumimoji="0" sz="1750" b="1" i="0" u="none" strike="noStrike" kern="1200" cap="none" spc="2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900</a:t>
              </a:r>
              <a:r>
                <a:rPr kumimoji="0" sz="1750" b="1" i="0" u="none" strike="noStrike" kern="1200" cap="none" spc="-13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65" name="object 22">
              <a:extLst>
                <a:ext uri="{FF2B5EF4-FFF2-40B4-BE49-F238E27FC236}">
                  <a16:creationId xmlns:a16="http://schemas.microsoft.com/office/drawing/2014/main" id="{2451DFF6-9D76-4F48-9E2B-ED188CB39D13}"/>
                </a:ext>
              </a:extLst>
            </p:cNvPr>
            <p:cNvSpPr/>
            <p:nvPr/>
          </p:nvSpPr>
          <p:spPr>
            <a:xfrm>
              <a:off x="2745686" y="4454032"/>
              <a:ext cx="946150" cy="1236345"/>
            </a:xfrm>
            <a:custGeom>
              <a:avLst/>
              <a:gdLst/>
              <a:ahLst/>
              <a:cxnLst/>
              <a:rect l="l" t="t" r="r" b="b"/>
              <a:pathLst>
                <a:path w="946150" h="1236345">
                  <a:moveTo>
                    <a:pt x="362756" y="48505"/>
                  </a:moveTo>
                  <a:lnTo>
                    <a:pt x="98338" y="48505"/>
                  </a:lnTo>
                  <a:lnTo>
                    <a:pt x="146751" y="51006"/>
                  </a:lnTo>
                  <a:lnTo>
                    <a:pt x="194668" y="56413"/>
                  </a:lnTo>
                  <a:lnTo>
                    <a:pt x="241981" y="64679"/>
                  </a:lnTo>
                  <a:lnTo>
                    <a:pt x="288581" y="75757"/>
                  </a:lnTo>
                  <a:lnTo>
                    <a:pt x="334361" y="89600"/>
                  </a:lnTo>
                  <a:lnTo>
                    <a:pt x="379214" y="106162"/>
                  </a:lnTo>
                  <a:lnTo>
                    <a:pt x="423032" y="125396"/>
                  </a:lnTo>
                  <a:lnTo>
                    <a:pt x="465706" y="147255"/>
                  </a:lnTo>
                  <a:lnTo>
                    <a:pt x="507129" y="171693"/>
                  </a:lnTo>
                  <a:lnTo>
                    <a:pt x="547193" y="198663"/>
                  </a:lnTo>
                  <a:lnTo>
                    <a:pt x="585791" y="228119"/>
                  </a:lnTo>
                  <a:lnTo>
                    <a:pt x="622814" y="260013"/>
                  </a:lnTo>
                  <a:lnTo>
                    <a:pt x="658155" y="294299"/>
                  </a:lnTo>
                  <a:lnTo>
                    <a:pt x="691253" y="330423"/>
                  </a:lnTo>
                  <a:lnTo>
                    <a:pt x="722253" y="368512"/>
                  </a:lnTo>
                  <a:lnTo>
                    <a:pt x="751060" y="408469"/>
                  </a:lnTo>
                  <a:lnTo>
                    <a:pt x="777578" y="450196"/>
                  </a:lnTo>
                  <a:lnTo>
                    <a:pt x="801711" y="493593"/>
                  </a:lnTo>
                  <a:lnTo>
                    <a:pt x="823363" y="538562"/>
                  </a:lnTo>
                  <a:lnTo>
                    <a:pt x="842439" y="585004"/>
                  </a:lnTo>
                  <a:lnTo>
                    <a:pt x="858843" y="632821"/>
                  </a:lnTo>
                  <a:lnTo>
                    <a:pt x="872479" y="681915"/>
                  </a:lnTo>
                  <a:lnTo>
                    <a:pt x="883251" y="732186"/>
                  </a:lnTo>
                  <a:lnTo>
                    <a:pt x="891064" y="783537"/>
                  </a:lnTo>
                  <a:lnTo>
                    <a:pt x="895822" y="835868"/>
                  </a:lnTo>
                  <a:lnTo>
                    <a:pt x="897430" y="889081"/>
                  </a:lnTo>
                  <a:lnTo>
                    <a:pt x="896103" y="937427"/>
                  </a:lnTo>
                  <a:lnTo>
                    <a:pt x="892172" y="985052"/>
                  </a:lnTo>
                  <a:lnTo>
                    <a:pt x="885708" y="1031884"/>
                  </a:lnTo>
                  <a:lnTo>
                    <a:pt x="876782" y="1077848"/>
                  </a:lnTo>
                  <a:lnTo>
                    <a:pt x="865467" y="1122872"/>
                  </a:lnTo>
                  <a:lnTo>
                    <a:pt x="851834" y="1166880"/>
                  </a:lnTo>
                  <a:lnTo>
                    <a:pt x="835955" y="1209800"/>
                  </a:lnTo>
                  <a:lnTo>
                    <a:pt x="846676" y="1215376"/>
                  </a:lnTo>
                  <a:lnTo>
                    <a:pt x="857172" y="1221607"/>
                  </a:lnTo>
                  <a:lnTo>
                    <a:pt x="867415" y="1228502"/>
                  </a:lnTo>
                  <a:lnTo>
                    <a:pt x="877380" y="1236070"/>
                  </a:lnTo>
                  <a:lnTo>
                    <a:pt x="895030" y="1189737"/>
                  </a:lnTo>
                  <a:lnTo>
                    <a:pt x="910189" y="1142185"/>
                  </a:lnTo>
                  <a:lnTo>
                    <a:pt x="922777" y="1093498"/>
                  </a:lnTo>
                  <a:lnTo>
                    <a:pt x="932711" y="1043760"/>
                  </a:lnTo>
                  <a:lnTo>
                    <a:pt x="939909" y="993055"/>
                  </a:lnTo>
                  <a:lnTo>
                    <a:pt x="944288" y="941467"/>
                  </a:lnTo>
                  <a:lnTo>
                    <a:pt x="945766" y="889081"/>
                  </a:lnTo>
                  <a:lnTo>
                    <a:pt x="944299" y="836882"/>
                  </a:lnTo>
                  <a:lnTo>
                    <a:pt x="939953" y="785474"/>
                  </a:lnTo>
                  <a:lnTo>
                    <a:pt x="932808" y="734942"/>
                  </a:lnTo>
                  <a:lnTo>
                    <a:pt x="922947" y="685367"/>
                  </a:lnTo>
                  <a:lnTo>
                    <a:pt x="910448" y="636835"/>
                  </a:lnTo>
                  <a:lnTo>
                    <a:pt x="895395" y="589428"/>
                  </a:lnTo>
                  <a:lnTo>
                    <a:pt x="877868" y="543229"/>
                  </a:lnTo>
                  <a:lnTo>
                    <a:pt x="857947" y="498322"/>
                  </a:lnTo>
                  <a:lnTo>
                    <a:pt x="835715" y="454791"/>
                  </a:lnTo>
                  <a:lnTo>
                    <a:pt x="811252" y="412719"/>
                  </a:lnTo>
                  <a:lnTo>
                    <a:pt x="784639" y="372190"/>
                  </a:lnTo>
                  <a:lnTo>
                    <a:pt x="755957" y="333286"/>
                  </a:lnTo>
                  <a:lnTo>
                    <a:pt x="725288" y="296092"/>
                  </a:lnTo>
                  <a:lnTo>
                    <a:pt x="692712" y="260690"/>
                  </a:lnTo>
                  <a:lnTo>
                    <a:pt x="658273" y="227131"/>
                  </a:lnTo>
                  <a:lnTo>
                    <a:pt x="622087" y="195536"/>
                  </a:lnTo>
                  <a:lnTo>
                    <a:pt x="584235" y="165989"/>
                  </a:lnTo>
                  <a:lnTo>
                    <a:pt x="544799" y="138573"/>
                  </a:lnTo>
                  <a:lnTo>
                    <a:pt x="503860" y="113372"/>
                  </a:lnTo>
                  <a:lnTo>
                    <a:pt x="461498" y="90469"/>
                  </a:lnTo>
                  <a:lnTo>
                    <a:pt x="417795" y="69947"/>
                  </a:lnTo>
                  <a:lnTo>
                    <a:pt x="372831" y="51891"/>
                  </a:lnTo>
                  <a:lnTo>
                    <a:pt x="362756" y="48505"/>
                  </a:lnTo>
                  <a:close/>
                </a:path>
                <a:path w="946150" h="1236345">
                  <a:moveTo>
                    <a:pt x="81136" y="0"/>
                  </a:moveTo>
                  <a:lnTo>
                    <a:pt x="60670" y="246"/>
                  </a:lnTo>
                  <a:lnTo>
                    <a:pt x="40322" y="980"/>
                  </a:lnTo>
                  <a:lnTo>
                    <a:pt x="20097" y="2194"/>
                  </a:lnTo>
                  <a:lnTo>
                    <a:pt x="0" y="3881"/>
                  </a:lnTo>
                  <a:lnTo>
                    <a:pt x="315" y="28295"/>
                  </a:lnTo>
                  <a:lnTo>
                    <a:pt x="383" y="36383"/>
                  </a:lnTo>
                  <a:lnTo>
                    <a:pt x="453" y="52405"/>
                  </a:lnTo>
                  <a:lnTo>
                    <a:pt x="49536" y="48955"/>
                  </a:lnTo>
                  <a:lnTo>
                    <a:pt x="362756" y="48505"/>
                  </a:lnTo>
                  <a:lnTo>
                    <a:pt x="279450" y="23508"/>
                  </a:lnTo>
                  <a:lnTo>
                    <a:pt x="231193" y="13348"/>
                  </a:lnTo>
                  <a:lnTo>
                    <a:pt x="182002" y="5988"/>
                  </a:lnTo>
                  <a:lnTo>
                    <a:pt x="131955" y="1511"/>
                  </a:lnTo>
                  <a:lnTo>
                    <a:pt x="81136"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913384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97781" y="6286963"/>
            <a:ext cx="5344160" cy="265430"/>
          </a:xfrm>
          <a:prstGeom prst="rect">
            <a:avLst/>
          </a:prstGeom>
        </p:spPr>
        <p:txBody>
          <a:bodyPr vert="horz" wrap="square" lIns="0" tIns="0" rIns="0" bIns="0" rtlCol="0">
            <a:spAutoFit/>
          </a:bodyPr>
          <a:lstStyle/>
          <a:p>
            <a:pPr marL="13335">
              <a:lnSpc>
                <a:spcPts val="994"/>
              </a:lnSpc>
            </a:pPr>
            <a:r>
              <a:rPr sz="900" spc="-5" dirty="0">
                <a:solidFill>
                  <a:srgbClr val="223575"/>
                </a:solidFill>
                <a:latin typeface="Arial MT"/>
                <a:cs typeface="Arial MT"/>
              </a:rPr>
              <a:t>roprietary</a:t>
            </a:r>
            <a:r>
              <a:rPr sz="900" spc="-30"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may</a:t>
            </a:r>
            <a:r>
              <a:rPr sz="900" spc="-15" dirty="0">
                <a:solidFill>
                  <a:srgbClr val="223575"/>
                </a:solidFill>
                <a:latin typeface="Arial MT"/>
                <a:cs typeface="Arial MT"/>
              </a:rPr>
              <a:t> </a:t>
            </a:r>
            <a:r>
              <a:rPr sz="900" dirty="0">
                <a:solidFill>
                  <a:srgbClr val="223575"/>
                </a:solidFill>
                <a:latin typeface="Arial MT"/>
                <a:cs typeface="Arial MT"/>
              </a:rPr>
              <a:t>not</a:t>
            </a:r>
            <a:r>
              <a:rPr sz="900" spc="-5" dirty="0">
                <a:solidFill>
                  <a:srgbClr val="223575"/>
                </a:solidFill>
                <a:latin typeface="Arial MT"/>
                <a:cs typeface="Arial MT"/>
              </a:rPr>
              <a:t> be </a:t>
            </a:r>
            <a:r>
              <a:rPr sz="900" dirty="0">
                <a:solidFill>
                  <a:srgbClr val="223575"/>
                </a:solidFill>
                <a:latin typeface="Arial MT"/>
                <a:cs typeface="Arial MT"/>
              </a:rPr>
              <a:t>disclosed</a:t>
            </a:r>
            <a:r>
              <a:rPr sz="900" spc="-30" dirty="0">
                <a:solidFill>
                  <a:srgbClr val="223575"/>
                </a:solidFill>
                <a:latin typeface="Arial MT"/>
                <a:cs typeface="Arial MT"/>
              </a:rPr>
              <a:t> </a:t>
            </a:r>
            <a:r>
              <a:rPr sz="900" spc="-5" dirty="0">
                <a:solidFill>
                  <a:srgbClr val="223575"/>
                </a:solidFill>
                <a:latin typeface="Arial MT"/>
                <a:cs typeface="Arial MT"/>
              </a:rPr>
              <a:t>or </a:t>
            </a:r>
            <a:r>
              <a:rPr sz="900" spc="5" dirty="0">
                <a:solidFill>
                  <a:srgbClr val="223575"/>
                </a:solidFill>
                <a:latin typeface="Arial MT"/>
                <a:cs typeface="Arial MT"/>
              </a:rPr>
              <a:t>reproduced</a:t>
            </a:r>
            <a:r>
              <a:rPr sz="900" spc="-30" dirty="0">
                <a:solidFill>
                  <a:srgbClr val="223575"/>
                </a:solidFill>
                <a:latin typeface="Arial MT"/>
                <a:cs typeface="Arial MT"/>
              </a:rPr>
              <a:t> </a:t>
            </a:r>
            <a:r>
              <a:rPr sz="900" spc="-5" dirty="0">
                <a:solidFill>
                  <a:srgbClr val="223575"/>
                </a:solidFill>
                <a:latin typeface="Arial MT"/>
                <a:cs typeface="Arial MT"/>
              </a:rPr>
              <a:t>without</a:t>
            </a:r>
            <a:r>
              <a:rPr sz="900" spc="5" dirty="0">
                <a:solidFill>
                  <a:srgbClr val="223575"/>
                </a:solidFill>
                <a:latin typeface="Arial MT"/>
                <a:cs typeface="Arial MT"/>
              </a:rPr>
              <a:t> </a:t>
            </a:r>
            <a:r>
              <a:rPr sz="900" dirty="0">
                <a:solidFill>
                  <a:srgbClr val="223575"/>
                </a:solidFill>
                <a:latin typeface="Arial MT"/>
                <a:cs typeface="Arial MT"/>
              </a:rPr>
              <a:t>the</a:t>
            </a:r>
            <a:r>
              <a:rPr sz="900" spc="-5" dirty="0">
                <a:solidFill>
                  <a:srgbClr val="223575"/>
                </a:solidFill>
                <a:latin typeface="Arial MT"/>
                <a:cs typeface="Arial MT"/>
              </a:rPr>
              <a:t> </a:t>
            </a:r>
            <a:r>
              <a:rPr sz="900" dirty="0">
                <a:solidFill>
                  <a:srgbClr val="223575"/>
                </a:solidFill>
                <a:latin typeface="Arial MT"/>
                <a:cs typeface="Arial MT"/>
              </a:rPr>
              <a:t>prior</a:t>
            </a:r>
            <a:r>
              <a:rPr sz="900" spc="-20" dirty="0">
                <a:solidFill>
                  <a:srgbClr val="223575"/>
                </a:solidFill>
                <a:latin typeface="Arial MT"/>
                <a:cs typeface="Arial MT"/>
              </a:rPr>
              <a:t> </a:t>
            </a:r>
            <a:r>
              <a:rPr sz="900" spc="-5" dirty="0">
                <a:solidFill>
                  <a:srgbClr val="223575"/>
                </a:solidFill>
                <a:latin typeface="Arial MT"/>
                <a:cs typeface="Arial MT"/>
              </a:rPr>
              <a:t>written</a:t>
            </a:r>
            <a:r>
              <a:rPr sz="900" spc="5" dirty="0">
                <a:solidFill>
                  <a:srgbClr val="223575"/>
                </a:solidFill>
                <a:latin typeface="Arial MT"/>
                <a:cs typeface="Arial MT"/>
              </a:rPr>
              <a:t> </a:t>
            </a:r>
            <a:r>
              <a:rPr sz="900" dirty="0">
                <a:solidFill>
                  <a:srgbClr val="223575"/>
                </a:solidFill>
                <a:latin typeface="Arial MT"/>
                <a:cs typeface="Arial MT"/>
              </a:rPr>
              <a:t>consent</a:t>
            </a:r>
            <a:r>
              <a:rPr sz="900" spc="-30" dirty="0">
                <a:solidFill>
                  <a:srgbClr val="223575"/>
                </a:solidFill>
                <a:latin typeface="Arial MT"/>
                <a:cs typeface="Arial MT"/>
              </a:rPr>
              <a:t> </a:t>
            </a:r>
            <a:r>
              <a:rPr sz="900" dirty="0">
                <a:solidFill>
                  <a:srgbClr val="223575"/>
                </a:solidFill>
                <a:latin typeface="Arial MT"/>
                <a:cs typeface="Arial MT"/>
              </a:rPr>
              <a:t>of</a:t>
            </a:r>
            <a:r>
              <a:rPr sz="900" spc="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a:p>
            <a:pPr>
              <a:lnSpc>
                <a:spcPct val="100000"/>
              </a:lnSpc>
            </a:pPr>
            <a:r>
              <a:rPr sz="900" spc="-5" dirty="0">
                <a:solidFill>
                  <a:srgbClr val="223575"/>
                </a:solidFill>
                <a:latin typeface="Arial MT"/>
                <a:cs typeface="Arial MT"/>
              </a:rPr>
              <a:t>uary</a:t>
            </a:r>
            <a:r>
              <a:rPr sz="900" spc="-25" dirty="0">
                <a:solidFill>
                  <a:srgbClr val="223575"/>
                </a:solidFill>
                <a:latin typeface="Arial MT"/>
                <a:cs typeface="Arial MT"/>
              </a:rPr>
              <a:t> </a:t>
            </a:r>
            <a:r>
              <a:rPr sz="900" spc="-5" dirty="0">
                <a:solidFill>
                  <a:srgbClr val="223575"/>
                </a:solidFill>
                <a:latin typeface="Arial MT"/>
                <a:cs typeface="Arial MT"/>
              </a:rPr>
              <a:t>2022</a:t>
            </a:r>
            <a:r>
              <a:rPr sz="900" spc="-10"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Version</a:t>
            </a:r>
            <a:r>
              <a:rPr sz="900" spc="-20" dirty="0">
                <a:solidFill>
                  <a:srgbClr val="223575"/>
                </a:solidFill>
                <a:latin typeface="Arial MT"/>
                <a:cs typeface="Arial MT"/>
              </a:rPr>
              <a:t> </a:t>
            </a:r>
            <a:r>
              <a:rPr sz="900" spc="-5" dirty="0">
                <a:solidFill>
                  <a:srgbClr val="223575"/>
                </a:solidFill>
                <a:latin typeface="Arial MT"/>
                <a:cs typeface="Arial MT"/>
              </a:rPr>
              <a:t>1</a:t>
            </a:r>
            <a:r>
              <a:rPr sz="900" dirty="0">
                <a:solidFill>
                  <a:srgbClr val="223575"/>
                </a:solidFill>
                <a:latin typeface="Arial MT"/>
                <a:cs typeface="Arial MT"/>
              </a:rPr>
              <a:t> |</a:t>
            </a:r>
            <a:r>
              <a:rPr sz="900" spc="-5" dirty="0">
                <a:solidFill>
                  <a:srgbClr val="223575"/>
                </a:solidFill>
                <a:latin typeface="Arial MT"/>
                <a:cs typeface="Arial MT"/>
              </a:rPr>
              <a:t> </a:t>
            </a:r>
            <a:r>
              <a:rPr sz="900" dirty="0">
                <a:solidFill>
                  <a:srgbClr val="223575"/>
                </a:solidFill>
                <a:latin typeface="Arial MT"/>
                <a:cs typeface="Arial MT"/>
              </a:rPr>
              <a:t>Client</a:t>
            </a:r>
            <a:r>
              <a:rPr sz="900" spc="-15"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Internal</a:t>
            </a:r>
            <a:r>
              <a:rPr sz="900" spc="-20" dirty="0">
                <a:solidFill>
                  <a:srgbClr val="223575"/>
                </a:solidFill>
                <a:latin typeface="Arial MT"/>
                <a:cs typeface="Arial MT"/>
              </a:rPr>
              <a:t> </a:t>
            </a:r>
            <a:r>
              <a:rPr sz="900" dirty="0">
                <a:solidFill>
                  <a:srgbClr val="223575"/>
                </a:solidFill>
                <a:latin typeface="Arial MT"/>
                <a:cs typeface="Arial MT"/>
              </a:rPr>
              <a:t>use</a:t>
            </a:r>
            <a:r>
              <a:rPr sz="900" spc="-2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3" name="object 3"/>
          <p:cNvGrpSpPr/>
          <p:nvPr/>
        </p:nvGrpSpPr>
        <p:grpSpPr>
          <a:xfrm>
            <a:off x="382524" y="1150619"/>
            <a:ext cx="11422380" cy="5480685"/>
            <a:chOff x="382524" y="1150619"/>
            <a:chExt cx="11422380" cy="5480685"/>
          </a:xfrm>
        </p:grpSpPr>
        <p:pic>
          <p:nvPicPr>
            <p:cNvPr id="4" name="object 4"/>
            <p:cNvPicPr/>
            <p:nvPr/>
          </p:nvPicPr>
          <p:blipFill>
            <a:blip r:embed="rId2" cstate="print"/>
            <a:stretch>
              <a:fillRect/>
            </a:stretch>
          </p:blipFill>
          <p:spPr>
            <a:xfrm>
              <a:off x="11303507" y="6174866"/>
              <a:ext cx="501396" cy="456056"/>
            </a:xfrm>
            <a:prstGeom prst="rect">
              <a:avLst/>
            </a:prstGeom>
          </p:spPr>
        </p:pic>
        <p:pic>
          <p:nvPicPr>
            <p:cNvPr id="5" name="object 5"/>
            <p:cNvPicPr/>
            <p:nvPr/>
          </p:nvPicPr>
          <p:blipFill>
            <a:blip r:embed="rId3" cstate="print"/>
            <a:stretch>
              <a:fillRect/>
            </a:stretch>
          </p:blipFill>
          <p:spPr>
            <a:xfrm>
              <a:off x="382524" y="1150619"/>
              <a:ext cx="7036307" cy="3363075"/>
            </a:xfrm>
            <a:prstGeom prst="rect">
              <a:avLst/>
            </a:prstGeom>
          </p:spPr>
        </p:pic>
      </p:grpSp>
      <p:grpSp>
        <p:nvGrpSpPr>
          <p:cNvPr id="7" name="object 7"/>
          <p:cNvGrpSpPr/>
          <p:nvPr/>
        </p:nvGrpSpPr>
        <p:grpSpPr>
          <a:xfrm>
            <a:off x="11125051" y="0"/>
            <a:ext cx="1067435" cy="610870"/>
            <a:chOff x="11125051" y="0"/>
            <a:chExt cx="1067435" cy="610870"/>
          </a:xfrm>
        </p:grpSpPr>
        <p:pic>
          <p:nvPicPr>
            <p:cNvPr id="8" name="object 8"/>
            <p:cNvPicPr/>
            <p:nvPr/>
          </p:nvPicPr>
          <p:blipFill>
            <a:blip r:embed="rId4" cstate="print"/>
            <a:stretch>
              <a:fillRect/>
            </a:stretch>
          </p:blipFill>
          <p:spPr>
            <a:xfrm>
              <a:off x="11125051" y="0"/>
              <a:ext cx="1066947" cy="610435"/>
            </a:xfrm>
            <a:prstGeom prst="rect">
              <a:avLst/>
            </a:prstGeom>
          </p:spPr>
        </p:pic>
        <p:pic>
          <p:nvPicPr>
            <p:cNvPr id="9" name="object 9"/>
            <p:cNvPicPr/>
            <p:nvPr/>
          </p:nvPicPr>
          <p:blipFill>
            <a:blip r:embed="rId5" cstate="print"/>
            <a:stretch>
              <a:fillRect/>
            </a:stretch>
          </p:blipFill>
          <p:spPr>
            <a:xfrm>
              <a:off x="11175491" y="0"/>
              <a:ext cx="995172" cy="554736"/>
            </a:xfrm>
            <a:prstGeom prst="rect">
              <a:avLst/>
            </a:prstGeom>
          </p:spPr>
        </p:pic>
      </p:grpSp>
      <p:pic>
        <p:nvPicPr>
          <p:cNvPr id="10" name="object 10"/>
          <p:cNvPicPr/>
          <p:nvPr/>
        </p:nvPicPr>
        <p:blipFill>
          <a:blip r:embed="rId6" cstate="print"/>
          <a:stretch>
            <a:fillRect/>
          </a:stretch>
        </p:blipFill>
        <p:spPr>
          <a:xfrm>
            <a:off x="59553" y="57838"/>
            <a:ext cx="833752" cy="582241"/>
          </a:xfrm>
          <a:prstGeom prst="rect">
            <a:avLst/>
          </a:prstGeom>
        </p:spPr>
      </p:pic>
      <p:pic>
        <p:nvPicPr>
          <p:cNvPr id="11" name="object 11"/>
          <p:cNvPicPr/>
          <p:nvPr/>
        </p:nvPicPr>
        <p:blipFill>
          <a:blip r:embed="rId7" cstate="print"/>
          <a:stretch>
            <a:fillRect/>
          </a:stretch>
        </p:blipFill>
        <p:spPr>
          <a:xfrm>
            <a:off x="4312920" y="4052315"/>
            <a:ext cx="7319772" cy="2545080"/>
          </a:xfrm>
          <a:prstGeom prst="rect">
            <a:avLst/>
          </a:prstGeom>
        </p:spPr>
      </p:pic>
      <p:sp>
        <p:nvSpPr>
          <p:cNvPr id="12" name="object 12"/>
          <p:cNvSpPr txBox="1"/>
          <p:nvPr/>
        </p:nvSpPr>
        <p:spPr>
          <a:xfrm>
            <a:off x="8119998" y="2159965"/>
            <a:ext cx="2019935" cy="300355"/>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FSSM</a:t>
            </a:r>
            <a:r>
              <a:rPr sz="1800" b="1" spc="-40" dirty="0">
                <a:latin typeface="Arial"/>
                <a:cs typeface="Arial"/>
              </a:rPr>
              <a:t> </a:t>
            </a:r>
            <a:r>
              <a:rPr sz="1800" b="1" spc="-25" dirty="0">
                <a:latin typeface="Arial"/>
                <a:cs typeface="Arial"/>
              </a:rPr>
              <a:t>Value </a:t>
            </a:r>
            <a:r>
              <a:rPr sz="1800" b="1" spc="-5" dirty="0">
                <a:latin typeface="Arial"/>
                <a:cs typeface="Arial"/>
              </a:rPr>
              <a:t>Chain</a:t>
            </a:r>
            <a:endParaRPr sz="1800">
              <a:latin typeface="Arial"/>
              <a:cs typeface="Arial"/>
            </a:endParaRPr>
          </a:p>
        </p:txBody>
      </p:sp>
      <p:sp>
        <p:nvSpPr>
          <p:cNvPr id="13" name="object 13"/>
          <p:cNvSpPr txBox="1"/>
          <p:nvPr/>
        </p:nvSpPr>
        <p:spPr>
          <a:xfrm>
            <a:off x="506983" y="5056123"/>
            <a:ext cx="3402965" cy="574040"/>
          </a:xfrm>
          <a:prstGeom prst="rect">
            <a:avLst/>
          </a:prstGeom>
        </p:spPr>
        <p:txBody>
          <a:bodyPr vert="horz" wrap="square" lIns="0" tIns="12700" rIns="0" bIns="0" rtlCol="0">
            <a:spAutoFit/>
          </a:bodyPr>
          <a:lstStyle/>
          <a:p>
            <a:pPr marL="1306195" marR="5080" indent="-1294130">
              <a:lnSpc>
                <a:spcPct val="100000"/>
              </a:lnSpc>
              <a:spcBef>
                <a:spcPts val="100"/>
              </a:spcBef>
            </a:pPr>
            <a:r>
              <a:rPr sz="1800" b="1" spc="-5" dirty="0">
                <a:latin typeface="Arial"/>
                <a:cs typeface="Arial"/>
              </a:rPr>
              <a:t>Process</a:t>
            </a:r>
            <a:r>
              <a:rPr sz="1800" b="1" spc="-10" dirty="0">
                <a:latin typeface="Arial"/>
                <a:cs typeface="Arial"/>
              </a:rPr>
              <a:t> </a:t>
            </a:r>
            <a:r>
              <a:rPr sz="1800" b="1" spc="-5" dirty="0">
                <a:latin typeface="Arial"/>
                <a:cs typeface="Arial"/>
              </a:rPr>
              <a:t>Flow</a:t>
            </a:r>
            <a:r>
              <a:rPr sz="1800" b="1" spc="-20" dirty="0">
                <a:latin typeface="Arial"/>
                <a:cs typeface="Arial"/>
              </a:rPr>
              <a:t> </a:t>
            </a:r>
            <a:r>
              <a:rPr sz="1800" b="1" spc="-5" dirty="0">
                <a:latin typeface="Arial"/>
                <a:cs typeface="Arial"/>
              </a:rPr>
              <a:t>Diagram </a:t>
            </a:r>
            <a:r>
              <a:rPr sz="1800" b="1" dirty="0">
                <a:latin typeface="Arial"/>
                <a:cs typeface="Arial"/>
              </a:rPr>
              <a:t>of</a:t>
            </a:r>
            <a:r>
              <a:rPr sz="1800" b="1" spc="-10" dirty="0">
                <a:latin typeface="Arial"/>
                <a:cs typeface="Arial"/>
              </a:rPr>
              <a:t> </a:t>
            </a:r>
            <a:r>
              <a:rPr sz="1800" b="1" dirty="0">
                <a:latin typeface="Arial"/>
                <a:cs typeface="Arial"/>
              </a:rPr>
              <a:t>FSTP </a:t>
            </a:r>
            <a:r>
              <a:rPr sz="1800" b="1" spc="-484" dirty="0">
                <a:latin typeface="Arial"/>
                <a:cs typeface="Arial"/>
              </a:rPr>
              <a:t> </a:t>
            </a:r>
            <a:r>
              <a:rPr sz="1800" b="1" dirty="0">
                <a:latin typeface="Arial"/>
                <a:cs typeface="Arial"/>
              </a:rPr>
              <a:t>Facility</a:t>
            </a:r>
            <a:endParaRPr sz="1800">
              <a:latin typeface="Arial"/>
              <a:cs typeface="Arial"/>
            </a:endParaRPr>
          </a:p>
        </p:txBody>
      </p:sp>
      <p:sp>
        <p:nvSpPr>
          <p:cNvPr id="14" name="object 14"/>
          <p:cNvSpPr txBox="1">
            <a:spLocks noGrp="1"/>
          </p:cNvSpPr>
          <p:nvPr>
            <p:ph type="title"/>
          </p:nvPr>
        </p:nvSpPr>
        <p:spPr>
          <a:xfrm>
            <a:off x="1479296" y="208914"/>
            <a:ext cx="9206230" cy="696595"/>
          </a:xfrm>
          <a:prstGeom prst="rect">
            <a:avLst/>
          </a:prstGeom>
        </p:spPr>
        <p:txBody>
          <a:bodyPr vert="horz" wrap="square" lIns="0" tIns="12700" rIns="0" bIns="0" rtlCol="0">
            <a:spAutoFit/>
          </a:bodyPr>
          <a:lstStyle/>
          <a:p>
            <a:pPr marL="12700">
              <a:lnSpc>
                <a:spcPct val="100000"/>
              </a:lnSpc>
              <a:spcBef>
                <a:spcPts val="100"/>
              </a:spcBef>
            </a:pPr>
            <a:r>
              <a:rPr sz="4400" b="0" spc="25" dirty="0">
                <a:solidFill>
                  <a:srgbClr val="2E469C"/>
                </a:solidFill>
                <a:latin typeface="Arial Black"/>
                <a:cs typeface="Arial Black"/>
              </a:rPr>
              <a:t>FAECAL</a:t>
            </a:r>
            <a:r>
              <a:rPr sz="4400" b="0" spc="225" dirty="0">
                <a:solidFill>
                  <a:srgbClr val="2E469C"/>
                </a:solidFill>
                <a:latin typeface="Arial Black"/>
                <a:cs typeface="Arial Black"/>
              </a:rPr>
              <a:t> </a:t>
            </a:r>
            <a:r>
              <a:rPr sz="4400" b="0" spc="75" dirty="0">
                <a:solidFill>
                  <a:srgbClr val="2E469C"/>
                </a:solidFill>
                <a:latin typeface="Arial Black"/>
                <a:cs typeface="Arial Black"/>
              </a:rPr>
              <a:t>SLUDGE</a:t>
            </a:r>
            <a:r>
              <a:rPr sz="4400" b="0" spc="170" dirty="0">
                <a:solidFill>
                  <a:srgbClr val="2E469C"/>
                </a:solidFill>
                <a:latin typeface="Arial Black"/>
                <a:cs typeface="Arial Black"/>
              </a:rPr>
              <a:t> </a:t>
            </a:r>
            <a:r>
              <a:rPr sz="4400" b="0" dirty="0">
                <a:solidFill>
                  <a:srgbClr val="2E469C"/>
                </a:solidFill>
                <a:latin typeface="Arial Black"/>
                <a:cs typeface="Arial Black"/>
              </a:rPr>
              <a:t>&amp;</a:t>
            </a:r>
            <a:r>
              <a:rPr sz="4400" b="0" spc="215" dirty="0">
                <a:solidFill>
                  <a:srgbClr val="2E469C"/>
                </a:solidFill>
                <a:latin typeface="Arial Black"/>
                <a:cs typeface="Arial Black"/>
              </a:rPr>
              <a:t> </a:t>
            </a:r>
            <a:r>
              <a:rPr sz="4400" b="0" spc="40" dirty="0">
                <a:solidFill>
                  <a:srgbClr val="2E469C"/>
                </a:solidFill>
                <a:latin typeface="Arial Black"/>
                <a:cs typeface="Arial Black"/>
              </a:rPr>
              <a:t>SEPTAGE</a:t>
            </a:r>
            <a:endParaRPr sz="4400">
              <a:latin typeface="Arial Black"/>
              <a:cs typeface="Arial Black"/>
            </a:endParaRPr>
          </a:p>
        </p:txBody>
      </p:sp>
      <p:sp>
        <p:nvSpPr>
          <p:cNvPr id="15" name="object 15"/>
          <p:cNvSpPr txBox="1"/>
          <p:nvPr/>
        </p:nvSpPr>
        <p:spPr>
          <a:xfrm>
            <a:off x="4087114" y="745058"/>
            <a:ext cx="3997325" cy="697230"/>
          </a:xfrm>
          <a:prstGeom prst="rect">
            <a:avLst/>
          </a:prstGeom>
        </p:spPr>
        <p:txBody>
          <a:bodyPr vert="horz" wrap="square" lIns="0" tIns="13335" rIns="0" bIns="0" rtlCol="0">
            <a:spAutoFit/>
          </a:bodyPr>
          <a:lstStyle/>
          <a:p>
            <a:pPr marL="12700">
              <a:lnSpc>
                <a:spcPct val="100000"/>
              </a:lnSpc>
              <a:spcBef>
                <a:spcPts val="105"/>
              </a:spcBef>
            </a:pPr>
            <a:r>
              <a:rPr sz="4400" spc="-85" dirty="0">
                <a:solidFill>
                  <a:srgbClr val="2E469C"/>
                </a:solidFill>
                <a:latin typeface="Arial Black"/>
                <a:cs typeface="Arial Black"/>
              </a:rPr>
              <a:t>MGT.</a:t>
            </a:r>
            <a:r>
              <a:rPr sz="4400" spc="120" dirty="0">
                <a:solidFill>
                  <a:srgbClr val="2E469C"/>
                </a:solidFill>
                <a:latin typeface="Arial Black"/>
                <a:cs typeface="Arial Black"/>
              </a:rPr>
              <a:t> </a:t>
            </a:r>
            <a:r>
              <a:rPr sz="4400" spc="95" dirty="0">
                <a:solidFill>
                  <a:srgbClr val="2E469C"/>
                </a:solidFill>
                <a:latin typeface="Arial Black"/>
                <a:cs typeface="Arial Black"/>
              </a:rPr>
              <a:t>(FSSM)</a:t>
            </a:r>
            <a:endParaRPr sz="4400">
              <a:latin typeface="Arial Black"/>
              <a:cs typeface="Arial Black"/>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6016997" y="3768094"/>
            <a:ext cx="6096000" cy="2920365"/>
            <a:chOff x="6024371" y="3800855"/>
            <a:chExt cx="6096000" cy="2920365"/>
          </a:xfrm>
        </p:grpSpPr>
        <p:pic>
          <p:nvPicPr>
            <p:cNvPr id="6" name="object 6"/>
            <p:cNvPicPr/>
            <p:nvPr/>
          </p:nvPicPr>
          <p:blipFill>
            <a:blip r:embed="rId2" cstate="print"/>
            <a:stretch>
              <a:fillRect/>
            </a:stretch>
          </p:blipFill>
          <p:spPr>
            <a:xfrm>
              <a:off x="11303507" y="6174866"/>
              <a:ext cx="501396" cy="456056"/>
            </a:xfrm>
            <a:prstGeom prst="rect">
              <a:avLst/>
            </a:prstGeom>
          </p:spPr>
        </p:pic>
        <p:pic>
          <p:nvPicPr>
            <p:cNvPr id="7" name="object 7"/>
            <p:cNvPicPr/>
            <p:nvPr/>
          </p:nvPicPr>
          <p:blipFill>
            <a:blip r:embed="rId3" cstate="print"/>
            <a:stretch>
              <a:fillRect/>
            </a:stretch>
          </p:blipFill>
          <p:spPr>
            <a:xfrm>
              <a:off x="6024371" y="3800855"/>
              <a:ext cx="6096000" cy="2919984"/>
            </a:xfrm>
            <a:prstGeom prst="rect">
              <a:avLst/>
            </a:prstGeom>
          </p:spPr>
        </p:pic>
      </p:grpSp>
      <p:grpSp>
        <p:nvGrpSpPr>
          <p:cNvPr id="8" name="object 8"/>
          <p:cNvGrpSpPr/>
          <p:nvPr/>
        </p:nvGrpSpPr>
        <p:grpSpPr>
          <a:xfrm>
            <a:off x="0" y="0"/>
            <a:ext cx="12192000" cy="1028700"/>
            <a:chOff x="0" y="0"/>
            <a:chExt cx="12192000" cy="1028700"/>
          </a:xfrm>
        </p:grpSpPr>
        <p:pic>
          <p:nvPicPr>
            <p:cNvPr id="9" name="object 9"/>
            <p:cNvPicPr/>
            <p:nvPr/>
          </p:nvPicPr>
          <p:blipFill>
            <a:blip r:embed="rId4" cstate="print"/>
            <a:stretch>
              <a:fillRect/>
            </a:stretch>
          </p:blipFill>
          <p:spPr>
            <a:xfrm>
              <a:off x="11125051" y="0"/>
              <a:ext cx="1066947" cy="610435"/>
            </a:xfrm>
            <a:prstGeom prst="rect">
              <a:avLst/>
            </a:prstGeom>
          </p:spPr>
        </p:pic>
        <p:pic>
          <p:nvPicPr>
            <p:cNvPr id="10" name="object 10"/>
            <p:cNvPicPr/>
            <p:nvPr/>
          </p:nvPicPr>
          <p:blipFill>
            <a:blip r:embed="rId5" cstate="print"/>
            <a:stretch>
              <a:fillRect/>
            </a:stretch>
          </p:blipFill>
          <p:spPr>
            <a:xfrm>
              <a:off x="11175492" y="0"/>
              <a:ext cx="995172" cy="554736"/>
            </a:xfrm>
            <a:prstGeom prst="rect">
              <a:avLst/>
            </a:prstGeom>
          </p:spPr>
        </p:pic>
        <p:pic>
          <p:nvPicPr>
            <p:cNvPr id="11" name="object 11"/>
            <p:cNvPicPr/>
            <p:nvPr/>
          </p:nvPicPr>
          <p:blipFill>
            <a:blip r:embed="rId6" cstate="print"/>
            <a:stretch>
              <a:fillRect/>
            </a:stretch>
          </p:blipFill>
          <p:spPr>
            <a:xfrm>
              <a:off x="59553" y="57838"/>
              <a:ext cx="833752" cy="582241"/>
            </a:xfrm>
            <a:prstGeom prst="rect">
              <a:avLst/>
            </a:prstGeom>
          </p:spPr>
        </p:pic>
        <p:sp>
          <p:nvSpPr>
            <p:cNvPr id="12" name="object 12"/>
            <p:cNvSpPr/>
            <p:nvPr/>
          </p:nvSpPr>
          <p:spPr>
            <a:xfrm>
              <a:off x="0" y="553212"/>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grpSp>
        <p:nvGrpSpPr>
          <p:cNvPr id="13" name="object 13"/>
          <p:cNvGrpSpPr/>
          <p:nvPr/>
        </p:nvGrpSpPr>
        <p:grpSpPr>
          <a:xfrm>
            <a:off x="6024371" y="1082039"/>
            <a:ext cx="6167755" cy="2604770"/>
            <a:chOff x="6024371" y="1082039"/>
            <a:chExt cx="6167755" cy="2604770"/>
          </a:xfrm>
        </p:grpSpPr>
        <p:pic>
          <p:nvPicPr>
            <p:cNvPr id="14" name="object 14"/>
            <p:cNvPicPr/>
            <p:nvPr/>
          </p:nvPicPr>
          <p:blipFill>
            <a:blip r:embed="rId7" cstate="print"/>
            <a:stretch>
              <a:fillRect/>
            </a:stretch>
          </p:blipFill>
          <p:spPr>
            <a:xfrm>
              <a:off x="6024371" y="1104899"/>
              <a:ext cx="6096000" cy="2581656"/>
            </a:xfrm>
            <a:prstGeom prst="rect">
              <a:avLst/>
            </a:prstGeom>
          </p:spPr>
        </p:pic>
        <p:sp>
          <p:nvSpPr>
            <p:cNvPr id="15" name="object 15"/>
            <p:cNvSpPr/>
            <p:nvPr/>
          </p:nvSpPr>
          <p:spPr>
            <a:xfrm>
              <a:off x="11020043" y="1082039"/>
              <a:ext cx="1172210" cy="276225"/>
            </a:xfrm>
            <a:custGeom>
              <a:avLst/>
              <a:gdLst/>
              <a:ahLst/>
              <a:cxnLst/>
              <a:rect l="l" t="t" r="r" b="b"/>
              <a:pathLst>
                <a:path w="1172209" h="276225">
                  <a:moveTo>
                    <a:pt x="1125981" y="0"/>
                  </a:moveTo>
                  <a:lnTo>
                    <a:pt x="45974" y="0"/>
                  </a:lnTo>
                  <a:lnTo>
                    <a:pt x="28074" y="3611"/>
                  </a:lnTo>
                  <a:lnTo>
                    <a:pt x="13461" y="13462"/>
                  </a:lnTo>
                  <a:lnTo>
                    <a:pt x="3611" y="28074"/>
                  </a:lnTo>
                  <a:lnTo>
                    <a:pt x="0" y="45974"/>
                  </a:lnTo>
                  <a:lnTo>
                    <a:pt x="0" y="229870"/>
                  </a:lnTo>
                  <a:lnTo>
                    <a:pt x="3611" y="247769"/>
                  </a:lnTo>
                  <a:lnTo>
                    <a:pt x="13462" y="262382"/>
                  </a:lnTo>
                  <a:lnTo>
                    <a:pt x="28074" y="272232"/>
                  </a:lnTo>
                  <a:lnTo>
                    <a:pt x="45974" y="275844"/>
                  </a:lnTo>
                  <a:lnTo>
                    <a:pt x="1125981" y="275844"/>
                  </a:lnTo>
                  <a:lnTo>
                    <a:pt x="1143881" y="272232"/>
                  </a:lnTo>
                  <a:lnTo>
                    <a:pt x="1158494" y="262382"/>
                  </a:lnTo>
                  <a:lnTo>
                    <a:pt x="1168344" y="247769"/>
                  </a:lnTo>
                  <a:lnTo>
                    <a:pt x="1171955" y="229870"/>
                  </a:lnTo>
                  <a:lnTo>
                    <a:pt x="1171955" y="45974"/>
                  </a:lnTo>
                  <a:lnTo>
                    <a:pt x="1168344" y="28074"/>
                  </a:lnTo>
                  <a:lnTo>
                    <a:pt x="1158493" y="13462"/>
                  </a:lnTo>
                  <a:lnTo>
                    <a:pt x="1143881" y="3611"/>
                  </a:lnTo>
                  <a:lnTo>
                    <a:pt x="1125981" y="0"/>
                  </a:lnTo>
                  <a:close/>
                </a:path>
              </a:pathLst>
            </a:custGeom>
            <a:solidFill>
              <a:srgbClr val="FFFFFF"/>
            </a:solidFill>
          </p:spPr>
          <p:txBody>
            <a:bodyPr wrap="square" lIns="0" tIns="0" rIns="0" bIns="0" rtlCol="0"/>
            <a:lstStyle/>
            <a:p>
              <a:endParaRPr/>
            </a:p>
          </p:txBody>
        </p:sp>
      </p:grpSp>
      <p:grpSp>
        <p:nvGrpSpPr>
          <p:cNvPr id="16" name="object 16"/>
          <p:cNvGrpSpPr/>
          <p:nvPr/>
        </p:nvGrpSpPr>
        <p:grpSpPr>
          <a:xfrm>
            <a:off x="81461" y="1090041"/>
            <a:ext cx="5809615" cy="5636260"/>
            <a:chOff x="70103" y="1084833"/>
            <a:chExt cx="5809615" cy="5636260"/>
          </a:xfrm>
        </p:grpSpPr>
        <p:pic>
          <p:nvPicPr>
            <p:cNvPr id="17" name="object 17"/>
            <p:cNvPicPr/>
            <p:nvPr/>
          </p:nvPicPr>
          <p:blipFill>
            <a:blip r:embed="rId8" cstate="print"/>
            <a:stretch>
              <a:fillRect/>
            </a:stretch>
          </p:blipFill>
          <p:spPr>
            <a:xfrm>
              <a:off x="70103" y="1104899"/>
              <a:ext cx="5809488" cy="5615940"/>
            </a:xfrm>
            <a:prstGeom prst="rect">
              <a:avLst/>
            </a:prstGeom>
          </p:spPr>
        </p:pic>
        <p:sp>
          <p:nvSpPr>
            <p:cNvPr id="18" name="object 18"/>
            <p:cNvSpPr/>
            <p:nvPr/>
          </p:nvSpPr>
          <p:spPr>
            <a:xfrm>
              <a:off x="4067556" y="1091183"/>
              <a:ext cx="1743710" cy="276225"/>
            </a:xfrm>
            <a:custGeom>
              <a:avLst/>
              <a:gdLst/>
              <a:ahLst/>
              <a:cxnLst/>
              <a:rect l="l" t="t" r="r" b="b"/>
              <a:pathLst>
                <a:path w="1743710" h="276225">
                  <a:moveTo>
                    <a:pt x="1697482" y="0"/>
                  </a:moveTo>
                  <a:lnTo>
                    <a:pt x="45974" y="0"/>
                  </a:lnTo>
                  <a:lnTo>
                    <a:pt x="28074" y="3611"/>
                  </a:lnTo>
                  <a:lnTo>
                    <a:pt x="13462" y="13462"/>
                  </a:lnTo>
                  <a:lnTo>
                    <a:pt x="3611" y="28074"/>
                  </a:lnTo>
                  <a:lnTo>
                    <a:pt x="0" y="45974"/>
                  </a:lnTo>
                  <a:lnTo>
                    <a:pt x="0" y="229869"/>
                  </a:lnTo>
                  <a:lnTo>
                    <a:pt x="3611" y="247769"/>
                  </a:lnTo>
                  <a:lnTo>
                    <a:pt x="13462" y="262381"/>
                  </a:lnTo>
                  <a:lnTo>
                    <a:pt x="28074" y="272232"/>
                  </a:lnTo>
                  <a:lnTo>
                    <a:pt x="45974" y="275843"/>
                  </a:lnTo>
                  <a:lnTo>
                    <a:pt x="1697482" y="275843"/>
                  </a:lnTo>
                  <a:lnTo>
                    <a:pt x="1715381" y="272232"/>
                  </a:lnTo>
                  <a:lnTo>
                    <a:pt x="1729994" y="262381"/>
                  </a:lnTo>
                  <a:lnTo>
                    <a:pt x="1739844" y="247769"/>
                  </a:lnTo>
                  <a:lnTo>
                    <a:pt x="1743456" y="229869"/>
                  </a:lnTo>
                  <a:lnTo>
                    <a:pt x="1743456" y="45974"/>
                  </a:lnTo>
                  <a:lnTo>
                    <a:pt x="1739844" y="28074"/>
                  </a:lnTo>
                  <a:lnTo>
                    <a:pt x="1729994" y="13462"/>
                  </a:lnTo>
                  <a:lnTo>
                    <a:pt x="1715381" y="3611"/>
                  </a:lnTo>
                  <a:lnTo>
                    <a:pt x="1697482" y="0"/>
                  </a:lnTo>
                  <a:close/>
                </a:path>
              </a:pathLst>
            </a:custGeom>
            <a:solidFill>
              <a:srgbClr val="FFFFFF"/>
            </a:solidFill>
          </p:spPr>
          <p:txBody>
            <a:bodyPr wrap="square" lIns="0" tIns="0" rIns="0" bIns="0" rtlCol="0"/>
            <a:lstStyle/>
            <a:p>
              <a:endParaRPr/>
            </a:p>
          </p:txBody>
        </p:sp>
        <p:sp>
          <p:nvSpPr>
            <p:cNvPr id="19" name="object 19"/>
            <p:cNvSpPr/>
            <p:nvPr/>
          </p:nvSpPr>
          <p:spPr>
            <a:xfrm>
              <a:off x="4067556" y="1091183"/>
              <a:ext cx="1743710" cy="276225"/>
            </a:xfrm>
            <a:custGeom>
              <a:avLst/>
              <a:gdLst/>
              <a:ahLst/>
              <a:cxnLst/>
              <a:rect l="l" t="t" r="r" b="b"/>
              <a:pathLst>
                <a:path w="1743710" h="276225">
                  <a:moveTo>
                    <a:pt x="0" y="45974"/>
                  </a:moveTo>
                  <a:lnTo>
                    <a:pt x="3611" y="28074"/>
                  </a:lnTo>
                  <a:lnTo>
                    <a:pt x="13462" y="13462"/>
                  </a:lnTo>
                  <a:lnTo>
                    <a:pt x="28074" y="3611"/>
                  </a:lnTo>
                  <a:lnTo>
                    <a:pt x="45974" y="0"/>
                  </a:lnTo>
                  <a:lnTo>
                    <a:pt x="1697482" y="0"/>
                  </a:lnTo>
                  <a:lnTo>
                    <a:pt x="1715381" y="3611"/>
                  </a:lnTo>
                  <a:lnTo>
                    <a:pt x="1729994" y="13462"/>
                  </a:lnTo>
                  <a:lnTo>
                    <a:pt x="1739844" y="28074"/>
                  </a:lnTo>
                  <a:lnTo>
                    <a:pt x="1743456" y="45974"/>
                  </a:lnTo>
                  <a:lnTo>
                    <a:pt x="1743456" y="229869"/>
                  </a:lnTo>
                  <a:lnTo>
                    <a:pt x="1739844" y="247769"/>
                  </a:lnTo>
                  <a:lnTo>
                    <a:pt x="1729994" y="262381"/>
                  </a:lnTo>
                  <a:lnTo>
                    <a:pt x="1715381" y="272232"/>
                  </a:lnTo>
                  <a:lnTo>
                    <a:pt x="1697482" y="275843"/>
                  </a:lnTo>
                  <a:lnTo>
                    <a:pt x="45974" y="275843"/>
                  </a:lnTo>
                  <a:lnTo>
                    <a:pt x="28074" y="272232"/>
                  </a:lnTo>
                  <a:lnTo>
                    <a:pt x="13462" y="262381"/>
                  </a:lnTo>
                  <a:lnTo>
                    <a:pt x="3611" y="247769"/>
                  </a:lnTo>
                  <a:lnTo>
                    <a:pt x="0" y="229869"/>
                  </a:lnTo>
                  <a:lnTo>
                    <a:pt x="0" y="45974"/>
                  </a:lnTo>
                  <a:close/>
                </a:path>
              </a:pathLst>
            </a:custGeom>
            <a:ln w="12700">
              <a:solidFill>
                <a:srgbClr val="BDDBFF"/>
              </a:solidFill>
            </a:ln>
          </p:spPr>
          <p:txBody>
            <a:bodyPr wrap="square" lIns="0" tIns="0" rIns="0" bIns="0" rtlCol="0"/>
            <a:lstStyle/>
            <a:p>
              <a:endParaRPr/>
            </a:p>
          </p:txBody>
        </p:sp>
      </p:grpSp>
      <p:sp>
        <p:nvSpPr>
          <p:cNvPr id="21" name="object 21"/>
          <p:cNvSpPr txBox="1"/>
          <p:nvPr/>
        </p:nvSpPr>
        <p:spPr>
          <a:xfrm>
            <a:off x="4198746" y="1090041"/>
            <a:ext cx="148018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Pumping</a:t>
            </a:r>
            <a:r>
              <a:rPr sz="1600" spc="-65" dirty="0">
                <a:latin typeface="Arial MT"/>
                <a:cs typeface="Arial MT"/>
              </a:rPr>
              <a:t> </a:t>
            </a:r>
            <a:r>
              <a:rPr sz="1600" spc="-5" dirty="0">
                <a:latin typeface="Arial MT"/>
                <a:cs typeface="Arial MT"/>
              </a:rPr>
              <a:t>station</a:t>
            </a:r>
            <a:endParaRPr sz="1600">
              <a:latin typeface="Arial MT"/>
              <a:cs typeface="Arial MT"/>
            </a:endParaRPr>
          </a:p>
        </p:txBody>
      </p:sp>
      <p:sp>
        <p:nvSpPr>
          <p:cNvPr id="22" name="object 22"/>
          <p:cNvSpPr txBox="1"/>
          <p:nvPr/>
        </p:nvSpPr>
        <p:spPr>
          <a:xfrm>
            <a:off x="11020806" y="1063878"/>
            <a:ext cx="1170940" cy="299720"/>
          </a:xfrm>
          <a:prstGeom prst="rect">
            <a:avLst/>
          </a:prstGeom>
        </p:spPr>
        <p:txBody>
          <a:bodyPr vert="horz" wrap="square" lIns="0" tIns="12700" rIns="0" bIns="0" rtlCol="0">
            <a:spAutoFit/>
          </a:bodyPr>
          <a:lstStyle/>
          <a:p>
            <a:pPr marL="12700">
              <a:lnSpc>
                <a:spcPct val="100000"/>
              </a:lnSpc>
              <a:spcBef>
                <a:spcPts val="100"/>
              </a:spcBef>
              <a:tabLst>
                <a:tab pos="1157605" algn="l"/>
              </a:tabLst>
            </a:pPr>
            <a:r>
              <a:rPr sz="1800" u="sng" dirty="0">
                <a:uFill>
                  <a:solidFill>
                    <a:srgbClr val="BDDBFF"/>
                  </a:solidFill>
                </a:uFill>
                <a:latin typeface="Arial MT"/>
                <a:cs typeface="Arial MT"/>
              </a:rPr>
              <a:t> </a:t>
            </a:r>
            <a:r>
              <a:rPr sz="1800" u="sng" spc="215" dirty="0">
                <a:uFill>
                  <a:solidFill>
                    <a:srgbClr val="BDDBFF"/>
                  </a:solidFill>
                </a:uFill>
                <a:latin typeface="Arial MT"/>
                <a:cs typeface="Arial MT"/>
              </a:rPr>
              <a:t> </a:t>
            </a:r>
            <a:r>
              <a:rPr sz="1800" u="sng" spc="-5" dirty="0">
                <a:uFill>
                  <a:solidFill>
                    <a:srgbClr val="BDDBFF"/>
                  </a:solidFill>
                </a:uFill>
                <a:latin typeface="Arial MT"/>
                <a:cs typeface="Arial MT"/>
              </a:rPr>
              <a:t>Screens	</a:t>
            </a:r>
            <a:endParaRPr sz="1800">
              <a:latin typeface="Arial MT"/>
              <a:cs typeface="Arial MT"/>
            </a:endParaRPr>
          </a:p>
        </p:txBody>
      </p:sp>
      <p:sp>
        <p:nvSpPr>
          <p:cNvPr id="23" name="object 23"/>
          <p:cNvSpPr/>
          <p:nvPr/>
        </p:nvSpPr>
        <p:spPr>
          <a:xfrm>
            <a:off x="10192511" y="3803903"/>
            <a:ext cx="1999614" cy="273050"/>
          </a:xfrm>
          <a:custGeom>
            <a:avLst/>
            <a:gdLst/>
            <a:ahLst/>
            <a:cxnLst/>
            <a:rect l="l" t="t" r="r" b="b"/>
            <a:pathLst>
              <a:path w="1999615" h="273050">
                <a:moveTo>
                  <a:pt x="1954022" y="0"/>
                </a:moveTo>
                <a:lnTo>
                  <a:pt x="45466" y="0"/>
                </a:lnTo>
                <a:lnTo>
                  <a:pt x="27753" y="3567"/>
                </a:lnTo>
                <a:lnTo>
                  <a:pt x="13303" y="13303"/>
                </a:lnTo>
                <a:lnTo>
                  <a:pt x="3567" y="27753"/>
                </a:lnTo>
                <a:lnTo>
                  <a:pt x="0" y="45466"/>
                </a:lnTo>
                <a:lnTo>
                  <a:pt x="0" y="227330"/>
                </a:lnTo>
                <a:lnTo>
                  <a:pt x="3567" y="245042"/>
                </a:lnTo>
                <a:lnTo>
                  <a:pt x="13303" y="259492"/>
                </a:lnTo>
                <a:lnTo>
                  <a:pt x="27753" y="269228"/>
                </a:lnTo>
                <a:lnTo>
                  <a:pt x="45466" y="272796"/>
                </a:lnTo>
                <a:lnTo>
                  <a:pt x="1954022" y="272796"/>
                </a:lnTo>
                <a:lnTo>
                  <a:pt x="1971734" y="269228"/>
                </a:lnTo>
                <a:lnTo>
                  <a:pt x="1986184" y="259492"/>
                </a:lnTo>
                <a:lnTo>
                  <a:pt x="1995920" y="245042"/>
                </a:lnTo>
                <a:lnTo>
                  <a:pt x="1999488" y="227330"/>
                </a:lnTo>
                <a:lnTo>
                  <a:pt x="1999488" y="45466"/>
                </a:lnTo>
                <a:lnTo>
                  <a:pt x="1995920" y="27753"/>
                </a:lnTo>
                <a:lnTo>
                  <a:pt x="1986184" y="13303"/>
                </a:lnTo>
                <a:lnTo>
                  <a:pt x="1971734" y="3567"/>
                </a:lnTo>
                <a:lnTo>
                  <a:pt x="1954022" y="0"/>
                </a:lnTo>
                <a:close/>
              </a:path>
            </a:pathLst>
          </a:custGeom>
          <a:solidFill>
            <a:srgbClr val="FFFFFF"/>
          </a:solidFill>
        </p:spPr>
        <p:txBody>
          <a:bodyPr wrap="square" lIns="0" tIns="0" rIns="0" bIns="0" rtlCol="0"/>
          <a:lstStyle/>
          <a:p>
            <a:endParaRPr/>
          </a:p>
        </p:txBody>
      </p:sp>
      <p:sp>
        <p:nvSpPr>
          <p:cNvPr id="24" name="object 24"/>
          <p:cNvSpPr txBox="1"/>
          <p:nvPr/>
        </p:nvSpPr>
        <p:spPr>
          <a:xfrm>
            <a:off x="10193115" y="3802507"/>
            <a:ext cx="1998345" cy="269240"/>
          </a:xfrm>
          <a:prstGeom prst="rect">
            <a:avLst/>
          </a:prstGeom>
        </p:spPr>
        <p:txBody>
          <a:bodyPr vert="horz" wrap="square" lIns="0" tIns="12065" rIns="0" bIns="0" rtlCol="0">
            <a:spAutoFit/>
          </a:bodyPr>
          <a:lstStyle/>
          <a:p>
            <a:pPr marL="12700">
              <a:lnSpc>
                <a:spcPct val="100000"/>
              </a:lnSpc>
              <a:spcBef>
                <a:spcPts val="95"/>
              </a:spcBef>
              <a:tabLst>
                <a:tab pos="1985010" algn="l"/>
              </a:tabLst>
            </a:pPr>
            <a:r>
              <a:rPr sz="1600" u="sng" spc="-5" dirty="0">
                <a:uFill>
                  <a:solidFill>
                    <a:srgbClr val="BDDBFF"/>
                  </a:solidFill>
                </a:uFill>
                <a:latin typeface="Arial MT"/>
                <a:cs typeface="Arial MT"/>
              </a:rPr>
              <a:t>  </a:t>
            </a:r>
            <a:r>
              <a:rPr sz="1600" u="sng" spc="-60" dirty="0">
                <a:uFill>
                  <a:solidFill>
                    <a:srgbClr val="BDDBFF"/>
                  </a:solidFill>
                </a:uFill>
                <a:latin typeface="Arial MT"/>
                <a:cs typeface="Arial MT"/>
              </a:rPr>
              <a:t> </a:t>
            </a:r>
            <a:r>
              <a:rPr sz="1600" u="sng" spc="-5" dirty="0">
                <a:uFill>
                  <a:solidFill>
                    <a:srgbClr val="BDDBFF"/>
                  </a:solidFill>
                </a:uFill>
                <a:latin typeface="Arial MT"/>
                <a:cs typeface="Arial MT"/>
              </a:rPr>
              <a:t>Decanting/Settling	</a:t>
            </a:r>
            <a:endParaRPr sz="1600">
              <a:latin typeface="Arial MT"/>
              <a:cs typeface="Arial MT"/>
            </a:endParaRPr>
          </a:p>
        </p:txBody>
      </p:sp>
      <p:sp>
        <p:nvSpPr>
          <p:cNvPr id="25" name="object 25"/>
          <p:cNvSpPr txBox="1">
            <a:spLocks noGrp="1"/>
          </p:cNvSpPr>
          <p:nvPr>
            <p:ph type="title"/>
          </p:nvPr>
        </p:nvSpPr>
        <p:spPr>
          <a:xfrm>
            <a:off x="3890009" y="587197"/>
            <a:ext cx="441134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chemeClr val="bg1"/>
                </a:solidFill>
              </a:rPr>
              <a:t>Sewage</a:t>
            </a:r>
            <a:r>
              <a:rPr sz="2400" b="1" spc="-30" dirty="0">
                <a:solidFill>
                  <a:schemeClr val="bg1"/>
                </a:solidFill>
              </a:rPr>
              <a:t> </a:t>
            </a:r>
            <a:r>
              <a:rPr sz="2400" b="1" spc="-20" dirty="0">
                <a:solidFill>
                  <a:schemeClr val="bg1"/>
                </a:solidFill>
              </a:rPr>
              <a:t>Treatment</a:t>
            </a:r>
            <a:r>
              <a:rPr sz="2400" b="1" spc="5" dirty="0">
                <a:solidFill>
                  <a:schemeClr val="bg1"/>
                </a:solidFill>
              </a:rPr>
              <a:t> </a:t>
            </a:r>
            <a:r>
              <a:rPr sz="2400" b="1" spc="-5" dirty="0">
                <a:solidFill>
                  <a:schemeClr val="bg1"/>
                </a:solidFill>
              </a:rPr>
              <a:t>Plant (STP)</a:t>
            </a:r>
            <a:endParaRPr sz="2400" b="1" dirty="0">
              <a:solidFill>
                <a:schemeClr val="bg1"/>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553" y="57838"/>
            <a:ext cx="5588635" cy="805180"/>
            <a:chOff x="59553" y="57838"/>
            <a:chExt cx="5588635" cy="805180"/>
          </a:xfrm>
        </p:grpSpPr>
        <p:pic>
          <p:nvPicPr>
            <p:cNvPr id="3" name="object 3"/>
            <p:cNvPicPr/>
            <p:nvPr/>
          </p:nvPicPr>
          <p:blipFill>
            <a:blip r:embed="rId2" cstate="print"/>
            <a:stretch>
              <a:fillRect/>
            </a:stretch>
          </p:blipFill>
          <p:spPr>
            <a:xfrm>
              <a:off x="59553" y="57838"/>
              <a:ext cx="833752" cy="582241"/>
            </a:xfrm>
            <a:prstGeom prst="rect">
              <a:avLst/>
            </a:prstGeom>
          </p:spPr>
        </p:pic>
        <p:sp>
          <p:nvSpPr>
            <p:cNvPr id="4" name="object 4"/>
            <p:cNvSpPr/>
            <p:nvPr/>
          </p:nvSpPr>
          <p:spPr>
            <a:xfrm>
              <a:off x="201167" y="566928"/>
              <a:ext cx="5447030" cy="295910"/>
            </a:xfrm>
            <a:custGeom>
              <a:avLst/>
              <a:gdLst/>
              <a:ahLst/>
              <a:cxnLst/>
              <a:rect l="l" t="t" r="r" b="b"/>
              <a:pathLst>
                <a:path w="5447030" h="295909">
                  <a:moveTo>
                    <a:pt x="53975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397500" y="295656"/>
                  </a:lnTo>
                  <a:lnTo>
                    <a:pt x="5416665" y="291778"/>
                  </a:lnTo>
                  <a:lnTo>
                    <a:pt x="5432329" y="281209"/>
                  </a:lnTo>
                  <a:lnTo>
                    <a:pt x="5442898" y="265545"/>
                  </a:lnTo>
                  <a:lnTo>
                    <a:pt x="5446776" y="246380"/>
                  </a:lnTo>
                  <a:lnTo>
                    <a:pt x="5446776" y="49275"/>
                  </a:lnTo>
                  <a:lnTo>
                    <a:pt x="5442898" y="30110"/>
                  </a:lnTo>
                  <a:lnTo>
                    <a:pt x="5432329" y="14446"/>
                  </a:lnTo>
                  <a:lnTo>
                    <a:pt x="5416665" y="3877"/>
                  </a:lnTo>
                  <a:lnTo>
                    <a:pt x="5397500" y="0"/>
                  </a:lnTo>
                  <a:close/>
                </a:path>
              </a:pathLst>
            </a:custGeom>
            <a:solidFill>
              <a:srgbClr val="D9D9D9"/>
            </a:solidFill>
          </p:spPr>
          <p:txBody>
            <a:bodyPr wrap="square" lIns="0" tIns="0" rIns="0" bIns="0" rtlCol="0"/>
            <a:lstStyle/>
            <a:p>
              <a:endParaRPr/>
            </a:p>
          </p:txBody>
        </p:sp>
      </p:grpSp>
      <p:grpSp>
        <p:nvGrpSpPr>
          <p:cNvPr id="5" name="object 5"/>
          <p:cNvGrpSpPr/>
          <p:nvPr/>
        </p:nvGrpSpPr>
        <p:grpSpPr>
          <a:xfrm>
            <a:off x="5847588" y="0"/>
            <a:ext cx="6344920" cy="862965"/>
            <a:chOff x="5847588" y="0"/>
            <a:chExt cx="6344920" cy="862965"/>
          </a:xfrm>
        </p:grpSpPr>
        <p:pic>
          <p:nvPicPr>
            <p:cNvPr id="6" name="object 6"/>
            <p:cNvPicPr/>
            <p:nvPr/>
          </p:nvPicPr>
          <p:blipFill>
            <a:blip r:embed="rId3" cstate="print"/>
            <a:stretch>
              <a:fillRect/>
            </a:stretch>
          </p:blipFill>
          <p:spPr>
            <a:xfrm>
              <a:off x="11125051" y="0"/>
              <a:ext cx="1066947" cy="610435"/>
            </a:xfrm>
            <a:prstGeom prst="rect">
              <a:avLst/>
            </a:prstGeom>
          </p:spPr>
        </p:pic>
        <p:pic>
          <p:nvPicPr>
            <p:cNvPr id="7" name="object 7"/>
            <p:cNvPicPr/>
            <p:nvPr/>
          </p:nvPicPr>
          <p:blipFill>
            <a:blip r:embed="rId4" cstate="print"/>
            <a:stretch>
              <a:fillRect/>
            </a:stretch>
          </p:blipFill>
          <p:spPr>
            <a:xfrm>
              <a:off x="11175491" y="0"/>
              <a:ext cx="995172" cy="554736"/>
            </a:xfrm>
            <a:prstGeom prst="rect">
              <a:avLst/>
            </a:prstGeom>
          </p:spPr>
        </p:pic>
        <p:sp>
          <p:nvSpPr>
            <p:cNvPr id="8" name="object 8"/>
            <p:cNvSpPr/>
            <p:nvPr/>
          </p:nvSpPr>
          <p:spPr>
            <a:xfrm>
              <a:off x="5847588" y="566927"/>
              <a:ext cx="6286500" cy="295910"/>
            </a:xfrm>
            <a:custGeom>
              <a:avLst/>
              <a:gdLst/>
              <a:ahLst/>
              <a:cxnLst/>
              <a:rect l="l" t="t" r="r" b="b"/>
              <a:pathLst>
                <a:path w="6286500" h="295909">
                  <a:moveTo>
                    <a:pt x="6237223"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6237223" y="295656"/>
                  </a:lnTo>
                  <a:lnTo>
                    <a:pt x="6256389" y="291778"/>
                  </a:lnTo>
                  <a:lnTo>
                    <a:pt x="6272053" y="281209"/>
                  </a:lnTo>
                  <a:lnTo>
                    <a:pt x="6282622" y="265545"/>
                  </a:lnTo>
                  <a:lnTo>
                    <a:pt x="6286500" y="246380"/>
                  </a:lnTo>
                  <a:lnTo>
                    <a:pt x="6286500" y="49275"/>
                  </a:lnTo>
                  <a:lnTo>
                    <a:pt x="6282622" y="30110"/>
                  </a:lnTo>
                  <a:lnTo>
                    <a:pt x="6272053" y="14446"/>
                  </a:lnTo>
                  <a:lnTo>
                    <a:pt x="6256389" y="3877"/>
                  </a:lnTo>
                  <a:lnTo>
                    <a:pt x="6237223" y="0"/>
                  </a:lnTo>
                  <a:close/>
                </a:path>
              </a:pathLst>
            </a:custGeom>
            <a:solidFill>
              <a:srgbClr val="D9D9D9"/>
            </a:solidFill>
          </p:spPr>
          <p:txBody>
            <a:bodyPr wrap="square" lIns="0" tIns="0" rIns="0" bIns="0" rtlCol="0"/>
            <a:lstStyle/>
            <a:p>
              <a:endParaRPr/>
            </a:p>
          </p:txBody>
        </p:sp>
      </p:grpSp>
      <p:sp>
        <p:nvSpPr>
          <p:cNvPr id="9" name="object 9"/>
          <p:cNvSpPr txBox="1"/>
          <p:nvPr/>
        </p:nvSpPr>
        <p:spPr>
          <a:xfrm>
            <a:off x="202899" y="558241"/>
            <a:ext cx="5443855" cy="300355"/>
          </a:xfrm>
          <a:prstGeom prst="rect">
            <a:avLst/>
          </a:prstGeom>
        </p:spPr>
        <p:txBody>
          <a:bodyPr vert="horz" wrap="square" lIns="0" tIns="12700" rIns="0" bIns="0" rtlCol="0">
            <a:spAutoFit/>
          </a:bodyPr>
          <a:lstStyle/>
          <a:p>
            <a:pPr marL="12700">
              <a:lnSpc>
                <a:spcPct val="100000"/>
              </a:lnSpc>
              <a:spcBef>
                <a:spcPts val="100"/>
              </a:spcBef>
              <a:tabLst>
                <a:tab pos="894715" algn="l"/>
                <a:tab pos="543052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0" dirty="0">
                <a:uFill>
                  <a:solidFill>
                    <a:srgbClr val="00173A"/>
                  </a:solidFill>
                </a:uFill>
                <a:latin typeface="Arial MT"/>
                <a:cs typeface="Arial MT"/>
              </a:rPr>
              <a:t> Signage</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STP</a:t>
            </a:r>
            <a:r>
              <a:rPr sz="1800" u="sng" spc="-65" dirty="0">
                <a:uFill>
                  <a:solidFill>
                    <a:srgbClr val="00173A"/>
                  </a:solidFill>
                </a:uFill>
                <a:latin typeface="Arial MT"/>
                <a:cs typeface="Arial MT"/>
              </a:rPr>
              <a:t> </a:t>
            </a:r>
            <a:r>
              <a:rPr sz="1800" u="sng" spc="-10" dirty="0">
                <a:uFill>
                  <a:solidFill>
                    <a:srgbClr val="00173A"/>
                  </a:solidFill>
                </a:uFill>
                <a:latin typeface="Arial MT"/>
                <a:cs typeface="Arial MT"/>
              </a:rPr>
              <a:t>plant	</a:t>
            </a:r>
            <a:endParaRPr sz="1800">
              <a:latin typeface="Arial MT"/>
              <a:cs typeface="Arial MT"/>
            </a:endParaRPr>
          </a:p>
        </p:txBody>
      </p:sp>
      <p:sp>
        <p:nvSpPr>
          <p:cNvPr id="10" name="object 10"/>
          <p:cNvSpPr txBox="1"/>
          <p:nvPr/>
        </p:nvSpPr>
        <p:spPr>
          <a:xfrm>
            <a:off x="5849334" y="558241"/>
            <a:ext cx="6283325" cy="300355"/>
          </a:xfrm>
          <a:prstGeom prst="rect">
            <a:avLst/>
          </a:prstGeom>
        </p:spPr>
        <p:txBody>
          <a:bodyPr vert="horz" wrap="square" lIns="0" tIns="12700" rIns="0" bIns="0" rtlCol="0">
            <a:spAutoFit/>
          </a:bodyPr>
          <a:lstStyle/>
          <a:p>
            <a:pPr marL="12700">
              <a:lnSpc>
                <a:spcPct val="100000"/>
              </a:lnSpc>
              <a:spcBef>
                <a:spcPts val="100"/>
              </a:spcBef>
              <a:tabLst>
                <a:tab pos="1760855" algn="l"/>
                <a:tab pos="626999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5"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0" dirty="0">
                <a:uFill>
                  <a:solidFill>
                    <a:srgbClr val="00173A"/>
                  </a:solidFill>
                </a:uFill>
                <a:latin typeface="Arial MT"/>
                <a:cs typeface="Arial MT"/>
              </a:rPr>
              <a:t> inlet</a:t>
            </a:r>
            <a:r>
              <a:rPr sz="1800" u="sng" spc="5" dirty="0">
                <a:uFill>
                  <a:solidFill>
                    <a:srgbClr val="00173A"/>
                  </a:solidFill>
                </a:uFill>
                <a:latin typeface="Arial MT"/>
                <a:cs typeface="Arial MT"/>
              </a:rPr>
              <a:t> </a:t>
            </a:r>
            <a:r>
              <a:rPr sz="1800" u="sng" spc="-15" dirty="0">
                <a:uFill>
                  <a:solidFill>
                    <a:srgbClr val="00173A"/>
                  </a:solidFill>
                </a:uFill>
                <a:latin typeface="Arial MT"/>
                <a:cs typeface="Arial MT"/>
              </a:rPr>
              <a:t>sewage	</a:t>
            </a:r>
            <a:endParaRPr sz="1800">
              <a:latin typeface="Arial MT"/>
              <a:cs typeface="Arial MT"/>
            </a:endParaRPr>
          </a:p>
        </p:txBody>
      </p:sp>
      <p:pic>
        <p:nvPicPr>
          <p:cNvPr id="11" name="object 11"/>
          <p:cNvPicPr/>
          <p:nvPr/>
        </p:nvPicPr>
        <p:blipFill>
          <a:blip r:embed="rId5" cstate="print"/>
          <a:stretch>
            <a:fillRect/>
          </a:stretch>
        </p:blipFill>
        <p:spPr>
          <a:xfrm>
            <a:off x="5782057" y="952598"/>
            <a:ext cx="6286499" cy="5689092"/>
          </a:xfrm>
          <a:prstGeom prst="rect">
            <a:avLst/>
          </a:prstGeom>
        </p:spPr>
      </p:pic>
      <p:pic>
        <p:nvPicPr>
          <p:cNvPr id="12" name="object 12"/>
          <p:cNvPicPr/>
          <p:nvPr/>
        </p:nvPicPr>
        <p:blipFill>
          <a:blip r:embed="rId6" cstate="print"/>
          <a:stretch>
            <a:fillRect/>
          </a:stretch>
        </p:blipFill>
        <p:spPr>
          <a:xfrm>
            <a:off x="123444" y="940308"/>
            <a:ext cx="5620512" cy="5689092"/>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553" y="57838"/>
            <a:ext cx="5594985" cy="811530"/>
            <a:chOff x="59553" y="57838"/>
            <a:chExt cx="5594985" cy="811530"/>
          </a:xfrm>
        </p:grpSpPr>
        <p:pic>
          <p:nvPicPr>
            <p:cNvPr id="3" name="object 3"/>
            <p:cNvPicPr/>
            <p:nvPr/>
          </p:nvPicPr>
          <p:blipFill>
            <a:blip r:embed="rId2" cstate="print"/>
            <a:stretch>
              <a:fillRect/>
            </a:stretch>
          </p:blipFill>
          <p:spPr>
            <a:xfrm>
              <a:off x="59553" y="57838"/>
              <a:ext cx="833752" cy="582241"/>
            </a:xfrm>
            <a:prstGeom prst="rect">
              <a:avLst/>
            </a:prstGeom>
          </p:spPr>
        </p:pic>
        <p:sp>
          <p:nvSpPr>
            <p:cNvPr id="4" name="object 4"/>
            <p:cNvSpPr/>
            <p:nvPr/>
          </p:nvSpPr>
          <p:spPr>
            <a:xfrm>
              <a:off x="201167" y="566928"/>
              <a:ext cx="5447030" cy="295910"/>
            </a:xfrm>
            <a:custGeom>
              <a:avLst/>
              <a:gdLst/>
              <a:ahLst/>
              <a:cxnLst/>
              <a:rect l="l" t="t" r="r" b="b"/>
              <a:pathLst>
                <a:path w="5447030" h="295909">
                  <a:moveTo>
                    <a:pt x="53975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397500" y="295656"/>
                  </a:lnTo>
                  <a:lnTo>
                    <a:pt x="5416665" y="291778"/>
                  </a:lnTo>
                  <a:lnTo>
                    <a:pt x="5432329" y="281209"/>
                  </a:lnTo>
                  <a:lnTo>
                    <a:pt x="5442898" y="265545"/>
                  </a:lnTo>
                  <a:lnTo>
                    <a:pt x="5446776" y="246380"/>
                  </a:lnTo>
                  <a:lnTo>
                    <a:pt x="5446776" y="49275"/>
                  </a:lnTo>
                  <a:lnTo>
                    <a:pt x="5442898" y="30110"/>
                  </a:lnTo>
                  <a:lnTo>
                    <a:pt x="5432329" y="14446"/>
                  </a:lnTo>
                  <a:lnTo>
                    <a:pt x="5416665" y="3877"/>
                  </a:lnTo>
                  <a:lnTo>
                    <a:pt x="5397500" y="0"/>
                  </a:lnTo>
                  <a:close/>
                </a:path>
              </a:pathLst>
            </a:custGeom>
            <a:solidFill>
              <a:srgbClr val="D9D9D9"/>
            </a:solidFill>
          </p:spPr>
          <p:txBody>
            <a:bodyPr wrap="square" lIns="0" tIns="0" rIns="0" bIns="0" rtlCol="0"/>
            <a:lstStyle/>
            <a:p>
              <a:endParaRPr/>
            </a:p>
          </p:txBody>
        </p:sp>
        <p:sp>
          <p:nvSpPr>
            <p:cNvPr id="5" name="object 5"/>
            <p:cNvSpPr/>
            <p:nvPr/>
          </p:nvSpPr>
          <p:spPr>
            <a:xfrm>
              <a:off x="201167" y="566928"/>
              <a:ext cx="5447030" cy="295910"/>
            </a:xfrm>
            <a:custGeom>
              <a:avLst/>
              <a:gdLst/>
              <a:ahLst/>
              <a:cxnLst/>
              <a:rect l="l" t="t" r="r" b="b"/>
              <a:pathLst>
                <a:path w="5447030" h="295909">
                  <a:moveTo>
                    <a:pt x="0" y="49275"/>
                  </a:moveTo>
                  <a:lnTo>
                    <a:pt x="3872" y="30110"/>
                  </a:lnTo>
                  <a:lnTo>
                    <a:pt x="14431" y="14446"/>
                  </a:lnTo>
                  <a:lnTo>
                    <a:pt x="30094" y="3877"/>
                  </a:lnTo>
                  <a:lnTo>
                    <a:pt x="49275" y="0"/>
                  </a:lnTo>
                  <a:lnTo>
                    <a:pt x="5397500" y="0"/>
                  </a:lnTo>
                  <a:lnTo>
                    <a:pt x="5416665" y="3877"/>
                  </a:lnTo>
                  <a:lnTo>
                    <a:pt x="5432329" y="14446"/>
                  </a:lnTo>
                  <a:lnTo>
                    <a:pt x="5442898" y="30110"/>
                  </a:lnTo>
                  <a:lnTo>
                    <a:pt x="5446776" y="49275"/>
                  </a:lnTo>
                  <a:lnTo>
                    <a:pt x="5446776" y="246380"/>
                  </a:lnTo>
                  <a:lnTo>
                    <a:pt x="5442898" y="265545"/>
                  </a:lnTo>
                  <a:lnTo>
                    <a:pt x="5432329" y="281209"/>
                  </a:lnTo>
                  <a:lnTo>
                    <a:pt x="5416665" y="291778"/>
                  </a:lnTo>
                  <a:lnTo>
                    <a:pt x="5397500" y="295656"/>
                  </a:lnTo>
                  <a:lnTo>
                    <a:pt x="49275" y="295656"/>
                  </a:lnTo>
                  <a:lnTo>
                    <a:pt x="30094" y="291778"/>
                  </a:lnTo>
                  <a:lnTo>
                    <a:pt x="14431" y="281209"/>
                  </a:lnTo>
                  <a:lnTo>
                    <a:pt x="3872" y="265545"/>
                  </a:lnTo>
                  <a:lnTo>
                    <a:pt x="0" y="246380"/>
                  </a:lnTo>
                  <a:lnTo>
                    <a:pt x="0" y="49275"/>
                  </a:lnTo>
                  <a:close/>
                </a:path>
              </a:pathLst>
            </a:custGeom>
            <a:ln w="12700">
              <a:solidFill>
                <a:srgbClr val="00173A"/>
              </a:solidFill>
            </a:ln>
          </p:spPr>
          <p:txBody>
            <a:bodyPr wrap="square" lIns="0" tIns="0" rIns="0" bIns="0" rtlCol="0"/>
            <a:lstStyle/>
            <a:p>
              <a:endParaRPr/>
            </a:p>
          </p:txBody>
        </p:sp>
      </p:grpSp>
      <p:grpSp>
        <p:nvGrpSpPr>
          <p:cNvPr id="6" name="object 6"/>
          <p:cNvGrpSpPr/>
          <p:nvPr/>
        </p:nvGrpSpPr>
        <p:grpSpPr>
          <a:xfrm>
            <a:off x="5841238" y="0"/>
            <a:ext cx="6351270" cy="849630"/>
            <a:chOff x="5841238" y="0"/>
            <a:chExt cx="6351270" cy="849630"/>
          </a:xfrm>
        </p:grpSpPr>
        <p:pic>
          <p:nvPicPr>
            <p:cNvPr id="7" name="object 7"/>
            <p:cNvPicPr/>
            <p:nvPr/>
          </p:nvPicPr>
          <p:blipFill>
            <a:blip r:embed="rId3" cstate="print"/>
            <a:stretch>
              <a:fillRect/>
            </a:stretch>
          </p:blipFill>
          <p:spPr>
            <a:xfrm>
              <a:off x="11125051" y="0"/>
              <a:ext cx="1066947" cy="610435"/>
            </a:xfrm>
            <a:prstGeom prst="rect">
              <a:avLst/>
            </a:prstGeom>
          </p:spPr>
        </p:pic>
        <p:pic>
          <p:nvPicPr>
            <p:cNvPr id="8" name="object 8"/>
            <p:cNvPicPr/>
            <p:nvPr/>
          </p:nvPicPr>
          <p:blipFill>
            <a:blip r:embed="rId4" cstate="print"/>
            <a:stretch>
              <a:fillRect/>
            </a:stretch>
          </p:blipFill>
          <p:spPr>
            <a:xfrm>
              <a:off x="11175491" y="0"/>
              <a:ext cx="995172" cy="554736"/>
            </a:xfrm>
            <a:prstGeom prst="rect">
              <a:avLst/>
            </a:prstGeom>
          </p:spPr>
        </p:pic>
        <p:sp>
          <p:nvSpPr>
            <p:cNvPr id="9" name="object 9"/>
            <p:cNvSpPr/>
            <p:nvPr/>
          </p:nvSpPr>
          <p:spPr>
            <a:xfrm>
              <a:off x="5847588" y="547116"/>
              <a:ext cx="6286500" cy="295910"/>
            </a:xfrm>
            <a:custGeom>
              <a:avLst/>
              <a:gdLst/>
              <a:ahLst/>
              <a:cxnLst/>
              <a:rect l="l" t="t" r="r" b="b"/>
              <a:pathLst>
                <a:path w="6286500" h="295909">
                  <a:moveTo>
                    <a:pt x="6237223"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6237223" y="295656"/>
                  </a:lnTo>
                  <a:lnTo>
                    <a:pt x="6256389" y="291778"/>
                  </a:lnTo>
                  <a:lnTo>
                    <a:pt x="6272053" y="281209"/>
                  </a:lnTo>
                  <a:lnTo>
                    <a:pt x="6282622" y="265545"/>
                  </a:lnTo>
                  <a:lnTo>
                    <a:pt x="6286500" y="246380"/>
                  </a:lnTo>
                  <a:lnTo>
                    <a:pt x="6286500" y="49275"/>
                  </a:lnTo>
                  <a:lnTo>
                    <a:pt x="6282622" y="30110"/>
                  </a:lnTo>
                  <a:lnTo>
                    <a:pt x="6272053" y="14446"/>
                  </a:lnTo>
                  <a:lnTo>
                    <a:pt x="6256389" y="3877"/>
                  </a:lnTo>
                  <a:lnTo>
                    <a:pt x="6237223" y="0"/>
                  </a:lnTo>
                  <a:close/>
                </a:path>
              </a:pathLst>
            </a:custGeom>
            <a:solidFill>
              <a:srgbClr val="D9D9D9"/>
            </a:solidFill>
          </p:spPr>
          <p:txBody>
            <a:bodyPr wrap="square" lIns="0" tIns="0" rIns="0" bIns="0" rtlCol="0"/>
            <a:lstStyle/>
            <a:p>
              <a:endParaRPr/>
            </a:p>
          </p:txBody>
        </p:sp>
        <p:sp>
          <p:nvSpPr>
            <p:cNvPr id="10" name="object 10"/>
            <p:cNvSpPr/>
            <p:nvPr/>
          </p:nvSpPr>
          <p:spPr>
            <a:xfrm>
              <a:off x="5847588" y="547116"/>
              <a:ext cx="6286500" cy="295910"/>
            </a:xfrm>
            <a:custGeom>
              <a:avLst/>
              <a:gdLst/>
              <a:ahLst/>
              <a:cxnLst/>
              <a:rect l="l" t="t" r="r" b="b"/>
              <a:pathLst>
                <a:path w="6286500" h="295909">
                  <a:moveTo>
                    <a:pt x="0" y="49275"/>
                  </a:moveTo>
                  <a:lnTo>
                    <a:pt x="3877" y="30110"/>
                  </a:lnTo>
                  <a:lnTo>
                    <a:pt x="14446" y="14446"/>
                  </a:lnTo>
                  <a:lnTo>
                    <a:pt x="30110" y="3877"/>
                  </a:lnTo>
                  <a:lnTo>
                    <a:pt x="49275" y="0"/>
                  </a:lnTo>
                  <a:lnTo>
                    <a:pt x="6237223" y="0"/>
                  </a:lnTo>
                  <a:lnTo>
                    <a:pt x="6256389" y="3877"/>
                  </a:lnTo>
                  <a:lnTo>
                    <a:pt x="6272053" y="14446"/>
                  </a:lnTo>
                  <a:lnTo>
                    <a:pt x="6282622" y="30110"/>
                  </a:lnTo>
                  <a:lnTo>
                    <a:pt x="6286500" y="49275"/>
                  </a:lnTo>
                  <a:lnTo>
                    <a:pt x="6286500" y="246380"/>
                  </a:lnTo>
                  <a:lnTo>
                    <a:pt x="6282622" y="265545"/>
                  </a:lnTo>
                  <a:lnTo>
                    <a:pt x="6272053" y="281209"/>
                  </a:lnTo>
                  <a:lnTo>
                    <a:pt x="6256389" y="291778"/>
                  </a:lnTo>
                  <a:lnTo>
                    <a:pt x="6237223" y="295656"/>
                  </a:lnTo>
                  <a:lnTo>
                    <a:pt x="49275" y="295656"/>
                  </a:lnTo>
                  <a:lnTo>
                    <a:pt x="30110" y="291778"/>
                  </a:lnTo>
                  <a:lnTo>
                    <a:pt x="14446" y="281209"/>
                  </a:lnTo>
                  <a:lnTo>
                    <a:pt x="3877" y="265545"/>
                  </a:lnTo>
                  <a:lnTo>
                    <a:pt x="0" y="246380"/>
                  </a:lnTo>
                  <a:lnTo>
                    <a:pt x="0" y="49275"/>
                  </a:lnTo>
                  <a:close/>
                </a:path>
              </a:pathLst>
            </a:custGeom>
            <a:ln w="12700">
              <a:solidFill>
                <a:srgbClr val="00173A"/>
              </a:solidFill>
            </a:ln>
          </p:spPr>
          <p:txBody>
            <a:bodyPr wrap="square" lIns="0" tIns="0" rIns="0" bIns="0" rtlCol="0"/>
            <a:lstStyle/>
            <a:p>
              <a:endParaRPr/>
            </a:p>
          </p:txBody>
        </p:sp>
      </p:grpSp>
      <p:sp>
        <p:nvSpPr>
          <p:cNvPr id="11" name="object 11"/>
          <p:cNvSpPr txBox="1"/>
          <p:nvPr/>
        </p:nvSpPr>
        <p:spPr>
          <a:xfrm>
            <a:off x="214733" y="558241"/>
            <a:ext cx="5419725" cy="300355"/>
          </a:xfrm>
          <a:prstGeom prst="rect">
            <a:avLst/>
          </a:prstGeom>
        </p:spPr>
        <p:txBody>
          <a:bodyPr vert="horz" wrap="square" lIns="0" tIns="12700" rIns="0" bIns="0" rtlCol="0">
            <a:spAutoFit/>
          </a:bodyPr>
          <a:lstStyle/>
          <a:p>
            <a:pPr algn="ctr">
              <a:lnSpc>
                <a:spcPct val="100000"/>
              </a:lnSpc>
              <a:spcBef>
                <a:spcPts val="100"/>
              </a:spcBef>
            </a:pPr>
            <a:r>
              <a:rPr sz="1800" spc="-5" dirty="0">
                <a:latin typeface="Arial MT"/>
                <a:cs typeface="Arial MT"/>
              </a:rPr>
              <a:t>Photograph</a:t>
            </a:r>
            <a:r>
              <a:rPr sz="1800" dirty="0">
                <a:latin typeface="Arial MT"/>
                <a:cs typeface="Arial MT"/>
              </a:rPr>
              <a:t> </a:t>
            </a:r>
            <a:r>
              <a:rPr sz="1800" spc="-5" dirty="0">
                <a:latin typeface="Arial MT"/>
                <a:cs typeface="Arial MT"/>
              </a:rPr>
              <a:t>of</a:t>
            </a:r>
            <a:r>
              <a:rPr sz="1800" spc="-20" dirty="0">
                <a:latin typeface="Arial MT"/>
                <a:cs typeface="Arial MT"/>
              </a:rPr>
              <a:t> </a:t>
            </a:r>
            <a:r>
              <a:rPr sz="1800" spc="5" dirty="0">
                <a:latin typeface="Arial MT"/>
                <a:cs typeface="Arial MT"/>
              </a:rPr>
              <a:t>STP</a:t>
            </a:r>
            <a:r>
              <a:rPr sz="1800" spc="-65" dirty="0">
                <a:latin typeface="Arial MT"/>
                <a:cs typeface="Arial MT"/>
              </a:rPr>
              <a:t> </a:t>
            </a:r>
            <a:r>
              <a:rPr sz="1800" spc="-10" dirty="0">
                <a:latin typeface="Arial MT"/>
                <a:cs typeface="Arial MT"/>
              </a:rPr>
              <a:t>plant</a:t>
            </a:r>
            <a:endParaRPr sz="1800">
              <a:latin typeface="Arial MT"/>
              <a:cs typeface="Arial MT"/>
            </a:endParaRPr>
          </a:p>
        </p:txBody>
      </p:sp>
      <p:sp>
        <p:nvSpPr>
          <p:cNvPr id="12" name="object 12"/>
          <p:cNvSpPr txBox="1"/>
          <p:nvPr/>
        </p:nvSpPr>
        <p:spPr>
          <a:xfrm>
            <a:off x="5861161" y="539622"/>
            <a:ext cx="6259830" cy="299720"/>
          </a:xfrm>
          <a:prstGeom prst="rect">
            <a:avLst/>
          </a:prstGeom>
        </p:spPr>
        <p:txBody>
          <a:bodyPr vert="horz" wrap="square" lIns="0" tIns="12700" rIns="0" bIns="0" rtlCol="0">
            <a:spAutoFit/>
          </a:bodyPr>
          <a:lstStyle/>
          <a:p>
            <a:pPr marL="635" algn="ctr">
              <a:lnSpc>
                <a:spcPct val="100000"/>
              </a:lnSpc>
              <a:spcBef>
                <a:spcPts val="100"/>
              </a:spcBef>
            </a:pPr>
            <a:r>
              <a:rPr sz="1800" spc="-5" dirty="0">
                <a:latin typeface="Arial MT"/>
                <a:cs typeface="Arial MT"/>
              </a:rPr>
              <a:t>Photograph </a:t>
            </a:r>
            <a:r>
              <a:rPr sz="1800" dirty="0">
                <a:latin typeface="Arial MT"/>
                <a:cs typeface="Arial MT"/>
              </a:rPr>
              <a:t>of</a:t>
            </a:r>
            <a:r>
              <a:rPr sz="1800" spc="-25" dirty="0">
                <a:latin typeface="Arial MT"/>
                <a:cs typeface="Arial MT"/>
              </a:rPr>
              <a:t> </a:t>
            </a:r>
            <a:r>
              <a:rPr sz="1800" dirty="0">
                <a:latin typeface="Arial MT"/>
                <a:cs typeface="Arial MT"/>
              </a:rPr>
              <a:t>STP</a:t>
            </a:r>
            <a:r>
              <a:rPr sz="1800" spc="-60" dirty="0">
                <a:latin typeface="Arial MT"/>
                <a:cs typeface="Arial MT"/>
              </a:rPr>
              <a:t> </a:t>
            </a:r>
            <a:r>
              <a:rPr sz="1800" spc="-5" dirty="0">
                <a:latin typeface="Arial MT"/>
                <a:cs typeface="Arial MT"/>
              </a:rPr>
              <a:t>plant</a:t>
            </a:r>
            <a:endParaRPr sz="1800">
              <a:latin typeface="Arial MT"/>
              <a:cs typeface="Arial MT"/>
            </a:endParaRPr>
          </a:p>
        </p:txBody>
      </p:sp>
      <p:pic>
        <p:nvPicPr>
          <p:cNvPr id="13" name="object 13"/>
          <p:cNvPicPr/>
          <p:nvPr/>
        </p:nvPicPr>
        <p:blipFill>
          <a:blip r:embed="rId5" cstate="print"/>
          <a:stretch>
            <a:fillRect/>
          </a:stretch>
        </p:blipFill>
        <p:spPr>
          <a:xfrm>
            <a:off x="201168" y="940308"/>
            <a:ext cx="5475732" cy="5689092"/>
          </a:xfrm>
          <a:prstGeom prst="rect">
            <a:avLst/>
          </a:prstGeom>
        </p:spPr>
      </p:pic>
      <p:pic>
        <p:nvPicPr>
          <p:cNvPr id="14" name="object 14"/>
          <p:cNvPicPr/>
          <p:nvPr/>
        </p:nvPicPr>
        <p:blipFill>
          <a:blip r:embed="rId6" cstate="print"/>
          <a:stretch>
            <a:fillRect/>
          </a:stretch>
        </p:blipFill>
        <p:spPr>
          <a:xfrm>
            <a:off x="5847588" y="940308"/>
            <a:ext cx="6297168" cy="5689092"/>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553" y="57838"/>
            <a:ext cx="5779135" cy="805180"/>
            <a:chOff x="59553" y="57838"/>
            <a:chExt cx="5779135" cy="805180"/>
          </a:xfrm>
        </p:grpSpPr>
        <p:pic>
          <p:nvPicPr>
            <p:cNvPr id="3" name="object 3"/>
            <p:cNvPicPr/>
            <p:nvPr/>
          </p:nvPicPr>
          <p:blipFill>
            <a:blip r:embed="rId2" cstate="print"/>
            <a:stretch>
              <a:fillRect/>
            </a:stretch>
          </p:blipFill>
          <p:spPr>
            <a:xfrm>
              <a:off x="59553" y="57838"/>
              <a:ext cx="833752" cy="582241"/>
            </a:xfrm>
            <a:prstGeom prst="rect">
              <a:avLst/>
            </a:prstGeom>
          </p:spPr>
        </p:pic>
        <p:sp>
          <p:nvSpPr>
            <p:cNvPr id="4" name="object 4"/>
            <p:cNvSpPr/>
            <p:nvPr/>
          </p:nvSpPr>
          <p:spPr>
            <a:xfrm>
              <a:off x="201167" y="566928"/>
              <a:ext cx="5637530" cy="295910"/>
            </a:xfrm>
            <a:custGeom>
              <a:avLst/>
              <a:gdLst/>
              <a:ahLst/>
              <a:cxnLst/>
              <a:rect l="l" t="t" r="r" b="b"/>
              <a:pathLst>
                <a:path w="5637530" h="295909">
                  <a:moveTo>
                    <a:pt x="55880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588000" y="295656"/>
                  </a:lnTo>
                  <a:lnTo>
                    <a:pt x="5607165" y="291778"/>
                  </a:lnTo>
                  <a:lnTo>
                    <a:pt x="5622829" y="281209"/>
                  </a:lnTo>
                  <a:lnTo>
                    <a:pt x="5633398" y="265545"/>
                  </a:lnTo>
                  <a:lnTo>
                    <a:pt x="5637276" y="246380"/>
                  </a:lnTo>
                  <a:lnTo>
                    <a:pt x="5637276" y="49275"/>
                  </a:lnTo>
                  <a:lnTo>
                    <a:pt x="5633398" y="30110"/>
                  </a:lnTo>
                  <a:lnTo>
                    <a:pt x="5622829" y="14446"/>
                  </a:lnTo>
                  <a:lnTo>
                    <a:pt x="5607165" y="3877"/>
                  </a:lnTo>
                  <a:lnTo>
                    <a:pt x="5588000" y="0"/>
                  </a:lnTo>
                  <a:close/>
                </a:path>
              </a:pathLst>
            </a:custGeom>
            <a:solidFill>
              <a:srgbClr val="D9D9D9"/>
            </a:solidFill>
          </p:spPr>
          <p:txBody>
            <a:bodyPr wrap="square" lIns="0" tIns="0" rIns="0" bIns="0" rtlCol="0"/>
            <a:lstStyle/>
            <a:p>
              <a:endParaRPr/>
            </a:p>
          </p:txBody>
        </p:sp>
      </p:grpSp>
      <p:grpSp>
        <p:nvGrpSpPr>
          <p:cNvPr id="5" name="object 5"/>
          <p:cNvGrpSpPr/>
          <p:nvPr/>
        </p:nvGrpSpPr>
        <p:grpSpPr>
          <a:xfrm>
            <a:off x="6028944" y="0"/>
            <a:ext cx="6163310" cy="862965"/>
            <a:chOff x="6028944" y="0"/>
            <a:chExt cx="6163310" cy="862965"/>
          </a:xfrm>
        </p:grpSpPr>
        <p:pic>
          <p:nvPicPr>
            <p:cNvPr id="6" name="object 6"/>
            <p:cNvPicPr/>
            <p:nvPr/>
          </p:nvPicPr>
          <p:blipFill>
            <a:blip r:embed="rId3" cstate="print"/>
            <a:stretch>
              <a:fillRect/>
            </a:stretch>
          </p:blipFill>
          <p:spPr>
            <a:xfrm>
              <a:off x="11125051" y="0"/>
              <a:ext cx="1066947" cy="610435"/>
            </a:xfrm>
            <a:prstGeom prst="rect">
              <a:avLst/>
            </a:prstGeom>
          </p:spPr>
        </p:pic>
        <p:pic>
          <p:nvPicPr>
            <p:cNvPr id="7" name="object 7"/>
            <p:cNvPicPr/>
            <p:nvPr/>
          </p:nvPicPr>
          <p:blipFill>
            <a:blip r:embed="rId4" cstate="print"/>
            <a:stretch>
              <a:fillRect/>
            </a:stretch>
          </p:blipFill>
          <p:spPr>
            <a:xfrm>
              <a:off x="11175491" y="0"/>
              <a:ext cx="995172" cy="554736"/>
            </a:xfrm>
            <a:prstGeom prst="rect">
              <a:avLst/>
            </a:prstGeom>
          </p:spPr>
        </p:pic>
        <p:sp>
          <p:nvSpPr>
            <p:cNvPr id="8" name="object 8"/>
            <p:cNvSpPr/>
            <p:nvPr/>
          </p:nvSpPr>
          <p:spPr>
            <a:xfrm>
              <a:off x="6028944" y="566927"/>
              <a:ext cx="6105525" cy="295910"/>
            </a:xfrm>
            <a:custGeom>
              <a:avLst/>
              <a:gdLst/>
              <a:ahLst/>
              <a:cxnLst/>
              <a:rect l="l" t="t" r="r" b="b"/>
              <a:pathLst>
                <a:path w="6105525" h="295909">
                  <a:moveTo>
                    <a:pt x="6055867"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6055867" y="295656"/>
                  </a:lnTo>
                  <a:lnTo>
                    <a:pt x="6075033" y="291778"/>
                  </a:lnTo>
                  <a:lnTo>
                    <a:pt x="6090697" y="281209"/>
                  </a:lnTo>
                  <a:lnTo>
                    <a:pt x="6101266" y="265545"/>
                  </a:lnTo>
                  <a:lnTo>
                    <a:pt x="6105144" y="246380"/>
                  </a:lnTo>
                  <a:lnTo>
                    <a:pt x="6105144" y="49275"/>
                  </a:lnTo>
                  <a:lnTo>
                    <a:pt x="6101266" y="30110"/>
                  </a:lnTo>
                  <a:lnTo>
                    <a:pt x="6090697" y="14446"/>
                  </a:lnTo>
                  <a:lnTo>
                    <a:pt x="6075033" y="3877"/>
                  </a:lnTo>
                  <a:lnTo>
                    <a:pt x="6055867" y="0"/>
                  </a:lnTo>
                  <a:close/>
                </a:path>
              </a:pathLst>
            </a:custGeom>
            <a:solidFill>
              <a:srgbClr val="D9D9D9"/>
            </a:solidFill>
          </p:spPr>
          <p:txBody>
            <a:bodyPr wrap="square" lIns="0" tIns="0" rIns="0" bIns="0" rtlCol="0"/>
            <a:lstStyle/>
            <a:p>
              <a:endParaRPr/>
            </a:p>
          </p:txBody>
        </p:sp>
      </p:grpSp>
      <p:sp>
        <p:nvSpPr>
          <p:cNvPr id="9" name="object 9"/>
          <p:cNvSpPr txBox="1"/>
          <p:nvPr/>
        </p:nvSpPr>
        <p:spPr>
          <a:xfrm>
            <a:off x="202899" y="558241"/>
            <a:ext cx="5634355" cy="300355"/>
          </a:xfrm>
          <a:prstGeom prst="rect">
            <a:avLst/>
          </a:prstGeom>
        </p:spPr>
        <p:txBody>
          <a:bodyPr vert="horz" wrap="square" lIns="0" tIns="12700" rIns="0" bIns="0" rtlCol="0">
            <a:spAutoFit/>
          </a:bodyPr>
          <a:lstStyle/>
          <a:p>
            <a:pPr marL="12700">
              <a:lnSpc>
                <a:spcPct val="100000"/>
              </a:lnSpc>
              <a:spcBef>
                <a:spcPts val="100"/>
              </a:spcBef>
              <a:tabLst>
                <a:tab pos="891540" algn="l"/>
                <a:tab pos="562102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grit </a:t>
            </a:r>
            <a:r>
              <a:rPr sz="1800" u="sng" dirty="0">
                <a:uFill>
                  <a:solidFill>
                    <a:srgbClr val="00173A"/>
                  </a:solidFill>
                </a:uFill>
                <a:latin typeface="Arial MT"/>
                <a:cs typeface="Arial MT"/>
              </a:rPr>
              <a:t>or</a:t>
            </a:r>
            <a:r>
              <a:rPr sz="1800" u="sng" spc="-5" dirty="0">
                <a:uFill>
                  <a:solidFill>
                    <a:srgbClr val="00173A"/>
                  </a:solidFill>
                </a:uFill>
                <a:latin typeface="Arial MT"/>
                <a:cs typeface="Arial MT"/>
              </a:rPr>
              <a:t> </a:t>
            </a:r>
            <a:r>
              <a:rPr sz="1800" u="sng" spc="-10" dirty="0">
                <a:uFill>
                  <a:solidFill>
                    <a:srgbClr val="00173A"/>
                  </a:solidFill>
                </a:uFill>
                <a:latin typeface="Arial MT"/>
                <a:cs typeface="Arial MT"/>
              </a:rPr>
              <a:t>sludge</a:t>
            </a:r>
            <a:r>
              <a:rPr sz="1800" u="sng" spc="15" dirty="0">
                <a:uFill>
                  <a:solidFill>
                    <a:srgbClr val="00173A"/>
                  </a:solidFill>
                </a:uFill>
                <a:latin typeface="Arial MT"/>
                <a:cs typeface="Arial MT"/>
              </a:rPr>
              <a:t> </a:t>
            </a:r>
            <a:r>
              <a:rPr sz="1800" u="sng" dirty="0">
                <a:uFill>
                  <a:solidFill>
                    <a:srgbClr val="00173A"/>
                  </a:solidFill>
                </a:uFill>
                <a:latin typeface="Arial MT"/>
                <a:cs typeface="Arial MT"/>
              </a:rPr>
              <a:t>from</a:t>
            </a:r>
            <a:r>
              <a:rPr sz="1800" u="sng" spc="-20" dirty="0">
                <a:uFill>
                  <a:solidFill>
                    <a:srgbClr val="00173A"/>
                  </a:solidFill>
                </a:uFill>
                <a:latin typeface="Arial MT"/>
                <a:cs typeface="Arial MT"/>
              </a:rPr>
              <a:t> </a:t>
            </a:r>
            <a:r>
              <a:rPr sz="1800" u="sng" spc="5" dirty="0">
                <a:uFill>
                  <a:solidFill>
                    <a:srgbClr val="00173A"/>
                  </a:solidFill>
                </a:uFill>
                <a:latin typeface="Arial MT"/>
                <a:cs typeface="Arial MT"/>
              </a:rPr>
              <a:t>STP	</a:t>
            </a:r>
            <a:endParaRPr sz="1800">
              <a:latin typeface="Arial MT"/>
              <a:cs typeface="Arial MT"/>
            </a:endParaRPr>
          </a:p>
        </p:txBody>
      </p:sp>
      <p:sp>
        <p:nvSpPr>
          <p:cNvPr id="10" name="object 10"/>
          <p:cNvSpPr txBox="1"/>
          <p:nvPr/>
        </p:nvSpPr>
        <p:spPr>
          <a:xfrm>
            <a:off x="6030690" y="558241"/>
            <a:ext cx="6101715" cy="300355"/>
          </a:xfrm>
          <a:prstGeom prst="rect">
            <a:avLst/>
          </a:prstGeom>
        </p:spPr>
        <p:txBody>
          <a:bodyPr vert="horz" wrap="square" lIns="0" tIns="12700" rIns="0" bIns="0" rtlCol="0">
            <a:spAutoFit/>
          </a:bodyPr>
          <a:lstStyle/>
          <a:p>
            <a:pPr marL="12700">
              <a:lnSpc>
                <a:spcPct val="100000"/>
              </a:lnSpc>
              <a:spcBef>
                <a:spcPts val="100"/>
              </a:spcBef>
              <a:tabLst>
                <a:tab pos="1030605" algn="l"/>
                <a:tab pos="608838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outlet</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treated</a:t>
            </a:r>
            <a:r>
              <a:rPr sz="1800" u="sng" spc="-15" dirty="0">
                <a:uFill>
                  <a:solidFill>
                    <a:srgbClr val="00173A"/>
                  </a:solidFill>
                </a:uFill>
                <a:latin typeface="Arial MT"/>
                <a:cs typeface="Arial MT"/>
              </a:rPr>
              <a:t> </a:t>
            </a:r>
            <a:r>
              <a:rPr sz="1800" u="sng" spc="-10" dirty="0">
                <a:uFill>
                  <a:solidFill>
                    <a:srgbClr val="00173A"/>
                  </a:solidFill>
                </a:uFill>
                <a:latin typeface="Arial MT"/>
                <a:cs typeface="Arial MT"/>
              </a:rPr>
              <a:t>wastewater	</a:t>
            </a:r>
            <a:endParaRPr sz="1800">
              <a:latin typeface="Arial MT"/>
              <a:cs typeface="Arial MT"/>
            </a:endParaRPr>
          </a:p>
        </p:txBody>
      </p:sp>
      <p:pic>
        <p:nvPicPr>
          <p:cNvPr id="11" name="object 11"/>
          <p:cNvPicPr/>
          <p:nvPr/>
        </p:nvPicPr>
        <p:blipFill>
          <a:blip r:embed="rId5" cstate="print"/>
          <a:stretch>
            <a:fillRect/>
          </a:stretch>
        </p:blipFill>
        <p:spPr>
          <a:xfrm>
            <a:off x="6028944" y="978408"/>
            <a:ext cx="6105144" cy="5689092"/>
          </a:xfrm>
          <a:prstGeom prst="rect">
            <a:avLst/>
          </a:prstGeom>
        </p:spPr>
      </p:pic>
      <p:pic>
        <p:nvPicPr>
          <p:cNvPr id="12" name="object 12"/>
          <p:cNvPicPr/>
          <p:nvPr/>
        </p:nvPicPr>
        <p:blipFill>
          <a:blip r:embed="rId6" cstate="print"/>
          <a:stretch>
            <a:fillRect/>
          </a:stretch>
        </p:blipFill>
        <p:spPr>
          <a:xfrm>
            <a:off x="88392" y="978408"/>
            <a:ext cx="5750052" cy="5689092"/>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5339" y="6286963"/>
            <a:ext cx="479679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All</a:t>
            </a:r>
            <a:r>
              <a:rPr sz="900" spc="5"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0"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20"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endParaRPr sz="900">
              <a:latin typeface="Arial MT"/>
              <a:cs typeface="Arial MT"/>
            </a:endParaRPr>
          </a:p>
          <a:p>
            <a:pPr>
              <a:lnSpc>
                <a:spcPct val="100000"/>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dirty="0">
                <a:solidFill>
                  <a:srgbClr val="223575"/>
                </a:solidFill>
                <a:latin typeface="Arial MT"/>
                <a:cs typeface="Arial MT"/>
              </a:rPr>
              <a:t>|</a:t>
            </a:r>
            <a:r>
              <a:rPr sz="900" spc="15" dirty="0">
                <a:solidFill>
                  <a:srgbClr val="223575"/>
                </a:solidFill>
                <a:latin typeface="Arial MT"/>
                <a:cs typeface="Arial MT"/>
              </a:rPr>
              <a:t> </a:t>
            </a:r>
            <a:r>
              <a:rPr sz="900" spc="-5" dirty="0">
                <a:solidFill>
                  <a:srgbClr val="223575"/>
                </a:solidFill>
                <a:latin typeface="Arial MT"/>
                <a:cs typeface="Arial MT"/>
              </a:rPr>
              <a:t>21-099063-01_SSU2022-MoHUA</a:t>
            </a:r>
            <a:r>
              <a:rPr sz="900" spc="-20" dirty="0">
                <a:solidFill>
                  <a:srgbClr val="223575"/>
                </a:solidFill>
                <a:latin typeface="Arial MT"/>
                <a:cs typeface="Arial MT"/>
              </a:rPr>
              <a:t> </a:t>
            </a:r>
            <a:r>
              <a:rPr sz="900" dirty="0">
                <a:solidFill>
                  <a:srgbClr val="223575"/>
                </a:solidFill>
                <a:latin typeface="Arial MT"/>
                <a:cs typeface="Arial MT"/>
              </a:rPr>
              <a:t>|</a:t>
            </a:r>
            <a:r>
              <a:rPr sz="900" spc="15" dirty="0">
                <a:solidFill>
                  <a:srgbClr val="223575"/>
                </a:solidFill>
                <a:latin typeface="Arial MT"/>
                <a:cs typeface="Arial MT"/>
              </a:rPr>
              <a:t> </a:t>
            </a:r>
            <a:r>
              <a:rPr sz="900" spc="-5" dirty="0">
                <a:solidFill>
                  <a:srgbClr val="223575"/>
                </a:solidFill>
                <a:latin typeface="Arial MT"/>
                <a:cs typeface="Arial MT"/>
              </a:rPr>
              <a:t>ToT</a:t>
            </a:r>
            <a:r>
              <a:rPr sz="900" spc="5" dirty="0">
                <a:solidFill>
                  <a:srgbClr val="223575"/>
                </a:solidFill>
                <a:latin typeface="Arial MT"/>
                <a:cs typeface="Arial MT"/>
              </a:rPr>
              <a:t> </a:t>
            </a:r>
            <a:r>
              <a:rPr sz="900" dirty="0">
                <a:solidFill>
                  <a:srgbClr val="223575"/>
                </a:solidFill>
                <a:latin typeface="Arial MT"/>
                <a:cs typeface="Arial MT"/>
              </a:rPr>
              <a:t>Presentation</a:t>
            </a:r>
            <a:r>
              <a:rPr sz="900" spc="-25"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February</a:t>
            </a:r>
            <a:r>
              <a:rPr sz="900" spc="-10" dirty="0">
                <a:solidFill>
                  <a:srgbClr val="223575"/>
                </a:solidFill>
                <a:latin typeface="Arial MT"/>
                <a:cs typeface="Arial MT"/>
              </a:rPr>
              <a:t> </a:t>
            </a:r>
            <a:r>
              <a:rPr sz="900" spc="-5" dirty="0">
                <a:solidFill>
                  <a:srgbClr val="223575"/>
                </a:solidFill>
                <a:latin typeface="Arial MT"/>
                <a:cs typeface="Arial MT"/>
              </a:rPr>
              <a:t>2022 </a:t>
            </a:r>
            <a:r>
              <a:rPr sz="900" dirty="0">
                <a:solidFill>
                  <a:srgbClr val="223575"/>
                </a:solidFill>
                <a:latin typeface="Arial MT"/>
                <a:cs typeface="Arial MT"/>
              </a:rPr>
              <a:t>| Version</a:t>
            </a:r>
            <a:r>
              <a:rPr sz="900" spc="-10" dirty="0">
                <a:solidFill>
                  <a:srgbClr val="223575"/>
                </a:solidFill>
                <a:latin typeface="Arial MT"/>
                <a:cs typeface="Arial MT"/>
              </a:rPr>
              <a:t> </a:t>
            </a:r>
            <a:r>
              <a:rPr sz="900" spc="-5" dirty="0">
                <a:solidFill>
                  <a:srgbClr val="223575"/>
                </a:solidFill>
                <a:latin typeface="Arial MT"/>
                <a:cs typeface="Arial MT"/>
              </a:rPr>
              <a:t>1</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spc="-5" dirty="0">
                <a:solidFill>
                  <a:srgbClr val="223575"/>
                </a:solidFill>
                <a:latin typeface="Arial MT"/>
                <a:cs typeface="Arial MT"/>
              </a:rPr>
              <a:t>Cli</a:t>
            </a:r>
            <a:endParaRPr sz="900">
              <a:latin typeface="Arial MT"/>
              <a:cs typeface="Arial MT"/>
            </a:endParaRPr>
          </a:p>
        </p:txBody>
      </p:sp>
      <p:sp>
        <p:nvSpPr>
          <p:cNvPr id="3" name="object 3"/>
          <p:cNvSpPr txBox="1"/>
          <p:nvPr/>
        </p:nvSpPr>
        <p:spPr>
          <a:xfrm>
            <a:off x="5594274" y="6263436"/>
            <a:ext cx="279400" cy="299720"/>
          </a:xfrm>
          <a:prstGeom prst="rect">
            <a:avLst/>
          </a:prstGeom>
        </p:spPr>
        <p:txBody>
          <a:bodyPr vert="horz" wrap="square" lIns="0" tIns="12700" rIns="0" bIns="0" rtlCol="0">
            <a:spAutoFit/>
          </a:bodyPr>
          <a:lstStyle/>
          <a:p>
            <a:pPr marL="12700" marR="5080" indent="35560">
              <a:lnSpc>
                <a:spcPct val="100000"/>
              </a:lnSpc>
              <a:spcBef>
                <a:spcPts val="100"/>
              </a:spcBef>
            </a:pPr>
            <a:r>
              <a:rPr sz="900" spc="5" dirty="0">
                <a:solidFill>
                  <a:srgbClr val="223575"/>
                </a:solidFill>
                <a:latin typeface="Arial MT"/>
                <a:cs typeface="Arial MT"/>
              </a:rPr>
              <a:t>m</a:t>
            </a:r>
            <a:r>
              <a:rPr sz="900" spc="-5" dirty="0">
                <a:solidFill>
                  <a:srgbClr val="223575"/>
                </a:solidFill>
                <a:latin typeface="Arial MT"/>
                <a:cs typeface="Arial MT"/>
              </a:rPr>
              <a:t>a</a:t>
            </a:r>
            <a:r>
              <a:rPr sz="900" dirty="0">
                <a:solidFill>
                  <a:srgbClr val="223575"/>
                </a:solidFill>
                <a:latin typeface="Arial MT"/>
                <a:cs typeface="Arial MT"/>
              </a:rPr>
              <a:t>y  </a:t>
            </a:r>
            <a:r>
              <a:rPr sz="900" spc="-5" dirty="0">
                <a:solidFill>
                  <a:srgbClr val="223575"/>
                </a:solidFill>
                <a:latin typeface="Arial MT"/>
                <a:cs typeface="Arial MT"/>
              </a:rPr>
              <a:t>en</a:t>
            </a:r>
            <a:r>
              <a:rPr sz="900" dirty="0">
                <a:solidFill>
                  <a:srgbClr val="223575"/>
                </a:solidFill>
                <a:latin typeface="Arial MT"/>
                <a:cs typeface="Arial MT"/>
              </a:rPr>
              <a:t>t</a:t>
            </a:r>
            <a:r>
              <a:rPr sz="900" spc="-10" dirty="0">
                <a:solidFill>
                  <a:srgbClr val="223575"/>
                </a:solidFill>
                <a:latin typeface="Arial MT"/>
                <a:cs typeface="Arial MT"/>
              </a:rPr>
              <a:t> </a:t>
            </a:r>
            <a:r>
              <a:rPr sz="900" spc="-5" dirty="0">
                <a:solidFill>
                  <a:srgbClr val="223575"/>
                </a:solidFill>
                <a:latin typeface="Arial MT"/>
                <a:cs typeface="Arial MT"/>
              </a:rPr>
              <a:t>a</a:t>
            </a:r>
            <a:endParaRPr sz="900">
              <a:latin typeface="Arial MT"/>
              <a:cs typeface="Arial MT"/>
            </a:endParaRPr>
          </a:p>
        </p:txBody>
      </p:sp>
      <p:sp>
        <p:nvSpPr>
          <p:cNvPr id="4" name="object 4"/>
          <p:cNvSpPr txBox="1"/>
          <p:nvPr/>
        </p:nvSpPr>
        <p:spPr>
          <a:xfrm>
            <a:off x="5861177" y="6286963"/>
            <a:ext cx="3780790" cy="265430"/>
          </a:xfrm>
          <a:prstGeom prst="rect">
            <a:avLst/>
          </a:prstGeom>
        </p:spPr>
        <p:txBody>
          <a:bodyPr vert="horz" wrap="square" lIns="0" tIns="0" rIns="0" bIns="0" rtlCol="0">
            <a:spAutoFit/>
          </a:bodyPr>
          <a:lstStyle/>
          <a:p>
            <a:pPr marL="27940">
              <a:lnSpc>
                <a:spcPts val="994"/>
              </a:lnSpc>
            </a:pPr>
            <a:r>
              <a:rPr sz="900" dirty="0">
                <a:solidFill>
                  <a:srgbClr val="223575"/>
                </a:solidFill>
                <a:latin typeface="Arial MT"/>
                <a:cs typeface="Arial MT"/>
              </a:rPr>
              <a:t>not</a:t>
            </a:r>
            <a:r>
              <a:rPr sz="900" spc="-15" dirty="0">
                <a:solidFill>
                  <a:srgbClr val="223575"/>
                </a:solidFill>
                <a:latin typeface="Arial MT"/>
                <a:cs typeface="Arial MT"/>
              </a:rPr>
              <a:t> </a:t>
            </a:r>
            <a:r>
              <a:rPr sz="900" spc="-5" dirty="0">
                <a:solidFill>
                  <a:srgbClr val="223575"/>
                </a:solidFill>
                <a:latin typeface="Arial MT"/>
                <a:cs typeface="Arial MT"/>
              </a:rPr>
              <a:t>be</a:t>
            </a:r>
            <a:r>
              <a:rPr sz="900" spc="-10" dirty="0">
                <a:solidFill>
                  <a:srgbClr val="223575"/>
                </a:solidFill>
                <a:latin typeface="Arial MT"/>
                <a:cs typeface="Arial MT"/>
              </a:rPr>
              <a:t> </a:t>
            </a:r>
            <a:r>
              <a:rPr sz="900" dirty="0">
                <a:solidFill>
                  <a:srgbClr val="223575"/>
                </a:solidFill>
                <a:latin typeface="Arial MT"/>
                <a:cs typeface="Arial MT"/>
              </a:rPr>
              <a:t>disclosed</a:t>
            </a:r>
            <a:r>
              <a:rPr sz="900" spc="-35"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the</a:t>
            </a:r>
            <a:r>
              <a:rPr sz="900" spc="-10" dirty="0">
                <a:solidFill>
                  <a:srgbClr val="223575"/>
                </a:solidFill>
                <a:latin typeface="Arial MT"/>
                <a:cs typeface="Arial MT"/>
              </a:rPr>
              <a:t> </a:t>
            </a:r>
            <a:r>
              <a:rPr sz="900" dirty="0">
                <a:solidFill>
                  <a:srgbClr val="223575"/>
                </a:solidFill>
                <a:latin typeface="Arial MT"/>
                <a:cs typeface="Arial MT"/>
              </a:rPr>
              <a:t>prior</a:t>
            </a:r>
            <a:r>
              <a:rPr sz="900" spc="-25" dirty="0">
                <a:solidFill>
                  <a:srgbClr val="223575"/>
                </a:solidFill>
                <a:latin typeface="Arial MT"/>
                <a:cs typeface="Arial MT"/>
              </a:rPr>
              <a:t> </a:t>
            </a:r>
            <a:r>
              <a:rPr sz="900" spc="-5" dirty="0">
                <a:solidFill>
                  <a:srgbClr val="223575"/>
                </a:solidFill>
                <a:latin typeface="Arial MT"/>
                <a:cs typeface="Arial MT"/>
              </a:rPr>
              <a:t>written</a:t>
            </a:r>
            <a:r>
              <a:rPr sz="900" dirty="0">
                <a:solidFill>
                  <a:srgbClr val="223575"/>
                </a:solidFill>
                <a:latin typeface="Arial MT"/>
                <a:cs typeface="Arial MT"/>
              </a:rPr>
              <a:t> consent</a:t>
            </a:r>
            <a:r>
              <a:rPr sz="900" spc="-35" dirty="0">
                <a:solidFill>
                  <a:srgbClr val="223575"/>
                </a:solidFill>
                <a:latin typeface="Arial MT"/>
                <a:cs typeface="Arial MT"/>
              </a:rPr>
              <a:t> </a:t>
            </a:r>
            <a:r>
              <a:rPr sz="900" dirty="0">
                <a:solidFill>
                  <a:srgbClr val="223575"/>
                </a:solidFill>
                <a:latin typeface="Arial MT"/>
                <a:cs typeface="Arial MT"/>
              </a:rPr>
              <a:t>of Ipsos..”</a:t>
            </a:r>
            <a:endParaRPr sz="900">
              <a:latin typeface="Arial MT"/>
              <a:cs typeface="Arial MT"/>
            </a:endParaRPr>
          </a:p>
          <a:p>
            <a:pPr>
              <a:lnSpc>
                <a:spcPct val="100000"/>
              </a:lnSpc>
            </a:pPr>
            <a:r>
              <a:rPr sz="900" spc="-5" dirty="0">
                <a:solidFill>
                  <a:srgbClr val="223575"/>
                </a:solidFill>
                <a:latin typeface="Arial MT"/>
                <a:cs typeface="Arial MT"/>
              </a:rPr>
              <a:t>nd</a:t>
            </a:r>
            <a:r>
              <a:rPr sz="900" spc="-30" dirty="0">
                <a:solidFill>
                  <a:srgbClr val="223575"/>
                </a:solidFill>
                <a:latin typeface="Arial MT"/>
                <a:cs typeface="Arial MT"/>
              </a:rPr>
              <a:t> </a:t>
            </a:r>
            <a:r>
              <a:rPr sz="900" dirty="0">
                <a:solidFill>
                  <a:srgbClr val="223575"/>
                </a:solidFill>
                <a:latin typeface="Arial MT"/>
                <a:cs typeface="Arial MT"/>
              </a:rPr>
              <a:t>Internal</a:t>
            </a:r>
            <a:r>
              <a:rPr sz="900" spc="-35" dirty="0">
                <a:solidFill>
                  <a:srgbClr val="223575"/>
                </a:solidFill>
                <a:latin typeface="Arial MT"/>
                <a:cs typeface="Arial MT"/>
              </a:rPr>
              <a:t> </a:t>
            </a:r>
            <a:r>
              <a:rPr sz="900" dirty="0">
                <a:solidFill>
                  <a:srgbClr val="223575"/>
                </a:solidFill>
                <a:latin typeface="Arial MT"/>
                <a:cs typeface="Arial MT"/>
              </a:rPr>
              <a:t>use</a:t>
            </a:r>
            <a:r>
              <a:rPr sz="900" spc="-35"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5" name="object 5"/>
          <p:cNvGrpSpPr/>
          <p:nvPr/>
        </p:nvGrpSpPr>
        <p:grpSpPr>
          <a:xfrm>
            <a:off x="59553" y="57838"/>
            <a:ext cx="5588635" cy="805180"/>
            <a:chOff x="59553" y="57838"/>
            <a:chExt cx="5588635" cy="805180"/>
          </a:xfrm>
        </p:grpSpPr>
        <p:pic>
          <p:nvPicPr>
            <p:cNvPr id="6" name="object 6"/>
            <p:cNvPicPr/>
            <p:nvPr/>
          </p:nvPicPr>
          <p:blipFill>
            <a:blip r:embed="rId2" cstate="print"/>
            <a:stretch>
              <a:fillRect/>
            </a:stretch>
          </p:blipFill>
          <p:spPr>
            <a:xfrm>
              <a:off x="59553" y="57838"/>
              <a:ext cx="833752" cy="582241"/>
            </a:xfrm>
            <a:prstGeom prst="rect">
              <a:avLst/>
            </a:prstGeom>
          </p:spPr>
        </p:pic>
        <p:sp>
          <p:nvSpPr>
            <p:cNvPr id="7" name="object 7"/>
            <p:cNvSpPr/>
            <p:nvPr/>
          </p:nvSpPr>
          <p:spPr>
            <a:xfrm>
              <a:off x="201167" y="566928"/>
              <a:ext cx="5447030" cy="295910"/>
            </a:xfrm>
            <a:custGeom>
              <a:avLst/>
              <a:gdLst/>
              <a:ahLst/>
              <a:cxnLst/>
              <a:rect l="l" t="t" r="r" b="b"/>
              <a:pathLst>
                <a:path w="5447030" h="295909">
                  <a:moveTo>
                    <a:pt x="53975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397500" y="295656"/>
                  </a:lnTo>
                  <a:lnTo>
                    <a:pt x="5416665" y="291778"/>
                  </a:lnTo>
                  <a:lnTo>
                    <a:pt x="5432329" y="281209"/>
                  </a:lnTo>
                  <a:lnTo>
                    <a:pt x="5442898" y="265545"/>
                  </a:lnTo>
                  <a:lnTo>
                    <a:pt x="5446776" y="246380"/>
                  </a:lnTo>
                  <a:lnTo>
                    <a:pt x="5446776" y="49275"/>
                  </a:lnTo>
                  <a:lnTo>
                    <a:pt x="5442898" y="30110"/>
                  </a:lnTo>
                  <a:lnTo>
                    <a:pt x="5432329" y="14446"/>
                  </a:lnTo>
                  <a:lnTo>
                    <a:pt x="5416665" y="3877"/>
                  </a:lnTo>
                  <a:lnTo>
                    <a:pt x="5397500" y="0"/>
                  </a:lnTo>
                  <a:close/>
                </a:path>
              </a:pathLst>
            </a:custGeom>
            <a:solidFill>
              <a:srgbClr val="D9D9D9"/>
            </a:solidFill>
          </p:spPr>
          <p:txBody>
            <a:bodyPr wrap="square" lIns="0" tIns="0" rIns="0" bIns="0" rtlCol="0"/>
            <a:lstStyle/>
            <a:p>
              <a:endParaRPr/>
            </a:p>
          </p:txBody>
        </p:sp>
      </p:grpSp>
      <p:grpSp>
        <p:nvGrpSpPr>
          <p:cNvPr id="8" name="object 8"/>
          <p:cNvGrpSpPr/>
          <p:nvPr/>
        </p:nvGrpSpPr>
        <p:grpSpPr>
          <a:xfrm>
            <a:off x="5849111" y="0"/>
            <a:ext cx="6343015" cy="862965"/>
            <a:chOff x="5849111" y="0"/>
            <a:chExt cx="6343015" cy="862965"/>
          </a:xfrm>
        </p:grpSpPr>
        <p:pic>
          <p:nvPicPr>
            <p:cNvPr id="9" name="object 9"/>
            <p:cNvPicPr/>
            <p:nvPr/>
          </p:nvPicPr>
          <p:blipFill>
            <a:blip r:embed="rId3" cstate="print"/>
            <a:stretch>
              <a:fillRect/>
            </a:stretch>
          </p:blipFill>
          <p:spPr>
            <a:xfrm>
              <a:off x="11125051" y="0"/>
              <a:ext cx="1066947" cy="610435"/>
            </a:xfrm>
            <a:prstGeom prst="rect">
              <a:avLst/>
            </a:prstGeom>
          </p:spPr>
        </p:pic>
        <p:pic>
          <p:nvPicPr>
            <p:cNvPr id="10" name="object 10"/>
            <p:cNvPicPr/>
            <p:nvPr/>
          </p:nvPicPr>
          <p:blipFill>
            <a:blip r:embed="rId4" cstate="print"/>
            <a:stretch>
              <a:fillRect/>
            </a:stretch>
          </p:blipFill>
          <p:spPr>
            <a:xfrm>
              <a:off x="11175491" y="0"/>
              <a:ext cx="995172" cy="554736"/>
            </a:xfrm>
            <a:prstGeom prst="rect">
              <a:avLst/>
            </a:prstGeom>
          </p:spPr>
        </p:pic>
        <p:sp>
          <p:nvSpPr>
            <p:cNvPr id="11" name="object 11"/>
            <p:cNvSpPr/>
            <p:nvPr/>
          </p:nvSpPr>
          <p:spPr>
            <a:xfrm>
              <a:off x="5849111" y="566927"/>
              <a:ext cx="6141720" cy="295910"/>
            </a:xfrm>
            <a:custGeom>
              <a:avLst/>
              <a:gdLst/>
              <a:ahLst/>
              <a:cxnLst/>
              <a:rect l="l" t="t" r="r" b="b"/>
              <a:pathLst>
                <a:path w="6141720" h="295909">
                  <a:moveTo>
                    <a:pt x="6092444"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6092444" y="295656"/>
                  </a:lnTo>
                  <a:lnTo>
                    <a:pt x="6111609" y="291778"/>
                  </a:lnTo>
                  <a:lnTo>
                    <a:pt x="6127273" y="281209"/>
                  </a:lnTo>
                  <a:lnTo>
                    <a:pt x="6137842" y="265545"/>
                  </a:lnTo>
                  <a:lnTo>
                    <a:pt x="6141720" y="246380"/>
                  </a:lnTo>
                  <a:lnTo>
                    <a:pt x="6141720" y="49275"/>
                  </a:lnTo>
                  <a:lnTo>
                    <a:pt x="6137842" y="30110"/>
                  </a:lnTo>
                  <a:lnTo>
                    <a:pt x="6127273" y="14446"/>
                  </a:lnTo>
                  <a:lnTo>
                    <a:pt x="6111609" y="3877"/>
                  </a:lnTo>
                  <a:lnTo>
                    <a:pt x="6092444" y="0"/>
                  </a:lnTo>
                  <a:close/>
                </a:path>
              </a:pathLst>
            </a:custGeom>
            <a:solidFill>
              <a:srgbClr val="D9D9D9"/>
            </a:solidFill>
          </p:spPr>
          <p:txBody>
            <a:bodyPr wrap="square" lIns="0" tIns="0" rIns="0" bIns="0" rtlCol="0"/>
            <a:lstStyle/>
            <a:p>
              <a:endParaRPr/>
            </a:p>
          </p:txBody>
        </p:sp>
      </p:grpSp>
      <p:pic>
        <p:nvPicPr>
          <p:cNvPr id="12" name="object 12"/>
          <p:cNvPicPr/>
          <p:nvPr/>
        </p:nvPicPr>
        <p:blipFill>
          <a:blip r:embed="rId5" cstate="print"/>
          <a:stretch>
            <a:fillRect/>
          </a:stretch>
        </p:blipFill>
        <p:spPr>
          <a:xfrm>
            <a:off x="201168" y="922020"/>
            <a:ext cx="5446776" cy="5687567"/>
          </a:xfrm>
          <a:prstGeom prst="rect">
            <a:avLst/>
          </a:prstGeom>
        </p:spPr>
      </p:pic>
      <p:grpSp>
        <p:nvGrpSpPr>
          <p:cNvPr id="13" name="object 13"/>
          <p:cNvGrpSpPr/>
          <p:nvPr/>
        </p:nvGrpSpPr>
        <p:grpSpPr>
          <a:xfrm>
            <a:off x="5849111" y="929639"/>
            <a:ext cx="6141720" cy="5701665"/>
            <a:chOff x="5849111" y="929639"/>
            <a:chExt cx="6141720" cy="5701665"/>
          </a:xfrm>
        </p:grpSpPr>
        <p:pic>
          <p:nvPicPr>
            <p:cNvPr id="14" name="object 14"/>
            <p:cNvPicPr/>
            <p:nvPr/>
          </p:nvPicPr>
          <p:blipFill>
            <a:blip r:embed="rId6" cstate="print"/>
            <a:stretch>
              <a:fillRect/>
            </a:stretch>
          </p:blipFill>
          <p:spPr>
            <a:xfrm>
              <a:off x="11303508" y="6174867"/>
              <a:ext cx="501396" cy="456056"/>
            </a:xfrm>
            <a:prstGeom prst="rect">
              <a:avLst/>
            </a:prstGeom>
          </p:spPr>
        </p:pic>
        <p:pic>
          <p:nvPicPr>
            <p:cNvPr id="15" name="object 15"/>
            <p:cNvPicPr/>
            <p:nvPr/>
          </p:nvPicPr>
          <p:blipFill>
            <a:blip r:embed="rId7" cstate="print"/>
            <a:stretch>
              <a:fillRect/>
            </a:stretch>
          </p:blipFill>
          <p:spPr>
            <a:xfrm>
              <a:off x="5849111" y="929639"/>
              <a:ext cx="6141720" cy="5679948"/>
            </a:xfrm>
            <a:prstGeom prst="rect">
              <a:avLst/>
            </a:prstGeom>
          </p:spPr>
        </p:pic>
      </p:grpSp>
      <p:sp>
        <p:nvSpPr>
          <p:cNvPr id="16" name="object 16"/>
          <p:cNvSpPr txBox="1">
            <a:spLocks noGrp="1"/>
          </p:cNvSpPr>
          <p:nvPr>
            <p:ph type="title"/>
          </p:nvPr>
        </p:nvSpPr>
        <p:spPr>
          <a:xfrm>
            <a:off x="202899" y="558241"/>
            <a:ext cx="5443855" cy="300355"/>
          </a:xfrm>
          <a:prstGeom prst="rect">
            <a:avLst/>
          </a:prstGeom>
        </p:spPr>
        <p:txBody>
          <a:bodyPr vert="horz" wrap="square" lIns="0" tIns="12700" rIns="0" bIns="0" rtlCol="0">
            <a:spAutoFit/>
          </a:bodyPr>
          <a:lstStyle/>
          <a:p>
            <a:pPr marL="12700">
              <a:lnSpc>
                <a:spcPct val="100000"/>
              </a:lnSpc>
              <a:spcBef>
                <a:spcPts val="100"/>
              </a:spcBef>
              <a:tabLst>
                <a:tab pos="543052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 Photograph</a:t>
            </a:r>
            <a:r>
              <a:rPr sz="1800" b="0" u="sng" spc="1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of</a:t>
            </a:r>
            <a:r>
              <a:rPr sz="1800" b="0" u="sng" spc="-35" dirty="0">
                <a:solidFill>
                  <a:srgbClr val="000000"/>
                </a:solidFill>
                <a:uFill>
                  <a:solidFill>
                    <a:srgbClr val="00173A"/>
                  </a:solidFill>
                </a:uFill>
                <a:latin typeface="Arial MT"/>
                <a:cs typeface="Arial MT"/>
              </a:rPr>
              <a:t> </a:t>
            </a:r>
            <a:r>
              <a:rPr sz="1800" b="0" u="sng" spc="-50" dirty="0">
                <a:solidFill>
                  <a:srgbClr val="000000"/>
                </a:solidFill>
                <a:uFill>
                  <a:solidFill>
                    <a:srgbClr val="00173A"/>
                  </a:solidFill>
                </a:uFill>
                <a:latin typeface="Arial MT"/>
                <a:cs typeface="Arial MT"/>
              </a:rPr>
              <a:t>Test</a:t>
            </a:r>
            <a:r>
              <a:rPr sz="1800" b="0" u="sng" spc="-2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Report</a:t>
            </a:r>
            <a:r>
              <a:rPr sz="1800" b="0" u="sng" spc="1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maintained</a:t>
            </a:r>
            <a:r>
              <a:rPr sz="1800" b="0" u="sng" spc="1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at </a:t>
            </a:r>
            <a:r>
              <a:rPr sz="1800" b="0" u="sng" dirty="0">
                <a:solidFill>
                  <a:srgbClr val="000000"/>
                </a:solidFill>
                <a:uFill>
                  <a:solidFill>
                    <a:srgbClr val="00173A"/>
                  </a:solidFill>
                </a:uFill>
                <a:latin typeface="Arial MT"/>
                <a:cs typeface="Arial MT"/>
              </a:rPr>
              <a:t>the</a:t>
            </a:r>
            <a:r>
              <a:rPr sz="1800" b="0" u="sng" spc="-15" dirty="0">
                <a:solidFill>
                  <a:srgbClr val="000000"/>
                </a:solidFill>
                <a:uFill>
                  <a:solidFill>
                    <a:srgbClr val="00173A"/>
                  </a:solidFill>
                </a:uFill>
                <a:latin typeface="Arial MT"/>
                <a:cs typeface="Arial MT"/>
              </a:rPr>
              <a:t> </a:t>
            </a:r>
            <a:r>
              <a:rPr sz="1800" b="0" u="sng" spc="-10" dirty="0">
                <a:solidFill>
                  <a:srgbClr val="000000"/>
                </a:solidFill>
                <a:uFill>
                  <a:solidFill>
                    <a:srgbClr val="00173A"/>
                  </a:solidFill>
                </a:uFill>
                <a:latin typeface="Arial MT"/>
                <a:cs typeface="Arial MT"/>
              </a:rPr>
              <a:t>plant	</a:t>
            </a:r>
            <a:endParaRPr sz="1800">
              <a:latin typeface="Arial MT"/>
              <a:cs typeface="Arial MT"/>
            </a:endParaRPr>
          </a:p>
        </p:txBody>
      </p:sp>
      <p:sp>
        <p:nvSpPr>
          <p:cNvPr id="17" name="object 17"/>
          <p:cNvSpPr txBox="1"/>
          <p:nvPr/>
        </p:nvSpPr>
        <p:spPr>
          <a:xfrm>
            <a:off x="5850858" y="558241"/>
            <a:ext cx="6138545" cy="300355"/>
          </a:xfrm>
          <a:prstGeom prst="rect">
            <a:avLst/>
          </a:prstGeom>
        </p:spPr>
        <p:txBody>
          <a:bodyPr vert="horz" wrap="square" lIns="0" tIns="12700" rIns="0" bIns="0" rtlCol="0">
            <a:spAutoFit/>
          </a:bodyPr>
          <a:lstStyle/>
          <a:p>
            <a:pPr marL="12700">
              <a:lnSpc>
                <a:spcPct val="100000"/>
              </a:lnSpc>
              <a:spcBef>
                <a:spcPts val="100"/>
              </a:spcBef>
              <a:tabLst>
                <a:tab pos="277495" algn="l"/>
                <a:tab pos="612521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30" dirty="0">
                <a:uFill>
                  <a:solidFill>
                    <a:srgbClr val="00173A"/>
                  </a:solidFill>
                </a:uFill>
                <a:latin typeface="Arial MT"/>
                <a:cs typeface="Arial MT"/>
              </a:rPr>
              <a:t> </a:t>
            </a:r>
            <a:r>
              <a:rPr sz="1800" u="sng" spc="-50" dirty="0">
                <a:uFill>
                  <a:solidFill>
                    <a:srgbClr val="00173A"/>
                  </a:solidFill>
                </a:uFill>
                <a:latin typeface="Arial MT"/>
                <a:cs typeface="Arial MT"/>
              </a:rPr>
              <a:t>Test</a:t>
            </a:r>
            <a:r>
              <a:rPr sz="1800" u="sng" spc="-20" dirty="0">
                <a:uFill>
                  <a:solidFill>
                    <a:srgbClr val="00173A"/>
                  </a:solidFill>
                </a:uFill>
                <a:latin typeface="Arial MT"/>
                <a:cs typeface="Arial MT"/>
              </a:rPr>
              <a:t> </a:t>
            </a:r>
            <a:r>
              <a:rPr sz="1800" u="sng" spc="-5" dirty="0">
                <a:uFill>
                  <a:solidFill>
                    <a:srgbClr val="00173A"/>
                  </a:solidFill>
                </a:uFill>
                <a:latin typeface="Arial MT"/>
                <a:cs typeface="Arial MT"/>
              </a:rPr>
              <a:t>certificate</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issued</a:t>
            </a:r>
            <a:r>
              <a:rPr sz="1800" u="sng" spc="5" dirty="0">
                <a:uFill>
                  <a:solidFill>
                    <a:srgbClr val="00173A"/>
                  </a:solidFill>
                </a:uFill>
                <a:latin typeface="Arial MT"/>
                <a:cs typeface="Arial MT"/>
              </a:rPr>
              <a:t> </a:t>
            </a:r>
            <a:r>
              <a:rPr sz="1800" u="sng" dirty="0">
                <a:uFill>
                  <a:solidFill>
                    <a:srgbClr val="00173A"/>
                  </a:solidFill>
                </a:uFill>
                <a:latin typeface="Arial MT"/>
                <a:cs typeface="Arial MT"/>
              </a:rPr>
              <a:t>from</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CPCB/SPCB	</a:t>
            </a:r>
            <a:endParaRPr sz="1800">
              <a:latin typeface="Arial MT"/>
              <a:cs typeface="Arial MT"/>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2640" y="6263436"/>
            <a:ext cx="8852535" cy="29972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23575"/>
                </a:solidFill>
                <a:latin typeface="Arial MT"/>
                <a:cs typeface="Arial MT"/>
              </a:rPr>
              <a:t>© 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10"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5" dirty="0">
                <a:solidFill>
                  <a:srgbClr val="223575"/>
                </a:solidFill>
                <a:latin typeface="Arial MT"/>
                <a:cs typeface="Arial MT"/>
              </a:rPr>
              <a:t> </a:t>
            </a:r>
            <a:r>
              <a:rPr sz="900" dirty="0">
                <a:solidFill>
                  <a:srgbClr val="223575"/>
                </a:solidFill>
                <a:latin typeface="Arial MT"/>
                <a:cs typeface="Arial MT"/>
              </a:rPr>
              <a:t>rights</a:t>
            </a:r>
            <a:r>
              <a:rPr sz="900" spc="-10"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0"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20"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may</a:t>
            </a:r>
            <a:r>
              <a:rPr sz="900" spc="-10" dirty="0">
                <a:solidFill>
                  <a:srgbClr val="223575"/>
                </a:solidFill>
                <a:latin typeface="Arial MT"/>
                <a:cs typeface="Arial MT"/>
              </a:rPr>
              <a:t> </a:t>
            </a:r>
            <a:r>
              <a:rPr sz="900" dirty="0">
                <a:solidFill>
                  <a:srgbClr val="223575"/>
                </a:solidFill>
                <a:latin typeface="Arial MT"/>
                <a:cs typeface="Arial MT"/>
              </a:rPr>
              <a:t>not</a:t>
            </a:r>
            <a:r>
              <a:rPr sz="900" spc="-5" dirty="0">
                <a:solidFill>
                  <a:srgbClr val="223575"/>
                </a:solidFill>
                <a:latin typeface="Arial MT"/>
                <a:cs typeface="Arial MT"/>
              </a:rPr>
              <a:t> be </a:t>
            </a:r>
            <a:r>
              <a:rPr sz="900" dirty="0">
                <a:solidFill>
                  <a:srgbClr val="223575"/>
                </a:solidFill>
                <a:latin typeface="Arial MT"/>
                <a:cs typeface="Arial MT"/>
              </a:rPr>
              <a:t>disclosed</a:t>
            </a:r>
            <a:r>
              <a:rPr sz="900" spc="-25" dirty="0">
                <a:solidFill>
                  <a:srgbClr val="223575"/>
                </a:solidFill>
                <a:latin typeface="Arial MT"/>
                <a:cs typeface="Arial MT"/>
              </a:rPr>
              <a:t> </a:t>
            </a:r>
            <a:r>
              <a:rPr sz="900" spc="-5" dirty="0">
                <a:solidFill>
                  <a:srgbClr val="223575"/>
                </a:solidFill>
                <a:latin typeface="Arial MT"/>
                <a:cs typeface="Arial MT"/>
              </a:rPr>
              <a:t>or </a:t>
            </a:r>
            <a:r>
              <a:rPr sz="900" spc="5" dirty="0">
                <a:solidFill>
                  <a:srgbClr val="223575"/>
                </a:solidFill>
                <a:latin typeface="Arial MT"/>
                <a:cs typeface="Arial MT"/>
              </a:rPr>
              <a:t>reproduced</a:t>
            </a:r>
            <a:r>
              <a:rPr sz="900" spc="-30" dirty="0">
                <a:solidFill>
                  <a:srgbClr val="223575"/>
                </a:solidFill>
                <a:latin typeface="Arial MT"/>
                <a:cs typeface="Arial MT"/>
              </a:rPr>
              <a:t> </a:t>
            </a:r>
            <a:r>
              <a:rPr sz="900" spc="-5" dirty="0">
                <a:solidFill>
                  <a:srgbClr val="223575"/>
                </a:solidFill>
                <a:latin typeface="Arial MT"/>
                <a:cs typeface="Arial MT"/>
              </a:rPr>
              <a:t>without</a:t>
            </a:r>
            <a:r>
              <a:rPr sz="900" spc="10" dirty="0">
                <a:solidFill>
                  <a:srgbClr val="223575"/>
                </a:solidFill>
                <a:latin typeface="Arial MT"/>
                <a:cs typeface="Arial MT"/>
              </a:rPr>
              <a:t> </a:t>
            </a:r>
            <a:r>
              <a:rPr sz="900" dirty="0">
                <a:solidFill>
                  <a:srgbClr val="223575"/>
                </a:solidFill>
                <a:latin typeface="Arial MT"/>
                <a:cs typeface="Arial MT"/>
              </a:rPr>
              <a:t>the</a:t>
            </a:r>
            <a:r>
              <a:rPr sz="900" spc="-5" dirty="0">
                <a:solidFill>
                  <a:srgbClr val="223575"/>
                </a:solidFill>
                <a:latin typeface="Arial MT"/>
                <a:cs typeface="Arial MT"/>
              </a:rPr>
              <a:t> </a:t>
            </a:r>
            <a:r>
              <a:rPr sz="900" dirty="0">
                <a:solidFill>
                  <a:srgbClr val="223575"/>
                </a:solidFill>
                <a:latin typeface="Arial MT"/>
                <a:cs typeface="Arial MT"/>
              </a:rPr>
              <a:t>prior</a:t>
            </a:r>
            <a:r>
              <a:rPr sz="900" spc="-20" dirty="0">
                <a:solidFill>
                  <a:srgbClr val="223575"/>
                </a:solidFill>
                <a:latin typeface="Arial MT"/>
                <a:cs typeface="Arial MT"/>
              </a:rPr>
              <a:t> </a:t>
            </a:r>
            <a:r>
              <a:rPr sz="900" spc="-5" dirty="0">
                <a:solidFill>
                  <a:srgbClr val="223575"/>
                </a:solidFill>
                <a:latin typeface="Arial MT"/>
                <a:cs typeface="Arial MT"/>
              </a:rPr>
              <a:t>written</a:t>
            </a:r>
            <a:r>
              <a:rPr sz="900" spc="10" dirty="0">
                <a:solidFill>
                  <a:srgbClr val="223575"/>
                </a:solidFill>
                <a:latin typeface="Arial MT"/>
                <a:cs typeface="Arial MT"/>
              </a:rPr>
              <a:t> </a:t>
            </a:r>
            <a:r>
              <a:rPr sz="900" dirty="0">
                <a:solidFill>
                  <a:srgbClr val="223575"/>
                </a:solidFill>
                <a:latin typeface="Arial MT"/>
                <a:cs typeface="Arial MT"/>
              </a:rPr>
              <a:t>consent</a:t>
            </a:r>
            <a:r>
              <a:rPr sz="900" spc="-30" dirty="0">
                <a:solidFill>
                  <a:srgbClr val="223575"/>
                </a:solidFill>
                <a:latin typeface="Arial MT"/>
                <a:cs typeface="Arial MT"/>
              </a:rPr>
              <a:t> </a:t>
            </a:r>
            <a:r>
              <a:rPr sz="900" dirty="0">
                <a:solidFill>
                  <a:srgbClr val="223575"/>
                </a:solidFill>
                <a:latin typeface="Arial MT"/>
                <a:cs typeface="Arial MT"/>
              </a:rPr>
              <a:t>of</a:t>
            </a:r>
            <a:r>
              <a:rPr sz="900" spc="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a:p>
            <a:pPr marL="12700">
              <a:lnSpc>
                <a:spcPct val="100000"/>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dirty="0">
                <a:solidFill>
                  <a:srgbClr val="223575"/>
                </a:solidFill>
                <a:latin typeface="Arial MT"/>
                <a:cs typeface="Arial MT"/>
              </a:rPr>
              <a:t>|</a:t>
            </a:r>
            <a:r>
              <a:rPr sz="900" spc="15" dirty="0">
                <a:solidFill>
                  <a:srgbClr val="223575"/>
                </a:solidFill>
                <a:latin typeface="Arial MT"/>
                <a:cs typeface="Arial MT"/>
              </a:rPr>
              <a:t> </a:t>
            </a:r>
            <a:r>
              <a:rPr sz="900" spc="-5" dirty="0">
                <a:solidFill>
                  <a:srgbClr val="223575"/>
                </a:solidFill>
                <a:latin typeface="Arial MT"/>
                <a:cs typeface="Arial MT"/>
              </a:rPr>
              <a:t>21-099063-01_SSU2022-MoHUA</a:t>
            </a:r>
            <a:r>
              <a:rPr sz="900" spc="-2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spc="10" dirty="0">
                <a:solidFill>
                  <a:srgbClr val="223575"/>
                </a:solidFill>
                <a:latin typeface="Arial MT"/>
                <a:cs typeface="Arial MT"/>
              </a:rPr>
              <a:t> </a:t>
            </a:r>
            <a:r>
              <a:rPr sz="900" dirty="0">
                <a:solidFill>
                  <a:srgbClr val="223575"/>
                </a:solidFill>
                <a:latin typeface="Arial MT"/>
                <a:cs typeface="Arial MT"/>
              </a:rPr>
              <a:t>Presentation</a:t>
            </a:r>
            <a:r>
              <a:rPr sz="900" spc="-30"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February</a:t>
            </a:r>
            <a:r>
              <a:rPr sz="900" spc="-10" dirty="0">
                <a:solidFill>
                  <a:srgbClr val="223575"/>
                </a:solidFill>
                <a:latin typeface="Arial MT"/>
                <a:cs typeface="Arial MT"/>
              </a:rPr>
              <a:t> </a:t>
            </a:r>
            <a:r>
              <a:rPr sz="900" spc="-5" dirty="0">
                <a:solidFill>
                  <a:srgbClr val="223575"/>
                </a:solidFill>
                <a:latin typeface="Arial MT"/>
                <a:cs typeface="Arial MT"/>
              </a:rPr>
              <a:t>2022 </a:t>
            </a:r>
            <a:r>
              <a:rPr sz="900" dirty="0">
                <a:solidFill>
                  <a:srgbClr val="223575"/>
                </a:solidFill>
                <a:latin typeface="Arial MT"/>
                <a:cs typeface="Arial MT"/>
              </a:rPr>
              <a:t>| Version</a:t>
            </a:r>
            <a:r>
              <a:rPr sz="900" spc="-10" dirty="0">
                <a:solidFill>
                  <a:srgbClr val="223575"/>
                </a:solidFill>
                <a:latin typeface="Arial MT"/>
                <a:cs typeface="Arial MT"/>
              </a:rPr>
              <a:t> </a:t>
            </a:r>
            <a:r>
              <a:rPr sz="900" spc="-5" dirty="0">
                <a:solidFill>
                  <a:srgbClr val="223575"/>
                </a:solidFill>
                <a:latin typeface="Arial MT"/>
                <a:cs typeface="Arial MT"/>
              </a:rPr>
              <a:t>1</a:t>
            </a:r>
            <a:r>
              <a:rPr sz="900" spc="5" dirty="0">
                <a:solidFill>
                  <a:srgbClr val="223575"/>
                </a:solidFill>
                <a:latin typeface="Arial MT"/>
                <a:cs typeface="Arial MT"/>
              </a:rPr>
              <a:t> </a:t>
            </a:r>
            <a:r>
              <a:rPr sz="900" dirty="0">
                <a:solidFill>
                  <a:srgbClr val="223575"/>
                </a:solidFill>
                <a:latin typeface="Arial MT"/>
                <a:cs typeface="Arial MT"/>
              </a:rPr>
              <a:t>| Client </a:t>
            </a:r>
            <a:r>
              <a:rPr sz="900" spc="-5" dirty="0">
                <a:solidFill>
                  <a:srgbClr val="223575"/>
                </a:solidFill>
                <a:latin typeface="Arial MT"/>
                <a:cs typeface="Arial MT"/>
              </a:rPr>
              <a:t>and </a:t>
            </a:r>
            <a:r>
              <a:rPr sz="900" dirty="0">
                <a:solidFill>
                  <a:srgbClr val="223575"/>
                </a:solidFill>
                <a:latin typeface="Arial MT"/>
                <a:cs typeface="Arial MT"/>
              </a:rPr>
              <a:t>Internal</a:t>
            </a:r>
            <a:r>
              <a:rPr sz="900" spc="-15" dirty="0">
                <a:solidFill>
                  <a:srgbClr val="223575"/>
                </a:solidFill>
                <a:latin typeface="Arial MT"/>
                <a:cs typeface="Arial MT"/>
              </a:rPr>
              <a:t> </a:t>
            </a:r>
            <a:r>
              <a:rPr sz="900" dirty="0">
                <a:solidFill>
                  <a:srgbClr val="223575"/>
                </a:solidFill>
                <a:latin typeface="Arial MT"/>
                <a:cs typeface="Arial MT"/>
              </a:rPr>
              <a:t>use</a:t>
            </a:r>
            <a:r>
              <a:rPr sz="900" spc="-1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pic>
        <p:nvPicPr>
          <p:cNvPr id="3" name="object 3"/>
          <p:cNvPicPr/>
          <p:nvPr/>
        </p:nvPicPr>
        <p:blipFill>
          <a:blip r:embed="rId2" cstate="print"/>
          <a:stretch>
            <a:fillRect/>
          </a:stretch>
        </p:blipFill>
        <p:spPr>
          <a:xfrm>
            <a:off x="11303507" y="6174866"/>
            <a:ext cx="501396" cy="456056"/>
          </a:xfrm>
          <a:prstGeom prst="rect">
            <a:avLst/>
          </a:prstGeom>
        </p:spPr>
      </p:pic>
      <p:grpSp>
        <p:nvGrpSpPr>
          <p:cNvPr id="4" name="object 4"/>
          <p:cNvGrpSpPr/>
          <p:nvPr/>
        </p:nvGrpSpPr>
        <p:grpSpPr>
          <a:xfrm>
            <a:off x="59553" y="57838"/>
            <a:ext cx="5689600" cy="821690"/>
            <a:chOff x="59553" y="57838"/>
            <a:chExt cx="5689600" cy="821690"/>
          </a:xfrm>
        </p:grpSpPr>
        <p:pic>
          <p:nvPicPr>
            <p:cNvPr id="5" name="object 5"/>
            <p:cNvPicPr/>
            <p:nvPr/>
          </p:nvPicPr>
          <p:blipFill>
            <a:blip r:embed="rId3" cstate="print"/>
            <a:stretch>
              <a:fillRect/>
            </a:stretch>
          </p:blipFill>
          <p:spPr>
            <a:xfrm>
              <a:off x="59553" y="57838"/>
              <a:ext cx="833752" cy="582241"/>
            </a:xfrm>
            <a:prstGeom prst="rect">
              <a:avLst/>
            </a:prstGeom>
          </p:spPr>
        </p:pic>
        <p:sp>
          <p:nvSpPr>
            <p:cNvPr id="6" name="object 6"/>
            <p:cNvSpPr/>
            <p:nvPr/>
          </p:nvSpPr>
          <p:spPr>
            <a:xfrm>
              <a:off x="300227" y="585216"/>
              <a:ext cx="5448300" cy="294640"/>
            </a:xfrm>
            <a:custGeom>
              <a:avLst/>
              <a:gdLst/>
              <a:ahLst/>
              <a:cxnLst/>
              <a:rect l="l" t="t" r="r" b="b"/>
              <a:pathLst>
                <a:path w="5448300" h="294640">
                  <a:moveTo>
                    <a:pt x="5399278" y="0"/>
                  </a:moveTo>
                  <a:lnTo>
                    <a:pt x="49021" y="0"/>
                  </a:lnTo>
                  <a:lnTo>
                    <a:pt x="29939" y="3855"/>
                  </a:lnTo>
                  <a:lnTo>
                    <a:pt x="14357" y="14366"/>
                  </a:lnTo>
                  <a:lnTo>
                    <a:pt x="3852" y="29950"/>
                  </a:lnTo>
                  <a:lnTo>
                    <a:pt x="0" y="49022"/>
                  </a:lnTo>
                  <a:lnTo>
                    <a:pt x="0" y="245110"/>
                  </a:lnTo>
                  <a:lnTo>
                    <a:pt x="3852" y="264181"/>
                  </a:lnTo>
                  <a:lnTo>
                    <a:pt x="14357" y="279765"/>
                  </a:lnTo>
                  <a:lnTo>
                    <a:pt x="29939" y="290276"/>
                  </a:lnTo>
                  <a:lnTo>
                    <a:pt x="49021" y="294132"/>
                  </a:lnTo>
                  <a:lnTo>
                    <a:pt x="5399278" y="294132"/>
                  </a:lnTo>
                  <a:lnTo>
                    <a:pt x="5418349" y="290276"/>
                  </a:lnTo>
                  <a:lnTo>
                    <a:pt x="5433933" y="279765"/>
                  </a:lnTo>
                  <a:lnTo>
                    <a:pt x="5444444" y="264181"/>
                  </a:lnTo>
                  <a:lnTo>
                    <a:pt x="5448300" y="245110"/>
                  </a:lnTo>
                  <a:lnTo>
                    <a:pt x="5448300" y="49022"/>
                  </a:lnTo>
                  <a:lnTo>
                    <a:pt x="5444444" y="29950"/>
                  </a:lnTo>
                  <a:lnTo>
                    <a:pt x="5433933" y="14366"/>
                  </a:lnTo>
                  <a:lnTo>
                    <a:pt x="5418349" y="3855"/>
                  </a:lnTo>
                  <a:lnTo>
                    <a:pt x="5399278" y="0"/>
                  </a:lnTo>
                  <a:close/>
                </a:path>
              </a:pathLst>
            </a:custGeom>
            <a:solidFill>
              <a:srgbClr val="D9D9D9"/>
            </a:solidFill>
          </p:spPr>
          <p:txBody>
            <a:bodyPr wrap="square" lIns="0" tIns="0" rIns="0" bIns="0" rtlCol="0"/>
            <a:lstStyle/>
            <a:p>
              <a:endParaRPr/>
            </a:p>
          </p:txBody>
        </p:sp>
      </p:grpSp>
      <p:grpSp>
        <p:nvGrpSpPr>
          <p:cNvPr id="7" name="object 7"/>
          <p:cNvGrpSpPr/>
          <p:nvPr/>
        </p:nvGrpSpPr>
        <p:grpSpPr>
          <a:xfrm>
            <a:off x="6096000" y="0"/>
            <a:ext cx="6096000" cy="879475"/>
            <a:chOff x="6096000" y="0"/>
            <a:chExt cx="6096000" cy="879475"/>
          </a:xfrm>
        </p:grpSpPr>
        <p:pic>
          <p:nvPicPr>
            <p:cNvPr id="8" name="object 8"/>
            <p:cNvPicPr/>
            <p:nvPr/>
          </p:nvPicPr>
          <p:blipFill>
            <a:blip r:embed="rId4" cstate="print"/>
            <a:stretch>
              <a:fillRect/>
            </a:stretch>
          </p:blipFill>
          <p:spPr>
            <a:xfrm>
              <a:off x="11125051" y="0"/>
              <a:ext cx="1066947" cy="610435"/>
            </a:xfrm>
            <a:prstGeom prst="rect">
              <a:avLst/>
            </a:prstGeom>
          </p:spPr>
        </p:pic>
        <p:pic>
          <p:nvPicPr>
            <p:cNvPr id="9" name="object 9"/>
            <p:cNvPicPr/>
            <p:nvPr/>
          </p:nvPicPr>
          <p:blipFill>
            <a:blip r:embed="rId5" cstate="print"/>
            <a:stretch>
              <a:fillRect/>
            </a:stretch>
          </p:blipFill>
          <p:spPr>
            <a:xfrm>
              <a:off x="11175491" y="0"/>
              <a:ext cx="995172" cy="554736"/>
            </a:xfrm>
            <a:prstGeom prst="rect">
              <a:avLst/>
            </a:prstGeom>
          </p:spPr>
        </p:pic>
        <p:sp>
          <p:nvSpPr>
            <p:cNvPr id="10" name="object 10"/>
            <p:cNvSpPr/>
            <p:nvPr/>
          </p:nvSpPr>
          <p:spPr>
            <a:xfrm>
              <a:off x="6096000" y="585216"/>
              <a:ext cx="5669280" cy="294640"/>
            </a:xfrm>
            <a:custGeom>
              <a:avLst/>
              <a:gdLst/>
              <a:ahLst/>
              <a:cxnLst/>
              <a:rect l="l" t="t" r="r" b="b"/>
              <a:pathLst>
                <a:path w="5669280" h="294640">
                  <a:moveTo>
                    <a:pt x="5620258" y="0"/>
                  </a:moveTo>
                  <a:lnTo>
                    <a:pt x="49022" y="0"/>
                  </a:lnTo>
                  <a:lnTo>
                    <a:pt x="29950" y="3855"/>
                  </a:lnTo>
                  <a:lnTo>
                    <a:pt x="14366" y="14366"/>
                  </a:lnTo>
                  <a:lnTo>
                    <a:pt x="3855" y="29950"/>
                  </a:lnTo>
                  <a:lnTo>
                    <a:pt x="0" y="49022"/>
                  </a:lnTo>
                  <a:lnTo>
                    <a:pt x="0" y="245110"/>
                  </a:lnTo>
                  <a:lnTo>
                    <a:pt x="3855" y="264181"/>
                  </a:lnTo>
                  <a:lnTo>
                    <a:pt x="14366" y="279765"/>
                  </a:lnTo>
                  <a:lnTo>
                    <a:pt x="29950" y="290276"/>
                  </a:lnTo>
                  <a:lnTo>
                    <a:pt x="49022" y="294132"/>
                  </a:lnTo>
                  <a:lnTo>
                    <a:pt x="5620258" y="294132"/>
                  </a:lnTo>
                  <a:lnTo>
                    <a:pt x="5639329" y="290276"/>
                  </a:lnTo>
                  <a:lnTo>
                    <a:pt x="5654913" y="279765"/>
                  </a:lnTo>
                  <a:lnTo>
                    <a:pt x="5665424" y="264181"/>
                  </a:lnTo>
                  <a:lnTo>
                    <a:pt x="5669280" y="245110"/>
                  </a:lnTo>
                  <a:lnTo>
                    <a:pt x="5669280" y="49022"/>
                  </a:lnTo>
                  <a:lnTo>
                    <a:pt x="5665424" y="29950"/>
                  </a:lnTo>
                  <a:lnTo>
                    <a:pt x="5654913" y="14366"/>
                  </a:lnTo>
                  <a:lnTo>
                    <a:pt x="5639329" y="3855"/>
                  </a:lnTo>
                  <a:lnTo>
                    <a:pt x="5620258" y="0"/>
                  </a:lnTo>
                  <a:close/>
                </a:path>
              </a:pathLst>
            </a:custGeom>
            <a:solidFill>
              <a:srgbClr val="D9D9D9"/>
            </a:solidFill>
          </p:spPr>
          <p:txBody>
            <a:bodyPr wrap="square" lIns="0" tIns="0" rIns="0" bIns="0" rtlCol="0"/>
            <a:lstStyle/>
            <a:p>
              <a:endParaRPr/>
            </a:p>
          </p:txBody>
        </p:sp>
      </p:grpSp>
      <p:sp>
        <p:nvSpPr>
          <p:cNvPr id="11" name="object 11"/>
          <p:cNvSpPr txBox="1">
            <a:spLocks noGrp="1"/>
          </p:cNvSpPr>
          <p:nvPr>
            <p:ph type="title"/>
          </p:nvPr>
        </p:nvSpPr>
        <p:spPr>
          <a:xfrm>
            <a:off x="301885" y="576834"/>
            <a:ext cx="5445125" cy="299720"/>
          </a:xfrm>
          <a:prstGeom prst="rect">
            <a:avLst/>
          </a:prstGeom>
        </p:spPr>
        <p:txBody>
          <a:bodyPr vert="horz" wrap="square" lIns="0" tIns="12700" rIns="0" bIns="0" rtlCol="0">
            <a:spAutoFit/>
          </a:bodyPr>
          <a:lstStyle/>
          <a:p>
            <a:pPr marL="12700">
              <a:lnSpc>
                <a:spcPct val="100000"/>
              </a:lnSpc>
              <a:spcBef>
                <a:spcPts val="100"/>
              </a:spcBef>
              <a:tabLst>
                <a:tab pos="384810" algn="l"/>
                <a:tab pos="543179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Photograph</a:t>
            </a:r>
            <a:r>
              <a:rPr sz="1800" b="0" u="sng" spc="10" dirty="0">
                <a:solidFill>
                  <a:srgbClr val="000000"/>
                </a:solidFill>
                <a:uFill>
                  <a:solidFill>
                    <a:srgbClr val="00173A"/>
                  </a:solidFill>
                </a:uFill>
                <a:latin typeface="Arial MT"/>
                <a:cs typeface="Arial MT"/>
              </a:rPr>
              <a:t> </a:t>
            </a:r>
            <a:r>
              <a:rPr sz="1800" b="0" u="sng" dirty="0">
                <a:solidFill>
                  <a:srgbClr val="000000"/>
                </a:solidFill>
                <a:uFill>
                  <a:solidFill>
                    <a:srgbClr val="00173A"/>
                  </a:solidFill>
                </a:uFill>
                <a:latin typeface="Arial MT"/>
                <a:cs typeface="Arial MT"/>
              </a:rPr>
              <a:t>of</a:t>
            </a:r>
            <a:r>
              <a:rPr sz="1800" b="0" u="sng" spc="-1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logbook</a:t>
            </a:r>
            <a:r>
              <a:rPr sz="1800" b="0" u="sng" spc="2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maintained</a:t>
            </a:r>
            <a:r>
              <a:rPr sz="1800" b="0" u="sng" spc="10" dirty="0">
                <a:solidFill>
                  <a:srgbClr val="000000"/>
                </a:solidFill>
                <a:uFill>
                  <a:solidFill>
                    <a:srgbClr val="00173A"/>
                  </a:solidFill>
                </a:uFill>
                <a:latin typeface="Arial MT"/>
                <a:cs typeface="Arial MT"/>
              </a:rPr>
              <a:t> </a:t>
            </a:r>
            <a:r>
              <a:rPr sz="1800" b="0" u="sng" dirty="0">
                <a:solidFill>
                  <a:srgbClr val="000000"/>
                </a:solidFill>
                <a:uFill>
                  <a:solidFill>
                    <a:srgbClr val="00173A"/>
                  </a:solidFill>
                </a:uFill>
                <a:latin typeface="Arial MT"/>
                <a:cs typeface="Arial MT"/>
              </a:rPr>
              <a:t>at</a:t>
            </a:r>
            <a:r>
              <a:rPr sz="1800" b="0" u="sng" spc="-5" dirty="0">
                <a:solidFill>
                  <a:srgbClr val="000000"/>
                </a:solidFill>
                <a:uFill>
                  <a:solidFill>
                    <a:srgbClr val="00173A"/>
                  </a:solidFill>
                </a:uFill>
                <a:latin typeface="Arial MT"/>
                <a:cs typeface="Arial MT"/>
              </a:rPr>
              <a:t> the</a:t>
            </a:r>
            <a:r>
              <a:rPr sz="1800" b="0" u="sng" spc="-1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plant	</a:t>
            </a:r>
            <a:endParaRPr sz="1800">
              <a:latin typeface="Arial MT"/>
              <a:cs typeface="Arial MT"/>
            </a:endParaRPr>
          </a:p>
        </p:txBody>
      </p:sp>
      <p:sp>
        <p:nvSpPr>
          <p:cNvPr id="12" name="object 12"/>
          <p:cNvSpPr txBox="1"/>
          <p:nvPr/>
        </p:nvSpPr>
        <p:spPr>
          <a:xfrm>
            <a:off x="6097666" y="576834"/>
            <a:ext cx="5666105" cy="299720"/>
          </a:xfrm>
          <a:prstGeom prst="rect">
            <a:avLst/>
          </a:prstGeom>
        </p:spPr>
        <p:txBody>
          <a:bodyPr vert="horz" wrap="square" lIns="0" tIns="12700" rIns="0" bIns="0" rtlCol="0">
            <a:spAutoFit/>
          </a:bodyPr>
          <a:lstStyle/>
          <a:p>
            <a:pPr marL="12700">
              <a:lnSpc>
                <a:spcPct val="100000"/>
              </a:lnSpc>
              <a:spcBef>
                <a:spcPts val="100"/>
              </a:spcBef>
              <a:tabLst>
                <a:tab pos="779145" algn="l"/>
                <a:tab pos="565277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0" dirty="0">
                <a:uFill>
                  <a:solidFill>
                    <a:srgbClr val="00173A"/>
                  </a:solidFill>
                </a:uFill>
                <a:latin typeface="Arial MT"/>
                <a:cs typeface="Arial MT"/>
              </a:rPr>
              <a:t> </a:t>
            </a:r>
            <a:r>
              <a:rPr sz="1800" u="sng" dirty="0">
                <a:uFill>
                  <a:solidFill>
                    <a:srgbClr val="00173A"/>
                  </a:solidFill>
                </a:uFill>
                <a:latin typeface="Arial MT"/>
                <a:cs typeface="Arial MT"/>
              </a:rPr>
              <a:t>of</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electricity</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bill</a:t>
            </a:r>
            <a:r>
              <a:rPr sz="1800" u="sng" dirty="0">
                <a:uFill>
                  <a:solidFill>
                    <a:srgbClr val="00173A"/>
                  </a:solidFill>
                </a:uFill>
                <a:latin typeface="Arial MT"/>
                <a:cs typeface="Arial MT"/>
              </a:rPr>
              <a:t> of</a:t>
            </a:r>
            <a:r>
              <a:rPr sz="1800" u="sng" spc="-5" dirty="0">
                <a:uFill>
                  <a:solidFill>
                    <a:srgbClr val="00173A"/>
                  </a:solidFill>
                </a:uFill>
                <a:latin typeface="Arial MT"/>
                <a:cs typeface="Arial MT"/>
              </a:rPr>
              <a:t> </a:t>
            </a:r>
            <a:r>
              <a:rPr sz="1800" u="sng" spc="5" dirty="0">
                <a:uFill>
                  <a:solidFill>
                    <a:srgbClr val="00173A"/>
                  </a:solidFill>
                </a:uFill>
                <a:latin typeface="Arial MT"/>
                <a:cs typeface="Arial MT"/>
              </a:rPr>
              <a:t>STP</a:t>
            </a:r>
            <a:r>
              <a:rPr sz="1800" u="sng" spc="-65" dirty="0">
                <a:uFill>
                  <a:solidFill>
                    <a:srgbClr val="00173A"/>
                  </a:solidFill>
                </a:uFill>
                <a:latin typeface="Arial MT"/>
                <a:cs typeface="Arial MT"/>
              </a:rPr>
              <a:t> </a:t>
            </a:r>
            <a:r>
              <a:rPr sz="1800" u="sng" spc="-5" dirty="0">
                <a:uFill>
                  <a:solidFill>
                    <a:srgbClr val="00173A"/>
                  </a:solidFill>
                </a:uFill>
                <a:latin typeface="Arial MT"/>
                <a:cs typeface="Arial MT"/>
              </a:rPr>
              <a:t>plant	</a:t>
            </a:r>
            <a:endParaRPr sz="1800">
              <a:latin typeface="Arial MT"/>
              <a:cs typeface="Arial MT"/>
            </a:endParaRPr>
          </a:p>
        </p:txBody>
      </p:sp>
      <p:pic>
        <p:nvPicPr>
          <p:cNvPr id="13" name="object 13"/>
          <p:cNvPicPr/>
          <p:nvPr/>
        </p:nvPicPr>
        <p:blipFill>
          <a:blip r:embed="rId6" cstate="print"/>
          <a:stretch>
            <a:fillRect/>
          </a:stretch>
        </p:blipFill>
        <p:spPr>
          <a:xfrm>
            <a:off x="201168" y="929639"/>
            <a:ext cx="5646420" cy="5681471"/>
          </a:xfrm>
          <a:prstGeom prst="rect">
            <a:avLst/>
          </a:prstGeom>
        </p:spPr>
      </p:pic>
      <p:pic>
        <p:nvPicPr>
          <p:cNvPr id="14" name="object 14"/>
          <p:cNvPicPr/>
          <p:nvPr/>
        </p:nvPicPr>
        <p:blipFill>
          <a:blip r:embed="rId7" cstate="print"/>
          <a:stretch>
            <a:fillRect/>
          </a:stretch>
        </p:blipFill>
        <p:spPr>
          <a:xfrm>
            <a:off x="5978652" y="929639"/>
            <a:ext cx="5865876" cy="5681472"/>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16890" y="6286963"/>
            <a:ext cx="4345940" cy="342265"/>
          </a:xfrm>
          <a:prstGeom prst="rect">
            <a:avLst/>
          </a:prstGeom>
        </p:spPr>
        <p:txBody>
          <a:bodyPr vert="horz" wrap="square" lIns="0" tIns="0" rIns="0" bIns="0" rtlCol="0">
            <a:spAutoFit/>
          </a:bodyPr>
          <a:lstStyle/>
          <a:p>
            <a:pPr>
              <a:lnSpc>
                <a:spcPts val="994"/>
              </a:lnSpc>
            </a:pPr>
            <a:r>
              <a:rPr sz="900" spc="5" dirty="0">
                <a:solidFill>
                  <a:srgbClr val="223575"/>
                </a:solidFill>
                <a:latin typeface="Arial MT"/>
                <a:cs typeface="Arial MT"/>
              </a:rPr>
              <a:t>eproduced</a:t>
            </a:r>
            <a:r>
              <a:rPr sz="900" spc="-40" dirty="0">
                <a:solidFill>
                  <a:srgbClr val="223575"/>
                </a:solidFill>
                <a:latin typeface="Arial MT"/>
                <a:cs typeface="Arial MT"/>
              </a:rPr>
              <a:t> </a:t>
            </a:r>
            <a:r>
              <a:rPr sz="900" spc="-5" dirty="0">
                <a:solidFill>
                  <a:srgbClr val="223575"/>
                </a:solidFill>
                <a:latin typeface="Arial MT"/>
                <a:cs typeface="Arial MT"/>
              </a:rPr>
              <a:t>without </a:t>
            </a:r>
            <a:r>
              <a:rPr sz="900" dirty="0">
                <a:solidFill>
                  <a:srgbClr val="223575"/>
                </a:solidFill>
                <a:latin typeface="Arial MT"/>
                <a:cs typeface="Arial MT"/>
              </a:rPr>
              <a:t>the</a:t>
            </a:r>
            <a:r>
              <a:rPr sz="900" spc="-15" dirty="0">
                <a:solidFill>
                  <a:srgbClr val="223575"/>
                </a:solidFill>
                <a:latin typeface="Arial MT"/>
                <a:cs typeface="Arial MT"/>
              </a:rPr>
              <a:t> </a:t>
            </a:r>
            <a:r>
              <a:rPr sz="900" dirty="0">
                <a:solidFill>
                  <a:srgbClr val="223575"/>
                </a:solidFill>
                <a:latin typeface="Arial MT"/>
                <a:cs typeface="Arial MT"/>
              </a:rPr>
              <a:t>prior</a:t>
            </a:r>
            <a:r>
              <a:rPr sz="900" spc="-25" dirty="0">
                <a:solidFill>
                  <a:srgbClr val="223575"/>
                </a:solidFill>
                <a:latin typeface="Arial MT"/>
                <a:cs typeface="Arial MT"/>
              </a:rPr>
              <a:t> </a:t>
            </a:r>
            <a:r>
              <a:rPr sz="900" spc="-5" dirty="0">
                <a:solidFill>
                  <a:srgbClr val="223575"/>
                </a:solidFill>
                <a:latin typeface="Arial MT"/>
                <a:cs typeface="Arial MT"/>
              </a:rPr>
              <a:t>written </a:t>
            </a:r>
            <a:r>
              <a:rPr sz="900" dirty="0">
                <a:solidFill>
                  <a:srgbClr val="223575"/>
                </a:solidFill>
                <a:latin typeface="Arial MT"/>
                <a:cs typeface="Arial MT"/>
              </a:rPr>
              <a:t>consent</a:t>
            </a:r>
            <a:r>
              <a:rPr sz="900" spc="-40" dirty="0">
                <a:solidFill>
                  <a:srgbClr val="223575"/>
                </a:solidFill>
                <a:latin typeface="Arial MT"/>
                <a:cs typeface="Arial MT"/>
              </a:rPr>
              <a:t> </a:t>
            </a:r>
            <a:r>
              <a:rPr sz="900" dirty="0">
                <a:solidFill>
                  <a:srgbClr val="223575"/>
                </a:solidFill>
                <a:latin typeface="Arial MT"/>
                <a:cs typeface="Arial MT"/>
              </a:rPr>
              <a:t>of</a:t>
            </a:r>
            <a:r>
              <a:rPr sz="900" spc="-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a:p>
            <a:pPr algn="r">
              <a:lnSpc>
                <a:spcPct val="100000"/>
              </a:lnSpc>
              <a:spcBef>
                <a:spcPts val="244"/>
              </a:spcBef>
            </a:pPr>
            <a:r>
              <a:rPr sz="1200" b="1" spc="-5" dirty="0">
                <a:solidFill>
                  <a:srgbClr val="888888"/>
                </a:solidFill>
                <a:latin typeface="Arial"/>
                <a:cs typeface="Arial"/>
              </a:rPr>
              <a:t>163</a:t>
            </a:r>
            <a:endParaRPr sz="1200">
              <a:latin typeface="Arial"/>
              <a:cs typeface="Arial"/>
            </a:endParaRPr>
          </a:p>
        </p:txBody>
      </p:sp>
      <p:pic>
        <p:nvPicPr>
          <p:cNvPr id="3" name="object 3"/>
          <p:cNvPicPr/>
          <p:nvPr/>
        </p:nvPicPr>
        <p:blipFill>
          <a:blip r:embed="rId2" cstate="print"/>
          <a:stretch>
            <a:fillRect/>
          </a:stretch>
        </p:blipFill>
        <p:spPr>
          <a:xfrm>
            <a:off x="11303507" y="6174866"/>
            <a:ext cx="501396" cy="456056"/>
          </a:xfrm>
          <a:prstGeom prst="rect">
            <a:avLst/>
          </a:prstGeom>
        </p:spPr>
      </p:pic>
      <p:grpSp>
        <p:nvGrpSpPr>
          <p:cNvPr id="4" name="object 4"/>
          <p:cNvGrpSpPr/>
          <p:nvPr/>
        </p:nvGrpSpPr>
        <p:grpSpPr>
          <a:xfrm>
            <a:off x="0" y="0"/>
            <a:ext cx="12192000" cy="990600"/>
            <a:chOff x="0" y="0"/>
            <a:chExt cx="12192000" cy="990600"/>
          </a:xfrm>
        </p:grpSpPr>
        <p:pic>
          <p:nvPicPr>
            <p:cNvPr id="5" name="object 5"/>
            <p:cNvPicPr/>
            <p:nvPr/>
          </p:nvPicPr>
          <p:blipFill>
            <a:blip r:embed="rId3" cstate="print"/>
            <a:stretch>
              <a:fillRect/>
            </a:stretch>
          </p:blipFill>
          <p:spPr>
            <a:xfrm>
              <a:off x="11125051" y="0"/>
              <a:ext cx="1066947" cy="610435"/>
            </a:xfrm>
            <a:prstGeom prst="rect">
              <a:avLst/>
            </a:prstGeom>
          </p:spPr>
        </p:pic>
        <p:pic>
          <p:nvPicPr>
            <p:cNvPr id="6" name="object 6"/>
            <p:cNvPicPr/>
            <p:nvPr/>
          </p:nvPicPr>
          <p:blipFill>
            <a:blip r:embed="rId4" cstate="print"/>
            <a:stretch>
              <a:fillRect/>
            </a:stretch>
          </p:blipFill>
          <p:spPr>
            <a:xfrm>
              <a:off x="11175492" y="0"/>
              <a:ext cx="995172" cy="554736"/>
            </a:xfrm>
            <a:prstGeom prst="rect">
              <a:avLst/>
            </a:prstGeom>
          </p:spPr>
        </p:pic>
        <p:pic>
          <p:nvPicPr>
            <p:cNvPr id="7" name="object 7"/>
            <p:cNvPicPr/>
            <p:nvPr/>
          </p:nvPicPr>
          <p:blipFill>
            <a:blip r:embed="rId5" cstate="print"/>
            <a:stretch>
              <a:fillRect/>
            </a:stretch>
          </p:blipFill>
          <p:spPr>
            <a:xfrm>
              <a:off x="59553" y="57838"/>
              <a:ext cx="833752" cy="582241"/>
            </a:xfrm>
            <a:prstGeom prst="rect">
              <a:avLst/>
            </a:prstGeom>
          </p:spPr>
        </p:pic>
        <p:sp>
          <p:nvSpPr>
            <p:cNvPr id="8" name="object 8"/>
            <p:cNvSpPr/>
            <p:nvPr/>
          </p:nvSpPr>
          <p:spPr>
            <a:xfrm>
              <a:off x="0" y="515112"/>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grpSp>
        <p:nvGrpSpPr>
          <p:cNvPr id="9" name="object 9"/>
          <p:cNvGrpSpPr/>
          <p:nvPr/>
        </p:nvGrpSpPr>
        <p:grpSpPr>
          <a:xfrm>
            <a:off x="6943343" y="1095755"/>
            <a:ext cx="5248910" cy="2694940"/>
            <a:chOff x="6943343" y="1095755"/>
            <a:chExt cx="5248910" cy="2694940"/>
          </a:xfrm>
        </p:grpSpPr>
        <p:pic>
          <p:nvPicPr>
            <p:cNvPr id="10" name="object 10"/>
            <p:cNvPicPr/>
            <p:nvPr/>
          </p:nvPicPr>
          <p:blipFill>
            <a:blip r:embed="rId6" cstate="print"/>
            <a:stretch>
              <a:fillRect/>
            </a:stretch>
          </p:blipFill>
          <p:spPr>
            <a:xfrm>
              <a:off x="6943343" y="1095755"/>
              <a:ext cx="5248656" cy="2694432"/>
            </a:xfrm>
            <a:prstGeom prst="rect">
              <a:avLst/>
            </a:prstGeom>
          </p:spPr>
        </p:pic>
        <p:sp>
          <p:nvSpPr>
            <p:cNvPr id="11" name="object 11"/>
            <p:cNvSpPr/>
            <p:nvPr/>
          </p:nvSpPr>
          <p:spPr>
            <a:xfrm>
              <a:off x="10002011" y="1095755"/>
              <a:ext cx="2190115" cy="276225"/>
            </a:xfrm>
            <a:custGeom>
              <a:avLst/>
              <a:gdLst/>
              <a:ahLst/>
              <a:cxnLst/>
              <a:rect l="l" t="t" r="r" b="b"/>
              <a:pathLst>
                <a:path w="2190115" h="276225">
                  <a:moveTo>
                    <a:pt x="2144014" y="0"/>
                  </a:moveTo>
                  <a:lnTo>
                    <a:pt x="45974" y="0"/>
                  </a:lnTo>
                  <a:lnTo>
                    <a:pt x="28074" y="3611"/>
                  </a:lnTo>
                  <a:lnTo>
                    <a:pt x="13461" y="13462"/>
                  </a:lnTo>
                  <a:lnTo>
                    <a:pt x="3611" y="28074"/>
                  </a:lnTo>
                  <a:lnTo>
                    <a:pt x="0" y="45974"/>
                  </a:lnTo>
                  <a:lnTo>
                    <a:pt x="0" y="229870"/>
                  </a:lnTo>
                  <a:lnTo>
                    <a:pt x="3611" y="247769"/>
                  </a:lnTo>
                  <a:lnTo>
                    <a:pt x="13462" y="262382"/>
                  </a:lnTo>
                  <a:lnTo>
                    <a:pt x="28074" y="272232"/>
                  </a:lnTo>
                  <a:lnTo>
                    <a:pt x="45974" y="275844"/>
                  </a:lnTo>
                  <a:lnTo>
                    <a:pt x="2144014" y="275844"/>
                  </a:lnTo>
                  <a:lnTo>
                    <a:pt x="2161913" y="272232"/>
                  </a:lnTo>
                  <a:lnTo>
                    <a:pt x="2176526" y="262382"/>
                  </a:lnTo>
                  <a:lnTo>
                    <a:pt x="2186376" y="247769"/>
                  </a:lnTo>
                  <a:lnTo>
                    <a:pt x="2189988" y="229870"/>
                  </a:lnTo>
                  <a:lnTo>
                    <a:pt x="2189988" y="45974"/>
                  </a:lnTo>
                  <a:lnTo>
                    <a:pt x="2186376" y="28074"/>
                  </a:lnTo>
                  <a:lnTo>
                    <a:pt x="2176526" y="13462"/>
                  </a:lnTo>
                  <a:lnTo>
                    <a:pt x="2161913" y="3611"/>
                  </a:lnTo>
                  <a:lnTo>
                    <a:pt x="2144014" y="0"/>
                  </a:lnTo>
                  <a:close/>
                </a:path>
              </a:pathLst>
            </a:custGeom>
            <a:solidFill>
              <a:srgbClr val="FFFFFF"/>
            </a:solidFill>
          </p:spPr>
          <p:txBody>
            <a:bodyPr wrap="square" lIns="0" tIns="0" rIns="0" bIns="0" rtlCol="0"/>
            <a:lstStyle/>
            <a:p>
              <a:endParaRPr/>
            </a:p>
          </p:txBody>
        </p:sp>
      </p:grpSp>
      <p:grpSp>
        <p:nvGrpSpPr>
          <p:cNvPr id="12" name="object 12"/>
          <p:cNvGrpSpPr/>
          <p:nvPr/>
        </p:nvGrpSpPr>
        <p:grpSpPr>
          <a:xfrm>
            <a:off x="6943343" y="3857244"/>
            <a:ext cx="5248910" cy="2863850"/>
            <a:chOff x="6943343" y="3857244"/>
            <a:chExt cx="5248910" cy="2863850"/>
          </a:xfrm>
        </p:grpSpPr>
        <p:pic>
          <p:nvPicPr>
            <p:cNvPr id="13" name="object 13"/>
            <p:cNvPicPr/>
            <p:nvPr/>
          </p:nvPicPr>
          <p:blipFill>
            <a:blip r:embed="rId7" cstate="print"/>
            <a:stretch>
              <a:fillRect/>
            </a:stretch>
          </p:blipFill>
          <p:spPr>
            <a:xfrm>
              <a:off x="6943343" y="3857244"/>
              <a:ext cx="5248656" cy="2863596"/>
            </a:xfrm>
            <a:prstGeom prst="rect">
              <a:avLst/>
            </a:prstGeom>
          </p:spPr>
        </p:pic>
        <p:sp>
          <p:nvSpPr>
            <p:cNvPr id="14" name="object 14"/>
            <p:cNvSpPr/>
            <p:nvPr/>
          </p:nvSpPr>
          <p:spPr>
            <a:xfrm>
              <a:off x="10002011" y="3857244"/>
              <a:ext cx="2190115" cy="276225"/>
            </a:xfrm>
            <a:custGeom>
              <a:avLst/>
              <a:gdLst/>
              <a:ahLst/>
              <a:cxnLst/>
              <a:rect l="l" t="t" r="r" b="b"/>
              <a:pathLst>
                <a:path w="2190115" h="276225">
                  <a:moveTo>
                    <a:pt x="2144014" y="0"/>
                  </a:moveTo>
                  <a:lnTo>
                    <a:pt x="45974" y="0"/>
                  </a:lnTo>
                  <a:lnTo>
                    <a:pt x="28074" y="3611"/>
                  </a:lnTo>
                  <a:lnTo>
                    <a:pt x="13461" y="13461"/>
                  </a:lnTo>
                  <a:lnTo>
                    <a:pt x="3611" y="28074"/>
                  </a:lnTo>
                  <a:lnTo>
                    <a:pt x="0" y="45973"/>
                  </a:lnTo>
                  <a:lnTo>
                    <a:pt x="0" y="229869"/>
                  </a:lnTo>
                  <a:lnTo>
                    <a:pt x="3611" y="247769"/>
                  </a:lnTo>
                  <a:lnTo>
                    <a:pt x="13462" y="262381"/>
                  </a:lnTo>
                  <a:lnTo>
                    <a:pt x="28074" y="272232"/>
                  </a:lnTo>
                  <a:lnTo>
                    <a:pt x="45974" y="275843"/>
                  </a:lnTo>
                  <a:lnTo>
                    <a:pt x="2144014" y="275843"/>
                  </a:lnTo>
                  <a:lnTo>
                    <a:pt x="2161913" y="272232"/>
                  </a:lnTo>
                  <a:lnTo>
                    <a:pt x="2176526" y="262381"/>
                  </a:lnTo>
                  <a:lnTo>
                    <a:pt x="2186376" y="247769"/>
                  </a:lnTo>
                  <a:lnTo>
                    <a:pt x="2189988" y="229869"/>
                  </a:lnTo>
                  <a:lnTo>
                    <a:pt x="2189988" y="45973"/>
                  </a:lnTo>
                  <a:lnTo>
                    <a:pt x="2186376" y="28074"/>
                  </a:lnTo>
                  <a:lnTo>
                    <a:pt x="2176526" y="13461"/>
                  </a:lnTo>
                  <a:lnTo>
                    <a:pt x="2161913" y="3611"/>
                  </a:lnTo>
                  <a:lnTo>
                    <a:pt x="2144014" y="0"/>
                  </a:lnTo>
                  <a:close/>
                </a:path>
              </a:pathLst>
            </a:custGeom>
            <a:solidFill>
              <a:srgbClr val="FFFFFF"/>
            </a:solidFill>
          </p:spPr>
          <p:txBody>
            <a:bodyPr wrap="square" lIns="0" tIns="0" rIns="0" bIns="0" rtlCol="0"/>
            <a:lstStyle/>
            <a:p>
              <a:endParaRPr/>
            </a:p>
          </p:txBody>
        </p:sp>
      </p:grpSp>
      <p:grpSp>
        <p:nvGrpSpPr>
          <p:cNvPr id="15" name="object 15"/>
          <p:cNvGrpSpPr/>
          <p:nvPr/>
        </p:nvGrpSpPr>
        <p:grpSpPr>
          <a:xfrm>
            <a:off x="321563" y="1760220"/>
            <a:ext cx="5354320" cy="3529965"/>
            <a:chOff x="321563" y="1760220"/>
            <a:chExt cx="5354320" cy="3529965"/>
          </a:xfrm>
        </p:grpSpPr>
        <p:pic>
          <p:nvPicPr>
            <p:cNvPr id="16" name="object 16"/>
            <p:cNvPicPr/>
            <p:nvPr/>
          </p:nvPicPr>
          <p:blipFill>
            <a:blip r:embed="rId8" cstate="print"/>
            <a:stretch>
              <a:fillRect/>
            </a:stretch>
          </p:blipFill>
          <p:spPr>
            <a:xfrm>
              <a:off x="321563" y="1760220"/>
              <a:ext cx="5347715" cy="3529584"/>
            </a:xfrm>
            <a:prstGeom prst="rect">
              <a:avLst/>
            </a:prstGeom>
          </p:spPr>
        </p:pic>
        <p:sp>
          <p:nvSpPr>
            <p:cNvPr id="17" name="object 17"/>
            <p:cNvSpPr/>
            <p:nvPr/>
          </p:nvSpPr>
          <p:spPr>
            <a:xfrm>
              <a:off x="3925823" y="1772412"/>
              <a:ext cx="1743710" cy="277495"/>
            </a:xfrm>
            <a:custGeom>
              <a:avLst/>
              <a:gdLst/>
              <a:ahLst/>
              <a:cxnLst/>
              <a:rect l="l" t="t" r="r" b="b"/>
              <a:pathLst>
                <a:path w="1743710" h="277494">
                  <a:moveTo>
                    <a:pt x="1697227" y="0"/>
                  </a:moveTo>
                  <a:lnTo>
                    <a:pt x="46227" y="0"/>
                  </a:lnTo>
                  <a:lnTo>
                    <a:pt x="28235" y="3633"/>
                  </a:lnTo>
                  <a:lnTo>
                    <a:pt x="13541" y="13541"/>
                  </a:lnTo>
                  <a:lnTo>
                    <a:pt x="3633" y="28235"/>
                  </a:lnTo>
                  <a:lnTo>
                    <a:pt x="0" y="46227"/>
                  </a:lnTo>
                  <a:lnTo>
                    <a:pt x="0" y="231139"/>
                  </a:lnTo>
                  <a:lnTo>
                    <a:pt x="3633" y="249132"/>
                  </a:lnTo>
                  <a:lnTo>
                    <a:pt x="13541" y="263826"/>
                  </a:lnTo>
                  <a:lnTo>
                    <a:pt x="28235" y="273734"/>
                  </a:lnTo>
                  <a:lnTo>
                    <a:pt x="46227" y="277367"/>
                  </a:lnTo>
                  <a:lnTo>
                    <a:pt x="1697227" y="277367"/>
                  </a:lnTo>
                  <a:lnTo>
                    <a:pt x="1715220" y="273734"/>
                  </a:lnTo>
                  <a:lnTo>
                    <a:pt x="1729914" y="263826"/>
                  </a:lnTo>
                  <a:lnTo>
                    <a:pt x="1739822" y="249132"/>
                  </a:lnTo>
                  <a:lnTo>
                    <a:pt x="1743455" y="231139"/>
                  </a:lnTo>
                  <a:lnTo>
                    <a:pt x="1743455" y="46227"/>
                  </a:lnTo>
                  <a:lnTo>
                    <a:pt x="1739822" y="28235"/>
                  </a:lnTo>
                  <a:lnTo>
                    <a:pt x="1729914" y="13541"/>
                  </a:lnTo>
                  <a:lnTo>
                    <a:pt x="1715220" y="3633"/>
                  </a:lnTo>
                  <a:lnTo>
                    <a:pt x="1697227" y="0"/>
                  </a:lnTo>
                  <a:close/>
                </a:path>
              </a:pathLst>
            </a:custGeom>
            <a:solidFill>
              <a:srgbClr val="FFFFFF"/>
            </a:solidFill>
          </p:spPr>
          <p:txBody>
            <a:bodyPr wrap="square" lIns="0" tIns="0" rIns="0" bIns="0" rtlCol="0"/>
            <a:lstStyle/>
            <a:p>
              <a:endParaRPr/>
            </a:p>
          </p:txBody>
        </p:sp>
        <p:sp>
          <p:nvSpPr>
            <p:cNvPr id="18" name="object 18"/>
            <p:cNvSpPr/>
            <p:nvPr/>
          </p:nvSpPr>
          <p:spPr>
            <a:xfrm>
              <a:off x="3925823" y="1772412"/>
              <a:ext cx="1743710" cy="277495"/>
            </a:xfrm>
            <a:custGeom>
              <a:avLst/>
              <a:gdLst/>
              <a:ahLst/>
              <a:cxnLst/>
              <a:rect l="l" t="t" r="r" b="b"/>
              <a:pathLst>
                <a:path w="1743710" h="277494">
                  <a:moveTo>
                    <a:pt x="0" y="46227"/>
                  </a:moveTo>
                  <a:lnTo>
                    <a:pt x="3633" y="28235"/>
                  </a:lnTo>
                  <a:lnTo>
                    <a:pt x="13541" y="13541"/>
                  </a:lnTo>
                  <a:lnTo>
                    <a:pt x="28235" y="3633"/>
                  </a:lnTo>
                  <a:lnTo>
                    <a:pt x="46227" y="0"/>
                  </a:lnTo>
                  <a:lnTo>
                    <a:pt x="1697227" y="0"/>
                  </a:lnTo>
                  <a:lnTo>
                    <a:pt x="1715220" y="3633"/>
                  </a:lnTo>
                  <a:lnTo>
                    <a:pt x="1729914" y="13541"/>
                  </a:lnTo>
                  <a:lnTo>
                    <a:pt x="1739822" y="28235"/>
                  </a:lnTo>
                  <a:lnTo>
                    <a:pt x="1743455" y="46227"/>
                  </a:lnTo>
                  <a:lnTo>
                    <a:pt x="1743455" y="231139"/>
                  </a:lnTo>
                  <a:lnTo>
                    <a:pt x="1739822" y="249132"/>
                  </a:lnTo>
                  <a:lnTo>
                    <a:pt x="1729914" y="263826"/>
                  </a:lnTo>
                  <a:lnTo>
                    <a:pt x="1715220" y="273734"/>
                  </a:lnTo>
                  <a:lnTo>
                    <a:pt x="1697227" y="277367"/>
                  </a:lnTo>
                  <a:lnTo>
                    <a:pt x="46227" y="277367"/>
                  </a:lnTo>
                  <a:lnTo>
                    <a:pt x="28235" y="273734"/>
                  </a:lnTo>
                  <a:lnTo>
                    <a:pt x="13541" y="263826"/>
                  </a:lnTo>
                  <a:lnTo>
                    <a:pt x="3633" y="249132"/>
                  </a:lnTo>
                  <a:lnTo>
                    <a:pt x="0" y="231139"/>
                  </a:lnTo>
                  <a:lnTo>
                    <a:pt x="0" y="46227"/>
                  </a:lnTo>
                  <a:close/>
                </a:path>
              </a:pathLst>
            </a:custGeom>
            <a:ln w="12699">
              <a:solidFill>
                <a:srgbClr val="BDDBFF"/>
              </a:solidFill>
            </a:ln>
          </p:spPr>
          <p:txBody>
            <a:bodyPr wrap="square" lIns="0" tIns="0" rIns="0" bIns="0" rtlCol="0"/>
            <a:lstStyle/>
            <a:p>
              <a:endParaRPr/>
            </a:p>
          </p:txBody>
        </p:sp>
      </p:grpSp>
      <p:sp>
        <p:nvSpPr>
          <p:cNvPr id="19" name="object 19"/>
          <p:cNvSpPr txBox="1"/>
          <p:nvPr/>
        </p:nvSpPr>
        <p:spPr>
          <a:xfrm>
            <a:off x="316801" y="1755394"/>
            <a:ext cx="5357495" cy="3539490"/>
          </a:xfrm>
          <a:prstGeom prst="rect">
            <a:avLst/>
          </a:prstGeom>
          <a:ln w="9525">
            <a:solidFill>
              <a:srgbClr val="000000"/>
            </a:solidFill>
          </a:ln>
        </p:spPr>
        <p:txBody>
          <a:bodyPr vert="horz" wrap="square" lIns="0" tIns="12700" rIns="0" bIns="0" rtlCol="0">
            <a:spAutoFit/>
          </a:bodyPr>
          <a:lstStyle/>
          <a:p>
            <a:pPr marR="190500" algn="r">
              <a:lnSpc>
                <a:spcPct val="100000"/>
              </a:lnSpc>
              <a:spcBef>
                <a:spcPts val="100"/>
              </a:spcBef>
            </a:pPr>
            <a:r>
              <a:rPr sz="1800" dirty="0">
                <a:latin typeface="Arial MT"/>
                <a:cs typeface="Arial MT"/>
              </a:rPr>
              <a:t>FSTP</a:t>
            </a:r>
            <a:r>
              <a:rPr sz="1800" spc="-85" dirty="0">
                <a:latin typeface="Arial MT"/>
                <a:cs typeface="Arial MT"/>
              </a:rPr>
              <a:t> </a:t>
            </a:r>
            <a:r>
              <a:rPr sz="1800" spc="-5" dirty="0">
                <a:latin typeface="Arial MT"/>
                <a:cs typeface="Arial MT"/>
              </a:rPr>
              <a:t>Facility</a:t>
            </a:r>
            <a:endParaRPr sz="1800">
              <a:latin typeface="Arial MT"/>
              <a:cs typeface="Arial MT"/>
            </a:endParaRPr>
          </a:p>
        </p:txBody>
      </p:sp>
      <p:sp>
        <p:nvSpPr>
          <p:cNvPr id="20" name="object 20"/>
          <p:cNvSpPr txBox="1"/>
          <p:nvPr/>
        </p:nvSpPr>
        <p:spPr>
          <a:xfrm>
            <a:off x="10002773" y="1077848"/>
            <a:ext cx="2188845" cy="299720"/>
          </a:xfrm>
          <a:prstGeom prst="rect">
            <a:avLst/>
          </a:prstGeom>
        </p:spPr>
        <p:txBody>
          <a:bodyPr vert="horz" wrap="square" lIns="0" tIns="12700" rIns="0" bIns="0" rtlCol="0">
            <a:spAutoFit/>
          </a:bodyPr>
          <a:lstStyle/>
          <a:p>
            <a:pPr marL="12700">
              <a:lnSpc>
                <a:spcPct val="100000"/>
              </a:lnSpc>
              <a:spcBef>
                <a:spcPts val="100"/>
              </a:spcBef>
              <a:tabLst>
                <a:tab pos="255904" algn="l"/>
                <a:tab pos="2175510" algn="l"/>
              </a:tabLst>
            </a:pPr>
            <a:r>
              <a:rPr sz="1800" u="sng" dirty="0">
                <a:uFill>
                  <a:solidFill>
                    <a:srgbClr val="BDDBFF"/>
                  </a:solidFill>
                </a:uFill>
                <a:latin typeface="Arial MT"/>
                <a:cs typeface="Arial MT"/>
              </a:rPr>
              <a:t> 	</a:t>
            </a:r>
            <a:r>
              <a:rPr sz="1800" u="sng" spc="-5" dirty="0">
                <a:uFill>
                  <a:solidFill>
                    <a:srgbClr val="BDDBFF"/>
                  </a:solidFill>
                </a:uFill>
                <a:latin typeface="Arial MT"/>
                <a:cs typeface="Arial MT"/>
              </a:rPr>
              <a:t>Sump</a:t>
            </a:r>
            <a:r>
              <a:rPr sz="1800" u="sng" spc="-25" dirty="0">
                <a:uFill>
                  <a:solidFill>
                    <a:srgbClr val="BDDBFF"/>
                  </a:solidFill>
                </a:uFill>
                <a:latin typeface="Arial MT"/>
                <a:cs typeface="Arial MT"/>
              </a:rPr>
              <a:t> </a:t>
            </a:r>
            <a:r>
              <a:rPr sz="1800" u="sng" spc="-15" dirty="0">
                <a:uFill>
                  <a:solidFill>
                    <a:srgbClr val="BDDBFF"/>
                  </a:solidFill>
                </a:uFill>
                <a:latin typeface="Arial MT"/>
                <a:cs typeface="Arial MT"/>
              </a:rPr>
              <a:t>well/</a:t>
            </a:r>
            <a:r>
              <a:rPr sz="1800" u="sng" spc="30" dirty="0">
                <a:uFill>
                  <a:solidFill>
                    <a:srgbClr val="BDDBFF"/>
                  </a:solidFill>
                </a:uFill>
                <a:latin typeface="Arial MT"/>
                <a:cs typeface="Arial MT"/>
              </a:rPr>
              <a:t> </a:t>
            </a:r>
            <a:r>
              <a:rPr sz="1800" u="sng" dirty="0">
                <a:uFill>
                  <a:solidFill>
                    <a:srgbClr val="BDDBFF"/>
                  </a:solidFill>
                </a:uFill>
                <a:latin typeface="Arial MT"/>
                <a:cs typeface="Arial MT"/>
              </a:rPr>
              <a:t>MPS	</a:t>
            </a:r>
            <a:endParaRPr sz="1800">
              <a:latin typeface="Arial MT"/>
              <a:cs typeface="Arial MT"/>
            </a:endParaRPr>
          </a:p>
        </p:txBody>
      </p:sp>
      <p:sp>
        <p:nvSpPr>
          <p:cNvPr id="21" name="object 21"/>
          <p:cNvSpPr txBox="1"/>
          <p:nvPr/>
        </p:nvSpPr>
        <p:spPr>
          <a:xfrm>
            <a:off x="10002773" y="3840226"/>
            <a:ext cx="2188845" cy="299720"/>
          </a:xfrm>
          <a:prstGeom prst="rect">
            <a:avLst/>
          </a:prstGeom>
        </p:spPr>
        <p:txBody>
          <a:bodyPr vert="horz" wrap="square" lIns="0" tIns="12700" rIns="0" bIns="0" rtlCol="0">
            <a:spAutoFit/>
          </a:bodyPr>
          <a:lstStyle/>
          <a:p>
            <a:pPr marL="12700">
              <a:lnSpc>
                <a:spcPct val="100000"/>
              </a:lnSpc>
              <a:spcBef>
                <a:spcPts val="100"/>
              </a:spcBef>
              <a:tabLst>
                <a:tab pos="530225" algn="l"/>
                <a:tab pos="2175510" algn="l"/>
              </a:tabLst>
            </a:pPr>
            <a:r>
              <a:rPr sz="1800" u="sng" dirty="0">
                <a:uFill>
                  <a:solidFill>
                    <a:srgbClr val="BDDBFF"/>
                  </a:solidFill>
                </a:uFill>
                <a:latin typeface="Arial MT"/>
                <a:cs typeface="Arial MT"/>
              </a:rPr>
              <a:t> 	</a:t>
            </a:r>
            <a:r>
              <a:rPr sz="1800" u="sng" spc="-10" dirty="0">
                <a:uFill>
                  <a:solidFill>
                    <a:srgbClr val="BDDBFF"/>
                  </a:solidFill>
                </a:uFill>
                <a:latin typeface="Arial MT"/>
                <a:cs typeface="Arial MT"/>
              </a:rPr>
              <a:t>Drying </a:t>
            </a:r>
            <a:r>
              <a:rPr sz="1800" u="sng" spc="-5" dirty="0">
                <a:uFill>
                  <a:solidFill>
                    <a:srgbClr val="BDDBFF"/>
                  </a:solidFill>
                </a:uFill>
                <a:latin typeface="Arial MT"/>
                <a:cs typeface="Arial MT"/>
              </a:rPr>
              <a:t>Bed	</a:t>
            </a:r>
            <a:endParaRPr sz="1800">
              <a:latin typeface="Arial MT"/>
              <a:cs typeface="Arial MT"/>
            </a:endParaRPr>
          </a:p>
        </p:txBody>
      </p:sp>
      <p:sp>
        <p:nvSpPr>
          <p:cNvPr id="23" name="object 23"/>
          <p:cNvSpPr txBox="1">
            <a:spLocks noGrp="1"/>
          </p:cNvSpPr>
          <p:nvPr>
            <p:ph type="title"/>
          </p:nvPr>
        </p:nvSpPr>
        <p:spPr>
          <a:xfrm>
            <a:off x="3341370" y="549097"/>
            <a:ext cx="5509895" cy="391795"/>
          </a:xfrm>
          <a:prstGeom prst="rect">
            <a:avLst/>
          </a:prstGeom>
        </p:spPr>
        <p:txBody>
          <a:bodyPr vert="horz" wrap="square" lIns="0" tIns="12700" rIns="0" bIns="0" rtlCol="0">
            <a:spAutoFit/>
          </a:bodyPr>
          <a:lstStyle/>
          <a:p>
            <a:pPr marL="12700">
              <a:lnSpc>
                <a:spcPct val="100000"/>
              </a:lnSpc>
              <a:spcBef>
                <a:spcPts val="100"/>
              </a:spcBef>
            </a:pPr>
            <a:r>
              <a:rPr sz="2400" spc="-5" dirty="0"/>
              <a:t>Faecal</a:t>
            </a:r>
            <a:r>
              <a:rPr sz="2400" spc="5" dirty="0"/>
              <a:t> </a:t>
            </a:r>
            <a:r>
              <a:rPr sz="2400" spc="-5" dirty="0"/>
              <a:t>Sludge</a:t>
            </a:r>
            <a:r>
              <a:rPr sz="2400" spc="-10" dirty="0"/>
              <a:t> </a:t>
            </a:r>
            <a:r>
              <a:rPr sz="2400" spc="-20" dirty="0"/>
              <a:t>Treatment</a:t>
            </a:r>
            <a:r>
              <a:rPr sz="2400" spc="10" dirty="0"/>
              <a:t> </a:t>
            </a:r>
            <a:r>
              <a:rPr sz="2400" spc="-5" dirty="0"/>
              <a:t>Plant</a:t>
            </a:r>
            <a:r>
              <a:rPr sz="2400" spc="10" dirty="0"/>
              <a:t> </a:t>
            </a:r>
            <a:r>
              <a:rPr sz="2400" spc="-5" dirty="0"/>
              <a:t>(FSTP)</a:t>
            </a:r>
            <a:endParaRPr sz="24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4">
            <a:extLst>
              <a:ext uri="{FF2B5EF4-FFF2-40B4-BE49-F238E27FC236}">
                <a16:creationId xmlns:a16="http://schemas.microsoft.com/office/drawing/2014/main" id="{3BF92498-F473-4284-AFAC-DD7E1C921FBC}"/>
              </a:ext>
            </a:extLst>
          </p:cNvPr>
          <p:cNvSpPr/>
          <p:nvPr/>
        </p:nvSpPr>
        <p:spPr>
          <a:xfrm>
            <a:off x="38596" y="35758"/>
            <a:ext cx="1109720" cy="80595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Calibri"/>
                <a:cs typeface="Times New Roman"/>
              </a:rPr>
              <a:t>3.4</a:t>
            </a:r>
            <a:endParaRPr kumimoji="0" lang="en-SG" sz="8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5" name="Rounded Rectangle 15">
            <a:extLst>
              <a:ext uri="{FF2B5EF4-FFF2-40B4-BE49-F238E27FC236}">
                <a16:creationId xmlns:a16="http://schemas.microsoft.com/office/drawing/2014/main" id="{4224F8EA-1892-45CF-8549-21B2D7F2D882}"/>
              </a:ext>
            </a:extLst>
          </p:cNvPr>
          <p:cNvSpPr/>
          <p:nvPr/>
        </p:nvSpPr>
        <p:spPr>
          <a:xfrm>
            <a:off x="1148316" y="40858"/>
            <a:ext cx="9645887" cy="789134"/>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rPr>
              <a:t>Are </a:t>
            </a:r>
            <a:r>
              <a:rPr kumimoji="0" lang="en-US" sz="2000" b="1" i="0" u="none" strike="noStrike" kern="1200" cap="none" spc="0" normalizeH="0" baseline="0" noProof="0" dirty="0">
                <a:ln>
                  <a:noFill/>
                </a:ln>
                <a:solidFill>
                  <a:srgbClr val="000000"/>
                </a:solidFill>
                <a:effectLst/>
                <a:uLnTx/>
                <a:uFillTx/>
                <a:latin typeface="Calibri" panose="020F0502020204030204"/>
                <a:ea typeface="Times New Roman"/>
                <a:cs typeface="Arial"/>
              </a:rPr>
              <a:t>Public Toilets, Urinals and Community Toilets clean </a:t>
            </a: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rPr>
              <a:t>and </a:t>
            </a:r>
            <a:r>
              <a:rPr kumimoji="0" lang="en-US" sz="2000" b="1" i="0" u="none" strike="noStrike" kern="1200" cap="none" spc="0" normalizeH="0" baseline="0" noProof="0" dirty="0">
                <a:ln>
                  <a:noFill/>
                </a:ln>
                <a:solidFill>
                  <a:srgbClr val="000000"/>
                </a:solidFill>
                <a:effectLst/>
                <a:uLnTx/>
                <a:uFillTx/>
                <a:latin typeface="Calibri" panose="020F0502020204030204"/>
                <a:ea typeface="Times New Roman"/>
                <a:cs typeface="Arial"/>
              </a:rPr>
              <a:t>user friendly  - </a:t>
            </a: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rPr>
              <a:t>each performance indicator</a:t>
            </a:r>
            <a:r>
              <a:rPr kumimoji="0" lang="en-US" sz="2000" b="1" i="0" u="none" strike="noStrike" kern="1200" cap="none" spc="0" normalizeH="0" baseline="0" noProof="0" dirty="0">
                <a:ln>
                  <a:noFill/>
                </a:ln>
                <a:solidFill>
                  <a:srgbClr val="000000"/>
                </a:solidFill>
                <a:effectLst/>
                <a:uLnTx/>
                <a:uFillTx/>
                <a:latin typeface="Calibri" panose="020F0502020204030204"/>
                <a:ea typeface="Times New Roman"/>
                <a:cs typeface="Arial"/>
              </a:rPr>
              <a:t> to be answered with either YES or NO.</a:t>
            </a:r>
            <a:endPar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endParaRPr>
          </a:p>
        </p:txBody>
      </p:sp>
      <p:sp>
        <p:nvSpPr>
          <p:cNvPr id="16" name="Rounded Rectangle 16">
            <a:extLst>
              <a:ext uri="{FF2B5EF4-FFF2-40B4-BE49-F238E27FC236}">
                <a16:creationId xmlns:a16="http://schemas.microsoft.com/office/drawing/2014/main" id="{27EBA0F9-85D0-4113-80E9-6FD6F417DD83}"/>
              </a:ext>
            </a:extLst>
          </p:cNvPr>
          <p:cNvSpPr/>
          <p:nvPr/>
        </p:nvSpPr>
        <p:spPr>
          <a:xfrm>
            <a:off x="10794203" y="25389"/>
            <a:ext cx="1389390" cy="816327"/>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Calibri" panose="020F0502020204030204"/>
                <a:ea typeface="Calibri"/>
                <a:cs typeface="Times New Roman"/>
              </a:rPr>
              <a:t>250</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SG" sz="1400" b="1" i="0" u="none" strike="noStrike" kern="1200" cap="none" spc="0" normalizeH="0" baseline="0" noProof="0" dirty="0">
                <a:ln>
                  <a:noFill/>
                </a:ln>
                <a:solidFill>
                  <a:prstClr val="white"/>
                </a:solidFill>
                <a:effectLst/>
                <a:uLnTx/>
                <a:uFillTx/>
                <a:latin typeface="Calibri" panose="020F0502020204030204"/>
                <a:ea typeface="Calibri"/>
                <a:cs typeface="Times New Roman"/>
              </a:rPr>
              <a:t>(85+85+60+20)</a:t>
            </a:r>
          </a:p>
        </p:txBody>
      </p:sp>
      <p:sp>
        <p:nvSpPr>
          <p:cNvPr id="17" name="TextBox 16">
            <a:extLst>
              <a:ext uri="{FF2B5EF4-FFF2-40B4-BE49-F238E27FC236}">
                <a16:creationId xmlns:a16="http://schemas.microsoft.com/office/drawing/2014/main" id="{DA1BCD4D-3C80-4FDB-B41A-8397476E9B1C}"/>
              </a:ext>
            </a:extLst>
          </p:cNvPr>
          <p:cNvSpPr txBox="1"/>
          <p:nvPr/>
        </p:nvSpPr>
        <p:spPr>
          <a:xfrm>
            <a:off x="44230" y="854477"/>
            <a:ext cx="12096997" cy="540355"/>
          </a:xfrm>
          <a:prstGeom prst="rect">
            <a:avLst/>
          </a:prstGeom>
          <a:solidFill>
            <a:schemeClr val="bg1">
              <a:lumMod val="75000"/>
            </a:schemeClr>
          </a:solidFill>
        </p:spPr>
        <p:txBody>
          <a:bodyPr wrap="square" lIns="88699" tIns="44349" rIns="88699" bIns="44349" rtlCol="0">
            <a:noAutofit/>
          </a:bodyPr>
          <a:lstStyle/>
          <a:p>
            <a:pPr marL="0" marR="0" lvl="0" indent="0" algn="l" defTabSz="914400" rtl="0" eaLnBrk="1" fontAlgn="auto" latinLnBrk="0" hangingPunct="1">
              <a:lnSpc>
                <a:spcPct val="107000"/>
              </a:lnSpc>
              <a:spcBef>
                <a:spcPts val="0"/>
              </a:spcBef>
              <a:spcAft>
                <a:spcPts val="753"/>
              </a:spcAft>
              <a:buClrTx/>
              <a:buSzTx/>
              <a:buFontTx/>
              <a:buNone/>
              <a:tabLst/>
              <a:defRPr/>
            </a:pPr>
            <a:r>
              <a:rPr kumimoji="0" lang="en-SG" sz="14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This indicator would assess the functionality of the CT/PTs/Urinals in the city with number of features in place to ensure that the citizens are comfortable for using the toilet.  Yes will get full marks and No will get zero marks provided for each sample. </a:t>
            </a:r>
            <a:endParaRPr kumimoji="0" lang="en-SG" sz="1400" b="0" i="0" u="none" strike="noStrike" kern="1200" cap="none" spc="0" normalizeH="0" baseline="0" noProof="0" dirty="0">
              <a:ln>
                <a:noFill/>
              </a:ln>
              <a:solidFill>
                <a:srgbClr val="FF0000"/>
              </a:solidFill>
              <a:effectLst/>
              <a:uLnTx/>
              <a:uFillTx/>
              <a:latin typeface="Calibri" panose="020F0502020204030204"/>
              <a:ea typeface="Calibri"/>
              <a:cs typeface="Times New Roman"/>
            </a:endParaRPr>
          </a:p>
        </p:txBody>
      </p:sp>
      <p:pic>
        <p:nvPicPr>
          <p:cNvPr id="28" name="Picture 27">
            <a:extLst>
              <a:ext uri="{FF2B5EF4-FFF2-40B4-BE49-F238E27FC236}">
                <a16:creationId xmlns:a16="http://schemas.microsoft.com/office/drawing/2014/main" id="{0B3C464E-ABE6-4D70-983D-3DBAF3977B53}"/>
              </a:ext>
            </a:extLst>
          </p:cNvPr>
          <p:cNvPicPr>
            <a:picLocks noChangeAspect="1"/>
          </p:cNvPicPr>
          <p:nvPr/>
        </p:nvPicPr>
        <p:blipFill>
          <a:blip r:embed="rId3"/>
          <a:stretch>
            <a:fillRect/>
          </a:stretch>
        </p:blipFill>
        <p:spPr>
          <a:xfrm>
            <a:off x="-29645" y="4657580"/>
            <a:ext cx="4179212" cy="1146685"/>
          </a:xfrm>
          <a:prstGeom prst="rect">
            <a:avLst/>
          </a:prstGeom>
          <a:ln>
            <a:noFill/>
          </a:ln>
          <a:effectLst>
            <a:softEdge rad="112500"/>
          </a:effectLst>
        </p:spPr>
      </p:pic>
      <p:graphicFrame>
        <p:nvGraphicFramePr>
          <p:cNvPr id="29" name="Table 3">
            <a:extLst>
              <a:ext uri="{FF2B5EF4-FFF2-40B4-BE49-F238E27FC236}">
                <a16:creationId xmlns:a16="http://schemas.microsoft.com/office/drawing/2014/main" id="{AEEBC3BE-9CE0-4570-8A74-B597C74D26B6}"/>
              </a:ext>
            </a:extLst>
          </p:cNvPr>
          <p:cNvGraphicFramePr>
            <a:graphicFrameLocks noGrp="1"/>
          </p:cNvGraphicFramePr>
          <p:nvPr/>
        </p:nvGraphicFramePr>
        <p:xfrm>
          <a:off x="38596" y="1615684"/>
          <a:ext cx="4056379" cy="3078480"/>
        </p:xfrm>
        <a:graphic>
          <a:graphicData uri="http://schemas.openxmlformats.org/drawingml/2006/table">
            <a:tbl>
              <a:tblPr firstRow="1" bandRow="1">
                <a:tableStyleId>{5C22544A-7EE6-4342-B048-85BDC9FD1C3A}</a:tableStyleId>
              </a:tblPr>
              <a:tblGrid>
                <a:gridCol w="3360340">
                  <a:extLst>
                    <a:ext uri="{9D8B030D-6E8A-4147-A177-3AD203B41FA5}">
                      <a16:colId xmlns:a16="http://schemas.microsoft.com/office/drawing/2014/main" val="3060414669"/>
                    </a:ext>
                  </a:extLst>
                </a:gridCol>
                <a:gridCol w="696039">
                  <a:extLst>
                    <a:ext uri="{9D8B030D-6E8A-4147-A177-3AD203B41FA5}">
                      <a16:colId xmlns:a16="http://schemas.microsoft.com/office/drawing/2014/main" val="1841443653"/>
                    </a:ext>
                  </a:extLst>
                </a:gridCol>
              </a:tblGrid>
              <a:tr h="288514">
                <a:tc>
                  <a:txBody>
                    <a:bodyPr/>
                    <a:lstStyle/>
                    <a:p>
                      <a:r>
                        <a:rPr lang="en-US" sz="1400" dirty="0"/>
                        <a:t>Scheme of Marking</a:t>
                      </a:r>
                    </a:p>
                  </a:txBody>
                  <a:tcPr/>
                </a:tc>
                <a:tc>
                  <a:txBody>
                    <a:bodyPr/>
                    <a:lstStyle/>
                    <a:p>
                      <a:pPr algn="ctr"/>
                      <a:r>
                        <a:rPr lang="en-US" sz="1400" dirty="0"/>
                        <a:t>Marks</a:t>
                      </a:r>
                    </a:p>
                  </a:txBody>
                  <a:tcPr/>
                </a:tc>
                <a:extLst>
                  <a:ext uri="{0D108BD9-81ED-4DB2-BD59-A6C34878D82A}">
                    <a16:rowId xmlns:a16="http://schemas.microsoft.com/office/drawing/2014/main" val="1417226282"/>
                  </a:ext>
                </a:extLst>
              </a:tr>
              <a:tr h="288514">
                <a:tc>
                  <a:txBody>
                    <a:bodyPr/>
                    <a:lstStyle/>
                    <a:p>
                      <a:r>
                        <a:rPr lang="en-US" sz="1400" dirty="0"/>
                        <a:t>Separate section for Men &amp; Women</a:t>
                      </a:r>
                    </a:p>
                  </a:txBody>
                  <a:tcPr/>
                </a:tc>
                <a:tc>
                  <a:txBody>
                    <a:bodyPr/>
                    <a:lstStyle/>
                    <a:p>
                      <a:pPr algn="ctr"/>
                      <a:r>
                        <a:rPr lang="en-US" sz="1400" dirty="0"/>
                        <a:t>10</a:t>
                      </a:r>
                    </a:p>
                  </a:txBody>
                  <a:tcPr/>
                </a:tc>
                <a:extLst>
                  <a:ext uri="{0D108BD9-81ED-4DB2-BD59-A6C34878D82A}">
                    <a16:rowId xmlns:a16="http://schemas.microsoft.com/office/drawing/2014/main" val="4021764704"/>
                  </a:ext>
                </a:extLst>
              </a:tr>
              <a:tr h="288514">
                <a:tc>
                  <a:txBody>
                    <a:bodyPr/>
                    <a:lstStyle/>
                    <a:p>
                      <a:r>
                        <a:rPr lang="en-US" sz="1400" dirty="0"/>
                        <a:t>Dry and clean</a:t>
                      </a:r>
                    </a:p>
                  </a:txBody>
                  <a:tcPr/>
                </a:tc>
                <a:tc>
                  <a:txBody>
                    <a:bodyPr/>
                    <a:lstStyle/>
                    <a:p>
                      <a:pPr algn="ctr"/>
                      <a:r>
                        <a:rPr lang="en-US" sz="1400" dirty="0"/>
                        <a:t>10</a:t>
                      </a:r>
                    </a:p>
                  </a:txBody>
                  <a:tcPr/>
                </a:tc>
                <a:extLst>
                  <a:ext uri="{0D108BD9-81ED-4DB2-BD59-A6C34878D82A}">
                    <a16:rowId xmlns:a16="http://schemas.microsoft.com/office/drawing/2014/main" val="4178315270"/>
                  </a:ext>
                </a:extLst>
              </a:tr>
              <a:tr h="288514">
                <a:tc>
                  <a:txBody>
                    <a:bodyPr/>
                    <a:lstStyle/>
                    <a:p>
                      <a:r>
                        <a:rPr lang="en-US" sz="1400" dirty="0"/>
                        <a:t>Running water – Tap &amp; Flush working</a:t>
                      </a:r>
                    </a:p>
                  </a:txBody>
                  <a:tcPr/>
                </a:tc>
                <a:tc>
                  <a:txBody>
                    <a:bodyPr/>
                    <a:lstStyle/>
                    <a:p>
                      <a:pPr algn="ctr"/>
                      <a:r>
                        <a:rPr lang="en-US" sz="1400" dirty="0"/>
                        <a:t>10</a:t>
                      </a:r>
                    </a:p>
                  </a:txBody>
                  <a:tcPr/>
                </a:tc>
                <a:extLst>
                  <a:ext uri="{0D108BD9-81ED-4DB2-BD59-A6C34878D82A}">
                    <a16:rowId xmlns:a16="http://schemas.microsoft.com/office/drawing/2014/main" val="706387883"/>
                  </a:ext>
                </a:extLst>
              </a:tr>
              <a:tr h="288514">
                <a:tc>
                  <a:txBody>
                    <a:bodyPr/>
                    <a:lstStyle/>
                    <a:p>
                      <a:r>
                        <a:rPr lang="en-US" sz="1400" b="0" kern="1200" baseline="0" dirty="0">
                          <a:solidFill>
                            <a:schemeClr val="dk1"/>
                          </a:solidFill>
                          <a:latin typeface="+mn-lt"/>
                          <a:ea typeface="+mn-ea"/>
                          <a:cs typeface="Arial"/>
                        </a:rPr>
                        <a:t>Well lit </a:t>
                      </a:r>
                      <a:r>
                        <a:rPr lang="en-US" sz="1400" kern="1200" baseline="0" dirty="0">
                          <a:solidFill>
                            <a:schemeClr val="dk1"/>
                          </a:solidFill>
                          <a:latin typeface="+mn-lt"/>
                          <a:ea typeface="+mn-ea"/>
                          <a:cs typeface="Arial"/>
                        </a:rPr>
                        <a:t>– electric/natural light </a:t>
                      </a:r>
                      <a:endParaRPr lang="en-US" sz="1400" dirty="0"/>
                    </a:p>
                  </a:txBody>
                  <a:tcPr/>
                </a:tc>
                <a:tc>
                  <a:txBody>
                    <a:bodyPr/>
                    <a:lstStyle/>
                    <a:p>
                      <a:pPr algn="ctr"/>
                      <a:r>
                        <a:rPr lang="en-US" sz="1400" dirty="0"/>
                        <a:t>5</a:t>
                      </a:r>
                    </a:p>
                  </a:txBody>
                  <a:tcPr/>
                </a:tc>
                <a:extLst>
                  <a:ext uri="{0D108BD9-81ED-4DB2-BD59-A6C34878D82A}">
                    <a16:rowId xmlns:a16="http://schemas.microsoft.com/office/drawing/2014/main" val="624942719"/>
                  </a:ext>
                </a:extLst>
              </a:tr>
              <a:tr h="288514">
                <a:tc>
                  <a:txBody>
                    <a:bodyPr/>
                    <a:lstStyle/>
                    <a:p>
                      <a:r>
                        <a:rPr lang="en-US" sz="1400" b="0" kern="1200" baseline="0" dirty="0">
                          <a:solidFill>
                            <a:schemeClr val="dk1"/>
                          </a:solidFill>
                          <a:latin typeface="+mn-lt"/>
                          <a:ea typeface="+mn-ea"/>
                          <a:cs typeface="Arial"/>
                        </a:rPr>
                        <a:t>Functional bolting  on all doors</a:t>
                      </a:r>
                      <a:endParaRPr lang="en-US" sz="1400" b="0" dirty="0"/>
                    </a:p>
                  </a:txBody>
                  <a:tcPr/>
                </a:tc>
                <a:tc>
                  <a:txBody>
                    <a:bodyPr/>
                    <a:lstStyle/>
                    <a:p>
                      <a:pPr algn="ctr"/>
                      <a:r>
                        <a:rPr lang="en-US" sz="1400" dirty="0"/>
                        <a:t>5</a:t>
                      </a:r>
                    </a:p>
                  </a:txBody>
                  <a:tcPr/>
                </a:tc>
                <a:extLst>
                  <a:ext uri="{0D108BD9-81ED-4DB2-BD59-A6C34878D82A}">
                    <a16:rowId xmlns:a16="http://schemas.microsoft.com/office/drawing/2014/main" val="2909713620"/>
                  </a:ext>
                </a:extLst>
              </a:tr>
              <a:tr h="317365">
                <a:tc>
                  <a:txBody>
                    <a:bodyPr/>
                    <a:lstStyle/>
                    <a:p>
                      <a:r>
                        <a:rPr lang="en-US" sz="1600" b="0" dirty="0">
                          <a:solidFill>
                            <a:srgbClr val="FF0000"/>
                          </a:solidFill>
                        </a:rPr>
                        <a:t>*</a:t>
                      </a:r>
                      <a:r>
                        <a:rPr lang="en-US" sz="1400" b="0" dirty="0"/>
                        <a:t>Caretaker is present for maintenance</a:t>
                      </a:r>
                    </a:p>
                  </a:txBody>
                  <a:tcPr/>
                </a:tc>
                <a:tc>
                  <a:txBody>
                    <a:bodyPr/>
                    <a:lstStyle/>
                    <a:p>
                      <a:pPr algn="ctr"/>
                      <a:r>
                        <a:rPr lang="en-US" sz="1400" dirty="0"/>
                        <a:t>5</a:t>
                      </a:r>
                    </a:p>
                  </a:txBody>
                  <a:tcPr/>
                </a:tc>
                <a:extLst>
                  <a:ext uri="{0D108BD9-81ED-4DB2-BD59-A6C34878D82A}">
                    <a16:rowId xmlns:a16="http://schemas.microsoft.com/office/drawing/2014/main" val="3105185857"/>
                  </a:ext>
                </a:extLst>
              </a:tr>
              <a:tr h="288514">
                <a:tc>
                  <a:txBody>
                    <a:bodyPr/>
                    <a:lstStyle/>
                    <a:p>
                      <a:r>
                        <a:rPr lang="en-US" sz="1400" b="0" dirty="0"/>
                        <a:t>Open between 6am – 10pm</a:t>
                      </a:r>
                    </a:p>
                  </a:txBody>
                  <a:tcPr/>
                </a:tc>
                <a:tc>
                  <a:txBody>
                    <a:bodyPr/>
                    <a:lstStyle/>
                    <a:p>
                      <a:pPr algn="ctr"/>
                      <a:r>
                        <a:rPr lang="en-US" sz="1400" dirty="0"/>
                        <a:t>5</a:t>
                      </a:r>
                    </a:p>
                  </a:txBody>
                  <a:tcPr/>
                </a:tc>
                <a:extLst>
                  <a:ext uri="{0D108BD9-81ED-4DB2-BD59-A6C34878D82A}">
                    <a16:rowId xmlns:a16="http://schemas.microsoft.com/office/drawing/2014/main" val="385099513"/>
                  </a:ext>
                </a:extLst>
              </a:tr>
              <a:tr h="288514">
                <a:tc>
                  <a:txBody>
                    <a:bodyPr/>
                    <a:lstStyle/>
                    <a:p>
                      <a:r>
                        <a:rPr lang="en-US" sz="1400" b="0" dirty="0"/>
                        <a:t>User friendly for differently able people</a:t>
                      </a:r>
                    </a:p>
                  </a:txBody>
                  <a:tcPr/>
                </a:tc>
                <a:tc>
                  <a:txBody>
                    <a:bodyPr/>
                    <a:lstStyle/>
                    <a:p>
                      <a:pPr algn="ctr"/>
                      <a:r>
                        <a:rPr lang="en-US" sz="1400" dirty="0"/>
                        <a:t>30</a:t>
                      </a:r>
                    </a:p>
                  </a:txBody>
                  <a:tcPr/>
                </a:tc>
                <a:extLst>
                  <a:ext uri="{0D108BD9-81ED-4DB2-BD59-A6C34878D82A}">
                    <a16:rowId xmlns:a16="http://schemas.microsoft.com/office/drawing/2014/main" val="1287237253"/>
                  </a:ext>
                </a:extLst>
              </a:tr>
              <a:tr h="288514">
                <a:tc>
                  <a:txBody>
                    <a:bodyPr/>
                    <a:lstStyle/>
                    <a:p>
                      <a:r>
                        <a:rPr lang="en-US" sz="1400" b="0" dirty="0"/>
                        <a:t>Sanitary napkin dispensing system in place</a:t>
                      </a:r>
                    </a:p>
                  </a:txBody>
                  <a:tcPr/>
                </a:tc>
                <a:tc>
                  <a:txBody>
                    <a:bodyPr/>
                    <a:lstStyle/>
                    <a:p>
                      <a:pPr algn="ctr"/>
                      <a:r>
                        <a:rPr lang="en-US" sz="1400" dirty="0"/>
                        <a:t>5</a:t>
                      </a:r>
                    </a:p>
                  </a:txBody>
                  <a:tcPr/>
                </a:tc>
                <a:extLst>
                  <a:ext uri="{0D108BD9-81ED-4DB2-BD59-A6C34878D82A}">
                    <a16:rowId xmlns:a16="http://schemas.microsoft.com/office/drawing/2014/main" val="3883198908"/>
                  </a:ext>
                </a:extLst>
              </a:tr>
            </a:tbl>
          </a:graphicData>
        </a:graphic>
      </p:graphicFrame>
      <p:graphicFrame>
        <p:nvGraphicFramePr>
          <p:cNvPr id="30" name="Table 3">
            <a:extLst>
              <a:ext uri="{FF2B5EF4-FFF2-40B4-BE49-F238E27FC236}">
                <a16:creationId xmlns:a16="http://schemas.microsoft.com/office/drawing/2014/main" id="{39746C0C-C608-435F-A81B-E92CD814ECA6}"/>
              </a:ext>
            </a:extLst>
          </p:cNvPr>
          <p:cNvGraphicFramePr>
            <a:graphicFrameLocks noGrp="1"/>
          </p:cNvGraphicFramePr>
          <p:nvPr/>
        </p:nvGraphicFramePr>
        <p:xfrm>
          <a:off x="4155571" y="1585000"/>
          <a:ext cx="4075726" cy="3264757"/>
        </p:xfrm>
        <a:graphic>
          <a:graphicData uri="http://schemas.openxmlformats.org/drawingml/2006/table">
            <a:tbl>
              <a:tblPr firstRow="1" bandRow="1">
                <a:tableStyleId>{5C22544A-7EE6-4342-B048-85BDC9FD1C3A}</a:tableStyleId>
              </a:tblPr>
              <a:tblGrid>
                <a:gridCol w="3353601">
                  <a:extLst>
                    <a:ext uri="{9D8B030D-6E8A-4147-A177-3AD203B41FA5}">
                      <a16:colId xmlns:a16="http://schemas.microsoft.com/office/drawing/2014/main" val="3060414669"/>
                    </a:ext>
                  </a:extLst>
                </a:gridCol>
                <a:gridCol w="722125">
                  <a:extLst>
                    <a:ext uri="{9D8B030D-6E8A-4147-A177-3AD203B41FA5}">
                      <a16:colId xmlns:a16="http://schemas.microsoft.com/office/drawing/2014/main" val="1841443653"/>
                    </a:ext>
                  </a:extLst>
                </a:gridCol>
              </a:tblGrid>
              <a:tr h="275528">
                <a:tc>
                  <a:txBody>
                    <a:bodyPr/>
                    <a:lstStyle/>
                    <a:p>
                      <a:r>
                        <a:rPr lang="en-US" sz="1400" dirty="0"/>
                        <a:t>Scheme of Marking</a:t>
                      </a:r>
                    </a:p>
                  </a:txBody>
                  <a:tcPr/>
                </a:tc>
                <a:tc>
                  <a:txBody>
                    <a:bodyPr/>
                    <a:lstStyle/>
                    <a:p>
                      <a:r>
                        <a:rPr lang="en-US" sz="1400" dirty="0"/>
                        <a:t>Marks</a:t>
                      </a:r>
                    </a:p>
                  </a:txBody>
                  <a:tcPr/>
                </a:tc>
                <a:extLst>
                  <a:ext uri="{0D108BD9-81ED-4DB2-BD59-A6C34878D82A}">
                    <a16:rowId xmlns:a16="http://schemas.microsoft.com/office/drawing/2014/main" val="1417226282"/>
                  </a:ext>
                </a:extLst>
              </a:tr>
              <a:tr h="27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Separate section for Men &amp; Women</a:t>
                      </a:r>
                    </a:p>
                  </a:txBody>
                  <a:tcPr/>
                </a:tc>
                <a:tc>
                  <a:txBody>
                    <a:bodyPr/>
                    <a:lstStyle/>
                    <a:p>
                      <a:pPr algn="ctr"/>
                      <a:r>
                        <a:rPr lang="en-US" sz="1400" dirty="0"/>
                        <a:t>10</a:t>
                      </a:r>
                    </a:p>
                  </a:txBody>
                  <a:tcPr/>
                </a:tc>
                <a:extLst>
                  <a:ext uri="{0D108BD9-81ED-4DB2-BD59-A6C34878D82A}">
                    <a16:rowId xmlns:a16="http://schemas.microsoft.com/office/drawing/2014/main" val="4021764704"/>
                  </a:ext>
                </a:extLst>
              </a:tr>
              <a:tr h="275528">
                <a:tc>
                  <a:txBody>
                    <a:bodyPr/>
                    <a:lstStyle/>
                    <a:p>
                      <a:r>
                        <a:rPr lang="en-US" sz="1400" dirty="0"/>
                        <a:t>Dry and clean</a:t>
                      </a:r>
                    </a:p>
                  </a:txBody>
                  <a:tcPr/>
                </a:tc>
                <a:tc>
                  <a:txBody>
                    <a:bodyPr/>
                    <a:lstStyle/>
                    <a:p>
                      <a:pPr algn="ctr"/>
                      <a:r>
                        <a:rPr lang="en-US" sz="1400" dirty="0"/>
                        <a:t>10</a:t>
                      </a:r>
                    </a:p>
                  </a:txBody>
                  <a:tcPr/>
                </a:tc>
                <a:extLst>
                  <a:ext uri="{0D108BD9-81ED-4DB2-BD59-A6C34878D82A}">
                    <a16:rowId xmlns:a16="http://schemas.microsoft.com/office/drawing/2014/main" val="4178315270"/>
                  </a:ext>
                </a:extLst>
              </a:tr>
              <a:tr h="27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Running water – Tap &amp; Flush working</a:t>
                      </a:r>
                    </a:p>
                  </a:txBody>
                  <a:tcPr/>
                </a:tc>
                <a:tc>
                  <a:txBody>
                    <a:bodyPr/>
                    <a:lstStyle/>
                    <a:p>
                      <a:pPr algn="ctr"/>
                      <a:r>
                        <a:rPr lang="en-US" sz="1400" dirty="0"/>
                        <a:t>10</a:t>
                      </a:r>
                    </a:p>
                  </a:txBody>
                  <a:tcPr/>
                </a:tc>
                <a:extLst>
                  <a:ext uri="{0D108BD9-81ED-4DB2-BD59-A6C34878D82A}">
                    <a16:rowId xmlns:a16="http://schemas.microsoft.com/office/drawing/2014/main" val="1923078984"/>
                  </a:ext>
                </a:extLst>
              </a:tr>
              <a:tr h="27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dk1"/>
                          </a:solidFill>
                          <a:latin typeface="+mn-lt"/>
                          <a:ea typeface="+mn-ea"/>
                          <a:cs typeface="Arial"/>
                        </a:rPr>
                        <a:t>Well lit </a:t>
                      </a:r>
                      <a:r>
                        <a:rPr lang="en-US" sz="1400" kern="1200" baseline="0" dirty="0">
                          <a:solidFill>
                            <a:schemeClr val="dk1"/>
                          </a:solidFill>
                          <a:latin typeface="+mn-lt"/>
                          <a:ea typeface="+mn-ea"/>
                          <a:cs typeface="Arial"/>
                        </a:rPr>
                        <a:t>– electric/natural light </a:t>
                      </a:r>
                      <a:endParaRPr lang="en-US" sz="1400" dirty="0"/>
                    </a:p>
                  </a:txBody>
                  <a:tcPr/>
                </a:tc>
                <a:tc>
                  <a:txBody>
                    <a:bodyPr/>
                    <a:lstStyle/>
                    <a:p>
                      <a:pPr algn="ctr"/>
                      <a:r>
                        <a:rPr lang="en-US" sz="1400" dirty="0"/>
                        <a:t>5</a:t>
                      </a:r>
                    </a:p>
                  </a:txBody>
                  <a:tcPr/>
                </a:tc>
                <a:extLst>
                  <a:ext uri="{0D108BD9-81ED-4DB2-BD59-A6C34878D82A}">
                    <a16:rowId xmlns:a16="http://schemas.microsoft.com/office/drawing/2014/main" val="13575845"/>
                  </a:ext>
                </a:extLst>
              </a:tr>
              <a:tr h="27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dk1"/>
                          </a:solidFill>
                          <a:latin typeface="+mn-lt"/>
                          <a:ea typeface="+mn-ea"/>
                          <a:cs typeface="Arial"/>
                        </a:rPr>
                        <a:t>Functional bolting  on all doors</a:t>
                      </a:r>
                      <a:endParaRPr lang="en-US" sz="1400" b="0" dirty="0"/>
                    </a:p>
                  </a:txBody>
                  <a:tcPr/>
                </a:tc>
                <a:tc>
                  <a:txBody>
                    <a:bodyPr/>
                    <a:lstStyle/>
                    <a:p>
                      <a:pPr algn="ctr"/>
                      <a:r>
                        <a:rPr lang="en-US" sz="1400" dirty="0"/>
                        <a:t>5</a:t>
                      </a:r>
                    </a:p>
                  </a:txBody>
                  <a:tcPr/>
                </a:tc>
                <a:extLst>
                  <a:ext uri="{0D108BD9-81ED-4DB2-BD59-A6C34878D82A}">
                    <a16:rowId xmlns:a16="http://schemas.microsoft.com/office/drawing/2014/main" val="1268852502"/>
                  </a:ext>
                </a:extLst>
              </a:tr>
              <a:tr h="468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Institutional arrangements in place for maintenance/cleaning</a:t>
                      </a:r>
                    </a:p>
                  </a:txBody>
                  <a:tcPr/>
                </a:tc>
                <a:tc>
                  <a:txBody>
                    <a:bodyPr/>
                    <a:lstStyle/>
                    <a:p>
                      <a:pPr algn="ctr"/>
                      <a:r>
                        <a:rPr lang="en-US" sz="1400" dirty="0"/>
                        <a:t>5</a:t>
                      </a:r>
                    </a:p>
                  </a:txBody>
                  <a:tcPr/>
                </a:tc>
                <a:extLst>
                  <a:ext uri="{0D108BD9-81ED-4DB2-BD59-A6C34878D82A}">
                    <a16:rowId xmlns:a16="http://schemas.microsoft.com/office/drawing/2014/main" val="170464106"/>
                  </a:ext>
                </a:extLst>
              </a:tr>
              <a:tr h="27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24 Hours Open</a:t>
                      </a:r>
                    </a:p>
                  </a:txBody>
                  <a:tcPr/>
                </a:tc>
                <a:tc>
                  <a:txBody>
                    <a:bodyPr/>
                    <a:lstStyle/>
                    <a:p>
                      <a:pPr algn="ctr"/>
                      <a:r>
                        <a:rPr lang="en-US" sz="1400" dirty="0"/>
                        <a:t>5</a:t>
                      </a:r>
                    </a:p>
                  </a:txBody>
                  <a:tcPr/>
                </a:tc>
                <a:extLst>
                  <a:ext uri="{0D108BD9-81ED-4DB2-BD59-A6C34878D82A}">
                    <a16:rowId xmlns:a16="http://schemas.microsoft.com/office/drawing/2014/main" val="1759365653"/>
                  </a:ext>
                </a:extLst>
              </a:tr>
              <a:tr h="27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User friendly for differently able people</a:t>
                      </a:r>
                    </a:p>
                  </a:txBody>
                  <a:tcPr/>
                </a:tc>
                <a:tc>
                  <a:txBody>
                    <a:bodyPr/>
                    <a:lstStyle/>
                    <a:p>
                      <a:pPr algn="ctr"/>
                      <a:r>
                        <a:rPr lang="en-US" sz="1400" dirty="0"/>
                        <a:t>30</a:t>
                      </a:r>
                    </a:p>
                  </a:txBody>
                  <a:tcPr/>
                </a:tc>
                <a:extLst>
                  <a:ext uri="{0D108BD9-81ED-4DB2-BD59-A6C34878D82A}">
                    <a16:rowId xmlns:a16="http://schemas.microsoft.com/office/drawing/2014/main" val="1513042861"/>
                  </a:ext>
                </a:extLst>
              </a:tr>
              <a:tr h="308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Sanitary napkin dispensing system in place</a:t>
                      </a:r>
                    </a:p>
                  </a:txBody>
                  <a:tcPr/>
                </a:tc>
                <a:tc>
                  <a:txBody>
                    <a:bodyPr/>
                    <a:lstStyle/>
                    <a:p>
                      <a:pPr algn="ctr"/>
                      <a:r>
                        <a:rPr lang="en-US" sz="1400" dirty="0"/>
                        <a:t>5</a:t>
                      </a:r>
                    </a:p>
                  </a:txBody>
                  <a:tcPr/>
                </a:tc>
                <a:extLst>
                  <a:ext uri="{0D108BD9-81ED-4DB2-BD59-A6C34878D82A}">
                    <a16:rowId xmlns:a16="http://schemas.microsoft.com/office/drawing/2014/main" val="494060841"/>
                  </a:ext>
                </a:extLst>
              </a:tr>
            </a:tbl>
          </a:graphicData>
        </a:graphic>
      </p:graphicFrame>
      <p:graphicFrame>
        <p:nvGraphicFramePr>
          <p:cNvPr id="31" name="Table 3">
            <a:extLst>
              <a:ext uri="{FF2B5EF4-FFF2-40B4-BE49-F238E27FC236}">
                <a16:creationId xmlns:a16="http://schemas.microsoft.com/office/drawing/2014/main" id="{C74D8A5C-E72C-486E-BC9B-C3E298F37239}"/>
              </a:ext>
            </a:extLst>
          </p:cNvPr>
          <p:cNvGraphicFramePr>
            <a:graphicFrameLocks noGrp="1"/>
          </p:cNvGraphicFramePr>
          <p:nvPr/>
        </p:nvGraphicFramePr>
        <p:xfrm>
          <a:off x="8237443" y="1615684"/>
          <a:ext cx="3903784" cy="2255520"/>
        </p:xfrm>
        <a:graphic>
          <a:graphicData uri="http://schemas.openxmlformats.org/drawingml/2006/table">
            <a:tbl>
              <a:tblPr firstRow="1" bandRow="1">
                <a:tableStyleId>{5C22544A-7EE6-4342-B048-85BDC9FD1C3A}</a:tableStyleId>
              </a:tblPr>
              <a:tblGrid>
                <a:gridCol w="3218899">
                  <a:extLst>
                    <a:ext uri="{9D8B030D-6E8A-4147-A177-3AD203B41FA5}">
                      <a16:colId xmlns:a16="http://schemas.microsoft.com/office/drawing/2014/main" val="3060414669"/>
                    </a:ext>
                  </a:extLst>
                </a:gridCol>
                <a:gridCol w="684885">
                  <a:extLst>
                    <a:ext uri="{9D8B030D-6E8A-4147-A177-3AD203B41FA5}">
                      <a16:colId xmlns:a16="http://schemas.microsoft.com/office/drawing/2014/main" val="1841443653"/>
                    </a:ext>
                  </a:extLst>
                </a:gridCol>
              </a:tblGrid>
              <a:tr h="225202">
                <a:tc>
                  <a:txBody>
                    <a:bodyPr/>
                    <a:lstStyle/>
                    <a:p>
                      <a:r>
                        <a:rPr lang="en-US" sz="1400" dirty="0"/>
                        <a:t>Scheme of Marking5</a:t>
                      </a:r>
                    </a:p>
                  </a:txBody>
                  <a:tcPr/>
                </a:tc>
                <a:tc>
                  <a:txBody>
                    <a:bodyPr/>
                    <a:lstStyle/>
                    <a:p>
                      <a:r>
                        <a:rPr lang="en-US" sz="1400" dirty="0"/>
                        <a:t>Marks</a:t>
                      </a:r>
                    </a:p>
                  </a:txBody>
                  <a:tcPr/>
                </a:tc>
                <a:extLst>
                  <a:ext uri="{0D108BD9-81ED-4DB2-BD59-A6C34878D82A}">
                    <a16:rowId xmlns:a16="http://schemas.microsoft.com/office/drawing/2014/main" val="1417226282"/>
                  </a:ext>
                </a:extLst>
              </a:tr>
              <a:tr h="225202">
                <a:tc>
                  <a:txBody>
                    <a:bodyPr/>
                    <a:lstStyle/>
                    <a:p>
                      <a:r>
                        <a:rPr lang="en-US" sz="1400" dirty="0"/>
                        <a:t>Dry and clean</a:t>
                      </a:r>
                    </a:p>
                  </a:txBody>
                  <a:tcPr/>
                </a:tc>
                <a:tc>
                  <a:txBody>
                    <a:bodyPr/>
                    <a:lstStyle/>
                    <a:p>
                      <a:pPr algn="ctr"/>
                      <a:r>
                        <a:rPr lang="en-US" sz="1400" dirty="0"/>
                        <a:t>10</a:t>
                      </a:r>
                    </a:p>
                  </a:txBody>
                  <a:tcPr/>
                </a:tc>
                <a:extLst>
                  <a:ext uri="{0D108BD9-81ED-4DB2-BD59-A6C34878D82A}">
                    <a16:rowId xmlns:a16="http://schemas.microsoft.com/office/drawing/2014/main" val="4021764704"/>
                  </a:ext>
                </a:extLst>
              </a:tr>
              <a:tr h="225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Running water for flushing</a:t>
                      </a:r>
                    </a:p>
                  </a:txBody>
                  <a:tcPr/>
                </a:tc>
                <a:tc>
                  <a:txBody>
                    <a:bodyPr/>
                    <a:lstStyle/>
                    <a:p>
                      <a:pPr algn="ctr"/>
                      <a:r>
                        <a:rPr lang="en-US" sz="1400" dirty="0"/>
                        <a:t>10</a:t>
                      </a:r>
                    </a:p>
                  </a:txBody>
                  <a:tcPr/>
                </a:tc>
                <a:extLst>
                  <a:ext uri="{0D108BD9-81ED-4DB2-BD59-A6C34878D82A}">
                    <a16:rowId xmlns:a16="http://schemas.microsoft.com/office/drawing/2014/main" val="4178315270"/>
                  </a:ext>
                </a:extLst>
              </a:tr>
              <a:tr h="382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a:solidFill>
                            <a:schemeClr val="dk1"/>
                          </a:solidFill>
                          <a:latin typeface="+mn-lt"/>
                          <a:ea typeface="+mn-ea"/>
                          <a:cs typeface="Arial"/>
                        </a:rPr>
                        <a:t>Well lit </a:t>
                      </a:r>
                      <a:r>
                        <a:rPr lang="en-US" sz="1400" kern="1200" baseline="0" dirty="0">
                          <a:solidFill>
                            <a:schemeClr val="dk1"/>
                          </a:solidFill>
                          <a:latin typeface="+mn-lt"/>
                          <a:ea typeface="+mn-ea"/>
                          <a:cs typeface="Arial"/>
                        </a:rPr>
                        <a:t>– natural light and if covered – electric light</a:t>
                      </a:r>
                      <a:endParaRPr lang="en-US" sz="1400" dirty="0"/>
                    </a:p>
                  </a:txBody>
                  <a:tcPr/>
                </a:tc>
                <a:tc>
                  <a:txBody>
                    <a:bodyPr/>
                    <a:lstStyle/>
                    <a:p>
                      <a:pPr algn="ctr"/>
                      <a:r>
                        <a:rPr lang="en-US" sz="1400" dirty="0"/>
                        <a:t>5</a:t>
                      </a:r>
                    </a:p>
                  </a:txBody>
                  <a:tcPr/>
                </a:tc>
                <a:extLst>
                  <a:ext uri="{0D108BD9-81ED-4DB2-BD59-A6C34878D82A}">
                    <a16:rowId xmlns:a16="http://schemas.microsoft.com/office/drawing/2014/main" val="3671227657"/>
                  </a:ext>
                </a:extLst>
              </a:tr>
              <a:tr h="382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Institutional arrangements in place for maintenance/cleaning</a:t>
                      </a:r>
                    </a:p>
                  </a:txBody>
                  <a:tcPr/>
                </a:tc>
                <a:tc>
                  <a:txBody>
                    <a:bodyPr/>
                    <a:lstStyle/>
                    <a:p>
                      <a:pPr algn="ctr"/>
                      <a:r>
                        <a:rPr lang="en-US" sz="1400" dirty="0"/>
                        <a:t>5</a:t>
                      </a:r>
                    </a:p>
                  </a:txBody>
                  <a:tcPr/>
                </a:tc>
                <a:extLst>
                  <a:ext uri="{0D108BD9-81ED-4DB2-BD59-A6C34878D82A}">
                    <a16:rowId xmlns:a16="http://schemas.microsoft.com/office/drawing/2014/main" val="1130298286"/>
                  </a:ext>
                </a:extLst>
              </a:tr>
              <a:tr h="271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User friendly for differently able people</a:t>
                      </a:r>
                    </a:p>
                  </a:txBody>
                  <a:tcPr/>
                </a:tc>
                <a:tc>
                  <a:txBody>
                    <a:bodyPr/>
                    <a:lstStyle/>
                    <a:p>
                      <a:pPr algn="ctr"/>
                      <a:r>
                        <a:rPr lang="en-US" sz="1400" dirty="0">
                          <a:solidFill>
                            <a:schemeClr val="tx1"/>
                          </a:solidFill>
                        </a:rPr>
                        <a:t>30</a:t>
                      </a:r>
                    </a:p>
                  </a:txBody>
                  <a:tcPr/>
                </a:tc>
                <a:extLst>
                  <a:ext uri="{0D108BD9-81ED-4DB2-BD59-A6C34878D82A}">
                    <a16:rowId xmlns:a16="http://schemas.microsoft.com/office/drawing/2014/main" val="888227821"/>
                  </a:ext>
                </a:extLst>
              </a:tr>
            </a:tbl>
          </a:graphicData>
        </a:graphic>
      </p:graphicFrame>
      <p:sp>
        <p:nvSpPr>
          <p:cNvPr id="32" name="TextBox 31">
            <a:extLst>
              <a:ext uri="{FF2B5EF4-FFF2-40B4-BE49-F238E27FC236}">
                <a16:creationId xmlns:a16="http://schemas.microsoft.com/office/drawing/2014/main" id="{3B5E34BD-9D31-4ADF-B5C7-90ACB8236906}"/>
              </a:ext>
            </a:extLst>
          </p:cNvPr>
          <p:cNvSpPr txBox="1"/>
          <p:nvPr/>
        </p:nvSpPr>
        <p:spPr>
          <a:xfrm>
            <a:off x="-33951" y="1318483"/>
            <a:ext cx="22338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Public Toilet (PT)</a:t>
            </a:r>
          </a:p>
        </p:txBody>
      </p:sp>
      <p:sp>
        <p:nvSpPr>
          <p:cNvPr id="33" name="TextBox 32">
            <a:extLst>
              <a:ext uri="{FF2B5EF4-FFF2-40B4-BE49-F238E27FC236}">
                <a16:creationId xmlns:a16="http://schemas.microsoft.com/office/drawing/2014/main" id="{229910D8-008D-4AE5-984F-591D84B68DD0}"/>
              </a:ext>
            </a:extLst>
          </p:cNvPr>
          <p:cNvSpPr txBox="1"/>
          <p:nvPr/>
        </p:nvSpPr>
        <p:spPr>
          <a:xfrm>
            <a:off x="4058232" y="1299367"/>
            <a:ext cx="24606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Community Toilet (CT)</a:t>
            </a:r>
          </a:p>
        </p:txBody>
      </p:sp>
      <p:sp>
        <p:nvSpPr>
          <p:cNvPr id="34" name="TextBox 33">
            <a:extLst>
              <a:ext uri="{FF2B5EF4-FFF2-40B4-BE49-F238E27FC236}">
                <a16:creationId xmlns:a16="http://schemas.microsoft.com/office/drawing/2014/main" id="{6EE6E86C-5778-4BDA-A8C5-D501D8067185}"/>
              </a:ext>
            </a:extLst>
          </p:cNvPr>
          <p:cNvSpPr txBox="1"/>
          <p:nvPr/>
        </p:nvSpPr>
        <p:spPr>
          <a:xfrm>
            <a:off x="8163978" y="1304630"/>
            <a:ext cx="24606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Urinal</a:t>
            </a:r>
          </a:p>
        </p:txBody>
      </p:sp>
      <p:pic>
        <p:nvPicPr>
          <p:cNvPr id="36" name="Picture 35">
            <a:extLst>
              <a:ext uri="{FF2B5EF4-FFF2-40B4-BE49-F238E27FC236}">
                <a16:creationId xmlns:a16="http://schemas.microsoft.com/office/drawing/2014/main" id="{9D73A082-1723-4F97-BA8B-934BD1C5624C}"/>
              </a:ext>
            </a:extLst>
          </p:cNvPr>
          <p:cNvPicPr>
            <a:picLocks noChangeAspect="1"/>
          </p:cNvPicPr>
          <p:nvPr/>
        </p:nvPicPr>
        <p:blipFill>
          <a:blip r:embed="rId4"/>
          <a:stretch>
            <a:fillRect/>
          </a:stretch>
        </p:blipFill>
        <p:spPr>
          <a:xfrm>
            <a:off x="8172585" y="3770093"/>
            <a:ext cx="4019893" cy="1437008"/>
          </a:xfrm>
          <a:prstGeom prst="rect">
            <a:avLst/>
          </a:prstGeom>
          <a:ln>
            <a:noFill/>
          </a:ln>
          <a:effectLst>
            <a:softEdge rad="112500"/>
          </a:effectLst>
        </p:spPr>
      </p:pic>
      <p:sp>
        <p:nvSpPr>
          <p:cNvPr id="37" name="TextBox 36">
            <a:extLst>
              <a:ext uri="{FF2B5EF4-FFF2-40B4-BE49-F238E27FC236}">
                <a16:creationId xmlns:a16="http://schemas.microsoft.com/office/drawing/2014/main" id="{B1880D4A-CB79-4F49-889E-C5EB03311DC7}"/>
              </a:ext>
            </a:extLst>
          </p:cNvPr>
          <p:cNvSpPr txBox="1"/>
          <p:nvPr/>
        </p:nvSpPr>
        <p:spPr>
          <a:xfrm>
            <a:off x="38596" y="5666021"/>
            <a:ext cx="4066663" cy="1169551"/>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motivate women to join the workforce and provide them with a secure livelihood opportunity, O&amp;M by women SHG members and appointment of women/ third-gender caretakers for PTs is strongly encouraged (during day-shift only)</a:t>
            </a:r>
            <a:endParaRPr kumimoji="0" lang="en-IN"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8" name="Table 37">
            <a:extLst>
              <a:ext uri="{FF2B5EF4-FFF2-40B4-BE49-F238E27FC236}">
                <a16:creationId xmlns:a16="http://schemas.microsoft.com/office/drawing/2014/main" id="{C4B2B614-367A-4598-AC46-80ACEBA3910E}"/>
              </a:ext>
            </a:extLst>
          </p:cNvPr>
          <p:cNvGraphicFramePr>
            <a:graphicFrameLocks noGrp="1"/>
          </p:cNvGraphicFramePr>
          <p:nvPr>
            <p:extLst>
              <p:ext uri="{D42A27DB-BD31-4B8C-83A1-F6EECF244321}">
                <p14:modId xmlns:p14="http://schemas.microsoft.com/office/powerpoint/2010/main" val="311782396"/>
              </p:ext>
            </p:extLst>
          </p:nvPr>
        </p:nvGraphicFramePr>
        <p:xfrm>
          <a:off x="8258692" y="4964238"/>
          <a:ext cx="3908039" cy="868274"/>
        </p:xfrm>
        <a:graphic>
          <a:graphicData uri="http://schemas.openxmlformats.org/drawingml/2006/table">
            <a:tbl>
              <a:tblPr firstRow="1" bandRow="1">
                <a:tableStyleId>{FABFCF23-3B69-468F-B69F-88F6DE6A72F2}</a:tableStyleId>
              </a:tblPr>
              <a:tblGrid>
                <a:gridCol w="3114603">
                  <a:extLst>
                    <a:ext uri="{9D8B030D-6E8A-4147-A177-3AD203B41FA5}">
                      <a16:colId xmlns:a16="http://schemas.microsoft.com/office/drawing/2014/main" val="2267837347"/>
                    </a:ext>
                  </a:extLst>
                </a:gridCol>
                <a:gridCol w="793436">
                  <a:extLst>
                    <a:ext uri="{9D8B030D-6E8A-4147-A177-3AD203B41FA5}">
                      <a16:colId xmlns:a16="http://schemas.microsoft.com/office/drawing/2014/main" val="2096343318"/>
                    </a:ext>
                  </a:extLst>
                </a:gridCol>
              </a:tblGrid>
              <a:tr h="868274">
                <a:tc>
                  <a:txBody>
                    <a:bodyPr/>
                    <a:lstStyle/>
                    <a:p>
                      <a:r>
                        <a:rPr lang="en-US" sz="1600" b="0" dirty="0">
                          <a:solidFill>
                            <a:srgbClr val="FFFF00"/>
                          </a:solidFill>
                        </a:rPr>
                        <a:t>Feedback Mechanism in place </a:t>
                      </a:r>
                      <a:r>
                        <a:rPr lang="en-US" sz="1600" b="0" dirty="0">
                          <a:solidFill>
                            <a:schemeClr val="bg1"/>
                          </a:solidFill>
                        </a:rPr>
                        <a:t>in all Public, Community Toilets, Urinals</a:t>
                      </a:r>
                      <a:r>
                        <a:rPr lang="en-US" sz="1600" b="0" dirty="0">
                          <a:solidFill>
                            <a:schemeClr val="accent4"/>
                          </a:solidFill>
                        </a:rPr>
                        <a:t> </a:t>
                      </a:r>
                      <a:r>
                        <a:rPr lang="en-US" sz="1600" b="0" dirty="0">
                          <a:solidFill>
                            <a:srgbClr val="FFFF00"/>
                          </a:solidFill>
                        </a:rPr>
                        <a:t>&amp; linked with SBM Portal</a:t>
                      </a:r>
                    </a:p>
                  </a:txBody>
                  <a:tcPr marL="85911" marR="85911" marT="42955" marB="42955">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r>
                        <a:rPr lang="en-US" sz="1600" b="0" dirty="0">
                          <a:solidFill>
                            <a:schemeClr val="bg1"/>
                          </a:solidFill>
                        </a:rPr>
                        <a:t>10 Marks</a:t>
                      </a:r>
                    </a:p>
                  </a:txBody>
                  <a:tcPr marL="85911" marR="85911" marT="42955" marB="42955">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39" name="Rectangle 38">
            <a:extLst>
              <a:ext uri="{FF2B5EF4-FFF2-40B4-BE49-F238E27FC236}">
                <a16:creationId xmlns:a16="http://schemas.microsoft.com/office/drawing/2014/main" id="{337182ED-1F8C-414B-ADE1-ADC712CF519B}"/>
              </a:ext>
            </a:extLst>
          </p:cNvPr>
          <p:cNvSpPr/>
          <p:nvPr/>
        </p:nvSpPr>
        <p:spPr>
          <a:xfrm>
            <a:off x="4138290" y="5993962"/>
            <a:ext cx="7170176" cy="853555"/>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Calibri"/>
                <a:cs typeface="Arial"/>
              </a:rPr>
              <a:t>Geo coordinates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Calibri"/>
                <a:cs typeface="Arial"/>
              </a:rPr>
              <a:t>(GIS details) </a:t>
            </a:r>
            <a:r>
              <a:rPr kumimoji="0" lang="en-SG" sz="1600" b="0" i="0" u="none" strike="noStrike" kern="1200" cap="none" spc="0" normalizeH="0" baseline="0" noProof="0" dirty="0">
                <a:ln>
                  <a:noFill/>
                </a:ln>
                <a:solidFill>
                  <a:prstClr val="white"/>
                </a:solidFill>
                <a:effectLst/>
                <a:uLnTx/>
                <a:uFillTx/>
                <a:latin typeface="Calibri" panose="020F0502020204030204"/>
                <a:ea typeface="Times New Roman"/>
                <a:cs typeface="Mangal"/>
              </a:rPr>
              <a:t>in terms of ULB boundaries, ward number, ward boundaries, landmark etc </a:t>
            </a:r>
            <a:r>
              <a:rPr kumimoji="0" lang="en-US" sz="1600" b="0" i="0" u="none" strike="noStrike" kern="1200" cap="none" spc="0" normalizeH="0" baseline="0" noProof="0" dirty="0">
                <a:ln>
                  <a:noFill/>
                </a:ln>
                <a:solidFill>
                  <a:prstClr val="white"/>
                </a:solidFill>
                <a:effectLst/>
                <a:uLnTx/>
                <a:uFillTx/>
                <a:latin typeface="Calibri" panose="020F0502020204030204"/>
                <a:ea typeface="Calibri"/>
                <a:cs typeface="Arial"/>
              </a:rPr>
              <a:t>of all CTs, PTs &amp; Urinals mapped and updated on SBM portal as per the prescribed details (given by </a:t>
            </a:r>
            <a:r>
              <a:rPr kumimoji="0" lang="en-US" sz="1600" b="0" i="0" u="none" strike="noStrike" kern="1200" cap="none" spc="0" normalizeH="0" baseline="0" noProof="0" dirty="0" err="1">
                <a:ln>
                  <a:noFill/>
                </a:ln>
                <a:solidFill>
                  <a:prstClr val="white"/>
                </a:solidFill>
                <a:effectLst/>
                <a:uLnTx/>
                <a:uFillTx/>
                <a:latin typeface="Calibri" panose="020F0502020204030204"/>
                <a:ea typeface="Calibri"/>
                <a:cs typeface="Arial"/>
              </a:rPr>
              <a:t>MoHUA</a:t>
            </a:r>
            <a:r>
              <a:rPr kumimoji="0" lang="en-US" sz="1600" b="0" i="0" u="none" strike="noStrike" kern="1200" cap="none" spc="0" normalizeH="0" baseline="0" noProof="0" dirty="0">
                <a:ln>
                  <a:noFill/>
                </a:ln>
                <a:solidFill>
                  <a:prstClr val="white"/>
                </a:solidFill>
                <a:effectLst/>
                <a:uLnTx/>
                <a:uFillTx/>
                <a:latin typeface="Calibri" panose="020F0502020204030204"/>
                <a:ea typeface="Calibri"/>
                <a:cs typeface="Arial"/>
              </a:rPr>
              <a:t>)</a:t>
            </a:r>
            <a:endParaRPr kumimoji="0" lang="en-US" sz="16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7AE9A23-05C3-4BDE-84F2-0FFE0BECB7FC}"/>
              </a:ext>
            </a:extLst>
          </p:cNvPr>
          <p:cNvSpPr/>
          <p:nvPr/>
        </p:nvSpPr>
        <p:spPr>
          <a:xfrm>
            <a:off x="11308466" y="5993962"/>
            <a:ext cx="858265" cy="8416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Marks</a:t>
            </a:r>
          </a:p>
        </p:txBody>
      </p:sp>
      <p:graphicFrame>
        <p:nvGraphicFramePr>
          <p:cNvPr id="2" name="Table 1">
            <a:extLst>
              <a:ext uri="{FF2B5EF4-FFF2-40B4-BE49-F238E27FC236}">
                <a16:creationId xmlns:a16="http://schemas.microsoft.com/office/drawing/2014/main" id="{C5593132-BFC7-859A-A412-2488DBA36F91}"/>
              </a:ext>
            </a:extLst>
          </p:cNvPr>
          <p:cNvGraphicFramePr>
            <a:graphicFrameLocks noGrp="1"/>
          </p:cNvGraphicFramePr>
          <p:nvPr>
            <p:extLst>
              <p:ext uri="{D42A27DB-BD31-4B8C-83A1-F6EECF244321}">
                <p14:modId xmlns:p14="http://schemas.microsoft.com/office/powerpoint/2010/main" val="1348164789"/>
              </p:ext>
            </p:extLst>
          </p:nvPr>
        </p:nvGraphicFramePr>
        <p:xfrm>
          <a:off x="4186752" y="4908485"/>
          <a:ext cx="3999085" cy="1061270"/>
        </p:xfrm>
        <a:graphic>
          <a:graphicData uri="http://schemas.openxmlformats.org/drawingml/2006/table">
            <a:tbl>
              <a:tblPr firstRow="1" bandRow="1">
                <a:tableStyleId>{FABFCF23-3B69-468F-B69F-88F6DE6A72F2}</a:tableStyleId>
              </a:tblPr>
              <a:tblGrid>
                <a:gridCol w="3187164">
                  <a:extLst>
                    <a:ext uri="{9D8B030D-6E8A-4147-A177-3AD203B41FA5}">
                      <a16:colId xmlns:a16="http://schemas.microsoft.com/office/drawing/2014/main" val="2267837347"/>
                    </a:ext>
                  </a:extLst>
                </a:gridCol>
                <a:gridCol w="811921">
                  <a:extLst>
                    <a:ext uri="{9D8B030D-6E8A-4147-A177-3AD203B41FA5}">
                      <a16:colId xmlns:a16="http://schemas.microsoft.com/office/drawing/2014/main" val="2096343318"/>
                    </a:ext>
                  </a:extLst>
                </a:gridCol>
              </a:tblGrid>
              <a:tr h="868274">
                <a:tc>
                  <a:txBody>
                    <a:bodyPr/>
                    <a:lstStyle/>
                    <a:p>
                      <a:r>
                        <a:rPr lang="en-US" sz="1600" b="0" dirty="0">
                          <a:solidFill>
                            <a:srgbClr val="FFFF00"/>
                          </a:solidFill>
                        </a:rPr>
                        <a:t>CTs &amp; PTs prominently displaying SBM messages around usage of Public-Community Toilets, with Swachh Survekshan-2023 logo</a:t>
                      </a:r>
                    </a:p>
                  </a:txBody>
                  <a:tcPr marL="85911" marR="85911" marT="42955" marB="42955">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r>
                        <a:rPr lang="en-US" sz="1600" b="0" dirty="0">
                          <a:solidFill>
                            <a:schemeClr val="bg1"/>
                          </a:solidFill>
                        </a:rPr>
                        <a:t>5 Marks</a:t>
                      </a:r>
                    </a:p>
                  </a:txBody>
                  <a:tcPr marL="85911" marR="85911" marT="42955" marB="42955">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Tree>
    <p:extLst>
      <p:ext uri="{BB962C8B-B14F-4D97-AF65-F5344CB8AC3E}">
        <p14:creationId xmlns:p14="http://schemas.microsoft.com/office/powerpoint/2010/main" val="41605373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02F84BC-B1FA-EB41-8B58-CF21E5CAD050}"/>
              </a:ext>
            </a:extLst>
          </p:cNvPr>
          <p:cNvSpPr/>
          <p:nvPr/>
        </p:nvSpPr>
        <p:spPr>
          <a:xfrm>
            <a:off x="56768" y="4054207"/>
            <a:ext cx="1467612" cy="2659393"/>
          </a:xfrm>
          <a:custGeom>
            <a:avLst/>
            <a:gdLst/>
            <a:ahLst/>
            <a:cxnLst/>
            <a:rect l="l" t="t" r="r" b="b"/>
            <a:pathLst>
              <a:path w="1467612" h="2404109">
                <a:moveTo>
                  <a:pt x="1223010" y="0"/>
                </a:moveTo>
                <a:lnTo>
                  <a:pt x="244602" y="0"/>
                </a:lnTo>
                <a:lnTo>
                  <a:pt x="224540" y="810"/>
                </a:lnTo>
                <a:lnTo>
                  <a:pt x="185821" y="7106"/>
                </a:lnTo>
                <a:lnTo>
                  <a:pt x="149391" y="19216"/>
                </a:lnTo>
                <a:lnTo>
                  <a:pt x="100143" y="47183"/>
                </a:lnTo>
                <a:lnTo>
                  <a:pt x="58880" y="85402"/>
                </a:lnTo>
                <a:lnTo>
                  <a:pt x="27302" y="132176"/>
                </a:lnTo>
                <a:lnTo>
                  <a:pt x="12469" y="167274"/>
                </a:lnTo>
                <a:lnTo>
                  <a:pt x="3201" y="204917"/>
                </a:lnTo>
                <a:lnTo>
                  <a:pt x="0" y="244601"/>
                </a:lnTo>
                <a:lnTo>
                  <a:pt x="0" y="2159507"/>
                </a:lnTo>
                <a:lnTo>
                  <a:pt x="3201" y="2199183"/>
                </a:lnTo>
                <a:lnTo>
                  <a:pt x="12469" y="2236821"/>
                </a:lnTo>
                <a:lnTo>
                  <a:pt x="27302" y="2271916"/>
                </a:lnTo>
                <a:lnTo>
                  <a:pt x="58880" y="2318692"/>
                </a:lnTo>
                <a:lnTo>
                  <a:pt x="100143" y="2356915"/>
                </a:lnTo>
                <a:lnTo>
                  <a:pt x="149391" y="2384887"/>
                </a:lnTo>
                <a:lnTo>
                  <a:pt x="185821" y="2397001"/>
                </a:lnTo>
                <a:lnTo>
                  <a:pt x="224540" y="2403299"/>
                </a:lnTo>
                <a:lnTo>
                  <a:pt x="244602" y="2404109"/>
                </a:lnTo>
                <a:lnTo>
                  <a:pt x="1223010" y="2404109"/>
                </a:lnTo>
                <a:lnTo>
                  <a:pt x="1262694" y="2400908"/>
                </a:lnTo>
                <a:lnTo>
                  <a:pt x="1300337" y="2391640"/>
                </a:lnTo>
                <a:lnTo>
                  <a:pt x="1335435" y="2376807"/>
                </a:lnTo>
                <a:lnTo>
                  <a:pt x="1382209" y="2345229"/>
                </a:lnTo>
                <a:lnTo>
                  <a:pt x="1420428" y="2303966"/>
                </a:lnTo>
                <a:lnTo>
                  <a:pt x="1448395" y="2254718"/>
                </a:lnTo>
                <a:lnTo>
                  <a:pt x="1460505" y="2218288"/>
                </a:lnTo>
                <a:lnTo>
                  <a:pt x="1466801" y="2179569"/>
                </a:lnTo>
                <a:lnTo>
                  <a:pt x="1467612" y="2159507"/>
                </a:lnTo>
                <a:lnTo>
                  <a:pt x="1467612" y="244601"/>
                </a:lnTo>
                <a:lnTo>
                  <a:pt x="1464411" y="204917"/>
                </a:lnTo>
                <a:lnTo>
                  <a:pt x="1455145" y="167274"/>
                </a:lnTo>
                <a:lnTo>
                  <a:pt x="1440317" y="132176"/>
                </a:lnTo>
                <a:lnTo>
                  <a:pt x="1408744" y="85402"/>
                </a:lnTo>
                <a:lnTo>
                  <a:pt x="1367485" y="47183"/>
                </a:lnTo>
                <a:lnTo>
                  <a:pt x="1318236" y="19216"/>
                </a:lnTo>
                <a:lnTo>
                  <a:pt x="1281803" y="7106"/>
                </a:lnTo>
                <a:lnTo>
                  <a:pt x="1243076" y="810"/>
                </a:lnTo>
                <a:lnTo>
                  <a:pt x="1223010" y="0"/>
                </a:lnTo>
                <a:close/>
              </a:path>
            </a:pathLst>
          </a:custGeom>
          <a:solidFill>
            <a:srgbClr val="C5DFB4"/>
          </a:solidFill>
        </p:spPr>
        <p:txBody>
          <a:bodyPr wrap="square" lIns="0" tIns="0" rIns="0" bIns="0" rtlCol="0">
            <a:noAutofit/>
          </a:bodyPr>
          <a:lstStyle/>
          <a:p>
            <a:endParaRPr/>
          </a:p>
        </p:txBody>
      </p:sp>
      <p:sp>
        <p:nvSpPr>
          <p:cNvPr id="5" name="object 3">
            <a:extLst>
              <a:ext uri="{FF2B5EF4-FFF2-40B4-BE49-F238E27FC236}">
                <a16:creationId xmlns:a16="http://schemas.microsoft.com/office/drawing/2014/main" id="{0BDBE864-7417-3B45-9DA3-BFB01D9CF52D}"/>
              </a:ext>
            </a:extLst>
          </p:cNvPr>
          <p:cNvSpPr/>
          <p:nvPr/>
        </p:nvSpPr>
        <p:spPr>
          <a:xfrm>
            <a:off x="56768" y="4065931"/>
            <a:ext cx="1467612" cy="2647669"/>
          </a:xfrm>
          <a:custGeom>
            <a:avLst/>
            <a:gdLst/>
            <a:ahLst/>
            <a:cxnLst/>
            <a:rect l="l" t="t" r="r" b="b"/>
            <a:pathLst>
              <a:path w="1467612" h="2404109">
                <a:moveTo>
                  <a:pt x="0" y="244601"/>
                </a:moveTo>
                <a:lnTo>
                  <a:pt x="3201" y="204917"/>
                </a:lnTo>
                <a:lnTo>
                  <a:pt x="12469" y="167274"/>
                </a:lnTo>
                <a:lnTo>
                  <a:pt x="27302" y="132176"/>
                </a:lnTo>
                <a:lnTo>
                  <a:pt x="58880" y="85402"/>
                </a:lnTo>
                <a:lnTo>
                  <a:pt x="100143" y="47183"/>
                </a:lnTo>
                <a:lnTo>
                  <a:pt x="149391" y="19216"/>
                </a:lnTo>
                <a:lnTo>
                  <a:pt x="185821" y="7106"/>
                </a:lnTo>
                <a:lnTo>
                  <a:pt x="224540" y="810"/>
                </a:lnTo>
                <a:lnTo>
                  <a:pt x="244602" y="0"/>
                </a:lnTo>
                <a:lnTo>
                  <a:pt x="1223010" y="0"/>
                </a:lnTo>
                <a:lnTo>
                  <a:pt x="1262694" y="3200"/>
                </a:lnTo>
                <a:lnTo>
                  <a:pt x="1300337" y="12466"/>
                </a:lnTo>
                <a:lnTo>
                  <a:pt x="1335435" y="27294"/>
                </a:lnTo>
                <a:lnTo>
                  <a:pt x="1382209" y="58867"/>
                </a:lnTo>
                <a:lnTo>
                  <a:pt x="1420428" y="100126"/>
                </a:lnTo>
                <a:lnTo>
                  <a:pt x="1448395" y="149375"/>
                </a:lnTo>
                <a:lnTo>
                  <a:pt x="1460505" y="185808"/>
                </a:lnTo>
                <a:lnTo>
                  <a:pt x="1466801" y="224535"/>
                </a:lnTo>
                <a:lnTo>
                  <a:pt x="1467612" y="244601"/>
                </a:lnTo>
                <a:lnTo>
                  <a:pt x="1467612" y="2159507"/>
                </a:lnTo>
                <a:lnTo>
                  <a:pt x="1464411" y="2199183"/>
                </a:lnTo>
                <a:lnTo>
                  <a:pt x="1455145" y="2236821"/>
                </a:lnTo>
                <a:lnTo>
                  <a:pt x="1430974" y="2288353"/>
                </a:lnTo>
                <a:lnTo>
                  <a:pt x="1395984" y="2332467"/>
                </a:lnTo>
                <a:lnTo>
                  <a:pt x="1351872" y="2367462"/>
                </a:lnTo>
                <a:lnTo>
                  <a:pt x="1300337" y="2391640"/>
                </a:lnTo>
                <a:lnTo>
                  <a:pt x="1262694" y="2400908"/>
                </a:lnTo>
                <a:lnTo>
                  <a:pt x="1223010" y="2404109"/>
                </a:lnTo>
                <a:lnTo>
                  <a:pt x="244602" y="2404109"/>
                </a:lnTo>
                <a:lnTo>
                  <a:pt x="204926" y="2400908"/>
                </a:lnTo>
                <a:lnTo>
                  <a:pt x="167288" y="2391640"/>
                </a:lnTo>
                <a:lnTo>
                  <a:pt x="132193" y="2376807"/>
                </a:lnTo>
                <a:lnTo>
                  <a:pt x="85417" y="2345229"/>
                </a:lnTo>
                <a:lnTo>
                  <a:pt x="47194" y="2303966"/>
                </a:lnTo>
                <a:lnTo>
                  <a:pt x="19222" y="2254718"/>
                </a:lnTo>
                <a:lnTo>
                  <a:pt x="7108" y="2218288"/>
                </a:lnTo>
                <a:lnTo>
                  <a:pt x="810" y="2179569"/>
                </a:lnTo>
                <a:lnTo>
                  <a:pt x="0" y="2159507"/>
                </a:lnTo>
                <a:lnTo>
                  <a:pt x="0" y="244601"/>
                </a:lnTo>
                <a:close/>
              </a:path>
            </a:pathLst>
          </a:custGeom>
          <a:ln w="12954">
            <a:solidFill>
              <a:srgbClr val="2E528F"/>
            </a:solidFill>
          </a:ln>
        </p:spPr>
        <p:txBody>
          <a:bodyPr wrap="square" lIns="0" tIns="0" rIns="0" bIns="0" rtlCol="0">
            <a:noAutofit/>
          </a:bodyPr>
          <a:lstStyle/>
          <a:p>
            <a:endParaRPr/>
          </a:p>
        </p:txBody>
      </p:sp>
      <p:sp>
        <p:nvSpPr>
          <p:cNvPr id="9" name="object 7">
            <a:extLst>
              <a:ext uri="{FF2B5EF4-FFF2-40B4-BE49-F238E27FC236}">
                <a16:creationId xmlns:a16="http://schemas.microsoft.com/office/drawing/2014/main" id="{7767E704-5625-1B4E-864E-F1241EFFBC2E}"/>
              </a:ext>
            </a:extLst>
          </p:cNvPr>
          <p:cNvSpPr txBox="1"/>
          <p:nvPr/>
        </p:nvSpPr>
        <p:spPr>
          <a:xfrm>
            <a:off x="207518" y="4645162"/>
            <a:ext cx="1164590" cy="755015"/>
          </a:xfrm>
          <a:prstGeom prst="rect">
            <a:avLst/>
          </a:prstGeom>
        </p:spPr>
        <p:txBody>
          <a:bodyPr vert="horz" wrap="square" lIns="0" tIns="0" rIns="0" bIns="0" rtlCol="0">
            <a:noAutofit/>
          </a:bodyPr>
          <a:lstStyle/>
          <a:p>
            <a:pPr marL="12700" marR="12700" indent="0" algn="ctr">
              <a:lnSpc>
                <a:spcPct val="100099"/>
              </a:lnSpc>
            </a:pPr>
            <a:r>
              <a:rPr sz="1600" b="1" dirty="0">
                <a:latin typeface="Calibri"/>
                <a:cs typeface="Calibri"/>
              </a:rPr>
              <a:t>M</a:t>
            </a:r>
            <a:r>
              <a:rPr sz="1600" b="1" spc="-20" dirty="0">
                <a:latin typeface="Calibri"/>
                <a:cs typeface="Calibri"/>
              </a:rPr>
              <a:t>e</a:t>
            </a:r>
            <a:r>
              <a:rPr sz="1600" b="1" spc="0" dirty="0">
                <a:latin typeface="Calibri"/>
                <a:cs typeface="Calibri"/>
              </a:rPr>
              <a:t>thodol</a:t>
            </a:r>
            <a:r>
              <a:rPr sz="1600" b="1" spc="5" dirty="0">
                <a:latin typeface="Calibri"/>
                <a:cs typeface="Calibri"/>
              </a:rPr>
              <a:t>o</a:t>
            </a:r>
            <a:r>
              <a:rPr sz="1600" b="1" spc="0" dirty="0">
                <a:latin typeface="Calibri"/>
                <a:cs typeface="Calibri"/>
              </a:rPr>
              <a:t>gy </a:t>
            </a:r>
            <a:r>
              <a:rPr sz="1600" b="1" spc="-30" dirty="0">
                <a:latin typeface="Calibri"/>
                <a:cs typeface="Calibri"/>
              </a:rPr>
              <a:t>f</a:t>
            </a:r>
            <a:r>
              <a:rPr sz="1600" b="1" spc="0" dirty="0">
                <a:latin typeface="Calibri"/>
                <a:cs typeface="Calibri"/>
              </a:rPr>
              <a:t>or </a:t>
            </a:r>
            <a:r>
              <a:rPr sz="1600" b="1" spc="-90" dirty="0">
                <a:latin typeface="Calibri"/>
                <a:cs typeface="Calibri"/>
              </a:rPr>
              <a:t>V</a:t>
            </a:r>
            <a:r>
              <a:rPr sz="1600" b="1" spc="0" dirty="0">
                <a:latin typeface="Calibri"/>
                <a:cs typeface="Calibri"/>
              </a:rPr>
              <a:t>alid</a:t>
            </a:r>
            <a:r>
              <a:rPr sz="1600" b="1" spc="-15" dirty="0">
                <a:latin typeface="Calibri"/>
                <a:cs typeface="Calibri"/>
              </a:rPr>
              <a:t>a</a:t>
            </a:r>
            <a:r>
              <a:rPr sz="1600" b="1" spc="0" dirty="0">
                <a:latin typeface="Calibri"/>
                <a:cs typeface="Calibri"/>
              </a:rPr>
              <a:t>t</a:t>
            </a:r>
            <a:r>
              <a:rPr sz="1600" b="1" spc="-10" dirty="0">
                <a:latin typeface="Calibri"/>
                <a:cs typeface="Calibri"/>
              </a:rPr>
              <a:t>i</a:t>
            </a:r>
            <a:r>
              <a:rPr sz="1600" b="1" spc="0" dirty="0">
                <a:latin typeface="Calibri"/>
                <a:cs typeface="Calibri"/>
              </a:rPr>
              <a:t>on</a:t>
            </a:r>
            <a:endParaRPr sz="1600">
              <a:latin typeface="Calibri"/>
              <a:cs typeface="Calibri"/>
            </a:endParaRPr>
          </a:p>
        </p:txBody>
      </p:sp>
      <p:sp>
        <p:nvSpPr>
          <p:cNvPr id="11" name="object 9">
            <a:extLst>
              <a:ext uri="{FF2B5EF4-FFF2-40B4-BE49-F238E27FC236}">
                <a16:creationId xmlns:a16="http://schemas.microsoft.com/office/drawing/2014/main" id="{AE6D7C2A-4351-BF4D-BB3F-62F2F86D7ECE}"/>
              </a:ext>
            </a:extLst>
          </p:cNvPr>
          <p:cNvSpPr txBox="1"/>
          <p:nvPr/>
        </p:nvSpPr>
        <p:spPr>
          <a:xfrm>
            <a:off x="260095" y="5864859"/>
            <a:ext cx="1060450" cy="511175"/>
          </a:xfrm>
          <a:prstGeom prst="rect">
            <a:avLst/>
          </a:prstGeom>
        </p:spPr>
        <p:txBody>
          <a:bodyPr vert="horz" wrap="square" lIns="0" tIns="0" rIns="0" bIns="0" rtlCol="0">
            <a:noAutofit/>
          </a:bodyPr>
          <a:lstStyle/>
          <a:p>
            <a:pPr marL="12700" marR="12700" indent="12065">
              <a:lnSpc>
                <a:spcPct val="100000"/>
              </a:lnSpc>
            </a:pPr>
            <a:r>
              <a:rPr sz="1600" b="1" dirty="0">
                <a:solidFill>
                  <a:srgbClr val="FF0000"/>
                </a:solidFill>
                <a:latin typeface="Calibri"/>
                <a:cs typeface="Calibri"/>
              </a:rPr>
              <a:t>10</a:t>
            </a:r>
            <a:r>
              <a:rPr sz="1600" b="1" spc="-10" dirty="0">
                <a:solidFill>
                  <a:srgbClr val="FF0000"/>
                </a:solidFill>
                <a:latin typeface="Calibri"/>
                <a:cs typeface="Calibri"/>
              </a:rPr>
              <a:t>0</a:t>
            </a:r>
            <a:r>
              <a:rPr sz="1600" b="1" spc="0" dirty="0">
                <a:solidFill>
                  <a:srgbClr val="FF0000"/>
                </a:solidFill>
                <a:latin typeface="Calibri"/>
                <a:cs typeface="Calibri"/>
              </a:rPr>
              <a:t>% Di</a:t>
            </a:r>
            <a:r>
              <a:rPr sz="1600" b="1" spc="-20" dirty="0">
                <a:solidFill>
                  <a:srgbClr val="FF0000"/>
                </a:solidFill>
                <a:latin typeface="Calibri"/>
                <a:cs typeface="Calibri"/>
              </a:rPr>
              <a:t>r</a:t>
            </a:r>
            <a:r>
              <a:rPr sz="1600" b="1" spc="0" dirty="0">
                <a:solidFill>
                  <a:srgbClr val="FF0000"/>
                </a:solidFill>
                <a:latin typeface="Calibri"/>
                <a:cs typeface="Calibri"/>
              </a:rPr>
              <a:t>ect O</a:t>
            </a:r>
            <a:r>
              <a:rPr sz="1600" b="1" spc="-5" dirty="0">
                <a:solidFill>
                  <a:srgbClr val="FF0000"/>
                </a:solidFill>
                <a:latin typeface="Calibri"/>
                <a:cs typeface="Calibri"/>
              </a:rPr>
              <a:t>b</a:t>
            </a:r>
            <a:r>
              <a:rPr sz="1600" b="1" spc="0" dirty="0">
                <a:solidFill>
                  <a:srgbClr val="FF0000"/>
                </a:solidFill>
                <a:latin typeface="Calibri"/>
                <a:cs typeface="Calibri"/>
              </a:rPr>
              <a:t>se</a:t>
            </a:r>
            <a:r>
              <a:rPr sz="1600" b="1" spc="10" dirty="0">
                <a:solidFill>
                  <a:srgbClr val="FF0000"/>
                </a:solidFill>
                <a:latin typeface="Calibri"/>
                <a:cs typeface="Calibri"/>
              </a:rPr>
              <a:t>r</a:t>
            </a:r>
            <a:r>
              <a:rPr sz="1600" b="1" spc="-30" dirty="0">
                <a:solidFill>
                  <a:srgbClr val="FF0000"/>
                </a:solidFill>
                <a:latin typeface="Calibri"/>
                <a:cs typeface="Calibri"/>
              </a:rPr>
              <a:t>v</a:t>
            </a:r>
            <a:r>
              <a:rPr sz="1600" b="1" spc="-20" dirty="0">
                <a:solidFill>
                  <a:srgbClr val="FF0000"/>
                </a:solidFill>
                <a:latin typeface="Calibri"/>
                <a:cs typeface="Calibri"/>
              </a:rPr>
              <a:t>a</a:t>
            </a:r>
            <a:r>
              <a:rPr sz="1600" b="1" spc="0" dirty="0">
                <a:solidFill>
                  <a:srgbClr val="FF0000"/>
                </a:solidFill>
                <a:latin typeface="Calibri"/>
                <a:cs typeface="Calibri"/>
              </a:rPr>
              <a:t>ti</a:t>
            </a:r>
            <a:r>
              <a:rPr sz="1600" b="1" spc="5" dirty="0">
                <a:solidFill>
                  <a:srgbClr val="FF0000"/>
                </a:solidFill>
                <a:latin typeface="Calibri"/>
                <a:cs typeface="Calibri"/>
              </a:rPr>
              <a:t>o</a:t>
            </a:r>
            <a:r>
              <a:rPr sz="1600" b="1" spc="0" dirty="0">
                <a:solidFill>
                  <a:srgbClr val="FF0000"/>
                </a:solidFill>
                <a:latin typeface="Calibri"/>
                <a:cs typeface="Calibri"/>
              </a:rPr>
              <a:t>n</a:t>
            </a:r>
            <a:endParaRPr sz="1600">
              <a:latin typeface="Calibri"/>
              <a:cs typeface="Calibri"/>
            </a:endParaRPr>
          </a:p>
        </p:txBody>
      </p:sp>
      <p:sp>
        <p:nvSpPr>
          <p:cNvPr id="12" name="object 10">
            <a:extLst>
              <a:ext uri="{FF2B5EF4-FFF2-40B4-BE49-F238E27FC236}">
                <a16:creationId xmlns:a16="http://schemas.microsoft.com/office/drawing/2014/main" id="{2F66D639-C752-3F4C-838D-C29F6F471606}"/>
              </a:ext>
            </a:extLst>
          </p:cNvPr>
          <p:cNvSpPr/>
          <p:nvPr/>
        </p:nvSpPr>
        <p:spPr>
          <a:xfrm>
            <a:off x="1623441" y="4065931"/>
            <a:ext cx="10433304" cy="2701010"/>
          </a:xfrm>
          <a:custGeom>
            <a:avLst/>
            <a:gdLst/>
            <a:ahLst/>
            <a:cxnLst/>
            <a:rect l="l" t="t" r="r" b="b"/>
            <a:pathLst>
              <a:path w="10433304" h="2442972">
                <a:moveTo>
                  <a:pt x="10026141" y="0"/>
                </a:moveTo>
                <a:lnTo>
                  <a:pt x="407161" y="0"/>
                </a:lnTo>
                <a:lnTo>
                  <a:pt x="373761" y="1349"/>
                </a:lnTo>
                <a:lnTo>
                  <a:pt x="309300" y="11830"/>
                </a:lnTo>
                <a:lnTo>
                  <a:pt x="248656" y="31990"/>
                </a:lnTo>
                <a:lnTo>
                  <a:pt x="192665" y="60990"/>
                </a:lnTo>
                <a:lnTo>
                  <a:pt x="142165" y="97995"/>
                </a:lnTo>
                <a:lnTo>
                  <a:pt x="97995" y="142165"/>
                </a:lnTo>
                <a:lnTo>
                  <a:pt x="60990" y="192665"/>
                </a:lnTo>
                <a:lnTo>
                  <a:pt x="31990" y="248656"/>
                </a:lnTo>
                <a:lnTo>
                  <a:pt x="11830" y="309300"/>
                </a:lnTo>
                <a:lnTo>
                  <a:pt x="1349" y="373761"/>
                </a:lnTo>
                <a:lnTo>
                  <a:pt x="0" y="407161"/>
                </a:lnTo>
                <a:lnTo>
                  <a:pt x="0" y="2035809"/>
                </a:lnTo>
                <a:lnTo>
                  <a:pt x="5327" y="2101853"/>
                </a:lnTo>
                <a:lnTo>
                  <a:pt x="20752" y="2164503"/>
                </a:lnTo>
                <a:lnTo>
                  <a:pt x="45437" y="2222922"/>
                </a:lnTo>
                <a:lnTo>
                  <a:pt x="78544" y="2276273"/>
                </a:lnTo>
                <a:lnTo>
                  <a:pt x="119237" y="2323715"/>
                </a:lnTo>
                <a:lnTo>
                  <a:pt x="166676" y="2364412"/>
                </a:lnTo>
                <a:lnTo>
                  <a:pt x="220026" y="2397524"/>
                </a:lnTo>
                <a:lnTo>
                  <a:pt x="278449" y="2422214"/>
                </a:lnTo>
                <a:lnTo>
                  <a:pt x="341106" y="2437642"/>
                </a:lnTo>
                <a:lnTo>
                  <a:pt x="407161" y="2442972"/>
                </a:lnTo>
                <a:lnTo>
                  <a:pt x="10026141" y="2442972"/>
                </a:lnTo>
                <a:lnTo>
                  <a:pt x="10092197" y="2437642"/>
                </a:lnTo>
                <a:lnTo>
                  <a:pt x="10154854" y="2422214"/>
                </a:lnTo>
                <a:lnTo>
                  <a:pt x="10213277" y="2397524"/>
                </a:lnTo>
                <a:lnTo>
                  <a:pt x="10266627" y="2364412"/>
                </a:lnTo>
                <a:lnTo>
                  <a:pt x="10314066" y="2323715"/>
                </a:lnTo>
                <a:lnTo>
                  <a:pt x="10354759" y="2276273"/>
                </a:lnTo>
                <a:lnTo>
                  <a:pt x="10387866" y="2222922"/>
                </a:lnTo>
                <a:lnTo>
                  <a:pt x="10412551" y="2164503"/>
                </a:lnTo>
                <a:lnTo>
                  <a:pt x="10427976" y="2101853"/>
                </a:lnTo>
                <a:lnTo>
                  <a:pt x="10433304" y="2035809"/>
                </a:lnTo>
                <a:lnTo>
                  <a:pt x="10433304" y="407161"/>
                </a:lnTo>
                <a:lnTo>
                  <a:pt x="10427976" y="341106"/>
                </a:lnTo>
                <a:lnTo>
                  <a:pt x="10412551" y="278449"/>
                </a:lnTo>
                <a:lnTo>
                  <a:pt x="10387866" y="220026"/>
                </a:lnTo>
                <a:lnTo>
                  <a:pt x="10354759" y="166676"/>
                </a:lnTo>
                <a:lnTo>
                  <a:pt x="10314066" y="119237"/>
                </a:lnTo>
                <a:lnTo>
                  <a:pt x="10266627" y="78544"/>
                </a:lnTo>
                <a:lnTo>
                  <a:pt x="10213277" y="45437"/>
                </a:lnTo>
                <a:lnTo>
                  <a:pt x="10154854" y="20752"/>
                </a:lnTo>
                <a:lnTo>
                  <a:pt x="10092197" y="5327"/>
                </a:lnTo>
                <a:lnTo>
                  <a:pt x="10026141" y="0"/>
                </a:lnTo>
                <a:close/>
              </a:path>
            </a:pathLst>
          </a:custGeom>
          <a:solidFill>
            <a:srgbClr val="E1EFD9"/>
          </a:solidFill>
        </p:spPr>
        <p:txBody>
          <a:bodyPr wrap="square" lIns="0" tIns="0" rIns="0" bIns="0" rtlCol="0">
            <a:noAutofit/>
          </a:bodyPr>
          <a:lstStyle/>
          <a:p>
            <a:endParaRPr/>
          </a:p>
        </p:txBody>
      </p:sp>
      <p:sp>
        <p:nvSpPr>
          <p:cNvPr id="13" name="object 11">
            <a:extLst>
              <a:ext uri="{FF2B5EF4-FFF2-40B4-BE49-F238E27FC236}">
                <a16:creationId xmlns:a16="http://schemas.microsoft.com/office/drawing/2014/main" id="{37BA4F81-A802-D84D-9BE6-F108CD8102A7}"/>
              </a:ext>
            </a:extLst>
          </p:cNvPr>
          <p:cNvSpPr/>
          <p:nvPr/>
        </p:nvSpPr>
        <p:spPr>
          <a:xfrm>
            <a:off x="1623441" y="4107548"/>
            <a:ext cx="10433304" cy="2659393"/>
          </a:xfrm>
          <a:custGeom>
            <a:avLst/>
            <a:gdLst/>
            <a:ahLst/>
            <a:cxnLst/>
            <a:rect l="l" t="t" r="r" b="b"/>
            <a:pathLst>
              <a:path w="10433304" h="2442972">
                <a:moveTo>
                  <a:pt x="0" y="407161"/>
                </a:moveTo>
                <a:lnTo>
                  <a:pt x="5327" y="341106"/>
                </a:lnTo>
                <a:lnTo>
                  <a:pt x="20752" y="278449"/>
                </a:lnTo>
                <a:lnTo>
                  <a:pt x="45437" y="220026"/>
                </a:lnTo>
                <a:lnTo>
                  <a:pt x="78544" y="166676"/>
                </a:lnTo>
                <a:lnTo>
                  <a:pt x="119237" y="119237"/>
                </a:lnTo>
                <a:lnTo>
                  <a:pt x="166676" y="78544"/>
                </a:lnTo>
                <a:lnTo>
                  <a:pt x="220026" y="45437"/>
                </a:lnTo>
                <a:lnTo>
                  <a:pt x="278449" y="20752"/>
                </a:lnTo>
                <a:lnTo>
                  <a:pt x="341106" y="5327"/>
                </a:lnTo>
                <a:lnTo>
                  <a:pt x="407161" y="0"/>
                </a:lnTo>
                <a:lnTo>
                  <a:pt x="10026141" y="0"/>
                </a:lnTo>
                <a:lnTo>
                  <a:pt x="10092197" y="5327"/>
                </a:lnTo>
                <a:lnTo>
                  <a:pt x="10154854" y="20752"/>
                </a:lnTo>
                <a:lnTo>
                  <a:pt x="10213277" y="45437"/>
                </a:lnTo>
                <a:lnTo>
                  <a:pt x="10266627" y="78544"/>
                </a:lnTo>
                <a:lnTo>
                  <a:pt x="10314066" y="119237"/>
                </a:lnTo>
                <a:lnTo>
                  <a:pt x="10354759" y="166676"/>
                </a:lnTo>
                <a:lnTo>
                  <a:pt x="10387866" y="220026"/>
                </a:lnTo>
                <a:lnTo>
                  <a:pt x="10412551" y="278449"/>
                </a:lnTo>
                <a:lnTo>
                  <a:pt x="10427976" y="341106"/>
                </a:lnTo>
                <a:lnTo>
                  <a:pt x="10433304" y="407161"/>
                </a:lnTo>
                <a:lnTo>
                  <a:pt x="10433304" y="2035809"/>
                </a:lnTo>
                <a:lnTo>
                  <a:pt x="10427976" y="2101853"/>
                </a:lnTo>
                <a:lnTo>
                  <a:pt x="10412551" y="2164503"/>
                </a:lnTo>
                <a:lnTo>
                  <a:pt x="10387866" y="2222922"/>
                </a:lnTo>
                <a:lnTo>
                  <a:pt x="10354759" y="2276273"/>
                </a:lnTo>
                <a:lnTo>
                  <a:pt x="10314066" y="2323715"/>
                </a:lnTo>
                <a:lnTo>
                  <a:pt x="10266627" y="2364412"/>
                </a:lnTo>
                <a:lnTo>
                  <a:pt x="10213277" y="2397524"/>
                </a:lnTo>
                <a:lnTo>
                  <a:pt x="10154854" y="2422214"/>
                </a:lnTo>
                <a:lnTo>
                  <a:pt x="10092197" y="2437642"/>
                </a:lnTo>
                <a:lnTo>
                  <a:pt x="10026141" y="2442972"/>
                </a:lnTo>
                <a:lnTo>
                  <a:pt x="407161" y="2442972"/>
                </a:lnTo>
                <a:lnTo>
                  <a:pt x="341106" y="2437642"/>
                </a:lnTo>
                <a:lnTo>
                  <a:pt x="278449" y="2422214"/>
                </a:lnTo>
                <a:lnTo>
                  <a:pt x="220026" y="2397524"/>
                </a:lnTo>
                <a:lnTo>
                  <a:pt x="166676" y="2364412"/>
                </a:lnTo>
                <a:lnTo>
                  <a:pt x="119237" y="2323715"/>
                </a:lnTo>
                <a:lnTo>
                  <a:pt x="78544" y="2276273"/>
                </a:lnTo>
                <a:lnTo>
                  <a:pt x="45437" y="2222922"/>
                </a:lnTo>
                <a:lnTo>
                  <a:pt x="20752" y="2164503"/>
                </a:lnTo>
                <a:lnTo>
                  <a:pt x="5327" y="2101853"/>
                </a:lnTo>
                <a:lnTo>
                  <a:pt x="0" y="2035809"/>
                </a:lnTo>
                <a:lnTo>
                  <a:pt x="0" y="407161"/>
                </a:lnTo>
                <a:close/>
              </a:path>
            </a:pathLst>
          </a:custGeom>
          <a:ln w="12954">
            <a:solidFill>
              <a:srgbClr val="2E528F"/>
            </a:solidFill>
          </a:ln>
        </p:spPr>
        <p:txBody>
          <a:bodyPr wrap="square" lIns="0" tIns="0" rIns="0" bIns="0" rtlCol="0">
            <a:noAutofit/>
          </a:bodyPr>
          <a:lstStyle/>
          <a:p>
            <a:endParaRPr/>
          </a:p>
        </p:txBody>
      </p:sp>
      <p:sp>
        <p:nvSpPr>
          <p:cNvPr id="14" name="object 12">
            <a:extLst>
              <a:ext uri="{FF2B5EF4-FFF2-40B4-BE49-F238E27FC236}">
                <a16:creationId xmlns:a16="http://schemas.microsoft.com/office/drawing/2014/main" id="{E966D4CD-5930-2D4B-A354-391CACA2EBD6}"/>
              </a:ext>
            </a:extLst>
          </p:cNvPr>
          <p:cNvSpPr txBox="1"/>
          <p:nvPr/>
        </p:nvSpPr>
        <p:spPr>
          <a:xfrm>
            <a:off x="1820926" y="4358721"/>
            <a:ext cx="10039350" cy="1967674"/>
          </a:xfrm>
          <a:prstGeom prst="rect">
            <a:avLst/>
          </a:prstGeom>
        </p:spPr>
        <p:txBody>
          <a:bodyPr vert="horz" wrap="square" lIns="0" tIns="0" rIns="0" bIns="0" rtlCol="0">
            <a:noAutofit/>
          </a:bodyPr>
          <a:lstStyle/>
          <a:p>
            <a:pPr marL="355600" marR="229235" indent="-342900">
              <a:lnSpc>
                <a:spcPct val="100000"/>
              </a:lnSpc>
              <a:buFont typeface="Calibri"/>
              <a:buAutoNum type="arabicPeriod"/>
              <a:tabLst>
                <a:tab pos="354965" algn="l"/>
              </a:tabLst>
            </a:pPr>
            <a:r>
              <a:rPr spc="0" dirty="0">
                <a:latin typeface="Calibri"/>
                <a:cs typeface="Calibri"/>
              </a:rPr>
              <a:t>On</a:t>
            </a:r>
            <a:r>
              <a:rPr spc="-5" dirty="0">
                <a:latin typeface="Calibri"/>
                <a:cs typeface="Calibri"/>
              </a:rPr>
              <a:t> </a:t>
            </a:r>
            <a:r>
              <a:rPr spc="0" dirty="0">
                <a:latin typeface="Calibri"/>
                <a:cs typeface="Calibri"/>
              </a:rPr>
              <a:t>t</a:t>
            </a:r>
            <a:r>
              <a:rPr spc="-10" dirty="0">
                <a:latin typeface="Calibri"/>
                <a:cs typeface="Calibri"/>
              </a:rPr>
              <a:t>h</a:t>
            </a:r>
            <a:r>
              <a:rPr spc="0" dirty="0">
                <a:latin typeface="Calibri"/>
                <a:cs typeface="Calibri"/>
              </a:rPr>
              <a:t>e basis</a:t>
            </a:r>
            <a:r>
              <a:rPr spc="-15" dirty="0">
                <a:latin typeface="Calibri"/>
                <a:cs typeface="Calibri"/>
              </a:rPr>
              <a:t> </a:t>
            </a:r>
            <a:r>
              <a:rPr spc="0" dirty="0">
                <a:latin typeface="Calibri"/>
                <a:cs typeface="Calibri"/>
              </a:rPr>
              <a:t>of</a:t>
            </a:r>
            <a:r>
              <a:rPr spc="-5" dirty="0">
                <a:latin typeface="Calibri"/>
                <a:cs typeface="Calibri"/>
              </a:rPr>
              <a:t> </a:t>
            </a:r>
            <a:r>
              <a:rPr spc="0" dirty="0">
                <a:latin typeface="Calibri"/>
                <a:cs typeface="Calibri"/>
              </a:rPr>
              <a:t>the claim,</a:t>
            </a:r>
            <a:r>
              <a:rPr spc="-20" dirty="0">
                <a:latin typeface="Calibri"/>
                <a:cs typeface="Calibri"/>
              </a:rPr>
              <a:t> </a:t>
            </a:r>
            <a:r>
              <a:rPr spc="0" dirty="0">
                <a:latin typeface="Calibri"/>
                <a:cs typeface="Calibri"/>
              </a:rPr>
              <a:t>the asse</a:t>
            </a:r>
            <a:r>
              <a:rPr spc="-10" dirty="0">
                <a:latin typeface="Calibri"/>
                <a:cs typeface="Calibri"/>
              </a:rPr>
              <a:t>s</a:t>
            </a:r>
            <a:r>
              <a:rPr spc="0" dirty="0">
                <a:latin typeface="Calibri"/>
                <a:cs typeface="Calibri"/>
              </a:rPr>
              <a:t>sor</a:t>
            </a:r>
            <a:r>
              <a:rPr spc="5" dirty="0">
                <a:latin typeface="Calibri"/>
                <a:cs typeface="Calibri"/>
              </a:rPr>
              <a:t> </a:t>
            </a:r>
            <a:r>
              <a:rPr lang="en-US" spc="5" dirty="0">
                <a:latin typeface="Calibri"/>
                <a:cs typeface="Calibri"/>
              </a:rPr>
              <a:t>will visit the selected CT/PT/Urinals as per sample to validate the claim made.  He </a:t>
            </a:r>
            <a:r>
              <a:rPr spc="0" dirty="0">
                <a:latin typeface="Calibri"/>
                <a:cs typeface="Calibri"/>
              </a:rPr>
              <a:t>will</a:t>
            </a:r>
            <a:r>
              <a:rPr lang="en-US" spc="0" dirty="0">
                <a:latin typeface="Calibri"/>
                <a:cs typeface="Calibri"/>
              </a:rPr>
              <a:t> also </a:t>
            </a:r>
            <a:r>
              <a:rPr spc="-15" dirty="0">
                <a:latin typeface="Calibri"/>
                <a:cs typeface="Calibri"/>
              </a:rPr>
              <a:t> </a:t>
            </a:r>
            <a:r>
              <a:rPr spc="-40" dirty="0">
                <a:latin typeface="Calibri"/>
                <a:cs typeface="Calibri"/>
              </a:rPr>
              <a:t>r</a:t>
            </a:r>
            <a:r>
              <a:rPr spc="0" dirty="0">
                <a:latin typeface="Calibri"/>
                <a:cs typeface="Calibri"/>
              </a:rPr>
              <a:t>andomly</a:t>
            </a:r>
            <a:r>
              <a:rPr spc="-10" dirty="0">
                <a:latin typeface="Calibri"/>
                <a:cs typeface="Calibri"/>
              </a:rPr>
              <a:t> </a:t>
            </a:r>
            <a:r>
              <a:rPr spc="-25" dirty="0">
                <a:latin typeface="Calibri"/>
                <a:cs typeface="Calibri"/>
              </a:rPr>
              <a:t>t</a:t>
            </a:r>
            <a:r>
              <a:rPr spc="0" dirty="0">
                <a:latin typeface="Calibri"/>
                <a:cs typeface="Calibri"/>
              </a:rPr>
              <a:t>alk</a:t>
            </a:r>
            <a:r>
              <a:rPr spc="-15" dirty="0">
                <a:latin typeface="Calibri"/>
                <a:cs typeface="Calibri"/>
              </a:rPr>
              <a:t> </a:t>
            </a:r>
            <a:r>
              <a:rPr spc="-25" dirty="0">
                <a:latin typeface="Calibri"/>
                <a:cs typeface="Calibri"/>
              </a:rPr>
              <a:t>t</a:t>
            </a:r>
            <a:r>
              <a:rPr spc="0" dirty="0">
                <a:latin typeface="Calibri"/>
                <a:cs typeface="Calibri"/>
              </a:rPr>
              <a:t>o</a:t>
            </a:r>
            <a:r>
              <a:rPr spc="5" dirty="0">
                <a:latin typeface="Calibri"/>
                <a:cs typeface="Calibri"/>
              </a:rPr>
              <a:t> </a:t>
            </a:r>
            <a:r>
              <a:rPr spc="0" dirty="0">
                <a:latin typeface="Calibri"/>
                <a:cs typeface="Calibri"/>
              </a:rPr>
              <a:t>the cit</a:t>
            </a:r>
            <a:r>
              <a:rPr spc="-5" dirty="0">
                <a:latin typeface="Calibri"/>
                <a:cs typeface="Calibri"/>
              </a:rPr>
              <a:t>i</a:t>
            </a:r>
            <a:r>
              <a:rPr spc="-40" dirty="0">
                <a:latin typeface="Calibri"/>
                <a:cs typeface="Calibri"/>
              </a:rPr>
              <a:t>z</a:t>
            </a:r>
            <a:r>
              <a:rPr spc="0" dirty="0">
                <a:latin typeface="Calibri"/>
                <a:cs typeface="Calibri"/>
              </a:rPr>
              <a:t>ens</a:t>
            </a:r>
            <a:r>
              <a:rPr spc="-5" dirty="0">
                <a:latin typeface="Calibri"/>
                <a:cs typeface="Calibri"/>
              </a:rPr>
              <a:t> </a:t>
            </a:r>
            <a:r>
              <a:rPr spc="0" dirty="0">
                <a:latin typeface="Calibri"/>
                <a:cs typeface="Calibri"/>
              </a:rPr>
              <a:t>and</a:t>
            </a:r>
            <a:r>
              <a:rPr spc="-15" dirty="0">
                <a:latin typeface="Calibri"/>
                <a:cs typeface="Calibri"/>
              </a:rPr>
              <a:t> </a:t>
            </a:r>
            <a:r>
              <a:rPr spc="0" dirty="0">
                <a:latin typeface="Calibri"/>
                <a:cs typeface="Calibri"/>
              </a:rPr>
              <a:t>ascer</a:t>
            </a:r>
            <a:r>
              <a:rPr spc="-25" dirty="0">
                <a:latin typeface="Calibri"/>
                <a:cs typeface="Calibri"/>
              </a:rPr>
              <a:t>t</a:t>
            </a:r>
            <a:r>
              <a:rPr spc="0" dirty="0">
                <a:latin typeface="Calibri"/>
                <a:cs typeface="Calibri"/>
              </a:rPr>
              <a:t>ain</a:t>
            </a:r>
            <a:r>
              <a:rPr spc="-15" dirty="0">
                <a:latin typeface="Calibri"/>
                <a:cs typeface="Calibri"/>
              </a:rPr>
              <a:t> </a:t>
            </a:r>
            <a:r>
              <a:rPr spc="0" dirty="0">
                <a:latin typeface="Calibri"/>
                <a:cs typeface="Calibri"/>
              </a:rPr>
              <a:t>wh</a:t>
            </a:r>
            <a:r>
              <a:rPr spc="-10" dirty="0">
                <a:latin typeface="Calibri"/>
                <a:cs typeface="Calibri"/>
              </a:rPr>
              <a:t>e</a:t>
            </a:r>
            <a:r>
              <a:rPr spc="0" dirty="0">
                <a:latin typeface="Calibri"/>
                <a:cs typeface="Calibri"/>
              </a:rPr>
              <a:t>ther cit</a:t>
            </a:r>
            <a:r>
              <a:rPr spc="-10" dirty="0">
                <a:latin typeface="Calibri"/>
                <a:cs typeface="Calibri"/>
              </a:rPr>
              <a:t>i</a:t>
            </a:r>
            <a:r>
              <a:rPr spc="-40" dirty="0">
                <a:latin typeface="Calibri"/>
                <a:cs typeface="Calibri"/>
              </a:rPr>
              <a:t>z</a:t>
            </a:r>
            <a:r>
              <a:rPr spc="0" dirty="0">
                <a:latin typeface="Calibri"/>
                <a:cs typeface="Calibri"/>
              </a:rPr>
              <a:t>ens</a:t>
            </a:r>
            <a:r>
              <a:rPr spc="-5" dirty="0">
                <a:latin typeface="Calibri"/>
                <a:cs typeface="Calibri"/>
              </a:rPr>
              <a:t> </a:t>
            </a:r>
            <a:r>
              <a:rPr spc="0" dirty="0">
                <a:latin typeface="Calibri"/>
                <a:cs typeface="Calibri"/>
              </a:rPr>
              <a:t>a</a:t>
            </a:r>
            <a:r>
              <a:rPr spc="-25" dirty="0">
                <a:latin typeface="Calibri"/>
                <a:cs typeface="Calibri"/>
              </a:rPr>
              <a:t>r</a:t>
            </a:r>
            <a:r>
              <a:rPr spc="0" dirty="0">
                <a:latin typeface="Calibri"/>
                <a:cs typeface="Calibri"/>
              </a:rPr>
              <a:t>e s</a:t>
            </a:r>
            <a:r>
              <a:rPr spc="-20" dirty="0">
                <a:latin typeface="Calibri"/>
                <a:cs typeface="Calibri"/>
              </a:rPr>
              <a:t>a</a:t>
            </a:r>
            <a:r>
              <a:rPr spc="0" dirty="0">
                <a:latin typeface="Calibri"/>
                <a:cs typeface="Calibri"/>
              </a:rPr>
              <a:t>t</a:t>
            </a:r>
            <a:r>
              <a:rPr spc="-5" dirty="0">
                <a:latin typeface="Calibri"/>
                <a:cs typeface="Calibri"/>
              </a:rPr>
              <a:t>i</a:t>
            </a:r>
            <a:r>
              <a:rPr spc="-25" dirty="0">
                <a:latin typeface="Calibri"/>
                <a:cs typeface="Calibri"/>
              </a:rPr>
              <a:t>s</a:t>
            </a:r>
            <a:r>
              <a:rPr spc="0" dirty="0">
                <a:latin typeface="Calibri"/>
                <a:cs typeface="Calibri"/>
              </a:rPr>
              <a:t>f</a:t>
            </a:r>
            <a:r>
              <a:rPr spc="-5" dirty="0">
                <a:latin typeface="Calibri"/>
                <a:cs typeface="Calibri"/>
              </a:rPr>
              <a:t>i</a:t>
            </a:r>
            <a:r>
              <a:rPr spc="0" dirty="0">
                <a:latin typeface="Calibri"/>
                <a:cs typeface="Calibri"/>
              </a:rPr>
              <a:t>ed with</a:t>
            </a:r>
            <a:r>
              <a:rPr spc="-10" dirty="0">
                <a:latin typeface="Calibri"/>
                <a:cs typeface="Calibri"/>
              </a:rPr>
              <a:t> </a:t>
            </a:r>
            <a:r>
              <a:rPr spc="0" dirty="0">
                <a:latin typeface="Calibri"/>
                <a:cs typeface="Calibri"/>
              </a:rPr>
              <a:t>funct</a:t>
            </a:r>
            <a:r>
              <a:rPr spc="-10" dirty="0">
                <a:latin typeface="Calibri"/>
                <a:cs typeface="Calibri"/>
              </a:rPr>
              <a:t>i</a:t>
            </a:r>
            <a:r>
              <a:rPr spc="0" dirty="0">
                <a:latin typeface="Calibri"/>
                <a:cs typeface="Calibri"/>
              </a:rPr>
              <a:t>onali</a:t>
            </a:r>
            <a:r>
              <a:rPr spc="-10" dirty="0">
                <a:latin typeface="Calibri"/>
                <a:cs typeface="Calibri"/>
              </a:rPr>
              <a:t>t</a:t>
            </a:r>
            <a:r>
              <a:rPr spc="0" dirty="0">
                <a:latin typeface="Calibri"/>
                <a:cs typeface="Calibri"/>
              </a:rPr>
              <a:t>y</a:t>
            </a:r>
            <a:r>
              <a:rPr spc="-15" dirty="0">
                <a:latin typeface="Calibri"/>
                <a:cs typeface="Calibri"/>
              </a:rPr>
              <a:t> </a:t>
            </a:r>
            <a:r>
              <a:rPr spc="0" dirty="0">
                <a:latin typeface="Calibri"/>
                <a:cs typeface="Calibri"/>
              </a:rPr>
              <a:t>of</a:t>
            </a:r>
            <a:r>
              <a:rPr spc="-5" dirty="0">
                <a:latin typeface="Calibri"/>
                <a:cs typeface="Calibri"/>
              </a:rPr>
              <a:t> </a:t>
            </a:r>
            <a:r>
              <a:rPr spc="0" dirty="0">
                <a:latin typeface="Calibri"/>
                <a:cs typeface="Calibri"/>
              </a:rPr>
              <a:t>the Commun</a:t>
            </a:r>
            <a:r>
              <a:rPr spc="-10" dirty="0">
                <a:latin typeface="Calibri"/>
                <a:cs typeface="Calibri"/>
              </a:rPr>
              <a:t>i</a:t>
            </a:r>
            <a:r>
              <a:rPr spc="0" dirty="0">
                <a:latin typeface="Calibri"/>
                <a:cs typeface="Calibri"/>
              </a:rPr>
              <a:t>ty/P</a:t>
            </a:r>
            <a:r>
              <a:rPr spc="-10" dirty="0">
                <a:latin typeface="Calibri"/>
                <a:cs typeface="Calibri"/>
              </a:rPr>
              <a:t>u</a:t>
            </a:r>
            <a:r>
              <a:rPr spc="0" dirty="0">
                <a:latin typeface="Calibri"/>
                <a:cs typeface="Calibri"/>
              </a:rPr>
              <a:t>b</a:t>
            </a:r>
            <a:r>
              <a:rPr spc="-10" dirty="0">
                <a:latin typeface="Calibri"/>
                <a:cs typeface="Calibri"/>
              </a:rPr>
              <a:t>l</a:t>
            </a:r>
            <a:r>
              <a:rPr spc="0" dirty="0">
                <a:latin typeface="Calibri"/>
                <a:cs typeface="Calibri"/>
              </a:rPr>
              <a:t>ic</a:t>
            </a:r>
            <a:r>
              <a:rPr spc="-10" dirty="0">
                <a:latin typeface="Calibri"/>
                <a:cs typeface="Calibri"/>
              </a:rPr>
              <a:t> </a:t>
            </a:r>
            <a:r>
              <a:rPr spc="-150" dirty="0">
                <a:latin typeface="Calibri"/>
                <a:cs typeface="Calibri"/>
              </a:rPr>
              <a:t>T</a:t>
            </a:r>
            <a:r>
              <a:rPr spc="0" dirty="0">
                <a:latin typeface="Calibri"/>
                <a:cs typeface="Calibri"/>
              </a:rPr>
              <a:t>oil</a:t>
            </a:r>
            <a:r>
              <a:rPr spc="-10" dirty="0">
                <a:latin typeface="Calibri"/>
                <a:cs typeface="Calibri"/>
              </a:rPr>
              <a:t>e</a:t>
            </a:r>
            <a:r>
              <a:rPr spc="0" dirty="0">
                <a:latin typeface="Calibri"/>
                <a:cs typeface="Calibri"/>
              </a:rPr>
              <a:t>ts</a:t>
            </a:r>
            <a:r>
              <a:rPr spc="-20" dirty="0">
                <a:latin typeface="Calibri"/>
                <a:cs typeface="Calibri"/>
              </a:rPr>
              <a:t> </a:t>
            </a:r>
            <a:r>
              <a:rPr spc="0" dirty="0">
                <a:latin typeface="Calibri"/>
                <a:cs typeface="Calibri"/>
              </a:rPr>
              <a:t>and</a:t>
            </a:r>
            <a:r>
              <a:rPr spc="-20" dirty="0">
                <a:latin typeface="Calibri"/>
                <a:cs typeface="Calibri"/>
              </a:rPr>
              <a:t> </a:t>
            </a:r>
            <a:r>
              <a:rPr spc="0" dirty="0">
                <a:latin typeface="Calibri"/>
                <a:cs typeface="Calibri"/>
              </a:rPr>
              <a:t>Ur</a:t>
            </a:r>
            <a:r>
              <a:rPr spc="-5" dirty="0">
                <a:latin typeface="Calibri"/>
                <a:cs typeface="Calibri"/>
              </a:rPr>
              <a:t>i</a:t>
            </a:r>
            <a:r>
              <a:rPr spc="0" dirty="0">
                <a:latin typeface="Calibri"/>
                <a:cs typeface="Calibri"/>
              </a:rPr>
              <a:t>nals</a:t>
            </a:r>
            <a:endParaRPr dirty="0">
              <a:latin typeface="Calibri"/>
              <a:cs typeface="Calibri"/>
            </a:endParaRPr>
          </a:p>
          <a:p>
            <a:pPr marL="355600" indent="-342900">
              <a:lnSpc>
                <a:spcPct val="100000"/>
              </a:lnSpc>
              <a:buFont typeface="Calibri"/>
              <a:buAutoNum type="arabicPeriod"/>
              <a:tabLst>
                <a:tab pos="354965" algn="l"/>
              </a:tabLst>
            </a:pPr>
            <a:r>
              <a:rPr spc="0" dirty="0">
                <a:latin typeface="Calibri"/>
                <a:cs typeface="Calibri"/>
              </a:rPr>
              <a:t>The a</a:t>
            </a:r>
            <a:r>
              <a:rPr spc="-5" dirty="0">
                <a:latin typeface="Calibri"/>
                <a:cs typeface="Calibri"/>
              </a:rPr>
              <a:t>s</a:t>
            </a:r>
            <a:r>
              <a:rPr spc="0" dirty="0">
                <a:latin typeface="Calibri"/>
                <a:cs typeface="Calibri"/>
              </a:rPr>
              <a:t>ses</a:t>
            </a:r>
            <a:r>
              <a:rPr spc="-10" dirty="0">
                <a:latin typeface="Calibri"/>
                <a:cs typeface="Calibri"/>
              </a:rPr>
              <a:t>s</a:t>
            </a:r>
            <a:r>
              <a:rPr spc="0" dirty="0">
                <a:latin typeface="Calibri"/>
                <a:cs typeface="Calibri"/>
              </a:rPr>
              <a:t>or wi</a:t>
            </a:r>
            <a:r>
              <a:rPr spc="-5" dirty="0">
                <a:latin typeface="Calibri"/>
                <a:cs typeface="Calibri"/>
              </a:rPr>
              <a:t>l</a:t>
            </a:r>
            <a:r>
              <a:rPr spc="0" dirty="0">
                <a:latin typeface="Calibri"/>
                <a:cs typeface="Calibri"/>
              </a:rPr>
              <a:t>l on</a:t>
            </a:r>
            <a:r>
              <a:rPr spc="-10" dirty="0">
                <a:latin typeface="Calibri"/>
                <a:cs typeface="Calibri"/>
              </a:rPr>
              <a:t>l</a:t>
            </a:r>
            <a:r>
              <a:rPr spc="0" dirty="0">
                <a:latin typeface="Calibri"/>
                <a:cs typeface="Calibri"/>
              </a:rPr>
              <a:t>y ask</a:t>
            </a:r>
            <a:r>
              <a:rPr spc="-15" dirty="0">
                <a:latin typeface="Calibri"/>
                <a:cs typeface="Calibri"/>
              </a:rPr>
              <a:t> </a:t>
            </a:r>
            <a:r>
              <a:rPr spc="0" dirty="0">
                <a:latin typeface="Calibri"/>
                <a:cs typeface="Calibri"/>
              </a:rPr>
              <a:t>th</a:t>
            </a:r>
            <a:r>
              <a:rPr spc="-10" dirty="0">
                <a:latin typeface="Calibri"/>
                <a:cs typeface="Calibri"/>
              </a:rPr>
              <a:t>i</a:t>
            </a:r>
            <a:r>
              <a:rPr spc="0" dirty="0">
                <a:latin typeface="Calibri"/>
                <a:cs typeface="Calibri"/>
              </a:rPr>
              <a:t>s </a:t>
            </a:r>
            <a:r>
              <a:rPr spc="-10" dirty="0">
                <a:latin typeface="Calibri"/>
                <a:cs typeface="Calibri"/>
              </a:rPr>
              <a:t>q</a:t>
            </a:r>
            <a:r>
              <a:rPr spc="0" dirty="0">
                <a:latin typeface="Calibri"/>
                <a:cs typeface="Calibri"/>
              </a:rPr>
              <a:t>ue</a:t>
            </a:r>
            <a:r>
              <a:rPr spc="-25" dirty="0">
                <a:latin typeface="Calibri"/>
                <a:cs typeface="Calibri"/>
              </a:rPr>
              <a:t>s</a:t>
            </a:r>
            <a:r>
              <a:rPr spc="0" dirty="0">
                <a:latin typeface="Calibri"/>
                <a:cs typeface="Calibri"/>
              </a:rPr>
              <a:t>t</a:t>
            </a:r>
            <a:r>
              <a:rPr spc="-5" dirty="0">
                <a:latin typeface="Calibri"/>
                <a:cs typeface="Calibri"/>
              </a:rPr>
              <a:t>i</a:t>
            </a:r>
            <a:r>
              <a:rPr spc="0" dirty="0">
                <a:latin typeface="Calibri"/>
                <a:cs typeface="Calibri"/>
              </a:rPr>
              <a:t>on</a:t>
            </a:r>
            <a:r>
              <a:rPr spc="-5" dirty="0">
                <a:latin typeface="Calibri"/>
                <a:cs typeface="Calibri"/>
              </a:rPr>
              <a:t> </a:t>
            </a:r>
            <a:r>
              <a:rPr spc="-20" dirty="0">
                <a:latin typeface="Calibri"/>
                <a:cs typeface="Calibri"/>
              </a:rPr>
              <a:t>t</a:t>
            </a:r>
            <a:r>
              <a:rPr spc="0" dirty="0">
                <a:latin typeface="Calibri"/>
                <a:cs typeface="Calibri"/>
              </a:rPr>
              <a:t>o</a:t>
            </a:r>
            <a:r>
              <a:rPr spc="5" dirty="0">
                <a:latin typeface="Calibri"/>
                <a:cs typeface="Calibri"/>
              </a:rPr>
              <a:t> </a:t>
            </a:r>
            <a:r>
              <a:rPr spc="0" dirty="0">
                <a:latin typeface="Calibri"/>
                <a:cs typeface="Calibri"/>
              </a:rPr>
              <a:t>cit</a:t>
            </a:r>
            <a:r>
              <a:rPr spc="-10" dirty="0">
                <a:latin typeface="Calibri"/>
                <a:cs typeface="Calibri"/>
              </a:rPr>
              <a:t>i</a:t>
            </a:r>
            <a:r>
              <a:rPr spc="-40" dirty="0">
                <a:latin typeface="Calibri"/>
                <a:cs typeface="Calibri"/>
              </a:rPr>
              <a:t>z</a:t>
            </a:r>
            <a:r>
              <a:rPr spc="0" dirty="0">
                <a:latin typeface="Calibri"/>
                <a:cs typeface="Calibri"/>
              </a:rPr>
              <a:t>ens</a:t>
            </a:r>
            <a:r>
              <a:rPr spc="-5" dirty="0">
                <a:latin typeface="Calibri"/>
                <a:cs typeface="Calibri"/>
              </a:rPr>
              <a:t> </a:t>
            </a:r>
            <a:r>
              <a:rPr spc="0" dirty="0">
                <a:latin typeface="Calibri"/>
                <a:cs typeface="Calibri"/>
              </a:rPr>
              <a:t>us</a:t>
            </a:r>
            <a:r>
              <a:rPr spc="-10" dirty="0">
                <a:latin typeface="Calibri"/>
                <a:cs typeface="Calibri"/>
              </a:rPr>
              <a:t>i</a:t>
            </a:r>
            <a:r>
              <a:rPr spc="0" dirty="0">
                <a:latin typeface="Calibri"/>
                <a:cs typeface="Calibri"/>
              </a:rPr>
              <a:t>ng</a:t>
            </a:r>
            <a:r>
              <a:rPr spc="-10" dirty="0">
                <a:latin typeface="Calibri"/>
                <a:cs typeface="Calibri"/>
              </a:rPr>
              <a:t> </a:t>
            </a:r>
            <a:r>
              <a:rPr spc="0" dirty="0">
                <a:latin typeface="Calibri"/>
                <a:cs typeface="Calibri"/>
              </a:rPr>
              <a:t>Comm</a:t>
            </a:r>
            <a:r>
              <a:rPr spc="-10" dirty="0">
                <a:latin typeface="Calibri"/>
                <a:cs typeface="Calibri"/>
              </a:rPr>
              <a:t>u</a:t>
            </a:r>
            <a:r>
              <a:rPr spc="0" dirty="0">
                <a:latin typeface="Calibri"/>
                <a:cs typeface="Calibri"/>
              </a:rPr>
              <a:t>ni</a:t>
            </a:r>
            <a:r>
              <a:rPr spc="-10" dirty="0">
                <a:latin typeface="Calibri"/>
                <a:cs typeface="Calibri"/>
              </a:rPr>
              <a:t>t</a:t>
            </a:r>
            <a:r>
              <a:rPr spc="0" dirty="0">
                <a:latin typeface="Calibri"/>
                <a:cs typeface="Calibri"/>
              </a:rPr>
              <a:t>y/P</a:t>
            </a:r>
            <a:r>
              <a:rPr spc="-10" dirty="0">
                <a:latin typeface="Calibri"/>
                <a:cs typeface="Calibri"/>
              </a:rPr>
              <a:t>u</a:t>
            </a:r>
            <a:r>
              <a:rPr spc="0" dirty="0">
                <a:latin typeface="Calibri"/>
                <a:cs typeface="Calibri"/>
              </a:rPr>
              <a:t>b</a:t>
            </a:r>
            <a:r>
              <a:rPr spc="-10" dirty="0">
                <a:latin typeface="Calibri"/>
                <a:cs typeface="Calibri"/>
              </a:rPr>
              <a:t>l</a:t>
            </a:r>
            <a:r>
              <a:rPr spc="0" dirty="0">
                <a:latin typeface="Calibri"/>
                <a:cs typeface="Calibri"/>
              </a:rPr>
              <a:t>ic</a:t>
            </a:r>
            <a:r>
              <a:rPr spc="-30" dirty="0">
                <a:latin typeface="Calibri"/>
                <a:cs typeface="Calibri"/>
              </a:rPr>
              <a:t> </a:t>
            </a:r>
            <a:r>
              <a:rPr spc="-145" dirty="0">
                <a:latin typeface="Calibri"/>
                <a:cs typeface="Calibri"/>
              </a:rPr>
              <a:t>T</a:t>
            </a:r>
            <a:r>
              <a:rPr spc="0" dirty="0">
                <a:latin typeface="Calibri"/>
                <a:cs typeface="Calibri"/>
              </a:rPr>
              <a:t>oil</a:t>
            </a:r>
            <a:r>
              <a:rPr spc="-10" dirty="0">
                <a:latin typeface="Calibri"/>
                <a:cs typeface="Calibri"/>
              </a:rPr>
              <a:t>e</a:t>
            </a:r>
            <a:r>
              <a:rPr spc="0" dirty="0">
                <a:latin typeface="Calibri"/>
                <a:cs typeface="Calibri"/>
              </a:rPr>
              <a:t>ts</a:t>
            </a:r>
            <a:r>
              <a:rPr spc="-5" dirty="0">
                <a:latin typeface="Calibri"/>
                <a:cs typeface="Calibri"/>
              </a:rPr>
              <a:t> </a:t>
            </a:r>
            <a:r>
              <a:rPr spc="0" dirty="0">
                <a:latin typeface="Calibri"/>
                <a:cs typeface="Calibri"/>
              </a:rPr>
              <a:t>and</a:t>
            </a:r>
            <a:r>
              <a:rPr spc="-15" dirty="0">
                <a:latin typeface="Calibri"/>
                <a:cs typeface="Calibri"/>
              </a:rPr>
              <a:t> </a:t>
            </a:r>
            <a:r>
              <a:rPr spc="0" dirty="0">
                <a:latin typeface="Calibri"/>
                <a:cs typeface="Calibri"/>
              </a:rPr>
              <a:t>Ur</a:t>
            </a:r>
            <a:r>
              <a:rPr spc="-5" dirty="0">
                <a:latin typeface="Calibri"/>
                <a:cs typeface="Calibri"/>
              </a:rPr>
              <a:t>i</a:t>
            </a:r>
            <a:r>
              <a:rPr spc="0" dirty="0">
                <a:latin typeface="Calibri"/>
                <a:cs typeface="Calibri"/>
              </a:rPr>
              <a:t>nals</a:t>
            </a:r>
            <a:endParaRPr dirty="0">
              <a:latin typeface="Calibri"/>
              <a:cs typeface="Calibri"/>
            </a:endParaRPr>
          </a:p>
          <a:p>
            <a:pPr marL="355600" indent="-342900">
              <a:lnSpc>
                <a:spcPct val="100000"/>
              </a:lnSpc>
              <a:buFont typeface="Calibri"/>
              <a:buAutoNum type="arabicPeriod"/>
              <a:tabLst>
                <a:tab pos="354965" algn="l"/>
              </a:tabLst>
            </a:pPr>
            <a:r>
              <a:rPr spc="0" dirty="0">
                <a:latin typeface="Calibri"/>
                <a:cs typeface="Calibri"/>
              </a:rPr>
              <a:t>Dur</a:t>
            </a:r>
            <a:r>
              <a:rPr spc="-10" dirty="0">
                <a:latin typeface="Calibri"/>
                <a:cs typeface="Calibri"/>
              </a:rPr>
              <a:t>i</a:t>
            </a:r>
            <a:r>
              <a:rPr spc="0" dirty="0">
                <a:latin typeface="Calibri"/>
                <a:cs typeface="Calibri"/>
              </a:rPr>
              <a:t>ng</a:t>
            </a:r>
            <a:r>
              <a:rPr spc="-10" dirty="0">
                <a:latin typeface="Calibri"/>
                <a:cs typeface="Calibri"/>
              </a:rPr>
              <a:t> </a:t>
            </a:r>
            <a:r>
              <a:rPr spc="0" dirty="0">
                <a:latin typeface="Calibri"/>
                <a:cs typeface="Calibri"/>
              </a:rPr>
              <a:t>on</a:t>
            </a:r>
            <a:r>
              <a:rPr spc="-5" dirty="0">
                <a:latin typeface="Calibri"/>
                <a:cs typeface="Calibri"/>
              </a:rPr>
              <a:t> </a:t>
            </a:r>
            <a:r>
              <a:rPr spc="0" dirty="0">
                <a:latin typeface="Calibri"/>
                <a:cs typeface="Calibri"/>
              </a:rPr>
              <a:t>field</a:t>
            </a:r>
            <a:r>
              <a:rPr spc="-10" dirty="0">
                <a:latin typeface="Calibri"/>
                <a:cs typeface="Calibri"/>
              </a:rPr>
              <a:t> </a:t>
            </a:r>
            <a:r>
              <a:rPr spc="-25" dirty="0">
                <a:latin typeface="Calibri"/>
                <a:cs typeface="Calibri"/>
              </a:rPr>
              <a:t>v</a:t>
            </a:r>
            <a:r>
              <a:rPr spc="0" dirty="0">
                <a:latin typeface="Calibri"/>
                <a:cs typeface="Calibri"/>
              </a:rPr>
              <a:t>ali</a:t>
            </a:r>
            <a:r>
              <a:rPr spc="-5" dirty="0">
                <a:latin typeface="Calibri"/>
                <a:cs typeface="Calibri"/>
              </a:rPr>
              <a:t>d</a:t>
            </a:r>
            <a:r>
              <a:rPr spc="-20" dirty="0">
                <a:latin typeface="Calibri"/>
                <a:cs typeface="Calibri"/>
              </a:rPr>
              <a:t>a</a:t>
            </a:r>
            <a:r>
              <a:rPr spc="0" dirty="0">
                <a:latin typeface="Calibri"/>
                <a:cs typeface="Calibri"/>
              </a:rPr>
              <a:t>t</a:t>
            </a:r>
            <a:r>
              <a:rPr spc="-5" dirty="0">
                <a:latin typeface="Calibri"/>
                <a:cs typeface="Calibri"/>
              </a:rPr>
              <a:t>i</a:t>
            </a:r>
            <a:r>
              <a:rPr spc="0" dirty="0">
                <a:latin typeface="Calibri"/>
                <a:cs typeface="Calibri"/>
              </a:rPr>
              <a:t>on,</a:t>
            </a:r>
            <a:r>
              <a:rPr spc="-15" dirty="0">
                <a:latin typeface="Calibri"/>
                <a:cs typeface="Calibri"/>
              </a:rPr>
              <a:t> </a:t>
            </a:r>
            <a:r>
              <a:rPr spc="0" dirty="0">
                <a:latin typeface="Calibri"/>
                <a:cs typeface="Calibri"/>
              </a:rPr>
              <a:t>th</a:t>
            </a:r>
            <a:r>
              <a:rPr spc="-10" dirty="0">
                <a:latin typeface="Calibri"/>
                <a:cs typeface="Calibri"/>
              </a:rPr>
              <a:t>i</a:t>
            </a:r>
            <a:r>
              <a:rPr spc="0" dirty="0">
                <a:latin typeface="Calibri"/>
                <a:cs typeface="Calibri"/>
              </a:rPr>
              <a:t>s </a:t>
            </a:r>
            <a:r>
              <a:rPr spc="-10" dirty="0">
                <a:latin typeface="Calibri"/>
                <a:cs typeface="Calibri"/>
              </a:rPr>
              <a:t>q</a:t>
            </a:r>
            <a:r>
              <a:rPr spc="0" dirty="0">
                <a:latin typeface="Calibri"/>
                <a:cs typeface="Calibri"/>
              </a:rPr>
              <a:t>ue</a:t>
            </a:r>
            <a:r>
              <a:rPr spc="-25" dirty="0">
                <a:latin typeface="Calibri"/>
                <a:cs typeface="Calibri"/>
              </a:rPr>
              <a:t>s</a:t>
            </a:r>
            <a:r>
              <a:rPr spc="0" dirty="0">
                <a:latin typeface="Calibri"/>
                <a:cs typeface="Calibri"/>
              </a:rPr>
              <a:t>t</a:t>
            </a:r>
            <a:r>
              <a:rPr spc="-5" dirty="0">
                <a:latin typeface="Calibri"/>
                <a:cs typeface="Calibri"/>
              </a:rPr>
              <a:t>i</a:t>
            </a:r>
            <a:r>
              <a:rPr spc="0" dirty="0">
                <a:latin typeface="Calibri"/>
                <a:cs typeface="Calibri"/>
              </a:rPr>
              <a:t>on</a:t>
            </a:r>
            <a:r>
              <a:rPr spc="-5" dirty="0">
                <a:latin typeface="Calibri"/>
                <a:cs typeface="Calibri"/>
              </a:rPr>
              <a:t> </a:t>
            </a:r>
            <a:r>
              <a:rPr spc="0" dirty="0">
                <a:latin typeface="Calibri"/>
                <a:cs typeface="Calibri"/>
              </a:rPr>
              <a:t>wi</a:t>
            </a:r>
            <a:r>
              <a:rPr spc="-5" dirty="0">
                <a:latin typeface="Calibri"/>
                <a:cs typeface="Calibri"/>
              </a:rPr>
              <a:t>l</a:t>
            </a:r>
            <a:r>
              <a:rPr spc="0" dirty="0">
                <a:latin typeface="Calibri"/>
                <a:cs typeface="Calibri"/>
              </a:rPr>
              <a:t>l </a:t>
            </a:r>
            <a:r>
              <a:rPr spc="-10" dirty="0">
                <a:latin typeface="Calibri"/>
                <a:cs typeface="Calibri"/>
              </a:rPr>
              <a:t>b</a:t>
            </a:r>
            <a:r>
              <a:rPr spc="0" dirty="0">
                <a:latin typeface="Calibri"/>
                <a:cs typeface="Calibri"/>
              </a:rPr>
              <a:t>e as</a:t>
            </a:r>
            <a:r>
              <a:rPr spc="-65" dirty="0">
                <a:latin typeface="Calibri"/>
                <a:cs typeface="Calibri"/>
              </a:rPr>
              <a:t>k</a:t>
            </a:r>
            <a:r>
              <a:rPr spc="0" dirty="0">
                <a:latin typeface="Calibri"/>
                <a:cs typeface="Calibri"/>
              </a:rPr>
              <a:t>ed only</a:t>
            </a:r>
            <a:r>
              <a:rPr spc="-10" dirty="0">
                <a:latin typeface="Calibri"/>
                <a:cs typeface="Calibri"/>
              </a:rPr>
              <a:t> </a:t>
            </a:r>
            <a:r>
              <a:rPr spc="-25" dirty="0">
                <a:latin typeface="Calibri"/>
                <a:cs typeface="Calibri"/>
              </a:rPr>
              <a:t>t</a:t>
            </a:r>
            <a:r>
              <a:rPr spc="0" dirty="0">
                <a:latin typeface="Calibri"/>
                <a:cs typeface="Calibri"/>
              </a:rPr>
              <a:t>o</a:t>
            </a:r>
            <a:r>
              <a:rPr spc="5" dirty="0">
                <a:latin typeface="Calibri"/>
                <a:cs typeface="Calibri"/>
              </a:rPr>
              <a:t> </a:t>
            </a:r>
            <a:r>
              <a:rPr spc="0" dirty="0">
                <a:latin typeface="Calibri"/>
                <a:cs typeface="Calibri"/>
              </a:rPr>
              <a:t>cit</a:t>
            </a:r>
            <a:r>
              <a:rPr spc="-10" dirty="0">
                <a:latin typeface="Calibri"/>
                <a:cs typeface="Calibri"/>
              </a:rPr>
              <a:t>i</a:t>
            </a:r>
            <a:r>
              <a:rPr spc="-40" dirty="0">
                <a:latin typeface="Calibri"/>
                <a:cs typeface="Calibri"/>
              </a:rPr>
              <a:t>z</a:t>
            </a:r>
            <a:r>
              <a:rPr spc="0" dirty="0">
                <a:latin typeface="Calibri"/>
                <a:cs typeface="Calibri"/>
              </a:rPr>
              <a:t>ens</a:t>
            </a:r>
            <a:r>
              <a:rPr spc="-5" dirty="0">
                <a:latin typeface="Calibri"/>
                <a:cs typeface="Calibri"/>
              </a:rPr>
              <a:t> </a:t>
            </a:r>
            <a:r>
              <a:rPr spc="0" dirty="0">
                <a:latin typeface="Calibri"/>
                <a:cs typeface="Calibri"/>
              </a:rPr>
              <a:t>seen us</a:t>
            </a:r>
            <a:r>
              <a:rPr spc="-5" dirty="0">
                <a:latin typeface="Calibri"/>
                <a:cs typeface="Calibri"/>
              </a:rPr>
              <a:t>i</a:t>
            </a:r>
            <a:r>
              <a:rPr spc="0" dirty="0">
                <a:latin typeface="Calibri"/>
                <a:cs typeface="Calibri"/>
              </a:rPr>
              <a:t>ng</a:t>
            </a:r>
            <a:r>
              <a:rPr spc="-15" dirty="0">
                <a:latin typeface="Calibri"/>
                <a:cs typeface="Calibri"/>
              </a:rPr>
              <a:t> </a:t>
            </a:r>
            <a:r>
              <a:rPr spc="0" dirty="0">
                <a:latin typeface="Calibri"/>
                <a:cs typeface="Calibri"/>
              </a:rPr>
              <a:t>Comm</a:t>
            </a:r>
            <a:r>
              <a:rPr spc="-10" dirty="0">
                <a:latin typeface="Calibri"/>
                <a:cs typeface="Calibri"/>
              </a:rPr>
              <a:t>u</a:t>
            </a:r>
            <a:r>
              <a:rPr spc="0" dirty="0">
                <a:latin typeface="Calibri"/>
                <a:cs typeface="Calibri"/>
              </a:rPr>
              <a:t>ni</a:t>
            </a:r>
            <a:r>
              <a:rPr spc="-10" dirty="0">
                <a:latin typeface="Calibri"/>
                <a:cs typeface="Calibri"/>
              </a:rPr>
              <a:t>t</a:t>
            </a:r>
            <a:r>
              <a:rPr spc="0" dirty="0">
                <a:latin typeface="Calibri"/>
                <a:cs typeface="Calibri"/>
              </a:rPr>
              <a:t>y/Pub</a:t>
            </a:r>
            <a:r>
              <a:rPr spc="-15" dirty="0">
                <a:latin typeface="Calibri"/>
                <a:cs typeface="Calibri"/>
              </a:rPr>
              <a:t>l</a:t>
            </a:r>
            <a:r>
              <a:rPr spc="-10" dirty="0">
                <a:latin typeface="Calibri"/>
                <a:cs typeface="Calibri"/>
              </a:rPr>
              <a:t>i</a:t>
            </a:r>
            <a:r>
              <a:rPr spc="0" dirty="0">
                <a:latin typeface="Calibri"/>
                <a:cs typeface="Calibri"/>
              </a:rPr>
              <a:t>c</a:t>
            </a:r>
            <a:r>
              <a:rPr spc="-20" dirty="0">
                <a:latin typeface="Calibri"/>
                <a:cs typeface="Calibri"/>
              </a:rPr>
              <a:t> </a:t>
            </a:r>
            <a:r>
              <a:rPr spc="-25" dirty="0">
                <a:latin typeface="Calibri"/>
                <a:cs typeface="Calibri"/>
              </a:rPr>
              <a:t>t</a:t>
            </a:r>
            <a:r>
              <a:rPr spc="0" dirty="0">
                <a:latin typeface="Calibri"/>
                <a:cs typeface="Calibri"/>
              </a:rPr>
              <a:t>oil</a:t>
            </a:r>
            <a:r>
              <a:rPr spc="-10" dirty="0">
                <a:latin typeface="Calibri"/>
                <a:cs typeface="Calibri"/>
              </a:rPr>
              <a:t>e</a:t>
            </a:r>
            <a:r>
              <a:rPr spc="0" dirty="0">
                <a:latin typeface="Calibri"/>
                <a:cs typeface="Calibri"/>
              </a:rPr>
              <a:t>ts and</a:t>
            </a:r>
            <a:r>
              <a:rPr spc="-15" dirty="0">
                <a:latin typeface="Calibri"/>
                <a:cs typeface="Calibri"/>
              </a:rPr>
              <a:t> </a:t>
            </a:r>
            <a:r>
              <a:rPr spc="0" dirty="0">
                <a:latin typeface="Calibri"/>
                <a:cs typeface="Calibri"/>
              </a:rPr>
              <a:t>uri</a:t>
            </a:r>
            <a:r>
              <a:rPr spc="-10" dirty="0">
                <a:latin typeface="Calibri"/>
                <a:cs typeface="Calibri"/>
              </a:rPr>
              <a:t>n</a:t>
            </a:r>
            <a:r>
              <a:rPr spc="0" dirty="0">
                <a:latin typeface="Calibri"/>
                <a:cs typeface="Calibri"/>
              </a:rPr>
              <a:t>als.</a:t>
            </a:r>
            <a:endParaRPr dirty="0">
              <a:latin typeface="Calibri"/>
              <a:cs typeface="Calibri"/>
            </a:endParaRPr>
          </a:p>
          <a:p>
            <a:pPr marL="355600" marR="161925" indent="-342900">
              <a:lnSpc>
                <a:spcPct val="100000"/>
              </a:lnSpc>
              <a:buFont typeface="Calibri"/>
              <a:buAutoNum type="arabicPeriod"/>
              <a:tabLst>
                <a:tab pos="354965" algn="l"/>
              </a:tabLst>
            </a:pPr>
            <a:r>
              <a:rPr spc="0" dirty="0">
                <a:latin typeface="Calibri"/>
                <a:cs typeface="Calibri"/>
              </a:rPr>
              <a:t>On</a:t>
            </a:r>
            <a:r>
              <a:rPr spc="-5" dirty="0">
                <a:latin typeface="Calibri"/>
                <a:cs typeface="Calibri"/>
              </a:rPr>
              <a:t> </a:t>
            </a:r>
            <a:r>
              <a:rPr spc="0" dirty="0">
                <a:latin typeface="Calibri"/>
                <a:cs typeface="Calibri"/>
              </a:rPr>
              <a:t>t</a:t>
            </a:r>
            <a:r>
              <a:rPr spc="-10" dirty="0">
                <a:latin typeface="Calibri"/>
                <a:cs typeface="Calibri"/>
              </a:rPr>
              <a:t>h</a:t>
            </a:r>
            <a:r>
              <a:rPr spc="0" dirty="0">
                <a:latin typeface="Calibri"/>
                <a:cs typeface="Calibri"/>
              </a:rPr>
              <a:t>e basis</a:t>
            </a:r>
            <a:r>
              <a:rPr spc="-15" dirty="0">
                <a:latin typeface="Calibri"/>
                <a:cs typeface="Calibri"/>
              </a:rPr>
              <a:t> </a:t>
            </a:r>
            <a:r>
              <a:rPr spc="0" dirty="0">
                <a:latin typeface="Calibri"/>
                <a:cs typeface="Calibri"/>
              </a:rPr>
              <a:t>of</a:t>
            </a:r>
            <a:r>
              <a:rPr spc="-5" dirty="0">
                <a:latin typeface="Calibri"/>
                <a:cs typeface="Calibri"/>
              </a:rPr>
              <a:t> </a:t>
            </a:r>
            <a:r>
              <a:rPr spc="0" dirty="0">
                <a:latin typeface="Calibri"/>
                <a:cs typeface="Calibri"/>
              </a:rPr>
              <a:t>o</a:t>
            </a:r>
            <a:r>
              <a:rPr spc="-10" dirty="0">
                <a:latin typeface="Calibri"/>
                <a:cs typeface="Calibri"/>
              </a:rPr>
              <a:t>b</a:t>
            </a:r>
            <a:r>
              <a:rPr spc="0" dirty="0">
                <a:latin typeface="Calibri"/>
                <a:cs typeface="Calibri"/>
              </a:rPr>
              <a:t>se</a:t>
            </a:r>
            <a:r>
              <a:rPr spc="10" dirty="0">
                <a:latin typeface="Calibri"/>
                <a:cs typeface="Calibri"/>
              </a:rPr>
              <a:t>r</a:t>
            </a:r>
            <a:r>
              <a:rPr spc="-25" dirty="0">
                <a:latin typeface="Calibri"/>
                <a:cs typeface="Calibri"/>
              </a:rPr>
              <a:t>v</a:t>
            </a:r>
            <a:r>
              <a:rPr spc="-20" dirty="0">
                <a:latin typeface="Calibri"/>
                <a:cs typeface="Calibri"/>
              </a:rPr>
              <a:t>a</a:t>
            </a:r>
            <a:r>
              <a:rPr spc="0" dirty="0">
                <a:latin typeface="Calibri"/>
                <a:cs typeface="Calibri"/>
              </a:rPr>
              <a:t>t</a:t>
            </a:r>
            <a:r>
              <a:rPr spc="-5" dirty="0">
                <a:latin typeface="Calibri"/>
                <a:cs typeface="Calibri"/>
              </a:rPr>
              <a:t>i</a:t>
            </a:r>
            <a:r>
              <a:rPr spc="0" dirty="0">
                <a:latin typeface="Calibri"/>
                <a:cs typeface="Calibri"/>
              </a:rPr>
              <a:t>on</a:t>
            </a:r>
            <a:r>
              <a:rPr spc="-5" dirty="0">
                <a:latin typeface="Calibri"/>
                <a:cs typeface="Calibri"/>
              </a:rPr>
              <a:t> </a:t>
            </a:r>
            <a:r>
              <a:rPr spc="0" dirty="0">
                <a:latin typeface="Calibri"/>
                <a:cs typeface="Calibri"/>
              </a:rPr>
              <a:t>and</a:t>
            </a:r>
            <a:r>
              <a:rPr spc="-15" dirty="0">
                <a:latin typeface="Calibri"/>
                <a:cs typeface="Calibri"/>
              </a:rPr>
              <a:t> </a:t>
            </a:r>
            <a:r>
              <a:rPr spc="0" dirty="0">
                <a:latin typeface="Calibri"/>
                <a:cs typeface="Calibri"/>
              </a:rPr>
              <a:t>i</a:t>
            </a:r>
            <a:r>
              <a:rPr spc="-25" dirty="0">
                <a:latin typeface="Calibri"/>
                <a:cs typeface="Calibri"/>
              </a:rPr>
              <a:t>nt</a:t>
            </a:r>
            <a:r>
              <a:rPr spc="0" dirty="0">
                <a:latin typeface="Calibri"/>
                <a:cs typeface="Calibri"/>
              </a:rPr>
              <a:t>e</a:t>
            </a:r>
            <a:r>
              <a:rPr spc="-40" dirty="0">
                <a:latin typeface="Calibri"/>
                <a:cs typeface="Calibri"/>
              </a:rPr>
              <a:t>r</a:t>
            </a:r>
            <a:r>
              <a:rPr spc="0" dirty="0">
                <a:latin typeface="Calibri"/>
                <a:cs typeface="Calibri"/>
              </a:rPr>
              <a:t>action with</a:t>
            </a:r>
            <a:r>
              <a:rPr spc="-5" dirty="0">
                <a:latin typeface="Calibri"/>
                <a:cs typeface="Calibri"/>
              </a:rPr>
              <a:t> </a:t>
            </a:r>
            <a:r>
              <a:rPr spc="0" dirty="0">
                <a:latin typeface="Calibri"/>
                <a:cs typeface="Calibri"/>
              </a:rPr>
              <a:t>ci</a:t>
            </a:r>
            <a:r>
              <a:rPr spc="-10" dirty="0">
                <a:latin typeface="Calibri"/>
                <a:cs typeface="Calibri"/>
              </a:rPr>
              <a:t>t</a:t>
            </a:r>
            <a:r>
              <a:rPr spc="0" dirty="0">
                <a:latin typeface="Calibri"/>
                <a:cs typeface="Calibri"/>
              </a:rPr>
              <a:t>i</a:t>
            </a:r>
            <a:r>
              <a:rPr spc="-45" dirty="0">
                <a:latin typeface="Calibri"/>
                <a:cs typeface="Calibri"/>
              </a:rPr>
              <a:t>z</a:t>
            </a:r>
            <a:r>
              <a:rPr spc="0" dirty="0">
                <a:latin typeface="Calibri"/>
                <a:cs typeface="Calibri"/>
              </a:rPr>
              <a:t>ens/p</a:t>
            </a:r>
            <a:r>
              <a:rPr spc="-10" dirty="0">
                <a:latin typeface="Calibri"/>
                <a:cs typeface="Calibri"/>
              </a:rPr>
              <a:t>l</a:t>
            </a:r>
            <a:r>
              <a:rPr spc="0" dirty="0">
                <a:latin typeface="Calibri"/>
                <a:cs typeface="Calibri"/>
              </a:rPr>
              <a:t>a</a:t>
            </a:r>
            <a:r>
              <a:rPr spc="-20" dirty="0">
                <a:latin typeface="Calibri"/>
                <a:cs typeface="Calibri"/>
              </a:rPr>
              <a:t>n</a:t>
            </a:r>
            <a:r>
              <a:rPr spc="0" dirty="0">
                <a:latin typeface="Calibri"/>
                <a:cs typeface="Calibri"/>
              </a:rPr>
              <a:t>t</a:t>
            </a:r>
            <a:r>
              <a:rPr spc="-15" dirty="0">
                <a:latin typeface="Calibri"/>
                <a:cs typeface="Calibri"/>
              </a:rPr>
              <a:t> </a:t>
            </a:r>
            <a:r>
              <a:rPr spc="0" dirty="0">
                <a:latin typeface="Calibri"/>
                <a:cs typeface="Calibri"/>
              </a:rPr>
              <a:t>o</a:t>
            </a:r>
            <a:r>
              <a:rPr spc="-20" dirty="0">
                <a:latin typeface="Calibri"/>
                <a:cs typeface="Calibri"/>
              </a:rPr>
              <a:t>f</a:t>
            </a:r>
            <a:r>
              <a:rPr spc="0" dirty="0">
                <a:latin typeface="Calibri"/>
                <a:cs typeface="Calibri"/>
              </a:rPr>
              <a:t>f</a:t>
            </a:r>
            <a:r>
              <a:rPr spc="-5" dirty="0">
                <a:latin typeface="Calibri"/>
                <a:cs typeface="Calibri"/>
              </a:rPr>
              <a:t>i</a:t>
            </a:r>
            <a:r>
              <a:rPr spc="0" dirty="0">
                <a:latin typeface="Calibri"/>
                <a:cs typeface="Calibri"/>
              </a:rPr>
              <a:t>cial,</a:t>
            </a:r>
            <a:r>
              <a:rPr spc="-10" dirty="0">
                <a:latin typeface="Calibri"/>
                <a:cs typeface="Calibri"/>
              </a:rPr>
              <a:t> </a:t>
            </a:r>
            <a:r>
              <a:rPr b="1" spc="-5" dirty="0">
                <a:latin typeface="Calibri"/>
                <a:cs typeface="Calibri"/>
              </a:rPr>
              <a:t>Independe</a:t>
            </a:r>
            <a:r>
              <a:rPr b="1" spc="-25" dirty="0">
                <a:latin typeface="Calibri"/>
                <a:cs typeface="Calibri"/>
              </a:rPr>
              <a:t>n</a:t>
            </a:r>
            <a:r>
              <a:rPr b="1" spc="0" dirty="0">
                <a:latin typeface="Calibri"/>
                <a:cs typeface="Calibri"/>
              </a:rPr>
              <a:t>t</a:t>
            </a:r>
            <a:r>
              <a:rPr b="1" spc="10" dirty="0">
                <a:latin typeface="Calibri"/>
                <a:cs typeface="Calibri"/>
              </a:rPr>
              <a:t> </a:t>
            </a:r>
            <a:r>
              <a:rPr b="1" spc="-90" dirty="0">
                <a:latin typeface="Calibri"/>
                <a:cs typeface="Calibri"/>
              </a:rPr>
              <a:t>V</a:t>
            </a:r>
            <a:r>
              <a:rPr b="1" spc="-5" dirty="0">
                <a:latin typeface="Calibri"/>
                <a:cs typeface="Calibri"/>
              </a:rPr>
              <a:t>a</a:t>
            </a:r>
            <a:r>
              <a:rPr b="1" spc="0" dirty="0">
                <a:latin typeface="Calibri"/>
                <a:cs typeface="Calibri"/>
              </a:rPr>
              <a:t>l</a:t>
            </a:r>
            <a:r>
              <a:rPr b="1" spc="-5" dirty="0">
                <a:latin typeface="Calibri"/>
                <a:cs typeface="Calibri"/>
              </a:rPr>
              <a:t>id</a:t>
            </a:r>
            <a:r>
              <a:rPr b="1" spc="-15" dirty="0">
                <a:latin typeface="Calibri"/>
                <a:cs typeface="Calibri"/>
              </a:rPr>
              <a:t>a</a:t>
            </a:r>
            <a:r>
              <a:rPr b="1" spc="-5" dirty="0">
                <a:latin typeface="Calibri"/>
                <a:cs typeface="Calibri"/>
              </a:rPr>
              <a:t>tio</a:t>
            </a:r>
            <a:r>
              <a:rPr b="1" spc="0" dirty="0">
                <a:latin typeface="Calibri"/>
                <a:cs typeface="Calibri"/>
              </a:rPr>
              <a:t>n</a:t>
            </a:r>
            <a:r>
              <a:rPr b="1" spc="-15" dirty="0">
                <a:latin typeface="Calibri"/>
                <a:cs typeface="Calibri"/>
              </a:rPr>
              <a:t> </a:t>
            </a:r>
            <a:r>
              <a:rPr b="1" spc="-5" dirty="0">
                <a:latin typeface="Calibri"/>
                <a:cs typeface="Calibri"/>
              </a:rPr>
              <a:t>M</a:t>
            </a:r>
            <a:r>
              <a:rPr b="1" spc="-20" dirty="0">
                <a:latin typeface="Calibri"/>
                <a:cs typeface="Calibri"/>
              </a:rPr>
              <a:t>a</a:t>
            </a:r>
            <a:r>
              <a:rPr b="1" spc="-5" dirty="0">
                <a:latin typeface="Calibri"/>
                <a:cs typeface="Calibri"/>
              </a:rPr>
              <a:t>t</a:t>
            </a:r>
            <a:r>
              <a:rPr b="1" spc="0" dirty="0">
                <a:latin typeface="Calibri"/>
                <a:cs typeface="Calibri"/>
              </a:rPr>
              <a:t>r</a:t>
            </a:r>
            <a:r>
              <a:rPr b="1" spc="-5" dirty="0">
                <a:latin typeface="Calibri"/>
                <a:cs typeface="Calibri"/>
              </a:rPr>
              <a:t>i</a:t>
            </a:r>
            <a:r>
              <a:rPr b="1" spc="0" dirty="0">
                <a:latin typeface="Calibri"/>
                <a:cs typeface="Calibri"/>
              </a:rPr>
              <a:t>x</a:t>
            </a:r>
            <a:r>
              <a:rPr b="1" spc="-5" dirty="0">
                <a:latin typeface="Calibri"/>
                <a:cs typeface="Calibri"/>
              </a:rPr>
              <a:t> (IVM</a:t>
            </a:r>
            <a:r>
              <a:rPr b="1" spc="0" dirty="0">
                <a:latin typeface="Calibri"/>
                <a:cs typeface="Calibri"/>
              </a:rPr>
              <a:t>)</a:t>
            </a:r>
            <a:r>
              <a:rPr b="1" spc="10" dirty="0">
                <a:latin typeface="Calibri"/>
                <a:cs typeface="Calibri"/>
              </a:rPr>
              <a:t> </a:t>
            </a:r>
            <a:r>
              <a:rPr spc="0" dirty="0">
                <a:latin typeface="Calibri"/>
                <a:cs typeface="Calibri"/>
              </a:rPr>
              <a:t>will</a:t>
            </a:r>
            <a:r>
              <a:rPr spc="-15" dirty="0">
                <a:latin typeface="Calibri"/>
                <a:cs typeface="Calibri"/>
              </a:rPr>
              <a:t> </a:t>
            </a:r>
            <a:r>
              <a:rPr spc="0" dirty="0">
                <a:latin typeface="Calibri"/>
                <a:cs typeface="Calibri"/>
              </a:rPr>
              <a:t>be appl</a:t>
            </a:r>
            <a:r>
              <a:rPr spc="-10" dirty="0">
                <a:latin typeface="Calibri"/>
                <a:cs typeface="Calibri"/>
              </a:rPr>
              <a:t>i</a:t>
            </a:r>
            <a:r>
              <a:rPr spc="0" dirty="0">
                <a:latin typeface="Calibri"/>
                <a:cs typeface="Calibri"/>
              </a:rPr>
              <a:t>ed</a:t>
            </a:r>
            <a:r>
              <a:rPr spc="-25" dirty="0">
                <a:latin typeface="Calibri"/>
                <a:cs typeface="Calibri"/>
              </a:rPr>
              <a:t> </a:t>
            </a:r>
            <a:r>
              <a:rPr spc="0" dirty="0">
                <a:latin typeface="Calibri"/>
                <a:cs typeface="Calibri"/>
              </a:rPr>
              <a:t>and</a:t>
            </a:r>
            <a:r>
              <a:rPr spc="-15" dirty="0">
                <a:latin typeface="Calibri"/>
                <a:cs typeface="Calibri"/>
              </a:rPr>
              <a:t> </a:t>
            </a:r>
            <a:r>
              <a:rPr spc="0" dirty="0">
                <a:latin typeface="Calibri"/>
                <a:cs typeface="Calibri"/>
              </a:rPr>
              <a:t>f</a:t>
            </a:r>
            <a:r>
              <a:rPr spc="-5" dirty="0">
                <a:latin typeface="Calibri"/>
                <a:cs typeface="Calibri"/>
              </a:rPr>
              <a:t>i</a:t>
            </a:r>
            <a:r>
              <a:rPr spc="0" dirty="0">
                <a:latin typeface="Calibri"/>
                <a:cs typeface="Calibri"/>
              </a:rPr>
              <a:t>nal</a:t>
            </a:r>
            <a:r>
              <a:rPr spc="-20" dirty="0">
                <a:latin typeface="Calibri"/>
                <a:cs typeface="Calibri"/>
              </a:rPr>
              <a:t> </a:t>
            </a:r>
            <a:r>
              <a:rPr spc="0" dirty="0">
                <a:latin typeface="Calibri"/>
                <a:cs typeface="Calibri"/>
              </a:rPr>
              <a:t>mar</a:t>
            </a:r>
            <a:r>
              <a:rPr spc="-25" dirty="0">
                <a:latin typeface="Calibri"/>
                <a:cs typeface="Calibri"/>
              </a:rPr>
              <a:t>k</a:t>
            </a:r>
            <a:r>
              <a:rPr spc="0" dirty="0">
                <a:latin typeface="Calibri"/>
                <a:cs typeface="Calibri"/>
              </a:rPr>
              <a:t>s gi</a:t>
            </a:r>
            <a:r>
              <a:rPr spc="-15" dirty="0">
                <a:latin typeface="Calibri"/>
                <a:cs typeface="Calibri"/>
              </a:rPr>
              <a:t>v</a:t>
            </a:r>
            <a:r>
              <a:rPr spc="0" dirty="0">
                <a:latin typeface="Calibri"/>
                <a:cs typeface="Calibri"/>
              </a:rPr>
              <a:t>en). </a:t>
            </a:r>
            <a:r>
              <a:rPr spc="-20" dirty="0">
                <a:latin typeface="Calibri"/>
                <a:cs typeface="Calibri"/>
              </a:rPr>
              <a:t> </a:t>
            </a:r>
            <a:r>
              <a:rPr spc="0" dirty="0">
                <a:latin typeface="Calibri"/>
                <a:cs typeface="Calibri"/>
              </a:rPr>
              <a:t>Final</a:t>
            </a:r>
            <a:r>
              <a:rPr spc="-20" dirty="0">
                <a:latin typeface="Calibri"/>
                <a:cs typeface="Calibri"/>
              </a:rPr>
              <a:t> </a:t>
            </a:r>
            <a:r>
              <a:rPr spc="0" dirty="0">
                <a:latin typeface="Calibri"/>
                <a:cs typeface="Calibri"/>
              </a:rPr>
              <a:t>mar</a:t>
            </a:r>
            <a:r>
              <a:rPr spc="-25" dirty="0">
                <a:latin typeface="Calibri"/>
                <a:cs typeface="Calibri"/>
              </a:rPr>
              <a:t>k</a:t>
            </a:r>
            <a:r>
              <a:rPr spc="0" dirty="0">
                <a:latin typeface="Calibri"/>
                <a:cs typeface="Calibri"/>
              </a:rPr>
              <a:t>s = Mar</a:t>
            </a:r>
            <a:r>
              <a:rPr spc="-25" dirty="0">
                <a:latin typeface="Calibri"/>
                <a:cs typeface="Calibri"/>
              </a:rPr>
              <a:t>k</a:t>
            </a:r>
            <a:r>
              <a:rPr spc="0" dirty="0">
                <a:latin typeface="Calibri"/>
                <a:cs typeface="Calibri"/>
              </a:rPr>
              <a:t>s c</a:t>
            </a:r>
            <a:r>
              <a:rPr spc="-10" dirty="0">
                <a:latin typeface="Calibri"/>
                <a:cs typeface="Calibri"/>
              </a:rPr>
              <a:t>l</a:t>
            </a:r>
            <a:r>
              <a:rPr spc="0" dirty="0">
                <a:latin typeface="Calibri"/>
                <a:cs typeface="Calibri"/>
              </a:rPr>
              <a:t>ai</a:t>
            </a:r>
            <a:r>
              <a:rPr spc="-10" dirty="0">
                <a:latin typeface="Calibri"/>
                <a:cs typeface="Calibri"/>
              </a:rPr>
              <a:t>m</a:t>
            </a:r>
            <a:r>
              <a:rPr spc="0" dirty="0">
                <a:latin typeface="Calibri"/>
                <a:cs typeface="Calibri"/>
              </a:rPr>
              <a:t>ed</a:t>
            </a:r>
            <a:r>
              <a:rPr spc="-10" dirty="0">
                <a:latin typeface="Calibri"/>
                <a:cs typeface="Calibri"/>
              </a:rPr>
              <a:t> </a:t>
            </a:r>
            <a:r>
              <a:rPr spc="0" dirty="0">
                <a:latin typeface="Calibri"/>
                <a:cs typeface="Calibri"/>
              </a:rPr>
              <a:t>– mar</a:t>
            </a:r>
            <a:r>
              <a:rPr spc="-25" dirty="0">
                <a:latin typeface="Calibri"/>
                <a:cs typeface="Calibri"/>
              </a:rPr>
              <a:t>k</a:t>
            </a:r>
            <a:r>
              <a:rPr spc="0" dirty="0">
                <a:latin typeface="Calibri"/>
                <a:cs typeface="Calibri"/>
              </a:rPr>
              <a:t>s a</a:t>
            </a:r>
            <a:r>
              <a:rPr spc="-10" dirty="0">
                <a:latin typeface="Calibri"/>
                <a:cs typeface="Calibri"/>
              </a:rPr>
              <a:t>d</a:t>
            </a:r>
            <a:r>
              <a:rPr spc="0" dirty="0">
                <a:latin typeface="Calibri"/>
                <a:cs typeface="Calibri"/>
              </a:rPr>
              <a:t>ju</a:t>
            </a:r>
            <a:r>
              <a:rPr spc="-25" dirty="0">
                <a:latin typeface="Calibri"/>
                <a:cs typeface="Calibri"/>
              </a:rPr>
              <a:t>st</a:t>
            </a:r>
            <a:r>
              <a:rPr spc="0" dirty="0">
                <a:latin typeface="Calibri"/>
                <a:cs typeface="Calibri"/>
              </a:rPr>
              <a:t>ed as</a:t>
            </a:r>
            <a:r>
              <a:rPr spc="-10" dirty="0">
                <a:latin typeface="Calibri"/>
                <a:cs typeface="Calibri"/>
              </a:rPr>
              <a:t> </a:t>
            </a:r>
            <a:r>
              <a:rPr spc="0" dirty="0">
                <a:latin typeface="Calibri"/>
                <a:cs typeface="Calibri"/>
              </a:rPr>
              <a:t>per IVM</a:t>
            </a:r>
            <a:endParaRPr dirty="0">
              <a:latin typeface="Calibri"/>
              <a:cs typeface="Calibri"/>
            </a:endParaRPr>
          </a:p>
        </p:txBody>
      </p:sp>
      <p:sp>
        <p:nvSpPr>
          <p:cNvPr id="15" name="Rounded Rectangle 14">
            <a:extLst>
              <a:ext uri="{FF2B5EF4-FFF2-40B4-BE49-F238E27FC236}">
                <a16:creationId xmlns:a16="http://schemas.microsoft.com/office/drawing/2014/main" id="{DC8C7C1B-EE47-4B43-8E0E-D7009AA2F98F}"/>
              </a:ext>
            </a:extLst>
          </p:cNvPr>
          <p:cNvSpPr/>
          <p:nvPr/>
        </p:nvSpPr>
        <p:spPr>
          <a:xfrm>
            <a:off x="38596" y="35758"/>
            <a:ext cx="1254970" cy="80595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lang="en-US" sz="2400" b="1" dirty="0">
                <a:solidFill>
                  <a:srgbClr val="FFFFFF"/>
                </a:solidFill>
                <a:latin typeface="Arial"/>
                <a:ea typeface="Calibri"/>
                <a:cs typeface="Times New Roman"/>
              </a:rPr>
              <a:t>3</a:t>
            </a:r>
            <a:r>
              <a:rPr kumimoji="0" lang="en-US" sz="2400" b="1" i="0" u="none" strike="noStrike" kern="1200" cap="none" spc="0" normalizeH="0" baseline="0" noProof="0" dirty="0">
                <a:ln>
                  <a:noFill/>
                </a:ln>
                <a:solidFill>
                  <a:srgbClr val="FFFFFF"/>
                </a:solidFill>
                <a:effectLst/>
                <a:uLnTx/>
                <a:uFillTx/>
                <a:latin typeface="Arial"/>
                <a:ea typeface="Calibri"/>
                <a:cs typeface="Times New Roman"/>
              </a:rPr>
              <a:t>.4</a:t>
            </a:r>
            <a:endParaRPr kumimoji="0" lang="en-SG" sz="8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6" name="Rounded Rectangle 15">
            <a:extLst>
              <a:ext uri="{FF2B5EF4-FFF2-40B4-BE49-F238E27FC236}">
                <a16:creationId xmlns:a16="http://schemas.microsoft.com/office/drawing/2014/main" id="{C13BC3A1-F967-9642-8D97-AED4F7F905B9}"/>
              </a:ext>
            </a:extLst>
          </p:cNvPr>
          <p:cNvSpPr/>
          <p:nvPr/>
        </p:nvSpPr>
        <p:spPr>
          <a:xfrm>
            <a:off x="1148316" y="40858"/>
            <a:ext cx="10908429" cy="789134"/>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rPr>
              <a:t>Are </a:t>
            </a:r>
            <a:r>
              <a:rPr kumimoji="0" lang="en-US" sz="2000" b="1" i="0" u="none" strike="noStrike" kern="1200" cap="none" spc="0" normalizeH="0" baseline="0" noProof="0" dirty="0">
                <a:ln>
                  <a:noFill/>
                </a:ln>
                <a:solidFill>
                  <a:srgbClr val="000000"/>
                </a:solidFill>
                <a:effectLst/>
                <a:uLnTx/>
                <a:uFillTx/>
                <a:latin typeface="Calibri" panose="020F0502020204030204"/>
                <a:ea typeface="Times New Roman"/>
                <a:cs typeface="Arial"/>
              </a:rPr>
              <a:t>Public </a:t>
            </a:r>
            <a:r>
              <a:rPr lang="en-US" sz="2000" b="1" dirty="0">
                <a:solidFill>
                  <a:srgbClr val="000000"/>
                </a:solidFill>
                <a:latin typeface="Calibri" panose="020F0502020204030204"/>
                <a:ea typeface="Times New Roman"/>
                <a:cs typeface="Arial"/>
              </a:rPr>
              <a:t>Toilets, Urinals and </a:t>
            </a:r>
            <a:r>
              <a:rPr kumimoji="0" lang="en-US" sz="2000" b="1" i="0" u="none" strike="noStrike" kern="1200" cap="none" spc="0" normalizeH="0" baseline="0" noProof="0" dirty="0">
                <a:ln>
                  <a:noFill/>
                </a:ln>
                <a:solidFill>
                  <a:srgbClr val="000000"/>
                </a:solidFill>
                <a:effectLst/>
                <a:uLnTx/>
                <a:uFillTx/>
                <a:latin typeface="Calibri" panose="020F0502020204030204"/>
                <a:ea typeface="Times New Roman"/>
                <a:cs typeface="Arial"/>
              </a:rPr>
              <a:t>Community Toilets clean </a:t>
            </a: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rPr>
              <a:t>and </a:t>
            </a:r>
            <a:r>
              <a:rPr kumimoji="0" lang="en-US" sz="2000" b="1" i="0" u="none" strike="noStrike" kern="1200" cap="none" spc="0" normalizeH="0" baseline="0" noProof="0" dirty="0">
                <a:ln>
                  <a:noFill/>
                </a:ln>
                <a:solidFill>
                  <a:srgbClr val="000000"/>
                </a:solidFill>
                <a:effectLst/>
                <a:uLnTx/>
                <a:uFillTx/>
                <a:latin typeface="Calibri" panose="020F0502020204030204"/>
                <a:ea typeface="Times New Roman"/>
                <a:cs typeface="Arial"/>
              </a:rPr>
              <a:t>user friendly  - </a:t>
            </a:r>
            <a:r>
              <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rPr>
              <a:t>each performance indicator</a:t>
            </a:r>
            <a:r>
              <a:rPr kumimoji="0" lang="en-US" sz="2000" b="1" i="0" u="none" strike="noStrike" kern="1200" cap="none" spc="0" normalizeH="0" baseline="0" noProof="0" dirty="0">
                <a:ln>
                  <a:noFill/>
                </a:ln>
                <a:solidFill>
                  <a:srgbClr val="000000"/>
                </a:solidFill>
                <a:effectLst/>
                <a:uLnTx/>
                <a:uFillTx/>
                <a:latin typeface="Calibri" panose="020F0502020204030204"/>
                <a:ea typeface="Times New Roman"/>
                <a:cs typeface="Arial"/>
              </a:rPr>
              <a:t> to be answered with either YES or NO.</a:t>
            </a:r>
            <a:endParaRPr kumimoji="0" lang="en-US" sz="2000" b="0" i="0" u="none" strike="noStrike" kern="1200" cap="none" spc="0" normalizeH="0" baseline="0" noProof="0" dirty="0">
              <a:ln>
                <a:noFill/>
              </a:ln>
              <a:solidFill>
                <a:srgbClr val="000000"/>
              </a:solidFill>
              <a:effectLst/>
              <a:uLnTx/>
              <a:uFillTx/>
              <a:latin typeface="Calibri" panose="020F0502020204030204"/>
              <a:ea typeface="Times New Roman"/>
              <a:cs typeface="Arial"/>
            </a:endParaRPr>
          </a:p>
        </p:txBody>
      </p:sp>
      <p:sp>
        <p:nvSpPr>
          <p:cNvPr id="18" name="object 15">
            <a:extLst>
              <a:ext uri="{FF2B5EF4-FFF2-40B4-BE49-F238E27FC236}">
                <a16:creationId xmlns:a16="http://schemas.microsoft.com/office/drawing/2014/main" id="{12ED64B8-7671-44B5-AEF6-2308356C3486}"/>
              </a:ext>
            </a:extLst>
          </p:cNvPr>
          <p:cNvSpPr txBox="1"/>
          <p:nvPr/>
        </p:nvSpPr>
        <p:spPr>
          <a:xfrm>
            <a:off x="67141" y="5205853"/>
            <a:ext cx="1467612" cy="462781"/>
          </a:xfrm>
          <a:prstGeom prst="rect">
            <a:avLst/>
          </a:prstGeom>
          <a:noFill/>
        </p:spPr>
        <p:txBody>
          <a:bodyPr vert="horz" wrap="square" lIns="0" tIns="0" rIns="0" bIns="0" rtlCol="0" anchor="ctr">
            <a:noAutofit/>
          </a:bodyPr>
          <a:lstStyle/>
          <a:p>
            <a:pPr marL="12700" algn="ctr">
              <a:lnSpc>
                <a:spcPct val="100000"/>
              </a:lnSpc>
            </a:pPr>
            <a:r>
              <a:rPr lang="en-US" sz="1600" b="1" spc="-15" dirty="0">
                <a:latin typeface="Calibri"/>
                <a:cs typeface="Calibri"/>
              </a:rPr>
              <a:t>To be validated in </a:t>
            </a:r>
            <a:r>
              <a:rPr lang="en-US" sz="1600" b="1" spc="-10" dirty="0">
                <a:latin typeface="Calibri"/>
                <a:cs typeface="Calibri"/>
              </a:rPr>
              <a:t>Ph</a:t>
            </a:r>
            <a:r>
              <a:rPr sz="1600" b="1" spc="-10" dirty="0">
                <a:latin typeface="Calibri"/>
                <a:cs typeface="Calibri"/>
              </a:rPr>
              <a:t>-3</a:t>
            </a:r>
            <a:r>
              <a:rPr lang="en-US" sz="1600" b="1" spc="-10" dirty="0">
                <a:latin typeface="Calibri"/>
                <a:cs typeface="Calibri"/>
              </a:rPr>
              <a:t> also</a:t>
            </a:r>
            <a:endParaRPr sz="1600" dirty="0">
              <a:latin typeface="Calibri"/>
              <a:cs typeface="Calibri"/>
            </a:endParaRPr>
          </a:p>
        </p:txBody>
      </p:sp>
    </p:spTree>
    <p:extLst>
      <p:ext uri="{BB962C8B-B14F-4D97-AF65-F5344CB8AC3E}">
        <p14:creationId xmlns:p14="http://schemas.microsoft.com/office/powerpoint/2010/main" val="3946297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2" name="Rectangle 1">
            <a:extLst>
              <a:ext uri="{FF2B5EF4-FFF2-40B4-BE49-F238E27FC236}">
                <a16:creationId xmlns:a16="http://schemas.microsoft.com/office/drawing/2014/main" id="{D7D26458-BE95-4F85-92D5-45BFD41E71EC}"/>
              </a:ext>
            </a:extLst>
          </p:cNvPr>
          <p:cNvSpPr/>
          <p:nvPr/>
        </p:nvSpPr>
        <p:spPr>
          <a:xfrm>
            <a:off x="728870" y="1153343"/>
            <a:ext cx="10588488" cy="51016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Google Shape;94;p13"/>
          <p:cNvSpPr txBox="1"/>
          <p:nvPr/>
        </p:nvSpPr>
        <p:spPr>
          <a:xfrm>
            <a:off x="850736" y="1260190"/>
            <a:ext cx="10347354" cy="4902072"/>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Each indicator of the Service Level Progress is cross validated with the data retrieved from a combination of all or few of the following </a:t>
            </a:r>
            <a:r>
              <a:rPr kumimoji="0" lang="en-I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 </a:t>
            </a:r>
            <a:br>
              <a:rPr kumimoji="0" lang="en-I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br>
            <a:endParaRPr kumimoji="0" lang="en-I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endParaRPr>
          </a:p>
          <a:p>
            <a:pPr marL="380990" marR="0" lvl="0" indent="-38099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Direct Observation/On Field Assessment</a:t>
            </a:r>
            <a:b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br>
            <a:endPar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endParaRPr>
          </a:p>
          <a:p>
            <a:pPr marL="380990" marR="0" lvl="0" indent="-38099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Citizen Validation in field</a:t>
            </a:r>
            <a:b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br>
            <a:endPar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endParaRPr>
          </a:p>
          <a:p>
            <a:pPr marL="380990" marR="0" lvl="0" indent="-38099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On Call Citizen Validation </a:t>
            </a:r>
            <a:b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br>
            <a:endPar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endParaRPr>
          </a:p>
          <a:p>
            <a:pPr marL="380990" marR="0" lvl="0" indent="-38099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Data from </a:t>
            </a:r>
            <a:r>
              <a:rPr kumimoji="0" lang="en-IN"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Swachhatam</a:t>
            </a: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 Portal</a:t>
            </a:r>
          </a:p>
          <a:p>
            <a:pPr marL="380990" marR="0" lvl="0" indent="-38099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IN" sz="20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Incorrect claims by ULB(s) in the SLP will invoke negative marking through </a:t>
            </a:r>
            <a:r>
              <a:rPr kumimoji="0" lang="en-I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Lato Light" panose="020F0502020204030203" pitchFamily="34" charset="0"/>
                <a:sym typeface="Lato"/>
              </a:rPr>
              <a:t>Independent Validation Matrix.</a:t>
            </a:r>
          </a:p>
        </p:txBody>
      </p:sp>
      <p:sp>
        <p:nvSpPr>
          <p:cNvPr id="7" name="Rectangle 6">
            <a:extLst>
              <a:ext uri="{FF2B5EF4-FFF2-40B4-BE49-F238E27FC236}">
                <a16:creationId xmlns:a16="http://schemas.microsoft.com/office/drawing/2014/main" id="{FF8BE3A5-851A-4D67-812E-61EB789411E3}"/>
              </a:ext>
            </a:extLst>
          </p:cNvPr>
          <p:cNvSpPr/>
          <p:nvPr/>
        </p:nvSpPr>
        <p:spPr>
          <a:xfrm>
            <a:off x="1212770" y="217632"/>
            <a:ext cx="9441978" cy="729085"/>
          </a:xfrm>
          <a:prstGeom prst="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SLP scoring methodology</a:t>
            </a:r>
          </a:p>
        </p:txBody>
      </p:sp>
      <p:pic>
        <p:nvPicPr>
          <p:cNvPr id="8" name="Picture 7">
            <a:extLst>
              <a:ext uri="{FF2B5EF4-FFF2-40B4-BE49-F238E27FC236}">
                <a16:creationId xmlns:a16="http://schemas.microsoft.com/office/drawing/2014/main" id="{A9827945-8602-4872-BF2D-434EEB7AC6A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1430" y="11006"/>
            <a:ext cx="1201340" cy="89189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EB6DF42-4A03-429F-B3CF-F2343D70CC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6273" y="82087"/>
            <a:ext cx="1386191" cy="74017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1724660" y="239344"/>
            <a:ext cx="8719820" cy="940435"/>
          </a:xfrm>
          <a:prstGeom prst="rect">
            <a:avLst/>
          </a:prstGeom>
        </p:spPr>
        <p:txBody>
          <a:bodyPr vert="horz" wrap="square" lIns="0" tIns="12700" rIns="0" bIns="0" rtlCol="0">
            <a:spAutoFit/>
          </a:bodyPr>
          <a:lstStyle/>
          <a:p>
            <a:pPr marL="12700">
              <a:lnSpc>
                <a:spcPct val="100000"/>
              </a:lnSpc>
              <a:spcBef>
                <a:spcPts val="100"/>
              </a:spcBef>
            </a:pPr>
            <a:r>
              <a:rPr sz="6000" b="0" spc="95" dirty="0">
                <a:solidFill>
                  <a:srgbClr val="2E469C"/>
                </a:solidFill>
                <a:latin typeface="Arial Black"/>
                <a:cs typeface="Arial Black"/>
              </a:rPr>
              <a:t>PUBLIC</a:t>
            </a:r>
            <a:r>
              <a:rPr sz="6000" b="0" spc="180" dirty="0">
                <a:solidFill>
                  <a:srgbClr val="2E469C"/>
                </a:solidFill>
                <a:latin typeface="Arial Black"/>
                <a:cs typeface="Arial Black"/>
              </a:rPr>
              <a:t> </a:t>
            </a:r>
            <a:r>
              <a:rPr sz="6000" b="0" spc="60" dirty="0">
                <a:solidFill>
                  <a:srgbClr val="2E469C"/>
                </a:solidFill>
                <a:latin typeface="Arial Black"/>
                <a:cs typeface="Arial Black"/>
              </a:rPr>
              <a:t>TOILET</a:t>
            </a:r>
            <a:r>
              <a:rPr sz="6000" b="0" spc="200" dirty="0">
                <a:solidFill>
                  <a:srgbClr val="2E469C"/>
                </a:solidFill>
                <a:latin typeface="Arial Black"/>
                <a:cs typeface="Arial Black"/>
              </a:rPr>
              <a:t> </a:t>
            </a:r>
            <a:r>
              <a:rPr sz="6000" b="0" spc="85" dirty="0">
                <a:solidFill>
                  <a:srgbClr val="2E469C"/>
                </a:solidFill>
                <a:latin typeface="Arial Black"/>
                <a:cs typeface="Arial Black"/>
              </a:rPr>
              <a:t>(PT)</a:t>
            </a:r>
            <a:endParaRPr sz="6000">
              <a:latin typeface="Arial Black"/>
              <a:cs typeface="Arial Black"/>
            </a:endParaRPr>
          </a:p>
        </p:txBody>
      </p:sp>
      <p:sp>
        <p:nvSpPr>
          <p:cNvPr id="9" name="object 9"/>
          <p:cNvSpPr txBox="1"/>
          <p:nvPr/>
        </p:nvSpPr>
        <p:spPr>
          <a:xfrm>
            <a:off x="990396" y="2016378"/>
            <a:ext cx="10394315" cy="848360"/>
          </a:xfrm>
          <a:prstGeom prst="rect">
            <a:avLst/>
          </a:prstGeom>
        </p:spPr>
        <p:txBody>
          <a:bodyPr vert="horz" wrap="square" lIns="0" tIns="12700" rIns="0" bIns="0" rtlCol="0">
            <a:spAutoFit/>
          </a:bodyPr>
          <a:lstStyle/>
          <a:p>
            <a:pPr marL="299085" marR="5080" indent="-287020">
              <a:lnSpc>
                <a:spcPct val="100000"/>
              </a:lnSpc>
              <a:spcBef>
                <a:spcPts val="100"/>
              </a:spcBef>
              <a:buFont typeface="Arial MT"/>
              <a:buChar char="•"/>
              <a:tabLst>
                <a:tab pos="299085" algn="l"/>
                <a:tab pos="299720" algn="l"/>
                <a:tab pos="3651885" algn="l"/>
              </a:tabLst>
            </a:pPr>
            <a:r>
              <a:rPr sz="1800" b="1" dirty="0">
                <a:latin typeface="Arial"/>
                <a:cs typeface="Arial"/>
              </a:rPr>
              <a:t>Public</a:t>
            </a:r>
            <a:r>
              <a:rPr sz="1800" b="1" spc="85" dirty="0">
                <a:latin typeface="Arial"/>
                <a:cs typeface="Arial"/>
              </a:rPr>
              <a:t> </a:t>
            </a:r>
            <a:r>
              <a:rPr sz="1800" b="1" spc="-5" dirty="0">
                <a:latin typeface="Arial"/>
                <a:cs typeface="Arial"/>
              </a:rPr>
              <a:t>toilets</a:t>
            </a:r>
            <a:r>
              <a:rPr sz="1800" b="1" spc="70" dirty="0">
                <a:latin typeface="Arial"/>
                <a:cs typeface="Arial"/>
              </a:rPr>
              <a:t> </a:t>
            </a:r>
            <a:r>
              <a:rPr sz="1800" b="1" dirty="0">
                <a:latin typeface="Arial"/>
                <a:cs typeface="Arial"/>
              </a:rPr>
              <a:t>(PT)</a:t>
            </a:r>
            <a:r>
              <a:rPr sz="1800" b="1" spc="90" dirty="0">
                <a:latin typeface="Arial"/>
                <a:cs typeface="Arial"/>
              </a:rPr>
              <a:t> </a:t>
            </a:r>
            <a:r>
              <a:rPr sz="1800" b="1" dirty="0">
                <a:latin typeface="Arial"/>
                <a:cs typeface="Arial"/>
              </a:rPr>
              <a:t>is</a:t>
            </a:r>
            <a:r>
              <a:rPr sz="1800" b="1" spc="80" dirty="0">
                <a:latin typeface="Arial"/>
                <a:cs typeface="Arial"/>
              </a:rPr>
              <a:t> </a:t>
            </a:r>
            <a:r>
              <a:rPr sz="1800" b="1" spc="-5" dirty="0">
                <a:latin typeface="Arial"/>
                <a:cs typeface="Arial"/>
              </a:rPr>
              <a:t>a</a:t>
            </a:r>
            <a:r>
              <a:rPr sz="1800" b="1" spc="80" dirty="0">
                <a:latin typeface="Arial"/>
                <a:cs typeface="Arial"/>
              </a:rPr>
              <a:t> </a:t>
            </a:r>
            <a:r>
              <a:rPr sz="1800" b="1" spc="-5" dirty="0">
                <a:latin typeface="Arial"/>
                <a:cs typeface="Arial"/>
              </a:rPr>
              <a:t>facility	provided</a:t>
            </a:r>
            <a:r>
              <a:rPr sz="1800" b="1" spc="85" dirty="0">
                <a:latin typeface="Arial"/>
                <a:cs typeface="Arial"/>
              </a:rPr>
              <a:t> </a:t>
            </a:r>
            <a:r>
              <a:rPr sz="1800" b="1" dirty="0">
                <a:latin typeface="Arial"/>
                <a:cs typeface="Arial"/>
              </a:rPr>
              <a:t>for</a:t>
            </a:r>
            <a:r>
              <a:rPr sz="1800" b="1" spc="80" dirty="0">
                <a:latin typeface="Arial"/>
                <a:cs typeface="Arial"/>
              </a:rPr>
              <a:t> </a:t>
            </a:r>
            <a:r>
              <a:rPr sz="1800" b="1" dirty="0">
                <a:latin typeface="Arial"/>
                <a:cs typeface="Arial"/>
              </a:rPr>
              <a:t>the</a:t>
            </a:r>
            <a:r>
              <a:rPr sz="1800" b="1" spc="85" dirty="0">
                <a:latin typeface="Arial"/>
                <a:cs typeface="Arial"/>
              </a:rPr>
              <a:t> </a:t>
            </a:r>
            <a:r>
              <a:rPr sz="1800" b="1" spc="-5" dirty="0">
                <a:latin typeface="Arial"/>
                <a:cs typeface="Arial"/>
              </a:rPr>
              <a:t>floating</a:t>
            </a:r>
            <a:r>
              <a:rPr sz="1800" b="1" spc="75" dirty="0">
                <a:latin typeface="Arial"/>
                <a:cs typeface="Arial"/>
              </a:rPr>
              <a:t> </a:t>
            </a:r>
            <a:r>
              <a:rPr sz="1800" b="1" spc="-5" dirty="0">
                <a:latin typeface="Arial"/>
                <a:cs typeface="Arial"/>
              </a:rPr>
              <a:t>population</a:t>
            </a:r>
            <a:r>
              <a:rPr sz="1800" b="1" spc="90" dirty="0">
                <a:latin typeface="Arial"/>
                <a:cs typeface="Arial"/>
              </a:rPr>
              <a:t> </a:t>
            </a:r>
            <a:r>
              <a:rPr sz="1800" b="1" dirty="0">
                <a:latin typeface="Arial"/>
                <a:cs typeface="Arial"/>
              </a:rPr>
              <a:t>/</a:t>
            </a:r>
            <a:r>
              <a:rPr sz="1800" b="1" spc="75" dirty="0">
                <a:latin typeface="Arial"/>
                <a:cs typeface="Arial"/>
              </a:rPr>
              <a:t> </a:t>
            </a:r>
            <a:r>
              <a:rPr sz="1800" b="1" spc="-5" dirty="0">
                <a:latin typeface="Arial"/>
                <a:cs typeface="Arial"/>
              </a:rPr>
              <a:t>general</a:t>
            </a:r>
            <a:r>
              <a:rPr sz="1800" b="1" spc="85" dirty="0">
                <a:latin typeface="Arial"/>
                <a:cs typeface="Arial"/>
              </a:rPr>
              <a:t> </a:t>
            </a:r>
            <a:r>
              <a:rPr sz="1800" b="1" dirty="0">
                <a:latin typeface="Arial"/>
                <a:cs typeface="Arial"/>
              </a:rPr>
              <a:t>public</a:t>
            </a:r>
            <a:r>
              <a:rPr sz="1800" b="1" spc="75" dirty="0">
                <a:latin typeface="Arial"/>
                <a:cs typeface="Arial"/>
              </a:rPr>
              <a:t> </a:t>
            </a:r>
            <a:r>
              <a:rPr sz="1800" b="1" dirty="0">
                <a:latin typeface="Arial"/>
                <a:cs typeface="Arial"/>
              </a:rPr>
              <a:t>in</a:t>
            </a:r>
            <a:r>
              <a:rPr sz="1800" b="1" spc="75" dirty="0">
                <a:latin typeface="Arial"/>
                <a:cs typeface="Arial"/>
              </a:rPr>
              <a:t> </a:t>
            </a:r>
            <a:r>
              <a:rPr sz="1800" b="1" spc="-5" dirty="0">
                <a:latin typeface="Arial"/>
                <a:cs typeface="Arial"/>
              </a:rPr>
              <a:t>places </a:t>
            </a:r>
            <a:r>
              <a:rPr sz="1800" b="1" spc="-484" dirty="0">
                <a:latin typeface="Arial"/>
                <a:cs typeface="Arial"/>
              </a:rPr>
              <a:t> </a:t>
            </a:r>
            <a:r>
              <a:rPr sz="1800" b="1" spc="-5" dirty="0">
                <a:latin typeface="Arial"/>
                <a:cs typeface="Arial"/>
              </a:rPr>
              <a:t>such</a:t>
            </a:r>
            <a:r>
              <a:rPr sz="1800" b="1" dirty="0">
                <a:latin typeface="Arial"/>
                <a:cs typeface="Arial"/>
              </a:rPr>
              <a:t> </a:t>
            </a:r>
            <a:r>
              <a:rPr sz="1800" b="1" spc="-5" dirty="0">
                <a:latin typeface="Arial"/>
                <a:cs typeface="Arial"/>
              </a:rPr>
              <a:t>as markets,</a:t>
            </a:r>
            <a:r>
              <a:rPr sz="1800" b="1" spc="20" dirty="0">
                <a:latin typeface="Arial"/>
                <a:cs typeface="Arial"/>
              </a:rPr>
              <a:t> </a:t>
            </a:r>
            <a:r>
              <a:rPr sz="1800" b="1" spc="-5" dirty="0">
                <a:latin typeface="Arial"/>
                <a:cs typeface="Arial"/>
              </a:rPr>
              <a:t>train</a:t>
            </a:r>
            <a:r>
              <a:rPr sz="1800" b="1" spc="10" dirty="0">
                <a:latin typeface="Arial"/>
                <a:cs typeface="Arial"/>
              </a:rPr>
              <a:t> </a:t>
            </a:r>
            <a:r>
              <a:rPr sz="1800" b="1" spc="-5" dirty="0">
                <a:latin typeface="Arial"/>
                <a:cs typeface="Arial"/>
              </a:rPr>
              <a:t>stations</a:t>
            </a:r>
            <a:r>
              <a:rPr sz="1800" b="1" dirty="0">
                <a:latin typeface="Arial"/>
                <a:cs typeface="Arial"/>
              </a:rPr>
              <a:t> or</a:t>
            </a:r>
            <a:r>
              <a:rPr sz="1800" b="1" spc="-15" dirty="0">
                <a:latin typeface="Arial"/>
                <a:cs typeface="Arial"/>
              </a:rPr>
              <a:t> </a:t>
            </a:r>
            <a:r>
              <a:rPr sz="1800" b="1" dirty="0">
                <a:latin typeface="Arial"/>
                <a:cs typeface="Arial"/>
              </a:rPr>
              <a:t>other</a:t>
            </a:r>
            <a:r>
              <a:rPr sz="1800" b="1" spc="-5" dirty="0">
                <a:latin typeface="Arial"/>
                <a:cs typeface="Arial"/>
              </a:rPr>
              <a:t> </a:t>
            </a:r>
            <a:r>
              <a:rPr sz="1800" b="1" dirty="0">
                <a:latin typeface="Arial"/>
                <a:cs typeface="Arial"/>
              </a:rPr>
              <a:t>public</a:t>
            </a:r>
            <a:r>
              <a:rPr sz="1800" b="1" spc="-30" dirty="0">
                <a:latin typeface="Arial"/>
                <a:cs typeface="Arial"/>
              </a:rPr>
              <a:t> </a:t>
            </a:r>
            <a:r>
              <a:rPr sz="1800" b="1" spc="-5" dirty="0">
                <a:latin typeface="Arial"/>
                <a:cs typeface="Arial"/>
              </a:rPr>
              <a:t>areas.</a:t>
            </a:r>
            <a:endParaRPr sz="1800">
              <a:latin typeface="Arial"/>
              <a:cs typeface="Arial"/>
            </a:endParaRPr>
          </a:p>
          <a:p>
            <a:pPr marL="299085" indent="-287020">
              <a:lnSpc>
                <a:spcPct val="100000"/>
              </a:lnSpc>
              <a:buFont typeface="Arial MT"/>
              <a:buChar char="•"/>
              <a:tabLst>
                <a:tab pos="299085" algn="l"/>
                <a:tab pos="299720" algn="l"/>
              </a:tabLst>
            </a:pPr>
            <a:r>
              <a:rPr sz="1800" b="1" dirty="0">
                <a:latin typeface="Arial"/>
                <a:cs typeface="Arial"/>
              </a:rPr>
              <a:t>Public</a:t>
            </a:r>
            <a:r>
              <a:rPr sz="1800" b="1" spc="-10" dirty="0">
                <a:latin typeface="Arial"/>
                <a:cs typeface="Arial"/>
              </a:rPr>
              <a:t> </a:t>
            </a:r>
            <a:r>
              <a:rPr sz="1800" b="1" spc="-20" dirty="0">
                <a:latin typeface="Arial"/>
                <a:cs typeface="Arial"/>
              </a:rPr>
              <a:t>Toilets</a:t>
            </a:r>
            <a:r>
              <a:rPr sz="1800" b="1" spc="-15" dirty="0">
                <a:latin typeface="Arial"/>
                <a:cs typeface="Arial"/>
              </a:rPr>
              <a:t> have</a:t>
            </a:r>
            <a:r>
              <a:rPr sz="1800" b="1" spc="35" dirty="0">
                <a:latin typeface="Arial"/>
                <a:cs typeface="Arial"/>
              </a:rPr>
              <a:t> </a:t>
            </a:r>
            <a:r>
              <a:rPr sz="1800" b="1" spc="-5" dirty="0">
                <a:latin typeface="Arial"/>
                <a:cs typeface="Arial"/>
              </a:rPr>
              <a:t>an</a:t>
            </a:r>
            <a:r>
              <a:rPr sz="1800" b="1" spc="5" dirty="0">
                <a:latin typeface="Arial"/>
                <a:cs typeface="Arial"/>
              </a:rPr>
              <a:t> </a:t>
            </a:r>
            <a:r>
              <a:rPr sz="1800" b="1" dirty="0">
                <a:latin typeface="Arial"/>
                <a:cs typeface="Arial"/>
              </a:rPr>
              <a:t>official</a:t>
            </a:r>
            <a:r>
              <a:rPr sz="1800" b="1" spc="-10" dirty="0">
                <a:latin typeface="Arial"/>
                <a:cs typeface="Arial"/>
              </a:rPr>
              <a:t> </a:t>
            </a:r>
            <a:r>
              <a:rPr sz="1800" b="1" dirty="0">
                <a:latin typeface="Arial"/>
                <a:cs typeface="Arial"/>
              </a:rPr>
              <a:t>time</a:t>
            </a:r>
            <a:r>
              <a:rPr sz="1800" b="1" spc="-10" dirty="0">
                <a:latin typeface="Arial"/>
                <a:cs typeface="Arial"/>
              </a:rPr>
              <a:t> </a:t>
            </a:r>
            <a:r>
              <a:rPr sz="1800" b="1" spc="5" dirty="0">
                <a:latin typeface="Arial"/>
                <a:cs typeface="Arial"/>
              </a:rPr>
              <a:t>which</a:t>
            </a:r>
            <a:r>
              <a:rPr sz="1800" b="1" spc="-40" dirty="0">
                <a:latin typeface="Arial"/>
                <a:cs typeface="Arial"/>
              </a:rPr>
              <a:t> </a:t>
            </a:r>
            <a:r>
              <a:rPr sz="1800" b="1" spc="-5" dirty="0">
                <a:latin typeface="Arial"/>
                <a:cs typeface="Arial"/>
              </a:rPr>
              <a:t>may</a:t>
            </a:r>
            <a:r>
              <a:rPr sz="1800" b="1" spc="15" dirty="0">
                <a:latin typeface="Arial"/>
                <a:cs typeface="Arial"/>
              </a:rPr>
              <a:t> </a:t>
            </a:r>
            <a:r>
              <a:rPr sz="1800" b="1" spc="-15" dirty="0">
                <a:latin typeface="Arial"/>
                <a:cs typeface="Arial"/>
              </a:rPr>
              <a:t>vary</a:t>
            </a:r>
            <a:r>
              <a:rPr sz="1800" b="1" spc="45" dirty="0">
                <a:latin typeface="Arial"/>
                <a:cs typeface="Arial"/>
              </a:rPr>
              <a:t> </a:t>
            </a:r>
            <a:r>
              <a:rPr sz="1800" b="1" dirty="0">
                <a:latin typeface="Arial"/>
                <a:cs typeface="Arial"/>
              </a:rPr>
              <a:t>city</a:t>
            </a:r>
            <a:r>
              <a:rPr sz="1800" b="1" spc="-5" dirty="0">
                <a:latin typeface="Arial"/>
                <a:cs typeface="Arial"/>
              </a:rPr>
              <a:t> </a:t>
            </a:r>
            <a:r>
              <a:rPr sz="1800" b="1" dirty="0">
                <a:latin typeface="Arial"/>
                <a:cs typeface="Arial"/>
              </a:rPr>
              <a:t>to </a:t>
            </a:r>
            <a:r>
              <a:rPr sz="1800" b="1" spc="-25" dirty="0">
                <a:latin typeface="Arial"/>
                <a:cs typeface="Arial"/>
              </a:rPr>
              <a:t>city.(6</a:t>
            </a:r>
            <a:r>
              <a:rPr sz="1800" b="1" spc="-50" dirty="0">
                <a:latin typeface="Arial"/>
                <a:cs typeface="Arial"/>
              </a:rPr>
              <a:t> </a:t>
            </a:r>
            <a:r>
              <a:rPr sz="1800" b="1" spc="-15" dirty="0">
                <a:latin typeface="Arial"/>
                <a:cs typeface="Arial"/>
              </a:rPr>
              <a:t>A.M.</a:t>
            </a:r>
            <a:r>
              <a:rPr sz="1800" b="1" spc="40" dirty="0">
                <a:latin typeface="Arial"/>
                <a:cs typeface="Arial"/>
              </a:rPr>
              <a:t> </a:t>
            </a:r>
            <a:r>
              <a:rPr sz="1800" b="1" dirty="0">
                <a:latin typeface="Arial"/>
                <a:cs typeface="Arial"/>
              </a:rPr>
              <a:t>-</a:t>
            </a:r>
            <a:r>
              <a:rPr sz="1800" b="1" spc="5" dirty="0">
                <a:latin typeface="Arial"/>
                <a:cs typeface="Arial"/>
              </a:rPr>
              <a:t> </a:t>
            </a:r>
            <a:r>
              <a:rPr sz="1800" b="1" spc="-5" dirty="0">
                <a:latin typeface="Arial"/>
                <a:cs typeface="Arial"/>
              </a:rPr>
              <a:t>10 </a:t>
            </a:r>
            <a:r>
              <a:rPr sz="1800" b="1" spc="-50" dirty="0">
                <a:latin typeface="Arial"/>
                <a:cs typeface="Arial"/>
              </a:rPr>
              <a:t>P.M.)</a:t>
            </a:r>
            <a:endParaRPr sz="1800">
              <a:latin typeface="Arial"/>
              <a:cs typeface="Arial"/>
            </a:endParaRPr>
          </a:p>
        </p:txBody>
      </p:sp>
      <p:pic>
        <p:nvPicPr>
          <p:cNvPr id="10" name="object 10"/>
          <p:cNvPicPr/>
          <p:nvPr/>
        </p:nvPicPr>
        <p:blipFill>
          <a:blip r:embed="rId5" cstate="print"/>
          <a:stretch>
            <a:fillRect/>
          </a:stretch>
        </p:blipFill>
        <p:spPr>
          <a:xfrm>
            <a:off x="1235963" y="3572255"/>
            <a:ext cx="3095243" cy="2449068"/>
          </a:xfrm>
          <a:prstGeom prst="rect">
            <a:avLst/>
          </a:prstGeom>
        </p:spPr>
      </p:pic>
      <p:pic>
        <p:nvPicPr>
          <p:cNvPr id="11" name="object 11"/>
          <p:cNvPicPr/>
          <p:nvPr/>
        </p:nvPicPr>
        <p:blipFill>
          <a:blip r:embed="rId6" cstate="print"/>
          <a:stretch>
            <a:fillRect/>
          </a:stretch>
        </p:blipFill>
        <p:spPr>
          <a:xfrm>
            <a:off x="4800600" y="3538728"/>
            <a:ext cx="3095244" cy="2447544"/>
          </a:xfrm>
          <a:prstGeom prst="rect">
            <a:avLst/>
          </a:prstGeom>
        </p:spPr>
      </p:pic>
      <p:pic>
        <p:nvPicPr>
          <p:cNvPr id="12" name="object 12"/>
          <p:cNvPicPr/>
          <p:nvPr/>
        </p:nvPicPr>
        <p:blipFill>
          <a:blip r:embed="rId7" cstate="print"/>
          <a:stretch>
            <a:fillRect/>
          </a:stretch>
        </p:blipFill>
        <p:spPr>
          <a:xfrm>
            <a:off x="8363711" y="3515867"/>
            <a:ext cx="3096768" cy="2447543"/>
          </a:xfrm>
          <a:prstGeom prst="rect">
            <a:avLst/>
          </a:prstGeom>
        </p:spPr>
      </p:pic>
    </p:spTree>
    <p:extLst>
      <p:ext uri="{BB962C8B-B14F-4D97-AF65-F5344CB8AC3E}">
        <p14:creationId xmlns:p14="http://schemas.microsoft.com/office/powerpoint/2010/main" val="17536572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296367" y="656285"/>
            <a:ext cx="11572240" cy="940435"/>
          </a:xfrm>
          <a:prstGeom prst="rect">
            <a:avLst/>
          </a:prstGeom>
        </p:spPr>
        <p:txBody>
          <a:bodyPr vert="horz" wrap="square" lIns="0" tIns="12700" rIns="0" bIns="0" rtlCol="0">
            <a:spAutoFit/>
          </a:bodyPr>
          <a:lstStyle/>
          <a:p>
            <a:pPr marL="12700">
              <a:lnSpc>
                <a:spcPct val="100000"/>
              </a:lnSpc>
              <a:spcBef>
                <a:spcPts val="100"/>
              </a:spcBef>
            </a:pPr>
            <a:r>
              <a:rPr sz="6000" b="0" spc="105" dirty="0">
                <a:solidFill>
                  <a:srgbClr val="2E469C"/>
                </a:solidFill>
                <a:latin typeface="Arial Black"/>
                <a:cs typeface="Arial Black"/>
              </a:rPr>
              <a:t>COMMUNITY</a:t>
            </a:r>
            <a:r>
              <a:rPr sz="6000" b="0" spc="175" dirty="0">
                <a:solidFill>
                  <a:srgbClr val="2E469C"/>
                </a:solidFill>
                <a:latin typeface="Arial Black"/>
                <a:cs typeface="Arial Black"/>
              </a:rPr>
              <a:t> </a:t>
            </a:r>
            <a:r>
              <a:rPr sz="6000" b="0" spc="65" dirty="0">
                <a:solidFill>
                  <a:srgbClr val="2E469C"/>
                </a:solidFill>
                <a:latin typeface="Arial Black"/>
                <a:cs typeface="Arial Black"/>
              </a:rPr>
              <a:t>TOILETS</a:t>
            </a:r>
            <a:r>
              <a:rPr sz="6000" b="0" spc="210" dirty="0">
                <a:solidFill>
                  <a:srgbClr val="2E469C"/>
                </a:solidFill>
                <a:latin typeface="Arial Black"/>
                <a:cs typeface="Arial Black"/>
              </a:rPr>
              <a:t> </a:t>
            </a:r>
            <a:r>
              <a:rPr sz="6000" b="0" spc="85" dirty="0">
                <a:solidFill>
                  <a:srgbClr val="2E469C"/>
                </a:solidFill>
                <a:latin typeface="Arial Black"/>
                <a:cs typeface="Arial Black"/>
              </a:rPr>
              <a:t>(CT)</a:t>
            </a:r>
            <a:endParaRPr sz="6000">
              <a:latin typeface="Arial Black"/>
              <a:cs typeface="Arial Black"/>
            </a:endParaRPr>
          </a:p>
        </p:txBody>
      </p:sp>
      <p:sp>
        <p:nvSpPr>
          <p:cNvPr id="9" name="object 9"/>
          <p:cNvSpPr txBox="1"/>
          <p:nvPr/>
        </p:nvSpPr>
        <p:spPr>
          <a:xfrm>
            <a:off x="461873" y="2016378"/>
            <a:ext cx="10072370" cy="84836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Community</a:t>
            </a:r>
            <a:r>
              <a:rPr sz="1800" spc="15" dirty="0">
                <a:latin typeface="Arial MT"/>
                <a:cs typeface="Arial MT"/>
              </a:rPr>
              <a:t> </a:t>
            </a:r>
            <a:r>
              <a:rPr sz="1800" spc="-5" dirty="0">
                <a:latin typeface="Arial MT"/>
                <a:cs typeface="Arial MT"/>
              </a:rPr>
              <a:t>toilets</a:t>
            </a:r>
            <a:r>
              <a:rPr sz="1800" spc="10" dirty="0">
                <a:latin typeface="Arial MT"/>
                <a:cs typeface="Arial MT"/>
              </a:rPr>
              <a:t> </a:t>
            </a:r>
            <a:r>
              <a:rPr sz="1800" dirty="0">
                <a:latin typeface="Arial MT"/>
                <a:cs typeface="Arial MT"/>
              </a:rPr>
              <a:t>(CT)</a:t>
            </a:r>
            <a:r>
              <a:rPr sz="1800" spc="-5" dirty="0">
                <a:latin typeface="Arial MT"/>
                <a:cs typeface="Arial MT"/>
              </a:rPr>
              <a:t> facility</a:t>
            </a:r>
            <a:r>
              <a:rPr sz="1800" spc="10" dirty="0">
                <a:latin typeface="Arial MT"/>
                <a:cs typeface="Arial MT"/>
              </a:rPr>
              <a:t> </a:t>
            </a:r>
            <a:r>
              <a:rPr sz="1800" spc="-5" dirty="0">
                <a:latin typeface="Arial MT"/>
                <a:cs typeface="Arial MT"/>
              </a:rPr>
              <a:t>is</a:t>
            </a:r>
            <a:r>
              <a:rPr sz="1800" spc="10" dirty="0">
                <a:latin typeface="Arial MT"/>
                <a:cs typeface="Arial MT"/>
              </a:rPr>
              <a:t> </a:t>
            </a:r>
            <a:r>
              <a:rPr sz="1800" spc="-5" dirty="0">
                <a:latin typeface="Arial MT"/>
                <a:cs typeface="Arial MT"/>
              </a:rPr>
              <a:t>a</a:t>
            </a:r>
            <a:r>
              <a:rPr sz="1800" spc="10" dirty="0">
                <a:latin typeface="Arial MT"/>
                <a:cs typeface="Arial MT"/>
              </a:rPr>
              <a:t> </a:t>
            </a:r>
            <a:r>
              <a:rPr sz="1800" b="1" spc="-5" dirty="0">
                <a:latin typeface="Arial"/>
                <a:cs typeface="Arial"/>
              </a:rPr>
              <a:t>shared</a:t>
            </a:r>
            <a:r>
              <a:rPr sz="1800" b="1" spc="25" dirty="0">
                <a:latin typeface="Arial"/>
                <a:cs typeface="Arial"/>
              </a:rPr>
              <a:t> </a:t>
            </a:r>
            <a:r>
              <a:rPr sz="1800" b="1" spc="-5" dirty="0">
                <a:latin typeface="Arial"/>
                <a:cs typeface="Arial"/>
              </a:rPr>
              <a:t>facility</a:t>
            </a:r>
            <a:r>
              <a:rPr sz="1800" b="1" spc="5" dirty="0">
                <a:latin typeface="Arial"/>
                <a:cs typeface="Arial"/>
              </a:rPr>
              <a:t> </a:t>
            </a:r>
            <a:r>
              <a:rPr sz="1800" spc="-5" dirty="0">
                <a:latin typeface="Arial MT"/>
                <a:cs typeface="Arial MT"/>
              </a:rPr>
              <a:t>provided</a:t>
            </a:r>
            <a:r>
              <a:rPr sz="1800" spc="25" dirty="0">
                <a:latin typeface="Arial MT"/>
                <a:cs typeface="Arial MT"/>
              </a:rPr>
              <a:t> </a:t>
            </a:r>
            <a:r>
              <a:rPr sz="1800" dirty="0">
                <a:latin typeface="Arial MT"/>
                <a:cs typeface="Arial MT"/>
              </a:rPr>
              <a:t>for</a:t>
            </a:r>
            <a:r>
              <a:rPr sz="1800" spc="5" dirty="0">
                <a:latin typeface="Arial MT"/>
                <a:cs typeface="Arial MT"/>
              </a:rPr>
              <a:t> </a:t>
            </a:r>
            <a:r>
              <a:rPr sz="1800" spc="-5" dirty="0">
                <a:latin typeface="Arial MT"/>
                <a:cs typeface="Arial MT"/>
              </a:rPr>
              <a:t>a</a:t>
            </a:r>
            <a:r>
              <a:rPr sz="1800" spc="10" dirty="0">
                <a:latin typeface="Arial MT"/>
                <a:cs typeface="Arial MT"/>
              </a:rPr>
              <a:t> </a:t>
            </a:r>
            <a:r>
              <a:rPr sz="1800" b="1" dirty="0">
                <a:latin typeface="Arial"/>
                <a:cs typeface="Arial"/>
              </a:rPr>
              <a:t>defined</a:t>
            </a:r>
            <a:r>
              <a:rPr sz="1800" b="1" spc="-5" dirty="0">
                <a:latin typeface="Arial"/>
                <a:cs typeface="Arial"/>
              </a:rPr>
              <a:t> </a:t>
            </a:r>
            <a:r>
              <a:rPr sz="1800" b="1" dirty="0">
                <a:latin typeface="Arial"/>
                <a:cs typeface="Arial"/>
              </a:rPr>
              <a:t>group</a:t>
            </a:r>
            <a:r>
              <a:rPr sz="1800" b="1" spc="-10" dirty="0">
                <a:latin typeface="Arial"/>
                <a:cs typeface="Arial"/>
              </a:rPr>
              <a:t> </a:t>
            </a:r>
            <a:r>
              <a:rPr sz="1800" b="1" dirty="0">
                <a:latin typeface="Arial"/>
                <a:cs typeface="Arial"/>
              </a:rPr>
              <a:t>of</a:t>
            </a:r>
            <a:r>
              <a:rPr sz="1800" b="1" spc="15" dirty="0">
                <a:latin typeface="Arial"/>
                <a:cs typeface="Arial"/>
              </a:rPr>
              <a:t> </a:t>
            </a:r>
            <a:r>
              <a:rPr sz="1800" b="1" spc="-5" dirty="0">
                <a:latin typeface="Arial"/>
                <a:cs typeface="Arial"/>
              </a:rPr>
              <a:t>residents</a:t>
            </a:r>
            <a:r>
              <a:rPr sz="1800" b="1" spc="15" dirty="0">
                <a:latin typeface="Arial"/>
                <a:cs typeface="Arial"/>
              </a:rPr>
              <a:t> </a:t>
            </a:r>
            <a:r>
              <a:rPr sz="1800" spc="-5" dirty="0">
                <a:latin typeface="Arial MT"/>
                <a:cs typeface="Arial MT"/>
              </a:rPr>
              <a:t>or</a:t>
            </a:r>
            <a:r>
              <a:rPr sz="1800" spc="10" dirty="0">
                <a:latin typeface="Arial MT"/>
                <a:cs typeface="Arial MT"/>
              </a:rPr>
              <a:t> </a:t>
            </a:r>
            <a:r>
              <a:rPr sz="1800" spc="-10" dirty="0">
                <a:latin typeface="Arial MT"/>
                <a:cs typeface="Arial MT"/>
              </a:rPr>
              <a:t>an</a:t>
            </a:r>
            <a:endParaRPr sz="1800">
              <a:latin typeface="Arial MT"/>
              <a:cs typeface="Arial MT"/>
            </a:endParaRPr>
          </a:p>
          <a:p>
            <a:pPr marL="12700">
              <a:lnSpc>
                <a:spcPct val="100000"/>
              </a:lnSpc>
            </a:pPr>
            <a:r>
              <a:rPr sz="1800" b="1" dirty="0">
                <a:latin typeface="Arial"/>
                <a:cs typeface="Arial"/>
              </a:rPr>
              <a:t>entire</a:t>
            </a:r>
            <a:r>
              <a:rPr sz="1800" b="1" spc="-20" dirty="0">
                <a:latin typeface="Arial"/>
                <a:cs typeface="Arial"/>
              </a:rPr>
              <a:t> </a:t>
            </a:r>
            <a:r>
              <a:rPr sz="1800" b="1" spc="-5" dirty="0">
                <a:latin typeface="Arial"/>
                <a:cs typeface="Arial"/>
              </a:rPr>
              <a:t>settlement</a:t>
            </a:r>
            <a:r>
              <a:rPr sz="1800" b="1" spc="5" dirty="0">
                <a:latin typeface="Arial"/>
                <a:cs typeface="Arial"/>
              </a:rPr>
              <a:t> </a:t>
            </a:r>
            <a:r>
              <a:rPr sz="1800" b="1" dirty="0">
                <a:latin typeface="Arial"/>
                <a:cs typeface="Arial"/>
              </a:rPr>
              <a:t>/</a:t>
            </a:r>
            <a:r>
              <a:rPr sz="1800" b="1" spc="-10" dirty="0">
                <a:latin typeface="Arial"/>
                <a:cs typeface="Arial"/>
              </a:rPr>
              <a:t> </a:t>
            </a:r>
            <a:r>
              <a:rPr sz="1800" b="1" spc="-5" dirty="0">
                <a:latin typeface="Arial"/>
                <a:cs typeface="Arial"/>
              </a:rPr>
              <a:t>community</a:t>
            </a:r>
            <a:r>
              <a:rPr sz="1800" spc="-5" dirty="0">
                <a:latin typeface="Arial MT"/>
                <a:cs typeface="Arial MT"/>
              </a:rPr>
              <a:t>.</a:t>
            </a:r>
            <a:endParaRPr sz="1800">
              <a:latin typeface="Arial MT"/>
              <a:cs typeface="Arial MT"/>
            </a:endParaRPr>
          </a:p>
          <a:p>
            <a:pPr marL="12700">
              <a:lnSpc>
                <a:spcPct val="100000"/>
              </a:lnSpc>
            </a:pPr>
            <a:r>
              <a:rPr sz="1800" dirty="0">
                <a:latin typeface="Arial MT"/>
                <a:cs typeface="Arial MT"/>
              </a:rPr>
              <a:t>It </a:t>
            </a:r>
            <a:r>
              <a:rPr sz="1800" spc="-5" dirty="0">
                <a:latin typeface="Arial MT"/>
                <a:cs typeface="Arial MT"/>
              </a:rPr>
              <a:t>is</a:t>
            </a:r>
            <a:r>
              <a:rPr sz="1800" spc="10" dirty="0">
                <a:latin typeface="Arial MT"/>
                <a:cs typeface="Arial MT"/>
              </a:rPr>
              <a:t> </a:t>
            </a:r>
            <a:r>
              <a:rPr sz="1800" spc="-5" dirty="0">
                <a:latin typeface="Arial MT"/>
                <a:cs typeface="Arial MT"/>
              </a:rPr>
              <a:t>normally</a:t>
            </a:r>
            <a:r>
              <a:rPr sz="1800" spc="15" dirty="0">
                <a:latin typeface="Arial MT"/>
                <a:cs typeface="Arial MT"/>
              </a:rPr>
              <a:t> </a:t>
            </a:r>
            <a:r>
              <a:rPr sz="1800" spc="-5" dirty="0">
                <a:latin typeface="Arial MT"/>
                <a:cs typeface="Arial MT"/>
              </a:rPr>
              <a:t>located</a:t>
            </a:r>
            <a:r>
              <a:rPr sz="1800" spc="15" dirty="0">
                <a:latin typeface="Arial MT"/>
                <a:cs typeface="Arial MT"/>
              </a:rPr>
              <a:t> </a:t>
            </a:r>
            <a:r>
              <a:rPr sz="1800" spc="-5" dirty="0">
                <a:latin typeface="Arial MT"/>
                <a:cs typeface="Arial MT"/>
              </a:rPr>
              <a:t>in</a:t>
            </a:r>
            <a:r>
              <a:rPr sz="1800" spc="15" dirty="0">
                <a:latin typeface="Arial MT"/>
                <a:cs typeface="Arial MT"/>
              </a:rPr>
              <a:t> </a:t>
            </a:r>
            <a:r>
              <a:rPr sz="1800" spc="-5" dirty="0">
                <a:latin typeface="Arial MT"/>
                <a:cs typeface="Arial MT"/>
              </a:rPr>
              <a:t>or</a:t>
            </a:r>
            <a:r>
              <a:rPr sz="1800" spc="5" dirty="0">
                <a:latin typeface="Arial MT"/>
                <a:cs typeface="Arial MT"/>
              </a:rPr>
              <a:t> </a:t>
            </a:r>
            <a:r>
              <a:rPr sz="1800" spc="-10" dirty="0">
                <a:latin typeface="Arial MT"/>
                <a:cs typeface="Arial MT"/>
              </a:rPr>
              <a:t>near</a:t>
            </a:r>
            <a:r>
              <a:rPr sz="1800" spc="10" dirty="0">
                <a:latin typeface="Arial MT"/>
                <a:cs typeface="Arial MT"/>
              </a:rPr>
              <a:t> </a:t>
            </a:r>
            <a:r>
              <a:rPr sz="1800" dirty="0">
                <a:latin typeface="Arial MT"/>
                <a:cs typeface="Arial MT"/>
              </a:rPr>
              <a:t>the</a:t>
            </a:r>
            <a:r>
              <a:rPr sz="1800" spc="-5" dirty="0">
                <a:latin typeface="Arial MT"/>
                <a:cs typeface="Arial MT"/>
              </a:rPr>
              <a:t> community</a:t>
            </a:r>
            <a:r>
              <a:rPr sz="1800" spc="20" dirty="0">
                <a:latin typeface="Arial MT"/>
                <a:cs typeface="Arial MT"/>
              </a:rPr>
              <a:t> </a:t>
            </a:r>
            <a:r>
              <a:rPr sz="1800" spc="-5" dirty="0">
                <a:latin typeface="Arial MT"/>
                <a:cs typeface="Arial MT"/>
              </a:rPr>
              <a:t>area</a:t>
            </a:r>
            <a:r>
              <a:rPr sz="1800" spc="15"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used</a:t>
            </a:r>
            <a:r>
              <a:rPr sz="1800" spc="15" dirty="0">
                <a:latin typeface="Arial MT"/>
                <a:cs typeface="Arial MT"/>
              </a:rPr>
              <a:t> </a:t>
            </a:r>
            <a:r>
              <a:rPr sz="1800" spc="-5" dirty="0">
                <a:latin typeface="Arial MT"/>
                <a:cs typeface="Arial MT"/>
              </a:rPr>
              <a:t>by</a:t>
            </a:r>
            <a:r>
              <a:rPr sz="1800" dirty="0">
                <a:latin typeface="Arial MT"/>
                <a:cs typeface="Arial MT"/>
              </a:rPr>
              <a:t> </a:t>
            </a:r>
            <a:r>
              <a:rPr sz="1800" spc="-5" dirty="0">
                <a:latin typeface="Arial MT"/>
                <a:cs typeface="Arial MT"/>
              </a:rPr>
              <a:t>almost</a:t>
            </a:r>
            <a:r>
              <a:rPr sz="1800" spc="10" dirty="0">
                <a:latin typeface="Arial MT"/>
                <a:cs typeface="Arial MT"/>
              </a:rPr>
              <a:t> </a:t>
            </a:r>
            <a:r>
              <a:rPr sz="1800" spc="-5" dirty="0">
                <a:latin typeface="Arial MT"/>
                <a:cs typeface="Arial MT"/>
              </a:rPr>
              <a:t>community</a:t>
            </a:r>
            <a:r>
              <a:rPr sz="1800" spc="20" dirty="0">
                <a:latin typeface="Arial MT"/>
                <a:cs typeface="Arial MT"/>
              </a:rPr>
              <a:t> </a:t>
            </a:r>
            <a:r>
              <a:rPr sz="1800" spc="-5" dirty="0">
                <a:latin typeface="Arial MT"/>
                <a:cs typeface="Arial MT"/>
              </a:rPr>
              <a:t>members.</a:t>
            </a:r>
            <a:endParaRPr sz="1800">
              <a:latin typeface="Arial MT"/>
              <a:cs typeface="Arial MT"/>
            </a:endParaRPr>
          </a:p>
        </p:txBody>
      </p:sp>
      <p:pic>
        <p:nvPicPr>
          <p:cNvPr id="10" name="object 10"/>
          <p:cNvPicPr/>
          <p:nvPr/>
        </p:nvPicPr>
        <p:blipFill>
          <a:blip r:embed="rId5" cstate="print"/>
          <a:stretch>
            <a:fillRect/>
          </a:stretch>
        </p:blipFill>
        <p:spPr>
          <a:xfrm>
            <a:off x="388620" y="3015995"/>
            <a:ext cx="3762755" cy="2788919"/>
          </a:xfrm>
          <a:prstGeom prst="rect">
            <a:avLst/>
          </a:prstGeom>
        </p:spPr>
      </p:pic>
      <p:pic>
        <p:nvPicPr>
          <p:cNvPr id="11" name="object 11"/>
          <p:cNvPicPr/>
          <p:nvPr/>
        </p:nvPicPr>
        <p:blipFill>
          <a:blip r:embed="rId6" cstate="print"/>
          <a:stretch>
            <a:fillRect/>
          </a:stretch>
        </p:blipFill>
        <p:spPr>
          <a:xfrm>
            <a:off x="4512564" y="3015995"/>
            <a:ext cx="3528060" cy="2788919"/>
          </a:xfrm>
          <a:prstGeom prst="rect">
            <a:avLst/>
          </a:prstGeom>
        </p:spPr>
      </p:pic>
      <p:pic>
        <p:nvPicPr>
          <p:cNvPr id="12" name="object 12"/>
          <p:cNvPicPr/>
          <p:nvPr/>
        </p:nvPicPr>
        <p:blipFill>
          <a:blip r:embed="rId7" cstate="print"/>
          <a:stretch>
            <a:fillRect/>
          </a:stretch>
        </p:blipFill>
        <p:spPr>
          <a:xfrm>
            <a:off x="8400288" y="3002279"/>
            <a:ext cx="3403092" cy="2802636"/>
          </a:xfrm>
          <a:prstGeom prst="rect">
            <a:avLst/>
          </a:prstGeom>
        </p:spPr>
      </p:pic>
    </p:spTree>
    <p:extLst>
      <p:ext uri="{BB962C8B-B14F-4D97-AF65-F5344CB8AC3E}">
        <p14:creationId xmlns:p14="http://schemas.microsoft.com/office/powerpoint/2010/main" val="14351465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3017901" y="512826"/>
            <a:ext cx="6092825" cy="1217930"/>
          </a:xfrm>
          <a:prstGeom prst="rect">
            <a:avLst/>
          </a:prstGeom>
        </p:spPr>
        <p:txBody>
          <a:bodyPr vert="horz" wrap="square" lIns="0" tIns="12700" rIns="0" bIns="0" rtlCol="0">
            <a:spAutoFit/>
          </a:bodyPr>
          <a:lstStyle/>
          <a:p>
            <a:pPr marL="45085" algn="ctr">
              <a:lnSpc>
                <a:spcPct val="100000"/>
              </a:lnSpc>
              <a:spcBef>
                <a:spcPts val="100"/>
              </a:spcBef>
            </a:pPr>
            <a:r>
              <a:rPr sz="6000" b="0" spc="90" dirty="0">
                <a:solidFill>
                  <a:srgbClr val="2E469C"/>
                </a:solidFill>
                <a:latin typeface="Arial Black"/>
                <a:cs typeface="Arial Black"/>
              </a:rPr>
              <a:t>URINALS</a:t>
            </a:r>
            <a:endParaRPr sz="6000">
              <a:latin typeface="Arial Black"/>
              <a:cs typeface="Arial Black"/>
            </a:endParaRPr>
          </a:p>
          <a:p>
            <a:pPr algn="ctr">
              <a:lnSpc>
                <a:spcPct val="100000"/>
              </a:lnSpc>
              <a:spcBef>
                <a:spcPts val="25"/>
              </a:spcBef>
            </a:pPr>
            <a:r>
              <a:rPr sz="1800" spc="-5" dirty="0">
                <a:solidFill>
                  <a:srgbClr val="000000"/>
                </a:solidFill>
              </a:rPr>
              <a:t>A</a:t>
            </a:r>
            <a:r>
              <a:rPr sz="1800" spc="-80" dirty="0">
                <a:solidFill>
                  <a:srgbClr val="000000"/>
                </a:solidFill>
              </a:rPr>
              <a:t> </a:t>
            </a:r>
            <a:r>
              <a:rPr sz="1800" dirty="0">
                <a:solidFill>
                  <a:srgbClr val="000000"/>
                </a:solidFill>
              </a:rPr>
              <a:t>urinal</a:t>
            </a:r>
            <a:r>
              <a:rPr sz="1800" spc="-15" dirty="0">
                <a:solidFill>
                  <a:srgbClr val="000000"/>
                </a:solidFill>
              </a:rPr>
              <a:t> </a:t>
            </a:r>
            <a:r>
              <a:rPr sz="1800" dirty="0">
                <a:solidFill>
                  <a:srgbClr val="000000"/>
                </a:solidFill>
              </a:rPr>
              <a:t>is </a:t>
            </a:r>
            <a:r>
              <a:rPr sz="1800" spc="-5" dirty="0">
                <a:solidFill>
                  <a:srgbClr val="000000"/>
                </a:solidFill>
              </a:rPr>
              <a:t>a sanitary</a:t>
            </a:r>
            <a:r>
              <a:rPr sz="1800" dirty="0">
                <a:solidFill>
                  <a:srgbClr val="000000"/>
                </a:solidFill>
              </a:rPr>
              <a:t> plumbing</a:t>
            </a:r>
            <a:r>
              <a:rPr sz="1800" spc="-25" dirty="0">
                <a:solidFill>
                  <a:srgbClr val="000000"/>
                </a:solidFill>
              </a:rPr>
              <a:t> </a:t>
            </a:r>
            <a:r>
              <a:rPr sz="1800" dirty="0">
                <a:solidFill>
                  <a:srgbClr val="000000"/>
                </a:solidFill>
              </a:rPr>
              <a:t>fixture</a:t>
            </a:r>
            <a:r>
              <a:rPr sz="1800" spc="-5" dirty="0">
                <a:solidFill>
                  <a:srgbClr val="000000"/>
                </a:solidFill>
              </a:rPr>
              <a:t> </a:t>
            </a:r>
            <a:r>
              <a:rPr sz="1800" dirty="0">
                <a:solidFill>
                  <a:srgbClr val="000000"/>
                </a:solidFill>
              </a:rPr>
              <a:t>for</a:t>
            </a:r>
            <a:r>
              <a:rPr sz="1800" spc="-5" dirty="0">
                <a:solidFill>
                  <a:srgbClr val="000000"/>
                </a:solidFill>
              </a:rPr>
              <a:t> </a:t>
            </a:r>
            <a:r>
              <a:rPr sz="1800" dirty="0">
                <a:solidFill>
                  <a:srgbClr val="000000"/>
                </a:solidFill>
              </a:rPr>
              <a:t>urination</a:t>
            </a:r>
            <a:r>
              <a:rPr sz="1800" spc="-25" dirty="0">
                <a:solidFill>
                  <a:srgbClr val="000000"/>
                </a:solidFill>
              </a:rPr>
              <a:t> </a:t>
            </a:r>
            <a:r>
              <a:rPr sz="1800" spc="-30" dirty="0">
                <a:solidFill>
                  <a:srgbClr val="000000"/>
                </a:solidFill>
              </a:rPr>
              <a:t>only.</a:t>
            </a:r>
            <a:endParaRPr sz="1800"/>
          </a:p>
        </p:txBody>
      </p:sp>
      <p:pic>
        <p:nvPicPr>
          <p:cNvPr id="9" name="object 9"/>
          <p:cNvPicPr/>
          <p:nvPr/>
        </p:nvPicPr>
        <p:blipFill>
          <a:blip r:embed="rId5" cstate="print"/>
          <a:stretch>
            <a:fillRect/>
          </a:stretch>
        </p:blipFill>
        <p:spPr>
          <a:xfrm>
            <a:off x="263652" y="1868423"/>
            <a:ext cx="6001512" cy="4383024"/>
          </a:xfrm>
          <a:prstGeom prst="rect">
            <a:avLst/>
          </a:prstGeom>
        </p:spPr>
      </p:pic>
      <p:pic>
        <p:nvPicPr>
          <p:cNvPr id="10" name="object 10"/>
          <p:cNvPicPr/>
          <p:nvPr/>
        </p:nvPicPr>
        <p:blipFill>
          <a:blip r:embed="rId6" cstate="print"/>
          <a:stretch>
            <a:fillRect/>
          </a:stretch>
        </p:blipFill>
        <p:spPr>
          <a:xfrm>
            <a:off x="6455664" y="1863851"/>
            <a:ext cx="5303520" cy="4383024"/>
          </a:xfrm>
          <a:prstGeom prst="rect">
            <a:avLst/>
          </a:prstGeom>
        </p:spPr>
      </p:pic>
    </p:spTree>
    <p:extLst>
      <p:ext uri="{BB962C8B-B14F-4D97-AF65-F5344CB8AC3E}">
        <p14:creationId xmlns:p14="http://schemas.microsoft.com/office/powerpoint/2010/main" val="40795471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5339" y="6286963"/>
            <a:ext cx="5234305" cy="12827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5"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25"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dirty="0">
                <a:solidFill>
                  <a:srgbClr val="223575"/>
                </a:solidFill>
                <a:latin typeface="Arial MT"/>
                <a:cs typeface="Arial MT"/>
              </a:rPr>
              <a:t> may</a:t>
            </a:r>
            <a:r>
              <a:rPr sz="900" spc="-15" dirty="0">
                <a:solidFill>
                  <a:srgbClr val="223575"/>
                </a:solidFill>
                <a:latin typeface="Arial MT"/>
                <a:cs typeface="Arial MT"/>
              </a:rPr>
              <a:t> </a:t>
            </a:r>
            <a:r>
              <a:rPr sz="900" dirty="0">
                <a:solidFill>
                  <a:srgbClr val="223575"/>
                </a:solidFill>
                <a:latin typeface="Arial MT"/>
                <a:cs typeface="Arial MT"/>
              </a:rPr>
              <a:t>not</a:t>
            </a:r>
            <a:endParaRPr sz="900">
              <a:latin typeface="Arial MT"/>
              <a:cs typeface="Arial MT"/>
            </a:endParaRPr>
          </a:p>
        </p:txBody>
      </p:sp>
      <p:sp>
        <p:nvSpPr>
          <p:cNvPr id="3" name="object 3"/>
          <p:cNvSpPr txBox="1"/>
          <p:nvPr/>
        </p:nvSpPr>
        <p:spPr>
          <a:xfrm>
            <a:off x="6302070" y="6286963"/>
            <a:ext cx="3340100" cy="12827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isclosed</a:t>
            </a:r>
            <a:r>
              <a:rPr sz="900" spc="-40"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the</a:t>
            </a:r>
            <a:r>
              <a:rPr sz="900" spc="-15" dirty="0">
                <a:solidFill>
                  <a:srgbClr val="223575"/>
                </a:solidFill>
                <a:latin typeface="Arial MT"/>
                <a:cs typeface="Arial MT"/>
              </a:rPr>
              <a:t> </a:t>
            </a:r>
            <a:r>
              <a:rPr sz="900" dirty="0">
                <a:solidFill>
                  <a:srgbClr val="223575"/>
                </a:solidFill>
                <a:latin typeface="Arial MT"/>
                <a:cs typeface="Arial MT"/>
              </a:rPr>
              <a:t>prior</a:t>
            </a:r>
            <a:r>
              <a:rPr sz="900" spc="-25" dirty="0">
                <a:solidFill>
                  <a:srgbClr val="223575"/>
                </a:solidFill>
                <a:latin typeface="Arial MT"/>
                <a:cs typeface="Arial MT"/>
              </a:rPr>
              <a:t> </a:t>
            </a:r>
            <a:r>
              <a:rPr sz="900" spc="-5" dirty="0">
                <a:solidFill>
                  <a:srgbClr val="223575"/>
                </a:solidFill>
                <a:latin typeface="Arial MT"/>
                <a:cs typeface="Arial MT"/>
              </a:rPr>
              <a:t>written</a:t>
            </a:r>
            <a:r>
              <a:rPr sz="900" dirty="0">
                <a:solidFill>
                  <a:srgbClr val="223575"/>
                </a:solidFill>
                <a:latin typeface="Arial MT"/>
                <a:cs typeface="Arial MT"/>
              </a:rPr>
              <a:t> consent</a:t>
            </a:r>
            <a:r>
              <a:rPr sz="900" spc="-35" dirty="0">
                <a:solidFill>
                  <a:srgbClr val="223575"/>
                </a:solidFill>
                <a:latin typeface="Arial MT"/>
                <a:cs typeface="Arial MT"/>
              </a:rPr>
              <a:t> </a:t>
            </a:r>
            <a:r>
              <a:rPr sz="900" dirty="0">
                <a:solidFill>
                  <a:srgbClr val="223575"/>
                </a:solidFill>
                <a:latin typeface="Arial MT"/>
                <a:cs typeface="Arial MT"/>
              </a:rPr>
              <a:t>of</a:t>
            </a:r>
            <a:r>
              <a:rPr sz="900" spc="-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p:txBody>
      </p:sp>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p:nvPr/>
        </p:nvSpPr>
        <p:spPr>
          <a:xfrm>
            <a:off x="239268" y="762000"/>
            <a:ext cx="5814060" cy="295910"/>
          </a:xfrm>
          <a:custGeom>
            <a:avLst/>
            <a:gdLst/>
            <a:ahLst/>
            <a:cxnLst/>
            <a:rect l="l" t="t" r="r" b="b"/>
            <a:pathLst>
              <a:path w="5814060" h="295909">
                <a:moveTo>
                  <a:pt x="5764784" y="0"/>
                </a:moveTo>
                <a:lnTo>
                  <a:pt x="49275" y="0"/>
                </a:lnTo>
                <a:lnTo>
                  <a:pt x="30094" y="3877"/>
                </a:lnTo>
                <a:lnTo>
                  <a:pt x="14431" y="14446"/>
                </a:lnTo>
                <a:lnTo>
                  <a:pt x="3872" y="30110"/>
                </a:lnTo>
                <a:lnTo>
                  <a:pt x="0" y="49275"/>
                </a:lnTo>
                <a:lnTo>
                  <a:pt x="0" y="246379"/>
                </a:lnTo>
                <a:lnTo>
                  <a:pt x="3872" y="265545"/>
                </a:lnTo>
                <a:lnTo>
                  <a:pt x="14431" y="281209"/>
                </a:lnTo>
                <a:lnTo>
                  <a:pt x="30094" y="291778"/>
                </a:lnTo>
                <a:lnTo>
                  <a:pt x="49275" y="295655"/>
                </a:lnTo>
                <a:lnTo>
                  <a:pt x="5764784" y="295655"/>
                </a:lnTo>
                <a:lnTo>
                  <a:pt x="5783949" y="291778"/>
                </a:lnTo>
                <a:lnTo>
                  <a:pt x="5799613" y="281209"/>
                </a:lnTo>
                <a:lnTo>
                  <a:pt x="5810182" y="265545"/>
                </a:lnTo>
                <a:lnTo>
                  <a:pt x="5814060" y="246379"/>
                </a:lnTo>
                <a:lnTo>
                  <a:pt x="5814060" y="49275"/>
                </a:lnTo>
                <a:lnTo>
                  <a:pt x="5810182" y="30110"/>
                </a:lnTo>
                <a:lnTo>
                  <a:pt x="5799613" y="14446"/>
                </a:lnTo>
                <a:lnTo>
                  <a:pt x="5783949" y="3877"/>
                </a:lnTo>
                <a:lnTo>
                  <a:pt x="5764784" y="0"/>
                </a:lnTo>
                <a:close/>
              </a:path>
            </a:pathLst>
          </a:custGeom>
          <a:solidFill>
            <a:srgbClr val="D9D9D9"/>
          </a:solidFill>
        </p:spPr>
        <p:txBody>
          <a:bodyPr wrap="square" lIns="0" tIns="0" rIns="0" bIns="0" rtlCol="0"/>
          <a:lstStyle/>
          <a:p>
            <a:endParaRPr/>
          </a:p>
        </p:txBody>
      </p:sp>
      <p:sp>
        <p:nvSpPr>
          <p:cNvPr id="9" name="object 9"/>
          <p:cNvSpPr txBox="1">
            <a:spLocks noGrp="1"/>
          </p:cNvSpPr>
          <p:nvPr>
            <p:ph type="title"/>
          </p:nvPr>
        </p:nvSpPr>
        <p:spPr>
          <a:xfrm>
            <a:off x="240999" y="753871"/>
            <a:ext cx="5810885" cy="299720"/>
          </a:xfrm>
          <a:prstGeom prst="rect">
            <a:avLst/>
          </a:prstGeom>
        </p:spPr>
        <p:txBody>
          <a:bodyPr vert="horz" wrap="square" lIns="0" tIns="12700" rIns="0" bIns="0" rtlCol="0">
            <a:spAutoFit/>
          </a:bodyPr>
          <a:lstStyle/>
          <a:p>
            <a:pPr marL="12700">
              <a:lnSpc>
                <a:spcPct val="100000"/>
              </a:lnSpc>
              <a:spcBef>
                <a:spcPts val="100"/>
              </a:spcBef>
              <a:tabLst>
                <a:tab pos="1123950" algn="l"/>
                <a:tab pos="579755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Separate</a:t>
            </a: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section</a:t>
            </a:r>
            <a:r>
              <a:rPr sz="1800" b="0" u="sng" dirty="0">
                <a:solidFill>
                  <a:srgbClr val="000000"/>
                </a:solidFill>
                <a:uFill>
                  <a:solidFill>
                    <a:srgbClr val="00173A"/>
                  </a:solidFill>
                </a:uFill>
                <a:latin typeface="Arial MT"/>
                <a:cs typeface="Arial MT"/>
              </a:rPr>
              <a:t> for</a:t>
            </a:r>
            <a:r>
              <a:rPr sz="1800" b="0" u="sng" spc="-1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men</a:t>
            </a:r>
            <a:r>
              <a:rPr sz="1800" b="0" u="sng" dirty="0">
                <a:solidFill>
                  <a:srgbClr val="000000"/>
                </a:solidFill>
                <a:uFill>
                  <a:solidFill>
                    <a:srgbClr val="00173A"/>
                  </a:solidFill>
                </a:uFill>
                <a:latin typeface="Arial MT"/>
                <a:cs typeface="Arial MT"/>
              </a:rPr>
              <a:t> &amp;</a:t>
            </a:r>
            <a:r>
              <a:rPr sz="1800" b="0" u="sng" spc="-15" dirty="0">
                <a:solidFill>
                  <a:srgbClr val="000000"/>
                </a:solidFill>
                <a:uFill>
                  <a:solidFill>
                    <a:srgbClr val="00173A"/>
                  </a:solidFill>
                </a:uFill>
                <a:latin typeface="Arial MT"/>
                <a:cs typeface="Arial MT"/>
              </a:rPr>
              <a:t> women	</a:t>
            </a:r>
            <a:endParaRPr sz="1800">
              <a:latin typeface="Arial MT"/>
              <a:cs typeface="Arial MT"/>
            </a:endParaRPr>
          </a:p>
        </p:txBody>
      </p:sp>
      <p:sp>
        <p:nvSpPr>
          <p:cNvPr id="10" name="object 10"/>
          <p:cNvSpPr/>
          <p:nvPr/>
        </p:nvSpPr>
        <p:spPr>
          <a:xfrm>
            <a:off x="6272784" y="775716"/>
            <a:ext cx="5744210" cy="295910"/>
          </a:xfrm>
          <a:custGeom>
            <a:avLst/>
            <a:gdLst/>
            <a:ahLst/>
            <a:cxnLst/>
            <a:rect l="l" t="t" r="r" b="b"/>
            <a:pathLst>
              <a:path w="5744209" h="295909">
                <a:moveTo>
                  <a:pt x="5694680"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5694680" y="295656"/>
                </a:lnTo>
                <a:lnTo>
                  <a:pt x="5713845" y="291778"/>
                </a:lnTo>
                <a:lnTo>
                  <a:pt x="5729509" y="281209"/>
                </a:lnTo>
                <a:lnTo>
                  <a:pt x="5740078" y="265545"/>
                </a:lnTo>
                <a:lnTo>
                  <a:pt x="5743956" y="246380"/>
                </a:lnTo>
                <a:lnTo>
                  <a:pt x="5743956" y="49275"/>
                </a:lnTo>
                <a:lnTo>
                  <a:pt x="5740078" y="30110"/>
                </a:lnTo>
                <a:lnTo>
                  <a:pt x="5729509" y="14446"/>
                </a:lnTo>
                <a:lnTo>
                  <a:pt x="5713845" y="3877"/>
                </a:lnTo>
                <a:lnTo>
                  <a:pt x="5694680" y="0"/>
                </a:lnTo>
                <a:close/>
              </a:path>
            </a:pathLst>
          </a:custGeom>
          <a:solidFill>
            <a:srgbClr val="D9D9D9"/>
          </a:solidFill>
        </p:spPr>
        <p:txBody>
          <a:bodyPr wrap="square" lIns="0" tIns="0" rIns="0" bIns="0" rtlCol="0"/>
          <a:lstStyle/>
          <a:p>
            <a:endParaRPr/>
          </a:p>
        </p:txBody>
      </p:sp>
      <p:sp>
        <p:nvSpPr>
          <p:cNvPr id="11" name="object 11"/>
          <p:cNvSpPr txBox="1"/>
          <p:nvPr/>
        </p:nvSpPr>
        <p:spPr>
          <a:xfrm>
            <a:off x="6274530" y="768222"/>
            <a:ext cx="5741035" cy="299720"/>
          </a:xfrm>
          <a:prstGeom prst="rect">
            <a:avLst/>
          </a:prstGeom>
        </p:spPr>
        <p:txBody>
          <a:bodyPr vert="horz" wrap="square" lIns="0" tIns="12700" rIns="0" bIns="0" rtlCol="0">
            <a:spAutoFit/>
          </a:bodyPr>
          <a:lstStyle/>
          <a:p>
            <a:pPr marL="12700">
              <a:lnSpc>
                <a:spcPct val="100000"/>
              </a:lnSpc>
              <a:spcBef>
                <a:spcPts val="100"/>
              </a:spcBef>
              <a:tabLst>
                <a:tab pos="905510" algn="l"/>
                <a:tab pos="5727700" algn="l"/>
              </a:tabLst>
            </a:pPr>
            <a:r>
              <a:rPr sz="1800" u="sng" dirty="0">
                <a:uFill>
                  <a:solidFill>
                    <a:srgbClr val="00173A"/>
                  </a:solidFill>
                </a:uFill>
                <a:latin typeface="Arial MT"/>
                <a:cs typeface="Arial MT"/>
              </a:rPr>
              <a:t> 	NO</a:t>
            </a:r>
            <a:r>
              <a:rPr sz="1800" u="sng" spc="-5" dirty="0">
                <a:uFill>
                  <a:solidFill>
                    <a:srgbClr val="00173A"/>
                  </a:solidFill>
                </a:uFill>
                <a:latin typeface="Arial MT"/>
                <a:cs typeface="Arial MT"/>
              </a:rPr>
              <a:t> separate</a:t>
            </a:r>
            <a:r>
              <a:rPr sz="1800" u="sng" spc="5" dirty="0">
                <a:uFill>
                  <a:solidFill>
                    <a:srgbClr val="00173A"/>
                  </a:solidFill>
                </a:uFill>
                <a:latin typeface="Arial MT"/>
                <a:cs typeface="Arial MT"/>
              </a:rPr>
              <a:t> </a:t>
            </a:r>
            <a:r>
              <a:rPr sz="1800" u="sng" spc="-5" dirty="0">
                <a:uFill>
                  <a:solidFill>
                    <a:srgbClr val="00173A"/>
                  </a:solidFill>
                </a:uFill>
                <a:latin typeface="Arial MT"/>
                <a:cs typeface="Arial MT"/>
              </a:rPr>
              <a:t>section</a:t>
            </a:r>
            <a:r>
              <a:rPr sz="1800" u="sng" dirty="0">
                <a:uFill>
                  <a:solidFill>
                    <a:srgbClr val="00173A"/>
                  </a:solidFill>
                </a:uFill>
                <a:latin typeface="Arial MT"/>
                <a:cs typeface="Arial MT"/>
              </a:rPr>
              <a:t> for</a:t>
            </a:r>
            <a:r>
              <a:rPr sz="1800" u="sng" spc="-5" dirty="0">
                <a:uFill>
                  <a:solidFill>
                    <a:srgbClr val="00173A"/>
                  </a:solidFill>
                </a:uFill>
                <a:latin typeface="Arial MT"/>
                <a:cs typeface="Arial MT"/>
              </a:rPr>
              <a:t> men</a:t>
            </a:r>
            <a:r>
              <a:rPr sz="1800" u="sng" spc="-10" dirty="0">
                <a:uFill>
                  <a:solidFill>
                    <a:srgbClr val="00173A"/>
                  </a:solidFill>
                </a:uFill>
                <a:latin typeface="Arial MT"/>
                <a:cs typeface="Arial MT"/>
              </a:rPr>
              <a:t> </a:t>
            </a:r>
            <a:r>
              <a:rPr sz="1800" u="sng" dirty="0">
                <a:uFill>
                  <a:solidFill>
                    <a:srgbClr val="00173A"/>
                  </a:solidFill>
                </a:uFill>
                <a:latin typeface="Arial MT"/>
                <a:cs typeface="Arial MT"/>
              </a:rPr>
              <a:t>&amp; </a:t>
            </a:r>
            <a:r>
              <a:rPr sz="1800" u="sng" spc="-15" dirty="0">
                <a:uFill>
                  <a:solidFill>
                    <a:srgbClr val="00173A"/>
                  </a:solidFill>
                </a:uFill>
                <a:latin typeface="Arial MT"/>
                <a:cs typeface="Arial MT"/>
              </a:rPr>
              <a:t>women	</a:t>
            </a:r>
            <a:endParaRPr sz="1800">
              <a:latin typeface="Arial MT"/>
              <a:cs typeface="Arial MT"/>
            </a:endParaRPr>
          </a:p>
        </p:txBody>
      </p:sp>
      <p:grpSp>
        <p:nvGrpSpPr>
          <p:cNvPr id="12" name="object 12"/>
          <p:cNvGrpSpPr/>
          <p:nvPr/>
        </p:nvGrpSpPr>
        <p:grpSpPr>
          <a:xfrm>
            <a:off x="207454" y="1232916"/>
            <a:ext cx="5888990" cy="5168265"/>
            <a:chOff x="207454" y="1232916"/>
            <a:chExt cx="5888990" cy="5168265"/>
          </a:xfrm>
        </p:grpSpPr>
        <p:pic>
          <p:nvPicPr>
            <p:cNvPr id="13" name="object 13"/>
            <p:cNvPicPr/>
            <p:nvPr/>
          </p:nvPicPr>
          <p:blipFill>
            <a:blip r:embed="rId5" cstate="print"/>
            <a:stretch>
              <a:fillRect/>
            </a:stretch>
          </p:blipFill>
          <p:spPr>
            <a:xfrm>
              <a:off x="239267" y="1232916"/>
              <a:ext cx="5856732" cy="5167884"/>
            </a:xfrm>
            <a:prstGeom prst="rect">
              <a:avLst/>
            </a:prstGeom>
          </p:spPr>
        </p:pic>
        <p:sp>
          <p:nvSpPr>
            <p:cNvPr id="14" name="object 14"/>
            <p:cNvSpPr/>
            <p:nvPr/>
          </p:nvSpPr>
          <p:spPr>
            <a:xfrm>
              <a:off x="221741" y="2138933"/>
              <a:ext cx="5122545" cy="772795"/>
            </a:xfrm>
            <a:custGeom>
              <a:avLst/>
              <a:gdLst/>
              <a:ahLst/>
              <a:cxnLst/>
              <a:rect l="l" t="t" r="r" b="b"/>
              <a:pathLst>
                <a:path w="5122545" h="772794">
                  <a:moveTo>
                    <a:pt x="4312920" y="386333"/>
                  </a:moveTo>
                  <a:lnTo>
                    <a:pt x="4315641" y="341280"/>
                  </a:lnTo>
                  <a:lnTo>
                    <a:pt x="4323603" y="297753"/>
                  </a:lnTo>
                  <a:lnTo>
                    <a:pt x="4336503" y="256041"/>
                  </a:lnTo>
                  <a:lnTo>
                    <a:pt x="4354036" y="216436"/>
                  </a:lnTo>
                  <a:lnTo>
                    <a:pt x="4375901" y="179227"/>
                  </a:lnTo>
                  <a:lnTo>
                    <a:pt x="4401794" y="144704"/>
                  </a:lnTo>
                  <a:lnTo>
                    <a:pt x="4431411" y="113156"/>
                  </a:lnTo>
                  <a:lnTo>
                    <a:pt x="4464449" y="84875"/>
                  </a:lnTo>
                  <a:lnTo>
                    <a:pt x="4500605" y="60149"/>
                  </a:lnTo>
                  <a:lnTo>
                    <a:pt x="4539576" y="39268"/>
                  </a:lnTo>
                  <a:lnTo>
                    <a:pt x="4581058" y="22523"/>
                  </a:lnTo>
                  <a:lnTo>
                    <a:pt x="4624749" y="10203"/>
                  </a:lnTo>
                  <a:lnTo>
                    <a:pt x="4670344" y="2599"/>
                  </a:lnTo>
                  <a:lnTo>
                    <a:pt x="4717542" y="0"/>
                  </a:lnTo>
                  <a:lnTo>
                    <a:pt x="4764739" y="2599"/>
                  </a:lnTo>
                  <a:lnTo>
                    <a:pt x="4810334" y="10203"/>
                  </a:lnTo>
                  <a:lnTo>
                    <a:pt x="4854025" y="22523"/>
                  </a:lnTo>
                  <a:lnTo>
                    <a:pt x="4895507" y="39268"/>
                  </a:lnTo>
                  <a:lnTo>
                    <a:pt x="4934478" y="60149"/>
                  </a:lnTo>
                  <a:lnTo>
                    <a:pt x="4970634" y="84875"/>
                  </a:lnTo>
                  <a:lnTo>
                    <a:pt x="5003673" y="113156"/>
                  </a:lnTo>
                  <a:lnTo>
                    <a:pt x="5033289" y="144704"/>
                  </a:lnTo>
                  <a:lnTo>
                    <a:pt x="5059182" y="179227"/>
                  </a:lnTo>
                  <a:lnTo>
                    <a:pt x="5081047" y="216436"/>
                  </a:lnTo>
                  <a:lnTo>
                    <a:pt x="5098580" y="256041"/>
                  </a:lnTo>
                  <a:lnTo>
                    <a:pt x="5111480" y="297753"/>
                  </a:lnTo>
                  <a:lnTo>
                    <a:pt x="5119442" y="341280"/>
                  </a:lnTo>
                  <a:lnTo>
                    <a:pt x="5122164" y="386333"/>
                  </a:lnTo>
                  <a:lnTo>
                    <a:pt x="5119442" y="431387"/>
                  </a:lnTo>
                  <a:lnTo>
                    <a:pt x="5111480" y="474914"/>
                  </a:lnTo>
                  <a:lnTo>
                    <a:pt x="5098580" y="516626"/>
                  </a:lnTo>
                  <a:lnTo>
                    <a:pt x="5081047" y="556231"/>
                  </a:lnTo>
                  <a:lnTo>
                    <a:pt x="5059182" y="593440"/>
                  </a:lnTo>
                  <a:lnTo>
                    <a:pt x="5033289" y="627963"/>
                  </a:lnTo>
                  <a:lnTo>
                    <a:pt x="5003672" y="659511"/>
                  </a:lnTo>
                  <a:lnTo>
                    <a:pt x="4970634" y="687792"/>
                  </a:lnTo>
                  <a:lnTo>
                    <a:pt x="4934478" y="712518"/>
                  </a:lnTo>
                  <a:lnTo>
                    <a:pt x="4895507" y="733399"/>
                  </a:lnTo>
                  <a:lnTo>
                    <a:pt x="4854025" y="750144"/>
                  </a:lnTo>
                  <a:lnTo>
                    <a:pt x="4810334" y="762464"/>
                  </a:lnTo>
                  <a:lnTo>
                    <a:pt x="4764739" y="770068"/>
                  </a:lnTo>
                  <a:lnTo>
                    <a:pt x="4717542" y="772667"/>
                  </a:lnTo>
                  <a:lnTo>
                    <a:pt x="4670344" y="770068"/>
                  </a:lnTo>
                  <a:lnTo>
                    <a:pt x="4624749" y="762464"/>
                  </a:lnTo>
                  <a:lnTo>
                    <a:pt x="4581058" y="750144"/>
                  </a:lnTo>
                  <a:lnTo>
                    <a:pt x="4539576" y="733399"/>
                  </a:lnTo>
                  <a:lnTo>
                    <a:pt x="4500605" y="712518"/>
                  </a:lnTo>
                  <a:lnTo>
                    <a:pt x="4464449" y="687792"/>
                  </a:lnTo>
                  <a:lnTo>
                    <a:pt x="4431411" y="659511"/>
                  </a:lnTo>
                  <a:lnTo>
                    <a:pt x="4401794" y="627963"/>
                  </a:lnTo>
                  <a:lnTo>
                    <a:pt x="4375901" y="593440"/>
                  </a:lnTo>
                  <a:lnTo>
                    <a:pt x="4354036" y="556231"/>
                  </a:lnTo>
                  <a:lnTo>
                    <a:pt x="4336503" y="516626"/>
                  </a:lnTo>
                  <a:lnTo>
                    <a:pt x="4323603" y="474914"/>
                  </a:lnTo>
                  <a:lnTo>
                    <a:pt x="4315641" y="431387"/>
                  </a:lnTo>
                  <a:lnTo>
                    <a:pt x="4312920" y="386333"/>
                  </a:lnTo>
                  <a:close/>
                </a:path>
                <a:path w="5122545" h="772794">
                  <a:moveTo>
                    <a:pt x="0" y="386333"/>
                  </a:moveTo>
                  <a:lnTo>
                    <a:pt x="2722" y="341280"/>
                  </a:lnTo>
                  <a:lnTo>
                    <a:pt x="10686" y="297753"/>
                  </a:lnTo>
                  <a:lnTo>
                    <a:pt x="23588" y="256041"/>
                  </a:lnTo>
                  <a:lnTo>
                    <a:pt x="41125" y="216436"/>
                  </a:lnTo>
                  <a:lnTo>
                    <a:pt x="62994" y="179227"/>
                  </a:lnTo>
                  <a:lnTo>
                    <a:pt x="88890" y="144704"/>
                  </a:lnTo>
                  <a:lnTo>
                    <a:pt x="118510" y="113156"/>
                  </a:lnTo>
                  <a:lnTo>
                    <a:pt x="151550" y="84875"/>
                  </a:lnTo>
                  <a:lnTo>
                    <a:pt x="187707" y="60149"/>
                  </a:lnTo>
                  <a:lnTo>
                    <a:pt x="226678" y="39268"/>
                  </a:lnTo>
                  <a:lnTo>
                    <a:pt x="268158" y="22523"/>
                  </a:lnTo>
                  <a:lnTo>
                    <a:pt x="311845" y="10203"/>
                  </a:lnTo>
                  <a:lnTo>
                    <a:pt x="357434" y="2599"/>
                  </a:lnTo>
                  <a:lnTo>
                    <a:pt x="404622" y="0"/>
                  </a:lnTo>
                  <a:lnTo>
                    <a:pt x="451809" y="2599"/>
                  </a:lnTo>
                  <a:lnTo>
                    <a:pt x="497398" y="10203"/>
                  </a:lnTo>
                  <a:lnTo>
                    <a:pt x="541085" y="22523"/>
                  </a:lnTo>
                  <a:lnTo>
                    <a:pt x="582565" y="39268"/>
                  </a:lnTo>
                  <a:lnTo>
                    <a:pt x="621536" y="60149"/>
                  </a:lnTo>
                  <a:lnTo>
                    <a:pt x="657693" y="84875"/>
                  </a:lnTo>
                  <a:lnTo>
                    <a:pt x="690733" y="113156"/>
                  </a:lnTo>
                  <a:lnTo>
                    <a:pt x="720353" y="144704"/>
                  </a:lnTo>
                  <a:lnTo>
                    <a:pt x="746249" y="179227"/>
                  </a:lnTo>
                  <a:lnTo>
                    <a:pt x="768118" y="216436"/>
                  </a:lnTo>
                  <a:lnTo>
                    <a:pt x="785655" y="256041"/>
                  </a:lnTo>
                  <a:lnTo>
                    <a:pt x="798557" y="297753"/>
                  </a:lnTo>
                  <a:lnTo>
                    <a:pt x="806521" y="341280"/>
                  </a:lnTo>
                  <a:lnTo>
                    <a:pt x="809244" y="386333"/>
                  </a:lnTo>
                  <a:lnTo>
                    <a:pt x="806521" y="431387"/>
                  </a:lnTo>
                  <a:lnTo>
                    <a:pt x="798557" y="474914"/>
                  </a:lnTo>
                  <a:lnTo>
                    <a:pt x="785655" y="516626"/>
                  </a:lnTo>
                  <a:lnTo>
                    <a:pt x="768118" y="556231"/>
                  </a:lnTo>
                  <a:lnTo>
                    <a:pt x="746249" y="593440"/>
                  </a:lnTo>
                  <a:lnTo>
                    <a:pt x="720353" y="627963"/>
                  </a:lnTo>
                  <a:lnTo>
                    <a:pt x="690733" y="659511"/>
                  </a:lnTo>
                  <a:lnTo>
                    <a:pt x="657693" y="687792"/>
                  </a:lnTo>
                  <a:lnTo>
                    <a:pt x="621536" y="712518"/>
                  </a:lnTo>
                  <a:lnTo>
                    <a:pt x="582565" y="733399"/>
                  </a:lnTo>
                  <a:lnTo>
                    <a:pt x="541085" y="750144"/>
                  </a:lnTo>
                  <a:lnTo>
                    <a:pt x="497398" y="762464"/>
                  </a:lnTo>
                  <a:lnTo>
                    <a:pt x="451809" y="770068"/>
                  </a:lnTo>
                  <a:lnTo>
                    <a:pt x="404622" y="772667"/>
                  </a:lnTo>
                  <a:lnTo>
                    <a:pt x="357434" y="770068"/>
                  </a:lnTo>
                  <a:lnTo>
                    <a:pt x="311845" y="762464"/>
                  </a:lnTo>
                  <a:lnTo>
                    <a:pt x="268158" y="750144"/>
                  </a:lnTo>
                  <a:lnTo>
                    <a:pt x="226678" y="733399"/>
                  </a:lnTo>
                  <a:lnTo>
                    <a:pt x="187707" y="712518"/>
                  </a:lnTo>
                  <a:lnTo>
                    <a:pt x="151550" y="687792"/>
                  </a:lnTo>
                  <a:lnTo>
                    <a:pt x="118510" y="659511"/>
                  </a:lnTo>
                  <a:lnTo>
                    <a:pt x="88890" y="627963"/>
                  </a:lnTo>
                  <a:lnTo>
                    <a:pt x="62994" y="593440"/>
                  </a:lnTo>
                  <a:lnTo>
                    <a:pt x="41125" y="556231"/>
                  </a:lnTo>
                  <a:lnTo>
                    <a:pt x="23588" y="516626"/>
                  </a:lnTo>
                  <a:lnTo>
                    <a:pt x="10686" y="474914"/>
                  </a:lnTo>
                  <a:lnTo>
                    <a:pt x="2722" y="431387"/>
                  </a:lnTo>
                  <a:lnTo>
                    <a:pt x="0" y="386333"/>
                  </a:lnTo>
                  <a:close/>
                </a:path>
              </a:pathLst>
            </a:custGeom>
            <a:ln w="28575">
              <a:solidFill>
                <a:srgbClr val="FF0000"/>
              </a:solidFill>
            </a:ln>
          </p:spPr>
          <p:txBody>
            <a:bodyPr wrap="square" lIns="0" tIns="0" rIns="0" bIns="0" rtlCol="0"/>
            <a:lstStyle/>
            <a:p>
              <a:endParaRPr/>
            </a:p>
          </p:txBody>
        </p:sp>
      </p:grpSp>
      <p:grpSp>
        <p:nvGrpSpPr>
          <p:cNvPr id="15" name="object 15"/>
          <p:cNvGrpSpPr/>
          <p:nvPr/>
        </p:nvGrpSpPr>
        <p:grpSpPr>
          <a:xfrm>
            <a:off x="6307835" y="1232916"/>
            <a:ext cx="5743956" cy="5167884"/>
            <a:chOff x="6307835" y="1232916"/>
            <a:chExt cx="5743956" cy="5167884"/>
          </a:xfrm>
        </p:grpSpPr>
        <p:pic>
          <p:nvPicPr>
            <p:cNvPr id="17" name="object 17"/>
            <p:cNvPicPr/>
            <p:nvPr/>
          </p:nvPicPr>
          <p:blipFill>
            <a:blip r:embed="rId6" cstate="print"/>
            <a:stretch>
              <a:fillRect/>
            </a:stretch>
          </p:blipFill>
          <p:spPr>
            <a:xfrm>
              <a:off x="6307835" y="1232916"/>
              <a:ext cx="5743956" cy="5167884"/>
            </a:xfrm>
            <a:prstGeom prst="rect">
              <a:avLst/>
            </a:prstGeom>
          </p:spPr>
        </p:pic>
        <p:sp>
          <p:nvSpPr>
            <p:cNvPr id="18" name="object 18"/>
            <p:cNvSpPr/>
            <p:nvPr/>
          </p:nvSpPr>
          <p:spPr>
            <a:xfrm>
              <a:off x="8497061" y="2401062"/>
              <a:ext cx="2001520" cy="3133725"/>
            </a:xfrm>
            <a:custGeom>
              <a:avLst/>
              <a:gdLst/>
              <a:ahLst/>
              <a:cxnLst/>
              <a:rect l="l" t="t" r="r" b="b"/>
              <a:pathLst>
                <a:path w="2001520" h="3133725">
                  <a:moveTo>
                    <a:pt x="0" y="1566671"/>
                  </a:moveTo>
                  <a:lnTo>
                    <a:pt x="690" y="1507937"/>
                  </a:lnTo>
                  <a:lnTo>
                    <a:pt x="2744" y="1449749"/>
                  </a:lnTo>
                  <a:lnTo>
                    <a:pt x="6138" y="1392144"/>
                  </a:lnTo>
                  <a:lnTo>
                    <a:pt x="10847" y="1335160"/>
                  </a:lnTo>
                  <a:lnTo>
                    <a:pt x="16848" y="1278835"/>
                  </a:lnTo>
                  <a:lnTo>
                    <a:pt x="24117" y="1223208"/>
                  </a:lnTo>
                  <a:lnTo>
                    <a:pt x="32628" y="1168315"/>
                  </a:lnTo>
                  <a:lnTo>
                    <a:pt x="42359" y="1114195"/>
                  </a:lnTo>
                  <a:lnTo>
                    <a:pt x="53284" y="1060886"/>
                  </a:lnTo>
                  <a:lnTo>
                    <a:pt x="65380" y="1008425"/>
                  </a:lnTo>
                  <a:lnTo>
                    <a:pt x="78622" y="956851"/>
                  </a:lnTo>
                  <a:lnTo>
                    <a:pt x="92987" y="906201"/>
                  </a:lnTo>
                  <a:lnTo>
                    <a:pt x="108450" y="856513"/>
                  </a:lnTo>
                  <a:lnTo>
                    <a:pt x="124986" y="807826"/>
                  </a:lnTo>
                  <a:lnTo>
                    <a:pt x="142572" y="760176"/>
                  </a:lnTo>
                  <a:lnTo>
                    <a:pt x="161184" y="713601"/>
                  </a:lnTo>
                  <a:lnTo>
                    <a:pt x="180797" y="668141"/>
                  </a:lnTo>
                  <a:lnTo>
                    <a:pt x="201387" y="623831"/>
                  </a:lnTo>
                  <a:lnTo>
                    <a:pt x="222930" y="580712"/>
                  </a:lnTo>
                  <a:lnTo>
                    <a:pt x="245402" y="538819"/>
                  </a:lnTo>
                  <a:lnTo>
                    <a:pt x="268779" y="498191"/>
                  </a:lnTo>
                  <a:lnTo>
                    <a:pt x="293036" y="458866"/>
                  </a:lnTo>
                  <a:lnTo>
                    <a:pt x="318149" y="420882"/>
                  </a:lnTo>
                  <a:lnTo>
                    <a:pt x="344095" y="384277"/>
                  </a:lnTo>
                  <a:lnTo>
                    <a:pt x="370848" y="349088"/>
                  </a:lnTo>
                  <a:lnTo>
                    <a:pt x="398385" y="315354"/>
                  </a:lnTo>
                  <a:lnTo>
                    <a:pt x="426682" y="283112"/>
                  </a:lnTo>
                  <a:lnTo>
                    <a:pt x="455714" y="252400"/>
                  </a:lnTo>
                  <a:lnTo>
                    <a:pt x="485457" y="223255"/>
                  </a:lnTo>
                  <a:lnTo>
                    <a:pt x="515887" y="195717"/>
                  </a:lnTo>
                  <a:lnTo>
                    <a:pt x="546980" y="169823"/>
                  </a:lnTo>
                  <a:lnTo>
                    <a:pt x="578712" y="145610"/>
                  </a:lnTo>
                  <a:lnTo>
                    <a:pt x="611058" y="123116"/>
                  </a:lnTo>
                  <a:lnTo>
                    <a:pt x="643994" y="102380"/>
                  </a:lnTo>
                  <a:lnTo>
                    <a:pt x="677497" y="83439"/>
                  </a:lnTo>
                  <a:lnTo>
                    <a:pt x="711541" y="66331"/>
                  </a:lnTo>
                  <a:lnTo>
                    <a:pt x="781160" y="37765"/>
                  </a:lnTo>
                  <a:lnTo>
                    <a:pt x="852655" y="16986"/>
                  </a:lnTo>
                  <a:lnTo>
                    <a:pt x="925835" y="4297"/>
                  </a:lnTo>
                  <a:lnTo>
                    <a:pt x="1000506" y="0"/>
                  </a:lnTo>
                  <a:lnTo>
                    <a:pt x="1038015" y="1080"/>
                  </a:lnTo>
                  <a:lnTo>
                    <a:pt x="1111964" y="9611"/>
                  </a:lnTo>
                  <a:lnTo>
                    <a:pt x="1184326" y="26383"/>
                  </a:lnTo>
                  <a:lnTo>
                    <a:pt x="1254907" y="51094"/>
                  </a:lnTo>
                  <a:lnTo>
                    <a:pt x="1323514" y="83439"/>
                  </a:lnTo>
                  <a:lnTo>
                    <a:pt x="1357017" y="102380"/>
                  </a:lnTo>
                  <a:lnTo>
                    <a:pt x="1389953" y="123116"/>
                  </a:lnTo>
                  <a:lnTo>
                    <a:pt x="1422299" y="145610"/>
                  </a:lnTo>
                  <a:lnTo>
                    <a:pt x="1454031" y="169823"/>
                  </a:lnTo>
                  <a:lnTo>
                    <a:pt x="1485124" y="195717"/>
                  </a:lnTo>
                  <a:lnTo>
                    <a:pt x="1515554" y="223255"/>
                  </a:lnTo>
                  <a:lnTo>
                    <a:pt x="1545297" y="252400"/>
                  </a:lnTo>
                  <a:lnTo>
                    <a:pt x="1574329" y="283112"/>
                  </a:lnTo>
                  <a:lnTo>
                    <a:pt x="1602626" y="315354"/>
                  </a:lnTo>
                  <a:lnTo>
                    <a:pt x="1630163" y="349088"/>
                  </a:lnTo>
                  <a:lnTo>
                    <a:pt x="1656916" y="384277"/>
                  </a:lnTo>
                  <a:lnTo>
                    <a:pt x="1682862" y="420882"/>
                  </a:lnTo>
                  <a:lnTo>
                    <a:pt x="1707975" y="458866"/>
                  </a:lnTo>
                  <a:lnTo>
                    <a:pt x="1732232" y="498191"/>
                  </a:lnTo>
                  <a:lnTo>
                    <a:pt x="1755609" y="538819"/>
                  </a:lnTo>
                  <a:lnTo>
                    <a:pt x="1778081" y="580712"/>
                  </a:lnTo>
                  <a:lnTo>
                    <a:pt x="1799624" y="623831"/>
                  </a:lnTo>
                  <a:lnTo>
                    <a:pt x="1820214" y="668141"/>
                  </a:lnTo>
                  <a:lnTo>
                    <a:pt x="1839827" y="713601"/>
                  </a:lnTo>
                  <a:lnTo>
                    <a:pt x="1858439" y="760176"/>
                  </a:lnTo>
                  <a:lnTo>
                    <a:pt x="1876025" y="807826"/>
                  </a:lnTo>
                  <a:lnTo>
                    <a:pt x="1892561" y="856513"/>
                  </a:lnTo>
                  <a:lnTo>
                    <a:pt x="1908024" y="906201"/>
                  </a:lnTo>
                  <a:lnTo>
                    <a:pt x="1922389" y="956851"/>
                  </a:lnTo>
                  <a:lnTo>
                    <a:pt x="1935631" y="1008425"/>
                  </a:lnTo>
                  <a:lnTo>
                    <a:pt x="1947727" y="1060886"/>
                  </a:lnTo>
                  <a:lnTo>
                    <a:pt x="1958652" y="1114195"/>
                  </a:lnTo>
                  <a:lnTo>
                    <a:pt x="1968383" y="1168315"/>
                  </a:lnTo>
                  <a:lnTo>
                    <a:pt x="1976894" y="1223208"/>
                  </a:lnTo>
                  <a:lnTo>
                    <a:pt x="1984163" y="1278835"/>
                  </a:lnTo>
                  <a:lnTo>
                    <a:pt x="1990164" y="1335160"/>
                  </a:lnTo>
                  <a:lnTo>
                    <a:pt x="1994873" y="1392144"/>
                  </a:lnTo>
                  <a:lnTo>
                    <a:pt x="1998267" y="1449749"/>
                  </a:lnTo>
                  <a:lnTo>
                    <a:pt x="2000321" y="1507937"/>
                  </a:lnTo>
                  <a:lnTo>
                    <a:pt x="2001012" y="1566671"/>
                  </a:lnTo>
                  <a:lnTo>
                    <a:pt x="2000321" y="1625406"/>
                  </a:lnTo>
                  <a:lnTo>
                    <a:pt x="1998267" y="1683594"/>
                  </a:lnTo>
                  <a:lnTo>
                    <a:pt x="1994873" y="1741199"/>
                  </a:lnTo>
                  <a:lnTo>
                    <a:pt x="1990164" y="1798183"/>
                  </a:lnTo>
                  <a:lnTo>
                    <a:pt x="1984163" y="1854508"/>
                  </a:lnTo>
                  <a:lnTo>
                    <a:pt x="1976894" y="1910135"/>
                  </a:lnTo>
                  <a:lnTo>
                    <a:pt x="1968383" y="1965028"/>
                  </a:lnTo>
                  <a:lnTo>
                    <a:pt x="1958652" y="2019148"/>
                  </a:lnTo>
                  <a:lnTo>
                    <a:pt x="1947727" y="2072457"/>
                  </a:lnTo>
                  <a:lnTo>
                    <a:pt x="1935631" y="2124918"/>
                  </a:lnTo>
                  <a:lnTo>
                    <a:pt x="1922389" y="2176492"/>
                  </a:lnTo>
                  <a:lnTo>
                    <a:pt x="1908024" y="2227142"/>
                  </a:lnTo>
                  <a:lnTo>
                    <a:pt x="1892561" y="2276830"/>
                  </a:lnTo>
                  <a:lnTo>
                    <a:pt x="1876025" y="2325517"/>
                  </a:lnTo>
                  <a:lnTo>
                    <a:pt x="1858439" y="2373167"/>
                  </a:lnTo>
                  <a:lnTo>
                    <a:pt x="1839827" y="2419742"/>
                  </a:lnTo>
                  <a:lnTo>
                    <a:pt x="1820214" y="2465202"/>
                  </a:lnTo>
                  <a:lnTo>
                    <a:pt x="1799624" y="2509512"/>
                  </a:lnTo>
                  <a:lnTo>
                    <a:pt x="1778081" y="2552631"/>
                  </a:lnTo>
                  <a:lnTo>
                    <a:pt x="1755609" y="2594524"/>
                  </a:lnTo>
                  <a:lnTo>
                    <a:pt x="1732232" y="2635152"/>
                  </a:lnTo>
                  <a:lnTo>
                    <a:pt x="1707975" y="2674477"/>
                  </a:lnTo>
                  <a:lnTo>
                    <a:pt x="1682862" y="2712461"/>
                  </a:lnTo>
                  <a:lnTo>
                    <a:pt x="1656916" y="2749066"/>
                  </a:lnTo>
                  <a:lnTo>
                    <a:pt x="1630163" y="2784255"/>
                  </a:lnTo>
                  <a:lnTo>
                    <a:pt x="1602626" y="2817989"/>
                  </a:lnTo>
                  <a:lnTo>
                    <a:pt x="1574329" y="2850231"/>
                  </a:lnTo>
                  <a:lnTo>
                    <a:pt x="1545297" y="2880943"/>
                  </a:lnTo>
                  <a:lnTo>
                    <a:pt x="1515554" y="2910088"/>
                  </a:lnTo>
                  <a:lnTo>
                    <a:pt x="1485124" y="2937626"/>
                  </a:lnTo>
                  <a:lnTo>
                    <a:pt x="1454031" y="2963520"/>
                  </a:lnTo>
                  <a:lnTo>
                    <a:pt x="1422299" y="2987733"/>
                  </a:lnTo>
                  <a:lnTo>
                    <a:pt x="1389953" y="3010227"/>
                  </a:lnTo>
                  <a:lnTo>
                    <a:pt x="1357017" y="3030963"/>
                  </a:lnTo>
                  <a:lnTo>
                    <a:pt x="1323514" y="3049904"/>
                  </a:lnTo>
                  <a:lnTo>
                    <a:pt x="1289470" y="3067012"/>
                  </a:lnTo>
                  <a:lnTo>
                    <a:pt x="1219851" y="3095578"/>
                  </a:lnTo>
                  <a:lnTo>
                    <a:pt x="1148356" y="3116357"/>
                  </a:lnTo>
                  <a:lnTo>
                    <a:pt x="1075176" y="3129046"/>
                  </a:lnTo>
                  <a:lnTo>
                    <a:pt x="1000506" y="3133344"/>
                  </a:lnTo>
                  <a:lnTo>
                    <a:pt x="962996" y="3132263"/>
                  </a:lnTo>
                  <a:lnTo>
                    <a:pt x="889047" y="3123732"/>
                  </a:lnTo>
                  <a:lnTo>
                    <a:pt x="816685" y="3106960"/>
                  </a:lnTo>
                  <a:lnTo>
                    <a:pt x="746104" y="3082249"/>
                  </a:lnTo>
                  <a:lnTo>
                    <a:pt x="677497" y="3049904"/>
                  </a:lnTo>
                  <a:lnTo>
                    <a:pt x="643994" y="3030963"/>
                  </a:lnTo>
                  <a:lnTo>
                    <a:pt x="611058" y="3010227"/>
                  </a:lnTo>
                  <a:lnTo>
                    <a:pt x="578712" y="2987733"/>
                  </a:lnTo>
                  <a:lnTo>
                    <a:pt x="546980" y="2963520"/>
                  </a:lnTo>
                  <a:lnTo>
                    <a:pt x="515887" y="2937626"/>
                  </a:lnTo>
                  <a:lnTo>
                    <a:pt x="485457" y="2910088"/>
                  </a:lnTo>
                  <a:lnTo>
                    <a:pt x="455714" y="2880943"/>
                  </a:lnTo>
                  <a:lnTo>
                    <a:pt x="426682" y="2850231"/>
                  </a:lnTo>
                  <a:lnTo>
                    <a:pt x="398385" y="2817989"/>
                  </a:lnTo>
                  <a:lnTo>
                    <a:pt x="370848" y="2784255"/>
                  </a:lnTo>
                  <a:lnTo>
                    <a:pt x="344095" y="2749066"/>
                  </a:lnTo>
                  <a:lnTo>
                    <a:pt x="318149" y="2712461"/>
                  </a:lnTo>
                  <a:lnTo>
                    <a:pt x="293036" y="2674477"/>
                  </a:lnTo>
                  <a:lnTo>
                    <a:pt x="268779" y="2635152"/>
                  </a:lnTo>
                  <a:lnTo>
                    <a:pt x="245402" y="2594524"/>
                  </a:lnTo>
                  <a:lnTo>
                    <a:pt x="222930" y="2552631"/>
                  </a:lnTo>
                  <a:lnTo>
                    <a:pt x="201387" y="2509512"/>
                  </a:lnTo>
                  <a:lnTo>
                    <a:pt x="180797" y="2465202"/>
                  </a:lnTo>
                  <a:lnTo>
                    <a:pt x="161184" y="2419742"/>
                  </a:lnTo>
                  <a:lnTo>
                    <a:pt x="142572" y="2373167"/>
                  </a:lnTo>
                  <a:lnTo>
                    <a:pt x="124986" y="2325517"/>
                  </a:lnTo>
                  <a:lnTo>
                    <a:pt x="108450" y="2276830"/>
                  </a:lnTo>
                  <a:lnTo>
                    <a:pt x="92987" y="2227142"/>
                  </a:lnTo>
                  <a:lnTo>
                    <a:pt x="78622" y="2176492"/>
                  </a:lnTo>
                  <a:lnTo>
                    <a:pt x="65380" y="2124918"/>
                  </a:lnTo>
                  <a:lnTo>
                    <a:pt x="53284" y="2072457"/>
                  </a:lnTo>
                  <a:lnTo>
                    <a:pt x="42359" y="2019148"/>
                  </a:lnTo>
                  <a:lnTo>
                    <a:pt x="32628" y="1965028"/>
                  </a:lnTo>
                  <a:lnTo>
                    <a:pt x="24117" y="1910135"/>
                  </a:lnTo>
                  <a:lnTo>
                    <a:pt x="16848" y="1854508"/>
                  </a:lnTo>
                  <a:lnTo>
                    <a:pt x="10847" y="1798183"/>
                  </a:lnTo>
                  <a:lnTo>
                    <a:pt x="6138" y="1741199"/>
                  </a:lnTo>
                  <a:lnTo>
                    <a:pt x="2744" y="1683594"/>
                  </a:lnTo>
                  <a:lnTo>
                    <a:pt x="690" y="1625406"/>
                  </a:lnTo>
                  <a:lnTo>
                    <a:pt x="0" y="1566671"/>
                  </a:lnTo>
                  <a:close/>
                </a:path>
              </a:pathLst>
            </a:custGeom>
            <a:ln w="28575">
              <a:solidFill>
                <a:srgbClr val="FF0000"/>
              </a:solidFill>
            </a:ln>
          </p:spPr>
          <p:txBody>
            <a:bodyPr wrap="square" lIns="0" tIns="0" rIns="0" bIns="0" rtlCol="0"/>
            <a:lstStyle/>
            <a:p>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11125051" y="0"/>
            <a:ext cx="1067435" cy="610870"/>
            <a:chOff x="11125051" y="0"/>
            <a:chExt cx="1067435" cy="610870"/>
          </a:xfrm>
        </p:grpSpPr>
        <p:pic>
          <p:nvPicPr>
            <p:cNvPr id="6" name="object 6"/>
            <p:cNvPicPr/>
            <p:nvPr/>
          </p:nvPicPr>
          <p:blipFill>
            <a:blip r:embed="rId2" cstate="print"/>
            <a:stretch>
              <a:fillRect/>
            </a:stretch>
          </p:blipFill>
          <p:spPr>
            <a:xfrm>
              <a:off x="11125051" y="0"/>
              <a:ext cx="1066947" cy="610435"/>
            </a:xfrm>
            <a:prstGeom prst="rect">
              <a:avLst/>
            </a:prstGeom>
          </p:spPr>
        </p:pic>
        <p:pic>
          <p:nvPicPr>
            <p:cNvPr id="7" name="object 7"/>
            <p:cNvPicPr/>
            <p:nvPr/>
          </p:nvPicPr>
          <p:blipFill>
            <a:blip r:embed="rId3" cstate="print"/>
            <a:stretch>
              <a:fillRect/>
            </a:stretch>
          </p:blipFill>
          <p:spPr>
            <a:xfrm>
              <a:off x="11175491" y="0"/>
              <a:ext cx="995172" cy="554736"/>
            </a:xfrm>
            <a:prstGeom prst="rect">
              <a:avLst/>
            </a:prstGeom>
          </p:spPr>
        </p:pic>
      </p:grpSp>
      <p:pic>
        <p:nvPicPr>
          <p:cNvPr id="8" name="object 8"/>
          <p:cNvPicPr/>
          <p:nvPr/>
        </p:nvPicPr>
        <p:blipFill>
          <a:blip r:embed="rId4" cstate="print"/>
          <a:stretch>
            <a:fillRect/>
          </a:stretch>
        </p:blipFill>
        <p:spPr>
          <a:xfrm>
            <a:off x="59553" y="57838"/>
            <a:ext cx="833752" cy="582241"/>
          </a:xfrm>
          <a:prstGeom prst="rect">
            <a:avLst/>
          </a:prstGeom>
        </p:spPr>
      </p:pic>
      <p:sp>
        <p:nvSpPr>
          <p:cNvPr id="9" name="object 9"/>
          <p:cNvSpPr/>
          <p:nvPr/>
        </p:nvSpPr>
        <p:spPr>
          <a:xfrm>
            <a:off x="242315" y="1063752"/>
            <a:ext cx="3758565" cy="295910"/>
          </a:xfrm>
          <a:custGeom>
            <a:avLst/>
            <a:gdLst/>
            <a:ahLst/>
            <a:cxnLst/>
            <a:rect l="l" t="t" r="r" b="b"/>
            <a:pathLst>
              <a:path w="3758565" h="295909">
                <a:moveTo>
                  <a:pt x="3708908" y="0"/>
                </a:moveTo>
                <a:lnTo>
                  <a:pt x="49276" y="0"/>
                </a:lnTo>
                <a:lnTo>
                  <a:pt x="30094" y="3877"/>
                </a:lnTo>
                <a:lnTo>
                  <a:pt x="14431" y="14446"/>
                </a:lnTo>
                <a:lnTo>
                  <a:pt x="3872" y="30110"/>
                </a:lnTo>
                <a:lnTo>
                  <a:pt x="0" y="49275"/>
                </a:lnTo>
                <a:lnTo>
                  <a:pt x="0" y="246380"/>
                </a:lnTo>
                <a:lnTo>
                  <a:pt x="3872" y="265545"/>
                </a:lnTo>
                <a:lnTo>
                  <a:pt x="14431" y="281209"/>
                </a:lnTo>
                <a:lnTo>
                  <a:pt x="30094" y="291778"/>
                </a:lnTo>
                <a:lnTo>
                  <a:pt x="49276" y="295656"/>
                </a:lnTo>
                <a:lnTo>
                  <a:pt x="3708908" y="295656"/>
                </a:lnTo>
                <a:lnTo>
                  <a:pt x="3728073" y="291778"/>
                </a:lnTo>
                <a:lnTo>
                  <a:pt x="3743737" y="281209"/>
                </a:lnTo>
                <a:lnTo>
                  <a:pt x="3754306" y="265545"/>
                </a:lnTo>
                <a:lnTo>
                  <a:pt x="3758184" y="246380"/>
                </a:lnTo>
                <a:lnTo>
                  <a:pt x="3758184" y="49275"/>
                </a:lnTo>
                <a:lnTo>
                  <a:pt x="3754306" y="30110"/>
                </a:lnTo>
                <a:lnTo>
                  <a:pt x="3743737" y="14446"/>
                </a:lnTo>
                <a:lnTo>
                  <a:pt x="3728073" y="3877"/>
                </a:lnTo>
                <a:lnTo>
                  <a:pt x="3708908" y="0"/>
                </a:lnTo>
                <a:close/>
              </a:path>
            </a:pathLst>
          </a:custGeom>
          <a:solidFill>
            <a:srgbClr val="D9D9D9"/>
          </a:solidFill>
        </p:spPr>
        <p:txBody>
          <a:bodyPr wrap="square" lIns="0" tIns="0" rIns="0" bIns="0" rtlCol="0"/>
          <a:lstStyle/>
          <a:p>
            <a:endParaRPr/>
          </a:p>
        </p:txBody>
      </p:sp>
      <p:sp>
        <p:nvSpPr>
          <p:cNvPr id="10" name="object 10"/>
          <p:cNvSpPr txBox="1">
            <a:spLocks noGrp="1"/>
          </p:cNvSpPr>
          <p:nvPr>
            <p:ph type="title"/>
          </p:nvPr>
        </p:nvSpPr>
        <p:spPr>
          <a:xfrm>
            <a:off x="244047" y="1056513"/>
            <a:ext cx="3754754" cy="299720"/>
          </a:xfrm>
          <a:prstGeom prst="rect">
            <a:avLst/>
          </a:prstGeom>
        </p:spPr>
        <p:txBody>
          <a:bodyPr vert="horz" wrap="square" lIns="0" tIns="12700" rIns="0" bIns="0" rtlCol="0">
            <a:spAutoFit/>
          </a:bodyPr>
          <a:lstStyle/>
          <a:p>
            <a:pPr marL="12700">
              <a:lnSpc>
                <a:spcPct val="100000"/>
              </a:lnSpc>
              <a:spcBef>
                <a:spcPts val="100"/>
              </a:spcBef>
              <a:tabLst>
                <a:tab pos="684530" algn="l"/>
                <a:tab pos="374142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No</a:t>
            </a:r>
            <a:r>
              <a:rPr sz="1800" b="0" u="sng" spc="-3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bolting</a:t>
            </a:r>
            <a:r>
              <a:rPr sz="1800" b="0" u="sng" spc="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arrangement	</a:t>
            </a:r>
            <a:endParaRPr sz="1800">
              <a:latin typeface="Arial MT"/>
              <a:cs typeface="Arial MT"/>
            </a:endParaRPr>
          </a:p>
        </p:txBody>
      </p:sp>
      <p:pic>
        <p:nvPicPr>
          <p:cNvPr id="11" name="object 11"/>
          <p:cNvPicPr/>
          <p:nvPr/>
        </p:nvPicPr>
        <p:blipFill>
          <a:blip r:embed="rId5" cstate="print"/>
          <a:stretch>
            <a:fillRect/>
          </a:stretch>
        </p:blipFill>
        <p:spPr>
          <a:xfrm>
            <a:off x="242315" y="1524000"/>
            <a:ext cx="3837432" cy="4495800"/>
          </a:xfrm>
          <a:prstGeom prst="rect">
            <a:avLst/>
          </a:prstGeom>
        </p:spPr>
      </p:pic>
      <p:pic>
        <p:nvPicPr>
          <p:cNvPr id="12" name="object 12"/>
          <p:cNvPicPr/>
          <p:nvPr/>
        </p:nvPicPr>
        <p:blipFill>
          <a:blip r:embed="rId6" cstate="print"/>
          <a:stretch>
            <a:fillRect/>
          </a:stretch>
        </p:blipFill>
        <p:spPr>
          <a:xfrm>
            <a:off x="4232147" y="1524000"/>
            <a:ext cx="3727704" cy="4495800"/>
          </a:xfrm>
          <a:prstGeom prst="rect">
            <a:avLst/>
          </a:prstGeom>
        </p:spPr>
      </p:pic>
      <p:pic>
        <p:nvPicPr>
          <p:cNvPr id="13" name="object 13"/>
          <p:cNvPicPr/>
          <p:nvPr/>
        </p:nvPicPr>
        <p:blipFill>
          <a:blip r:embed="rId7" cstate="print"/>
          <a:stretch>
            <a:fillRect/>
          </a:stretch>
        </p:blipFill>
        <p:spPr>
          <a:xfrm>
            <a:off x="8112252" y="1524000"/>
            <a:ext cx="3906011" cy="4495800"/>
          </a:xfrm>
          <a:prstGeom prst="rect">
            <a:avLst/>
          </a:prstGeom>
        </p:spPr>
      </p:pic>
      <p:sp>
        <p:nvSpPr>
          <p:cNvPr id="14" name="object 14"/>
          <p:cNvSpPr/>
          <p:nvPr/>
        </p:nvSpPr>
        <p:spPr>
          <a:xfrm>
            <a:off x="4216908" y="1069847"/>
            <a:ext cx="3758565" cy="294640"/>
          </a:xfrm>
          <a:custGeom>
            <a:avLst/>
            <a:gdLst/>
            <a:ahLst/>
            <a:cxnLst/>
            <a:rect l="l" t="t" r="r" b="b"/>
            <a:pathLst>
              <a:path w="3758565" h="294640">
                <a:moveTo>
                  <a:pt x="3709162" y="0"/>
                </a:moveTo>
                <a:lnTo>
                  <a:pt x="49021" y="0"/>
                </a:lnTo>
                <a:lnTo>
                  <a:pt x="29950" y="3855"/>
                </a:lnTo>
                <a:lnTo>
                  <a:pt x="14366" y="14366"/>
                </a:lnTo>
                <a:lnTo>
                  <a:pt x="3855" y="29950"/>
                </a:lnTo>
                <a:lnTo>
                  <a:pt x="0" y="49022"/>
                </a:lnTo>
                <a:lnTo>
                  <a:pt x="0" y="245110"/>
                </a:lnTo>
                <a:lnTo>
                  <a:pt x="3855" y="264181"/>
                </a:lnTo>
                <a:lnTo>
                  <a:pt x="14366" y="279765"/>
                </a:lnTo>
                <a:lnTo>
                  <a:pt x="29950" y="290276"/>
                </a:lnTo>
                <a:lnTo>
                  <a:pt x="49021" y="294131"/>
                </a:lnTo>
                <a:lnTo>
                  <a:pt x="3709162" y="294131"/>
                </a:lnTo>
                <a:lnTo>
                  <a:pt x="3728233" y="290276"/>
                </a:lnTo>
                <a:lnTo>
                  <a:pt x="3743817" y="279765"/>
                </a:lnTo>
                <a:lnTo>
                  <a:pt x="3754328" y="264181"/>
                </a:lnTo>
                <a:lnTo>
                  <a:pt x="3758184" y="245110"/>
                </a:lnTo>
                <a:lnTo>
                  <a:pt x="3758184" y="49022"/>
                </a:lnTo>
                <a:lnTo>
                  <a:pt x="3754328" y="29950"/>
                </a:lnTo>
                <a:lnTo>
                  <a:pt x="3743817" y="14366"/>
                </a:lnTo>
                <a:lnTo>
                  <a:pt x="3728233" y="3855"/>
                </a:lnTo>
                <a:lnTo>
                  <a:pt x="3709162" y="0"/>
                </a:lnTo>
                <a:close/>
              </a:path>
            </a:pathLst>
          </a:custGeom>
          <a:solidFill>
            <a:srgbClr val="D9D9D9"/>
          </a:solidFill>
        </p:spPr>
        <p:txBody>
          <a:bodyPr wrap="square" lIns="0" tIns="0" rIns="0" bIns="0" rtlCol="0"/>
          <a:lstStyle/>
          <a:p>
            <a:endParaRPr/>
          </a:p>
        </p:txBody>
      </p:sp>
      <p:sp>
        <p:nvSpPr>
          <p:cNvPr id="15" name="object 15"/>
          <p:cNvSpPr txBox="1"/>
          <p:nvPr/>
        </p:nvSpPr>
        <p:spPr>
          <a:xfrm>
            <a:off x="4218575" y="1061084"/>
            <a:ext cx="3755390" cy="299720"/>
          </a:xfrm>
          <a:prstGeom prst="rect">
            <a:avLst/>
          </a:prstGeom>
        </p:spPr>
        <p:txBody>
          <a:bodyPr vert="horz" wrap="square" lIns="0" tIns="12700" rIns="0" bIns="0" rtlCol="0">
            <a:spAutoFit/>
          </a:bodyPr>
          <a:lstStyle/>
          <a:p>
            <a:pPr marL="12700">
              <a:lnSpc>
                <a:spcPct val="100000"/>
              </a:lnSpc>
              <a:spcBef>
                <a:spcPts val="100"/>
              </a:spcBef>
              <a:tabLst>
                <a:tab pos="1084580" algn="l"/>
                <a:tab pos="3742054"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Urinal</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not</a:t>
            </a:r>
            <a:r>
              <a:rPr sz="1800" u="sng" spc="-20" dirty="0">
                <a:uFill>
                  <a:solidFill>
                    <a:srgbClr val="00173A"/>
                  </a:solidFill>
                </a:uFill>
                <a:latin typeface="Arial MT"/>
                <a:cs typeface="Arial MT"/>
              </a:rPr>
              <a:t> </a:t>
            </a:r>
            <a:r>
              <a:rPr sz="1800" u="sng" spc="-5" dirty="0">
                <a:uFill>
                  <a:solidFill>
                    <a:srgbClr val="00173A"/>
                  </a:solidFill>
                </a:uFill>
                <a:latin typeface="Arial MT"/>
                <a:cs typeface="Arial MT"/>
              </a:rPr>
              <a:t>clean	</a:t>
            </a:r>
            <a:endParaRPr sz="1800">
              <a:latin typeface="Arial MT"/>
              <a:cs typeface="Arial MT"/>
            </a:endParaRPr>
          </a:p>
        </p:txBody>
      </p:sp>
      <p:sp>
        <p:nvSpPr>
          <p:cNvPr id="16" name="object 16"/>
          <p:cNvSpPr/>
          <p:nvPr/>
        </p:nvSpPr>
        <p:spPr>
          <a:xfrm>
            <a:off x="8127492" y="1062227"/>
            <a:ext cx="3759835" cy="295910"/>
          </a:xfrm>
          <a:custGeom>
            <a:avLst/>
            <a:gdLst/>
            <a:ahLst/>
            <a:cxnLst/>
            <a:rect l="l" t="t" r="r" b="b"/>
            <a:pathLst>
              <a:path w="3759834" h="295909">
                <a:moveTo>
                  <a:pt x="3710431"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3710431" y="295656"/>
                </a:lnTo>
                <a:lnTo>
                  <a:pt x="3729597" y="291778"/>
                </a:lnTo>
                <a:lnTo>
                  <a:pt x="3745261" y="281209"/>
                </a:lnTo>
                <a:lnTo>
                  <a:pt x="3755830" y="265545"/>
                </a:lnTo>
                <a:lnTo>
                  <a:pt x="3759707" y="246380"/>
                </a:lnTo>
                <a:lnTo>
                  <a:pt x="3759707" y="49275"/>
                </a:lnTo>
                <a:lnTo>
                  <a:pt x="3755830" y="30110"/>
                </a:lnTo>
                <a:lnTo>
                  <a:pt x="3745261" y="14446"/>
                </a:lnTo>
                <a:lnTo>
                  <a:pt x="3729597" y="3877"/>
                </a:lnTo>
                <a:lnTo>
                  <a:pt x="3710431" y="0"/>
                </a:lnTo>
                <a:close/>
              </a:path>
            </a:pathLst>
          </a:custGeom>
          <a:solidFill>
            <a:srgbClr val="D9D9D9"/>
          </a:solidFill>
        </p:spPr>
        <p:txBody>
          <a:bodyPr wrap="square" lIns="0" tIns="0" rIns="0" bIns="0" rtlCol="0"/>
          <a:lstStyle/>
          <a:p>
            <a:endParaRPr/>
          </a:p>
        </p:txBody>
      </p:sp>
      <p:sp>
        <p:nvSpPr>
          <p:cNvPr id="17" name="object 17"/>
          <p:cNvSpPr txBox="1"/>
          <p:nvPr/>
        </p:nvSpPr>
        <p:spPr>
          <a:xfrm>
            <a:off x="8129237" y="1054100"/>
            <a:ext cx="3756660" cy="299720"/>
          </a:xfrm>
          <a:prstGeom prst="rect">
            <a:avLst/>
          </a:prstGeom>
        </p:spPr>
        <p:txBody>
          <a:bodyPr vert="horz" wrap="square" lIns="0" tIns="12700" rIns="0" bIns="0" rtlCol="0">
            <a:spAutoFit/>
          </a:bodyPr>
          <a:lstStyle/>
          <a:p>
            <a:pPr marL="12700">
              <a:lnSpc>
                <a:spcPct val="100000"/>
              </a:lnSpc>
              <a:spcBef>
                <a:spcPts val="100"/>
              </a:spcBef>
              <a:tabLst>
                <a:tab pos="748665" algn="l"/>
                <a:tab pos="3743325" algn="l"/>
              </a:tabLst>
            </a:pPr>
            <a:r>
              <a:rPr sz="1800" u="sng" dirty="0">
                <a:uFill>
                  <a:solidFill>
                    <a:srgbClr val="00173A"/>
                  </a:solidFill>
                </a:uFill>
                <a:latin typeface="Arial MT"/>
                <a:cs typeface="Arial MT"/>
              </a:rPr>
              <a:t> 	</a:t>
            </a:r>
            <a:r>
              <a:rPr sz="1800" u="sng" spc="-40" dirty="0">
                <a:uFill>
                  <a:solidFill>
                    <a:srgbClr val="00173A"/>
                  </a:solidFill>
                </a:uFill>
                <a:latin typeface="Arial MT"/>
                <a:cs typeface="Arial MT"/>
              </a:rPr>
              <a:t>Toilet</a:t>
            </a: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floor is not</a:t>
            </a: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clean	</a:t>
            </a:r>
            <a:endParaRPr sz="1800">
              <a:latin typeface="Arial MT"/>
              <a:cs typeface="Arial MT"/>
            </a:endParaRPr>
          </a:p>
        </p:txBody>
      </p:sp>
      <p:sp>
        <p:nvSpPr>
          <p:cNvPr id="18" name="object 18"/>
          <p:cNvSpPr txBox="1"/>
          <p:nvPr/>
        </p:nvSpPr>
        <p:spPr>
          <a:xfrm>
            <a:off x="760882" y="6334150"/>
            <a:ext cx="89535" cy="162560"/>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223575"/>
                </a:solidFill>
                <a:latin typeface="Arial"/>
                <a:cs typeface="Arial"/>
              </a:rPr>
              <a:t>‒</a:t>
            </a:r>
            <a:endParaRPr sz="900">
              <a:latin typeface="Arial"/>
              <a:cs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15339" y="6286963"/>
            <a:ext cx="321564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5" dirty="0">
                <a:solidFill>
                  <a:srgbClr val="223575"/>
                </a:solidFill>
                <a:latin typeface="Arial MT"/>
                <a:cs typeface="Arial MT"/>
              </a:rPr>
              <a:t> </a:t>
            </a:r>
            <a:r>
              <a:rPr sz="900" dirty="0">
                <a:solidFill>
                  <a:srgbClr val="223575"/>
                </a:solidFill>
                <a:latin typeface="Arial MT"/>
                <a:cs typeface="Arial MT"/>
              </a:rPr>
              <a:t>rights</a:t>
            </a:r>
            <a:r>
              <a:rPr sz="900" spc="-20"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endParaRPr sz="900">
              <a:latin typeface="Arial MT"/>
              <a:cs typeface="Arial MT"/>
            </a:endParaRPr>
          </a:p>
          <a:p>
            <a:pPr>
              <a:lnSpc>
                <a:spcPct val="100000"/>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1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spc="-5" dirty="0">
                <a:solidFill>
                  <a:srgbClr val="223575"/>
                </a:solidFill>
                <a:latin typeface="Arial MT"/>
                <a:cs typeface="Arial MT"/>
              </a:rPr>
              <a:t>21-099063-01_SSU2022-MoHUA</a:t>
            </a:r>
            <a:r>
              <a:rPr sz="900" spc="-2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dirty="0">
                <a:solidFill>
                  <a:srgbClr val="223575"/>
                </a:solidFill>
                <a:latin typeface="Arial MT"/>
                <a:cs typeface="Arial MT"/>
              </a:rPr>
              <a:t> Presentation</a:t>
            </a:r>
            <a:r>
              <a:rPr sz="900" spc="-30" dirty="0">
                <a:solidFill>
                  <a:srgbClr val="223575"/>
                </a:solidFill>
                <a:latin typeface="Arial MT"/>
                <a:cs typeface="Arial MT"/>
              </a:rPr>
              <a:t> </a:t>
            </a:r>
            <a:r>
              <a:rPr sz="900" dirty="0">
                <a:solidFill>
                  <a:srgbClr val="223575"/>
                </a:solidFill>
                <a:latin typeface="Arial MT"/>
                <a:cs typeface="Arial MT"/>
              </a:rPr>
              <a:t>|</a:t>
            </a:r>
            <a:endParaRPr sz="900">
              <a:latin typeface="Arial MT"/>
              <a:cs typeface="Arial MT"/>
            </a:endParaRPr>
          </a:p>
        </p:txBody>
      </p:sp>
      <p:sp>
        <p:nvSpPr>
          <p:cNvPr id="4" name="object 4"/>
          <p:cNvSpPr txBox="1"/>
          <p:nvPr/>
        </p:nvSpPr>
        <p:spPr>
          <a:xfrm>
            <a:off x="4000055" y="6263436"/>
            <a:ext cx="374015" cy="299720"/>
          </a:xfrm>
          <a:prstGeom prst="rect">
            <a:avLst/>
          </a:prstGeom>
        </p:spPr>
        <p:txBody>
          <a:bodyPr vert="horz" wrap="square" lIns="0" tIns="12700" rIns="0" bIns="0" rtlCol="0">
            <a:spAutoFit/>
          </a:bodyPr>
          <a:lstStyle/>
          <a:p>
            <a:pPr marL="61594" marR="5080" indent="-49530">
              <a:lnSpc>
                <a:spcPct val="100000"/>
              </a:lnSpc>
              <a:spcBef>
                <a:spcPts val="100"/>
              </a:spcBef>
            </a:pP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Pr  Fe</a:t>
            </a:r>
            <a:r>
              <a:rPr sz="900" spc="-5" dirty="0">
                <a:solidFill>
                  <a:srgbClr val="223575"/>
                </a:solidFill>
                <a:latin typeface="Arial MT"/>
                <a:cs typeface="Arial MT"/>
              </a:rPr>
              <a:t>bru</a:t>
            </a:r>
            <a:endParaRPr sz="900">
              <a:latin typeface="Arial MT"/>
              <a:cs typeface="Arial MT"/>
            </a:endParaRPr>
          </a:p>
        </p:txBody>
      </p:sp>
      <p:sp>
        <p:nvSpPr>
          <p:cNvPr id="5" name="object 5"/>
          <p:cNvSpPr txBox="1"/>
          <p:nvPr/>
        </p:nvSpPr>
        <p:spPr>
          <a:xfrm>
            <a:off x="4349254" y="6286963"/>
            <a:ext cx="3571240" cy="265430"/>
          </a:xfrm>
          <a:prstGeom prst="rect">
            <a:avLst/>
          </a:prstGeom>
        </p:spPr>
        <p:txBody>
          <a:bodyPr vert="horz" wrap="square" lIns="0" tIns="0" rIns="0" bIns="0" rtlCol="0">
            <a:spAutoFit/>
          </a:bodyPr>
          <a:lstStyle/>
          <a:p>
            <a:pPr>
              <a:lnSpc>
                <a:spcPts val="994"/>
              </a:lnSpc>
            </a:pPr>
            <a:r>
              <a:rPr sz="900" spc="-5" dirty="0">
                <a:solidFill>
                  <a:srgbClr val="223575"/>
                </a:solidFill>
                <a:latin typeface="Arial MT"/>
                <a:cs typeface="Arial MT"/>
              </a:rPr>
              <a:t>oprietary</a:t>
            </a:r>
            <a:r>
              <a:rPr sz="900" spc="-30"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may</a:t>
            </a:r>
            <a:r>
              <a:rPr sz="900" spc="-15" dirty="0">
                <a:solidFill>
                  <a:srgbClr val="223575"/>
                </a:solidFill>
                <a:latin typeface="Arial MT"/>
                <a:cs typeface="Arial MT"/>
              </a:rPr>
              <a:t> </a:t>
            </a:r>
            <a:r>
              <a:rPr sz="900" dirty="0">
                <a:solidFill>
                  <a:srgbClr val="223575"/>
                </a:solidFill>
                <a:latin typeface="Arial MT"/>
                <a:cs typeface="Arial MT"/>
              </a:rPr>
              <a:t>not</a:t>
            </a:r>
            <a:r>
              <a:rPr sz="900" spc="-10" dirty="0">
                <a:solidFill>
                  <a:srgbClr val="223575"/>
                </a:solidFill>
                <a:latin typeface="Arial MT"/>
                <a:cs typeface="Arial MT"/>
              </a:rPr>
              <a:t> </a:t>
            </a:r>
            <a:r>
              <a:rPr sz="900" spc="-5" dirty="0">
                <a:solidFill>
                  <a:srgbClr val="223575"/>
                </a:solidFill>
                <a:latin typeface="Arial MT"/>
                <a:cs typeface="Arial MT"/>
              </a:rPr>
              <a:t>be </a:t>
            </a:r>
            <a:r>
              <a:rPr sz="900" dirty="0">
                <a:solidFill>
                  <a:srgbClr val="223575"/>
                </a:solidFill>
                <a:latin typeface="Arial MT"/>
                <a:cs typeface="Arial MT"/>
              </a:rPr>
              <a:t>disclosed</a:t>
            </a:r>
            <a:r>
              <a:rPr sz="900" spc="-30"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0"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a:t>
            </a:r>
            <a:endParaRPr sz="900">
              <a:latin typeface="Arial MT"/>
              <a:cs typeface="Arial MT"/>
            </a:endParaRPr>
          </a:p>
          <a:p>
            <a:pPr marL="12065">
              <a:lnSpc>
                <a:spcPct val="100000"/>
              </a:lnSpc>
            </a:pPr>
            <a:r>
              <a:rPr sz="900" dirty="0">
                <a:solidFill>
                  <a:srgbClr val="223575"/>
                </a:solidFill>
                <a:latin typeface="Arial MT"/>
                <a:cs typeface="Arial MT"/>
              </a:rPr>
              <a:t>ary</a:t>
            </a:r>
            <a:r>
              <a:rPr sz="900" spc="-25" dirty="0">
                <a:solidFill>
                  <a:srgbClr val="223575"/>
                </a:solidFill>
                <a:latin typeface="Arial MT"/>
                <a:cs typeface="Arial MT"/>
              </a:rPr>
              <a:t> </a:t>
            </a:r>
            <a:r>
              <a:rPr sz="900" spc="-5" dirty="0">
                <a:solidFill>
                  <a:srgbClr val="223575"/>
                </a:solidFill>
                <a:latin typeface="Arial MT"/>
                <a:cs typeface="Arial MT"/>
              </a:rPr>
              <a:t>2022</a:t>
            </a:r>
            <a:r>
              <a:rPr sz="900" spc="-1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Version</a:t>
            </a:r>
            <a:r>
              <a:rPr sz="900" spc="-20" dirty="0">
                <a:solidFill>
                  <a:srgbClr val="223575"/>
                </a:solidFill>
                <a:latin typeface="Arial MT"/>
                <a:cs typeface="Arial MT"/>
              </a:rPr>
              <a:t> </a:t>
            </a:r>
            <a:r>
              <a:rPr sz="900" spc="-5" dirty="0">
                <a:solidFill>
                  <a:srgbClr val="223575"/>
                </a:solidFill>
                <a:latin typeface="Arial MT"/>
                <a:cs typeface="Arial MT"/>
              </a:rPr>
              <a:t>1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Client</a:t>
            </a:r>
            <a:r>
              <a:rPr sz="900" spc="-10" dirty="0">
                <a:solidFill>
                  <a:srgbClr val="223575"/>
                </a:solidFill>
                <a:latin typeface="Arial MT"/>
                <a:cs typeface="Arial MT"/>
              </a:rPr>
              <a:t> </a:t>
            </a:r>
            <a:r>
              <a:rPr sz="900" spc="-5" dirty="0">
                <a:solidFill>
                  <a:srgbClr val="223575"/>
                </a:solidFill>
                <a:latin typeface="Arial MT"/>
                <a:cs typeface="Arial MT"/>
              </a:rPr>
              <a:t>and</a:t>
            </a:r>
            <a:r>
              <a:rPr sz="900" spc="-15" dirty="0">
                <a:solidFill>
                  <a:srgbClr val="223575"/>
                </a:solidFill>
                <a:latin typeface="Arial MT"/>
                <a:cs typeface="Arial MT"/>
              </a:rPr>
              <a:t> </a:t>
            </a:r>
            <a:r>
              <a:rPr sz="900" dirty="0">
                <a:solidFill>
                  <a:srgbClr val="223575"/>
                </a:solidFill>
                <a:latin typeface="Arial MT"/>
                <a:cs typeface="Arial MT"/>
              </a:rPr>
              <a:t>Internal</a:t>
            </a:r>
            <a:r>
              <a:rPr sz="900" spc="-20" dirty="0">
                <a:solidFill>
                  <a:srgbClr val="223575"/>
                </a:solidFill>
                <a:latin typeface="Arial MT"/>
                <a:cs typeface="Arial MT"/>
              </a:rPr>
              <a:t> </a:t>
            </a:r>
            <a:r>
              <a:rPr sz="900" dirty="0">
                <a:solidFill>
                  <a:srgbClr val="223575"/>
                </a:solidFill>
                <a:latin typeface="Arial MT"/>
                <a:cs typeface="Arial MT"/>
              </a:rPr>
              <a:t>use</a:t>
            </a:r>
            <a:r>
              <a:rPr sz="900" spc="-2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7" name="object 7"/>
          <p:cNvGrpSpPr/>
          <p:nvPr/>
        </p:nvGrpSpPr>
        <p:grpSpPr>
          <a:xfrm>
            <a:off x="11125051" y="0"/>
            <a:ext cx="1067435" cy="610870"/>
            <a:chOff x="11125051" y="0"/>
            <a:chExt cx="1067435" cy="610870"/>
          </a:xfrm>
        </p:grpSpPr>
        <p:pic>
          <p:nvPicPr>
            <p:cNvPr id="8" name="object 8"/>
            <p:cNvPicPr/>
            <p:nvPr/>
          </p:nvPicPr>
          <p:blipFill>
            <a:blip r:embed="rId2" cstate="print"/>
            <a:stretch>
              <a:fillRect/>
            </a:stretch>
          </p:blipFill>
          <p:spPr>
            <a:xfrm>
              <a:off x="11125051" y="0"/>
              <a:ext cx="1066947" cy="610435"/>
            </a:xfrm>
            <a:prstGeom prst="rect">
              <a:avLst/>
            </a:prstGeom>
          </p:spPr>
        </p:pic>
        <p:pic>
          <p:nvPicPr>
            <p:cNvPr id="9" name="object 9"/>
            <p:cNvPicPr/>
            <p:nvPr/>
          </p:nvPicPr>
          <p:blipFill>
            <a:blip r:embed="rId3" cstate="print"/>
            <a:stretch>
              <a:fillRect/>
            </a:stretch>
          </p:blipFill>
          <p:spPr>
            <a:xfrm>
              <a:off x="11175491" y="0"/>
              <a:ext cx="995172" cy="554736"/>
            </a:xfrm>
            <a:prstGeom prst="rect">
              <a:avLst/>
            </a:prstGeom>
          </p:spPr>
        </p:pic>
      </p:grpSp>
      <p:pic>
        <p:nvPicPr>
          <p:cNvPr id="10" name="object 10"/>
          <p:cNvPicPr/>
          <p:nvPr/>
        </p:nvPicPr>
        <p:blipFill>
          <a:blip r:embed="rId4" cstate="print"/>
          <a:stretch>
            <a:fillRect/>
          </a:stretch>
        </p:blipFill>
        <p:spPr>
          <a:xfrm>
            <a:off x="59553" y="57838"/>
            <a:ext cx="833752" cy="582241"/>
          </a:xfrm>
          <a:prstGeom prst="rect">
            <a:avLst/>
          </a:prstGeom>
        </p:spPr>
      </p:pic>
      <p:grpSp>
        <p:nvGrpSpPr>
          <p:cNvPr id="11" name="object 11"/>
          <p:cNvGrpSpPr/>
          <p:nvPr/>
        </p:nvGrpSpPr>
        <p:grpSpPr>
          <a:xfrm>
            <a:off x="4416552" y="866902"/>
            <a:ext cx="3529965" cy="2836545"/>
            <a:chOff x="4416552" y="866902"/>
            <a:chExt cx="3529965" cy="2836545"/>
          </a:xfrm>
        </p:grpSpPr>
        <p:pic>
          <p:nvPicPr>
            <p:cNvPr id="12" name="object 12"/>
            <p:cNvPicPr/>
            <p:nvPr/>
          </p:nvPicPr>
          <p:blipFill>
            <a:blip r:embed="rId5" cstate="print"/>
            <a:stretch>
              <a:fillRect/>
            </a:stretch>
          </p:blipFill>
          <p:spPr>
            <a:xfrm>
              <a:off x="4416552" y="871728"/>
              <a:ext cx="3523488" cy="2831592"/>
            </a:xfrm>
            <a:prstGeom prst="rect">
              <a:avLst/>
            </a:prstGeom>
          </p:spPr>
        </p:pic>
        <p:sp>
          <p:nvSpPr>
            <p:cNvPr id="13" name="object 13"/>
            <p:cNvSpPr/>
            <p:nvPr/>
          </p:nvSpPr>
          <p:spPr>
            <a:xfrm>
              <a:off x="5715000" y="873252"/>
              <a:ext cx="2225040" cy="234950"/>
            </a:xfrm>
            <a:custGeom>
              <a:avLst/>
              <a:gdLst/>
              <a:ahLst/>
              <a:cxnLst/>
              <a:rect l="l" t="t" r="r" b="b"/>
              <a:pathLst>
                <a:path w="2225040" h="234950">
                  <a:moveTo>
                    <a:pt x="2185924" y="0"/>
                  </a:moveTo>
                  <a:lnTo>
                    <a:pt x="39115" y="0"/>
                  </a:lnTo>
                  <a:lnTo>
                    <a:pt x="23895" y="3075"/>
                  </a:lnTo>
                  <a:lnTo>
                    <a:pt x="11461" y="11461"/>
                  </a:lnTo>
                  <a:lnTo>
                    <a:pt x="3075" y="23895"/>
                  </a:lnTo>
                  <a:lnTo>
                    <a:pt x="0" y="39115"/>
                  </a:lnTo>
                  <a:lnTo>
                    <a:pt x="0" y="195580"/>
                  </a:lnTo>
                  <a:lnTo>
                    <a:pt x="3075" y="210800"/>
                  </a:lnTo>
                  <a:lnTo>
                    <a:pt x="11461" y="223234"/>
                  </a:lnTo>
                  <a:lnTo>
                    <a:pt x="23895" y="231620"/>
                  </a:lnTo>
                  <a:lnTo>
                    <a:pt x="39115" y="234696"/>
                  </a:lnTo>
                  <a:lnTo>
                    <a:pt x="2185924" y="234696"/>
                  </a:lnTo>
                  <a:lnTo>
                    <a:pt x="2201144" y="231620"/>
                  </a:lnTo>
                  <a:lnTo>
                    <a:pt x="2213578" y="223234"/>
                  </a:lnTo>
                  <a:lnTo>
                    <a:pt x="2221964" y="210800"/>
                  </a:lnTo>
                  <a:lnTo>
                    <a:pt x="2225040" y="195580"/>
                  </a:lnTo>
                  <a:lnTo>
                    <a:pt x="2225040" y="39115"/>
                  </a:lnTo>
                  <a:lnTo>
                    <a:pt x="2221964" y="23895"/>
                  </a:lnTo>
                  <a:lnTo>
                    <a:pt x="2213578" y="11461"/>
                  </a:lnTo>
                  <a:lnTo>
                    <a:pt x="2201144" y="3075"/>
                  </a:lnTo>
                  <a:lnTo>
                    <a:pt x="2185924" y="0"/>
                  </a:lnTo>
                  <a:close/>
                </a:path>
              </a:pathLst>
            </a:custGeom>
            <a:solidFill>
              <a:srgbClr val="FFFFFF"/>
            </a:solidFill>
          </p:spPr>
          <p:txBody>
            <a:bodyPr wrap="square" lIns="0" tIns="0" rIns="0" bIns="0" rtlCol="0"/>
            <a:lstStyle/>
            <a:p>
              <a:endParaRPr/>
            </a:p>
          </p:txBody>
        </p:sp>
        <p:sp>
          <p:nvSpPr>
            <p:cNvPr id="14" name="object 14"/>
            <p:cNvSpPr/>
            <p:nvPr/>
          </p:nvSpPr>
          <p:spPr>
            <a:xfrm>
              <a:off x="5715000" y="873252"/>
              <a:ext cx="2225040" cy="234950"/>
            </a:xfrm>
            <a:custGeom>
              <a:avLst/>
              <a:gdLst/>
              <a:ahLst/>
              <a:cxnLst/>
              <a:rect l="l" t="t" r="r" b="b"/>
              <a:pathLst>
                <a:path w="2225040" h="234950">
                  <a:moveTo>
                    <a:pt x="0" y="39115"/>
                  </a:moveTo>
                  <a:lnTo>
                    <a:pt x="3075" y="23895"/>
                  </a:lnTo>
                  <a:lnTo>
                    <a:pt x="11461" y="11461"/>
                  </a:lnTo>
                  <a:lnTo>
                    <a:pt x="23895" y="3075"/>
                  </a:lnTo>
                  <a:lnTo>
                    <a:pt x="39115" y="0"/>
                  </a:lnTo>
                  <a:lnTo>
                    <a:pt x="2185924" y="0"/>
                  </a:lnTo>
                  <a:lnTo>
                    <a:pt x="2201144" y="3075"/>
                  </a:lnTo>
                  <a:lnTo>
                    <a:pt x="2213578" y="11461"/>
                  </a:lnTo>
                  <a:lnTo>
                    <a:pt x="2221964" y="23895"/>
                  </a:lnTo>
                  <a:lnTo>
                    <a:pt x="2225040" y="39115"/>
                  </a:lnTo>
                  <a:lnTo>
                    <a:pt x="2225040" y="195580"/>
                  </a:lnTo>
                  <a:lnTo>
                    <a:pt x="2221964" y="210800"/>
                  </a:lnTo>
                  <a:lnTo>
                    <a:pt x="2213578" y="223234"/>
                  </a:lnTo>
                  <a:lnTo>
                    <a:pt x="2201144" y="231620"/>
                  </a:lnTo>
                  <a:lnTo>
                    <a:pt x="2185924" y="234696"/>
                  </a:lnTo>
                  <a:lnTo>
                    <a:pt x="39115" y="234696"/>
                  </a:lnTo>
                  <a:lnTo>
                    <a:pt x="23895" y="231620"/>
                  </a:lnTo>
                  <a:lnTo>
                    <a:pt x="11461" y="223234"/>
                  </a:lnTo>
                  <a:lnTo>
                    <a:pt x="3075" y="210800"/>
                  </a:lnTo>
                  <a:lnTo>
                    <a:pt x="0" y="195580"/>
                  </a:lnTo>
                  <a:lnTo>
                    <a:pt x="0" y="39115"/>
                  </a:lnTo>
                  <a:close/>
                </a:path>
              </a:pathLst>
            </a:custGeom>
            <a:ln w="12700">
              <a:solidFill>
                <a:srgbClr val="BDDBFF"/>
              </a:solidFill>
            </a:ln>
          </p:spPr>
          <p:txBody>
            <a:bodyPr wrap="square" lIns="0" tIns="0" rIns="0" bIns="0" rtlCol="0"/>
            <a:lstStyle/>
            <a:p>
              <a:endParaRPr/>
            </a:p>
          </p:txBody>
        </p:sp>
      </p:grpSp>
      <p:grpSp>
        <p:nvGrpSpPr>
          <p:cNvPr id="15" name="object 15"/>
          <p:cNvGrpSpPr/>
          <p:nvPr/>
        </p:nvGrpSpPr>
        <p:grpSpPr>
          <a:xfrm>
            <a:off x="8406383" y="856233"/>
            <a:ext cx="3359150" cy="2844165"/>
            <a:chOff x="8406383" y="856233"/>
            <a:chExt cx="3359150" cy="2844165"/>
          </a:xfrm>
        </p:grpSpPr>
        <p:pic>
          <p:nvPicPr>
            <p:cNvPr id="16" name="object 16"/>
            <p:cNvPicPr/>
            <p:nvPr/>
          </p:nvPicPr>
          <p:blipFill>
            <a:blip r:embed="rId6" cstate="print"/>
            <a:stretch>
              <a:fillRect/>
            </a:stretch>
          </p:blipFill>
          <p:spPr>
            <a:xfrm>
              <a:off x="8406383" y="871727"/>
              <a:ext cx="3357372" cy="2828544"/>
            </a:xfrm>
            <a:prstGeom prst="rect">
              <a:avLst/>
            </a:prstGeom>
          </p:spPr>
        </p:pic>
        <p:sp>
          <p:nvSpPr>
            <p:cNvPr id="17" name="object 17"/>
            <p:cNvSpPr/>
            <p:nvPr/>
          </p:nvSpPr>
          <p:spPr>
            <a:xfrm>
              <a:off x="9021317" y="1239773"/>
              <a:ext cx="2571115" cy="875030"/>
            </a:xfrm>
            <a:custGeom>
              <a:avLst/>
              <a:gdLst/>
              <a:ahLst/>
              <a:cxnLst/>
              <a:rect l="l" t="t" r="r" b="b"/>
              <a:pathLst>
                <a:path w="2571115" h="875030">
                  <a:moveTo>
                    <a:pt x="1656587" y="470153"/>
                  </a:moveTo>
                  <a:lnTo>
                    <a:pt x="1659271" y="426056"/>
                  </a:lnTo>
                  <a:lnTo>
                    <a:pt x="1667134" y="383337"/>
                  </a:lnTo>
                  <a:lnTo>
                    <a:pt x="1679899" y="342241"/>
                  </a:lnTo>
                  <a:lnTo>
                    <a:pt x="1697285" y="303017"/>
                  </a:lnTo>
                  <a:lnTo>
                    <a:pt x="1719015" y="265909"/>
                  </a:lnTo>
                  <a:lnTo>
                    <a:pt x="1744809" y="231166"/>
                  </a:lnTo>
                  <a:lnTo>
                    <a:pt x="1774388" y="199033"/>
                  </a:lnTo>
                  <a:lnTo>
                    <a:pt x="1807472" y="169757"/>
                  </a:lnTo>
                  <a:lnTo>
                    <a:pt x="1843783" y="143585"/>
                  </a:lnTo>
                  <a:lnTo>
                    <a:pt x="1883043" y="120762"/>
                  </a:lnTo>
                  <a:lnTo>
                    <a:pt x="1924970" y="101537"/>
                  </a:lnTo>
                  <a:lnTo>
                    <a:pt x="1969288" y="86154"/>
                  </a:lnTo>
                  <a:lnTo>
                    <a:pt x="2015716" y="74862"/>
                  </a:lnTo>
                  <a:lnTo>
                    <a:pt x="2063976" y="67905"/>
                  </a:lnTo>
                  <a:lnTo>
                    <a:pt x="2113787" y="65531"/>
                  </a:lnTo>
                  <a:lnTo>
                    <a:pt x="2163599" y="67905"/>
                  </a:lnTo>
                  <a:lnTo>
                    <a:pt x="2211859" y="74862"/>
                  </a:lnTo>
                  <a:lnTo>
                    <a:pt x="2258287" y="86154"/>
                  </a:lnTo>
                  <a:lnTo>
                    <a:pt x="2302605" y="101537"/>
                  </a:lnTo>
                  <a:lnTo>
                    <a:pt x="2344532" y="120762"/>
                  </a:lnTo>
                  <a:lnTo>
                    <a:pt x="2383792" y="143585"/>
                  </a:lnTo>
                  <a:lnTo>
                    <a:pt x="2420103" y="169757"/>
                  </a:lnTo>
                  <a:lnTo>
                    <a:pt x="2453187" y="199033"/>
                  </a:lnTo>
                  <a:lnTo>
                    <a:pt x="2482766" y="231166"/>
                  </a:lnTo>
                  <a:lnTo>
                    <a:pt x="2508560" y="265909"/>
                  </a:lnTo>
                  <a:lnTo>
                    <a:pt x="2530290" y="303017"/>
                  </a:lnTo>
                  <a:lnTo>
                    <a:pt x="2547676" y="342241"/>
                  </a:lnTo>
                  <a:lnTo>
                    <a:pt x="2560441" y="383337"/>
                  </a:lnTo>
                  <a:lnTo>
                    <a:pt x="2568304" y="426056"/>
                  </a:lnTo>
                  <a:lnTo>
                    <a:pt x="2570987" y="470153"/>
                  </a:lnTo>
                  <a:lnTo>
                    <a:pt x="2568304" y="514251"/>
                  </a:lnTo>
                  <a:lnTo>
                    <a:pt x="2560441" y="556970"/>
                  </a:lnTo>
                  <a:lnTo>
                    <a:pt x="2547676" y="598066"/>
                  </a:lnTo>
                  <a:lnTo>
                    <a:pt x="2530290" y="637290"/>
                  </a:lnTo>
                  <a:lnTo>
                    <a:pt x="2508560" y="674398"/>
                  </a:lnTo>
                  <a:lnTo>
                    <a:pt x="2482766" y="709141"/>
                  </a:lnTo>
                  <a:lnTo>
                    <a:pt x="2453187" y="741274"/>
                  </a:lnTo>
                  <a:lnTo>
                    <a:pt x="2420103" y="770550"/>
                  </a:lnTo>
                  <a:lnTo>
                    <a:pt x="2383792" y="796722"/>
                  </a:lnTo>
                  <a:lnTo>
                    <a:pt x="2344532" y="819545"/>
                  </a:lnTo>
                  <a:lnTo>
                    <a:pt x="2302605" y="838770"/>
                  </a:lnTo>
                  <a:lnTo>
                    <a:pt x="2258287" y="854153"/>
                  </a:lnTo>
                  <a:lnTo>
                    <a:pt x="2211859" y="865445"/>
                  </a:lnTo>
                  <a:lnTo>
                    <a:pt x="2163599" y="872402"/>
                  </a:lnTo>
                  <a:lnTo>
                    <a:pt x="2113787" y="874776"/>
                  </a:lnTo>
                  <a:lnTo>
                    <a:pt x="2063976" y="872402"/>
                  </a:lnTo>
                  <a:lnTo>
                    <a:pt x="2015716" y="865445"/>
                  </a:lnTo>
                  <a:lnTo>
                    <a:pt x="1969288" y="854153"/>
                  </a:lnTo>
                  <a:lnTo>
                    <a:pt x="1924970" y="838770"/>
                  </a:lnTo>
                  <a:lnTo>
                    <a:pt x="1883043" y="819545"/>
                  </a:lnTo>
                  <a:lnTo>
                    <a:pt x="1843783" y="796722"/>
                  </a:lnTo>
                  <a:lnTo>
                    <a:pt x="1807472" y="770550"/>
                  </a:lnTo>
                  <a:lnTo>
                    <a:pt x="1774388" y="741274"/>
                  </a:lnTo>
                  <a:lnTo>
                    <a:pt x="1744809" y="709141"/>
                  </a:lnTo>
                  <a:lnTo>
                    <a:pt x="1719015" y="674398"/>
                  </a:lnTo>
                  <a:lnTo>
                    <a:pt x="1697285" y="637290"/>
                  </a:lnTo>
                  <a:lnTo>
                    <a:pt x="1679899" y="598066"/>
                  </a:lnTo>
                  <a:lnTo>
                    <a:pt x="1667134" y="556970"/>
                  </a:lnTo>
                  <a:lnTo>
                    <a:pt x="1659271" y="514251"/>
                  </a:lnTo>
                  <a:lnTo>
                    <a:pt x="1656587" y="470153"/>
                  </a:lnTo>
                  <a:close/>
                </a:path>
                <a:path w="2571115" h="875030">
                  <a:moveTo>
                    <a:pt x="0" y="237743"/>
                  </a:moveTo>
                  <a:lnTo>
                    <a:pt x="4296" y="195005"/>
                  </a:lnTo>
                  <a:lnTo>
                    <a:pt x="16682" y="154781"/>
                  </a:lnTo>
                  <a:lnTo>
                    <a:pt x="36406" y="117743"/>
                  </a:lnTo>
                  <a:lnTo>
                    <a:pt x="62716" y="84562"/>
                  </a:lnTo>
                  <a:lnTo>
                    <a:pt x="94858" y="55909"/>
                  </a:lnTo>
                  <a:lnTo>
                    <a:pt x="132079" y="32455"/>
                  </a:lnTo>
                  <a:lnTo>
                    <a:pt x="173629" y="14872"/>
                  </a:lnTo>
                  <a:lnTo>
                    <a:pt x="218753" y="3829"/>
                  </a:lnTo>
                  <a:lnTo>
                    <a:pt x="266700" y="0"/>
                  </a:lnTo>
                  <a:lnTo>
                    <a:pt x="314646" y="3829"/>
                  </a:lnTo>
                  <a:lnTo>
                    <a:pt x="359770" y="14872"/>
                  </a:lnTo>
                  <a:lnTo>
                    <a:pt x="401320" y="32455"/>
                  </a:lnTo>
                  <a:lnTo>
                    <a:pt x="438541" y="55909"/>
                  </a:lnTo>
                  <a:lnTo>
                    <a:pt x="470683" y="84562"/>
                  </a:lnTo>
                  <a:lnTo>
                    <a:pt x="496993" y="117743"/>
                  </a:lnTo>
                  <a:lnTo>
                    <a:pt x="516717" y="154781"/>
                  </a:lnTo>
                  <a:lnTo>
                    <a:pt x="529103" y="195005"/>
                  </a:lnTo>
                  <a:lnTo>
                    <a:pt x="533400" y="237743"/>
                  </a:lnTo>
                  <a:lnTo>
                    <a:pt x="529103" y="280482"/>
                  </a:lnTo>
                  <a:lnTo>
                    <a:pt x="516717" y="320706"/>
                  </a:lnTo>
                  <a:lnTo>
                    <a:pt x="496993" y="357744"/>
                  </a:lnTo>
                  <a:lnTo>
                    <a:pt x="470683" y="390925"/>
                  </a:lnTo>
                  <a:lnTo>
                    <a:pt x="438541" y="419578"/>
                  </a:lnTo>
                  <a:lnTo>
                    <a:pt x="401320" y="443032"/>
                  </a:lnTo>
                  <a:lnTo>
                    <a:pt x="359770" y="460615"/>
                  </a:lnTo>
                  <a:lnTo>
                    <a:pt x="314646" y="471658"/>
                  </a:lnTo>
                  <a:lnTo>
                    <a:pt x="266700" y="475488"/>
                  </a:lnTo>
                  <a:lnTo>
                    <a:pt x="218753" y="471658"/>
                  </a:lnTo>
                  <a:lnTo>
                    <a:pt x="173629" y="460615"/>
                  </a:lnTo>
                  <a:lnTo>
                    <a:pt x="132079" y="443032"/>
                  </a:lnTo>
                  <a:lnTo>
                    <a:pt x="94858" y="419578"/>
                  </a:lnTo>
                  <a:lnTo>
                    <a:pt x="62716" y="390925"/>
                  </a:lnTo>
                  <a:lnTo>
                    <a:pt x="36406" y="357744"/>
                  </a:lnTo>
                  <a:lnTo>
                    <a:pt x="16682" y="320706"/>
                  </a:lnTo>
                  <a:lnTo>
                    <a:pt x="4296" y="280482"/>
                  </a:lnTo>
                  <a:lnTo>
                    <a:pt x="0" y="237743"/>
                  </a:lnTo>
                  <a:close/>
                </a:path>
              </a:pathLst>
            </a:custGeom>
            <a:ln w="19050">
              <a:solidFill>
                <a:srgbClr val="FF0000"/>
              </a:solidFill>
            </a:ln>
          </p:spPr>
          <p:txBody>
            <a:bodyPr wrap="square" lIns="0" tIns="0" rIns="0" bIns="0" rtlCol="0"/>
            <a:lstStyle/>
            <a:p>
              <a:endParaRPr/>
            </a:p>
          </p:txBody>
        </p:sp>
        <p:sp>
          <p:nvSpPr>
            <p:cNvPr id="18" name="object 18"/>
            <p:cNvSpPr/>
            <p:nvPr/>
          </p:nvSpPr>
          <p:spPr>
            <a:xfrm>
              <a:off x="9238487" y="862583"/>
              <a:ext cx="2520950" cy="233679"/>
            </a:xfrm>
            <a:custGeom>
              <a:avLst/>
              <a:gdLst/>
              <a:ahLst/>
              <a:cxnLst/>
              <a:rect l="l" t="t" r="r" b="b"/>
              <a:pathLst>
                <a:path w="2520950" h="233680">
                  <a:moveTo>
                    <a:pt x="2481833" y="0"/>
                  </a:moveTo>
                  <a:lnTo>
                    <a:pt x="38861" y="0"/>
                  </a:lnTo>
                  <a:lnTo>
                    <a:pt x="23735" y="3053"/>
                  </a:lnTo>
                  <a:lnTo>
                    <a:pt x="11382" y="11382"/>
                  </a:lnTo>
                  <a:lnTo>
                    <a:pt x="3053" y="23735"/>
                  </a:lnTo>
                  <a:lnTo>
                    <a:pt x="0" y="38862"/>
                  </a:lnTo>
                  <a:lnTo>
                    <a:pt x="0" y="194310"/>
                  </a:lnTo>
                  <a:lnTo>
                    <a:pt x="3053" y="209436"/>
                  </a:lnTo>
                  <a:lnTo>
                    <a:pt x="11382" y="221789"/>
                  </a:lnTo>
                  <a:lnTo>
                    <a:pt x="23735" y="230118"/>
                  </a:lnTo>
                  <a:lnTo>
                    <a:pt x="38861" y="233171"/>
                  </a:lnTo>
                  <a:lnTo>
                    <a:pt x="2481833" y="233171"/>
                  </a:lnTo>
                  <a:lnTo>
                    <a:pt x="2496960" y="230118"/>
                  </a:lnTo>
                  <a:lnTo>
                    <a:pt x="2509313" y="221789"/>
                  </a:lnTo>
                  <a:lnTo>
                    <a:pt x="2517642" y="209436"/>
                  </a:lnTo>
                  <a:lnTo>
                    <a:pt x="2520695" y="194310"/>
                  </a:lnTo>
                  <a:lnTo>
                    <a:pt x="2520695" y="38862"/>
                  </a:lnTo>
                  <a:lnTo>
                    <a:pt x="2517642" y="23735"/>
                  </a:lnTo>
                  <a:lnTo>
                    <a:pt x="2509313" y="11382"/>
                  </a:lnTo>
                  <a:lnTo>
                    <a:pt x="2496960" y="3053"/>
                  </a:lnTo>
                  <a:lnTo>
                    <a:pt x="2481833" y="0"/>
                  </a:lnTo>
                  <a:close/>
                </a:path>
              </a:pathLst>
            </a:custGeom>
            <a:solidFill>
              <a:srgbClr val="FFFFFF"/>
            </a:solidFill>
          </p:spPr>
          <p:txBody>
            <a:bodyPr wrap="square" lIns="0" tIns="0" rIns="0" bIns="0" rtlCol="0"/>
            <a:lstStyle/>
            <a:p>
              <a:endParaRPr/>
            </a:p>
          </p:txBody>
        </p:sp>
        <p:sp>
          <p:nvSpPr>
            <p:cNvPr id="19" name="object 19"/>
            <p:cNvSpPr/>
            <p:nvPr/>
          </p:nvSpPr>
          <p:spPr>
            <a:xfrm>
              <a:off x="9238487" y="862583"/>
              <a:ext cx="2520950" cy="233679"/>
            </a:xfrm>
            <a:custGeom>
              <a:avLst/>
              <a:gdLst/>
              <a:ahLst/>
              <a:cxnLst/>
              <a:rect l="l" t="t" r="r" b="b"/>
              <a:pathLst>
                <a:path w="2520950" h="233680">
                  <a:moveTo>
                    <a:pt x="0" y="38862"/>
                  </a:moveTo>
                  <a:lnTo>
                    <a:pt x="3053" y="23735"/>
                  </a:lnTo>
                  <a:lnTo>
                    <a:pt x="11382" y="11382"/>
                  </a:lnTo>
                  <a:lnTo>
                    <a:pt x="23735" y="3053"/>
                  </a:lnTo>
                  <a:lnTo>
                    <a:pt x="38861" y="0"/>
                  </a:lnTo>
                  <a:lnTo>
                    <a:pt x="2481833" y="0"/>
                  </a:lnTo>
                  <a:lnTo>
                    <a:pt x="2496960" y="3053"/>
                  </a:lnTo>
                  <a:lnTo>
                    <a:pt x="2509313" y="11382"/>
                  </a:lnTo>
                  <a:lnTo>
                    <a:pt x="2517642" y="23735"/>
                  </a:lnTo>
                  <a:lnTo>
                    <a:pt x="2520695" y="38862"/>
                  </a:lnTo>
                  <a:lnTo>
                    <a:pt x="2520695" y="194310"/>
                  </a:lnTo>
                  <a:lnTo>
                    <a:pt x="2517642" y="209436"/>
                  </a:lnTo>
                  <a:lnTo>
                    <a:pt x="2509313" y="221789"/>
                  </a:lnTo>
                  <a:lnTo>
                    <a:pt x="2496960" y="230118"/>
                  </a:lnTo>
                  <a:lnTo>
                    <a:pt x="2481833" y="233171"/>
                  </a:lnTo>
                  <a:lnTo>
                    <a:pt x="38861" y="233171"/>
                  </a:lnTo>
                  <a:lnTo>
                    <a:pt x="23735" y="230118"/>
                  </a:lnTo>
                  <a:lnTo>
                    <a:pt x="11382" y="221789"/>
                  </a:lnTo>
                  <a:lnTo>
                    <a:pt x="3053" y="209436"/>
                  </a:lnTo>
                  <a:lnTo>
                    <a:pt x="0" y="194310"/>
                  </a:lnTo>
                  <a:lnTo>
                    <a:pt x="0" y="38862"/>
                  </a:lnTo>
                  <a:close/>
                </a:path>
              </a:pathLst>
            </a:custGeom>
            <a:ln w="12700">
              <a:solidFill>
                <a:srgbClr val="BDDBFF"/>
              </a:solidFill>
            </a:ln>
          </p:spPr>
          <p:txBody>
            <a:bodyPr wrap="square" lIns="0" tIns="0" rIns="0" bIns="0" rtlCol="0"/>
            <a:lstStyle/>
            <a:p>
              <a:endParaRPr/>
            </a:p>
          </p:txBody>
        </p:sp>
      </p:grpSp>
      <p:grpSp>
        <p:nvGrpSpPr>
          <p:cNvPr id="20" name="object 20"/>
          <p:cNvGrpSpPr/>
          <p:nvPr/>
        </p:nvGrpSpPr>
        <p:grpSpPr>
          <a:xfrm>
            <a:off x="271272" y="865377"/>
            <a:ext cx="3764915" cy="2851785"/>
            <a:chOff x="271272" y="865377"/>
            <a:chExt cx="3764915" cy="2851785"/>
          </a:xfrm>
        </p:grpSpPr>
        <p:pic>
          <p:nvPicPr>
            <p:cNvPr id="21" name="object 21"/>
            <p:cNvPicPr/>
            <p:nvPr/>
          </p:nvPicPr>
          <p:blipFill>
            <a:blip r:embed="rId7" cstate="print"/>
            <a:stretch>
              <a:fillRect/>
            </a:stretch>
          </p:blipFill>
          <p:spPr>
            <a:xfrm>
              <a:off x="271272" y="885443"/>
              <a:ext cx="3758184" cy="2831591"/>
            </a:xfrm>
            <a:prstGeom prst="rect">
              <a:avLst/>
            </a:prstGeom>
          </p:spPr>
        </p:pic>
        <p:sp>
          <p:nvSpPr>
            <p:cNvPr id="22" name="object 22"/>
            <p:cNvSpPr/>
            <p:nvPr/>
          </p:nvSpPr>
          <p:spPr>
            <a:xfrm>
              <a:off x="429006" y="1105661"/>
              <a:ext cx="1780539" cy="2505710"/>
            </a:xfrm>
            <a:custGeom>
              <a:avLst/>
              <a:gdLst/>
              <a:ahLst/>
              <a:cxnLst/>
              <a:rect l="l" t="t" r="r" b="b"/>
              <a:pathLst>
                <a:path w="1780539" h="2505710">
                  <a:moveTo>
                    <a:pt x="0" y="1252727"/>
                  </a:moveTo>
                  <a:lnTo>
                    <a:pt x="867" y="1196924"/>
                  </a:lnTo>
                  <a:lnTo>
                    <a:pt x="3444" y="1141745"/>
                  </a:lnTo>
                  <a:lnTo>
                    <a:pt x="7696" y="1087242"/>
                  </a:lnTo>
                  <a:lnTo>
                    <a:pt x="13585" y="1033467"/>
                  </a:lnTo>
                  <a:lnTo>
                    <a:pt x="21076" y="980470"/>
                  </a:lnTo>
                  <a:lnTo>
                    <a:pt x="30133" y="928302"/>
                  </a:lnTo>
                  <a:lnTo>
                    <a:pt x="40719" y="877013"/>
                  </a:lnTo>
                  <a:lnTo>
                    <a:pt x="52798" y="826656"/>
                  </a:lnTo>
                  <a:lnTo>
                    <a:pt x="66334" y="777280"/>
                  </a:lnTo>
                  <a:lnTo>
                    <a:pt x="81291" y="728936"/>
                  </a:lnTo>
                  <a:lnTo>
                    <a:pt x="97633" y="681677"/>
                  </a:lnTo>
                  <a:lnTo>
                    <a:pt x="115323" y="635551"/>
                  </a:lnTo>
                  <a:lnTo>
                    <a:pt x="134325" y="590611"/>
                  </a:lnTo>
                  <a:lnTo>
                    <a:pt x="154604" y="546907"/>
                  </a:lnTo>
                  <a:lnTo>
                    <a:pt x="176123" y="504490"/>
                  </a:lnTo>
                  <a:lnTo>
                    <a:pt x="198845" y="463411"/>
                  </a:lnTo>
                  <a:lnTo>
                    <a:pt x="222735" y="423722"/>
                  </a:lnTo>
                  <a:lnTo>
                    <a:pt x="247756" y="385472"/>
                  </a:lnTo>
                  <a:lnTo>
                    <a:pt x="273873" y="348712"/>
                  </a:lnTo>
                  <a:lnTo>
                    <a:pt x="301048" y="313495"/>
                  </a:lnTo>
                  <a:lnTo>
                    <a:pt x="329247" y="279870"/>
                  </a:lnTo>
                  <a:lnTo>
                    <a:pt x="358432" y="247888"/>
                  </a:lnTo>
                  <a:lnTo>
                    <a:pt x="388568" y="217601"/>
                  </a:lnTo>
                  <a:lnTo>
                    <a:pt x="419618" y="189059"/>
                  </a:lnTo>
                  <a:lnTo>
                    <a:pt x="451546" y="162314"/>
                  </a:lnTo>
                  <a:lnTo>
                    <a:pt x="484316" y="137415"/>
                  </a:lnTo>
                  <a:lnTo>
                    <a:pt x="517893" y="114415"/>
                  </a:lnTo>
                  <a:lnTo>
                    <a:pt x="552238" y="93363"/>
                  </a:lnTo>
                  <a:lnTo>
                    <a:pt x="587318" y="74311"/>
                  </a:lnTo>
                  <a:lnTo>
                    <a:pt x="623094" y="57310"/>
                  </a:lnTo>
                  <a:lnTo>
                    <a:pt x="659532" y="42411"/>
                  </a:lnTo>
                  <a:lnTo>
                    <a:pt x="696594" y="29664"/>
                  </a:lnTo>
                  <a:lnTo>
                    <a:pt x="734246" y="19120"/>
                  </a:lnTo>
                  <a:lnTo>
                    <a:pt x="772450" y="10831"/>
                  </a:lnTo>
                  <a:lnTo>
                    <a:pt x="811170" y="4848"/>
                  </a:lnTo>
                  <a:lnTo>
                    <a:pt x="850371" y="1220"/>
                  </a:lnTo>
                  <a:lnTo>
                    <a:pt x="890016" y="0"/>
                  </a:lnTo>
                  <a:lnTo>
                    <a:pt x="929656" y="1220"/>
                  </a:lnTo>
                  <a:lnTo>
                    <a:pt x="968853" y="4848"/>
                  </a:lnTo>
                  <a:lnTo>
                    <a:pt x="1007571" y="10831"/>
                  </a:lnTo>
                  <a:lnTo>
                    <a:pt x="1045772" y="19120"/>
                  </a:lnTo>
                  <a:lnTo>
                    <a:pt x="1083421" y="29664"/>
                  </a:lnTo>
                  <a:lnTo>
                    <a:pt x="1120482" y="42411"/>
                  </a:lnTo>
                  <a:lnTo>
                    <a:pt x="1156918" y="57310"/>
                  </a:lnTo>
                  <a:lnTo>
                    <a:pt x="1192693" y="74311"/>
                  </a:lnTo>
                  <a:lnTo>
                    <a:pt x="1227771" y="93363"/>
                  </a:lnTo>
                  <a:lnTo>
                    <a:pt x="1262116" y="114415"/>
                  </a:lnTo>
                  <a:lnTo>
                    <a:pt x="1295692" y="137415"/>
                  </a:lnTo>
                  <a:lnTo>
                    <a:pt x="1328462" y="162314"/>
                  </a:lnTo>
                  <a:lnTo>
                    <a:pt x="1360391" y="189059"/>
                  </a:lnTo>
                  <a:lnTo>
                    <a:pt x="1391441" y="217601"/>
                  </a:lnTo>
                  <a:lnTo>
                    <a:pt x="1421577" y="247888"/>
                  </a:lnTo>
                  <a:lnTo>
                    <a:pt x="1450763" y="279870"/>
                  </a:lnTo>
                  <a:lnTo>
                    <a:pt x="1478962" y="313495"/>
                  </a:lnTo>
                  <a:lnTo>
                    <a:pt x="1506139" y="348712"/>
                  </a:lnTo>
                  <a:lnTo>
                    <a:pt x="1532256" y="385472"/>
                  </a:lnTo>
                  <a:lnTo>
                    <a:pt x="1557279" y="423722"/>
                  </a:lnTo>
                  <a:lnTo>
                    <a:pt x="1581170" y="463411"/>
                  </a:lnTo>
                  <a:lnTo>
                    <a:pt x="1603894" y="504490"/>
                  </a:lnTo>
                  <a:lnTo>
                    <a:pt x="1625413" y="546907"/>
                  </a:lnTo>
                  <a:lnTo>
                    <a:pt x="1645693" y="590611"/>
                  </a:lnTo>
                  <a:lnTo>
                    <a:pt x="1664697" y="635551"/>
                  </a:lnTo>
                  <a:lnTo>
                    <a:pt x="1682389" y="681677"/>
                  </a:lnTo>
                  <a:lnTo>
                    <a:pt x="1698732" y="728936"/>
                  </a:lnTo>
                  <a:lnTo>
                    <a:pt x="1713690" y="777280"/>
                  </a:lnTo>
                  <a:lnTo>
                    <a:pt x="1727228" y="826656"/>
                  </a:lnTo>
                  <a:lnTo>
                    <a:pt x="1739308" y="877013"/>
                  </a:lnTo>
                  <a:lnTo>
                    <a:pt x="1749895" y="928302"/>
                  </a:lnTo>
                  <a:lnTo>
                    <a:pt x="1758953" y="980470"/>
                  </a:lnTo>
                  <a:lnTo>
                    <a:pt x="1766444" y="1033467"/>
                  </a:lnTo>
                  <a:lnTo>
                    <a:pt x="1772334" y="1087242"/>
                  </a:lnTo>
                  <a:lnTo>
                    <a:pt x="1776586" y="1141745"/>
                  </a:lnTo>
                  <a:lnTo>
                    <a:pt x="1779164" y="1196924"/>
                  </a:lnTo>
                  <a:lnTo>
                    <a:pt x="1780032" y="1252727"/>
                  </a:lnTo>
                  <a:lnTo>
                    <a:pt x="1779164" y="1308531"/>
                  </a:lnTo>
                  <a:lnTo>
                    <a:pt x="1776586" y="1363710"/>
                  </a:lnTo>
                  <a:lnTo>
                    <a:pt x="1772334" y="1418213"/>
                  </a:lnTo>
                  <a:lnTo>
                    <a:pt x="1766444" y="1471988"/>
                  </a:lnTo>
                  <a:lnTo>
                    <a:pt x="1758953" y="1524985"/>
                  </a:lnTo>
                  <a:lnTo>
                    <a:pt x="1749895" y="1577153"/>
                  </a:lnTo>
                  <a:lnTo>
                    <a:pt x="1739308" y="1628442"/>
                  </a:lnTo>
                  <a:lnTo>
                    <a:pt x="1727228" y="1678799"/>
                  </a:lnTo>
                  <a:lnTo>
                    <a:pt x="1713690" y="1728175"/>
                  </a:lnTo>
                  <a:lnTo>
                    <a:pt x="1698732" y="1776519"/>
                  </a:lnTo>
                  <a:lnTo>
                    <a:pt x="1682389" y="1823778"/>
                  </a:lnTo>
                  <a:lnTo>
                    <a:pt x="1664697" y="1869904"/>
                  </a:lnTo>
                  <a:lnTo>
                    <a:pt x="1645693" y="1914844"/>
                  </a:lnTo>
                  <a:lnTo>
                    <a:pt x="1625413" y="1958548"/>
                  </a:lnTo>
                  <a:lnTo>
                    <a:pt x="1603894" y="2000965"/>
                  </a:lnTo>
                  <a:lnTo>
                    <a:pt x="1581170" y="2042044"/>
                  </a:lnTo>
                  <a:lnTo>
                    <a:pt x="1557279" y="2081733"/>
                  </a:lnTo>
                  <a:lnTo>
                    <a:pt x="1532256" y="2119983"/>
                  </a:lnTo>
                  <a:lnTo>
                    <a:pt x="1506139" y="2156743"/>
                  </a:lnTo>
                  <a:lnTo>
                    <a:pt x="1478962" y="2191960"/>
                  </a:lnTo>
                  <a:lnTo>
                    <a:pt x="1450763" y="2225585"/>
                  </a:lnTo>
                  <a:lnTo>
                    <a:pt x="1421577" y="2257567"/>
                  </a:lnTo>
                  <a:lnTo>
                    <a:pt x="1391441" y="2287854"/>
                  </a:lnTo>
                  <a:lnTo>
                    <a:pt x="1360391" y="2316396"/>
                  </a:lnTo>
                  <a:lnTo>
                    <a:pt x="1328462" y="2343141"/>
                  </a:lnTo>
                  <a:lnTo>
                    <a:pt x="1295692" y="2368040"/>
                  </a:lnTo>
                  <a:lnTo>
                    <a:pt x="1262116" y="2391040"/>
                  </a:lnTo>
                  <a:lnTo>
                    <a:pt x="1227771" y="2412092"/>
                  </a:lnTo>
                  <a:lnTo>
                    <a:pt x="1192693" y="2431144"/>
                  </a:lnTo>
                  <a:lnTo>
                    <a:pt x="1156918" y="2448145"/>
                  </a:lnTo>
                  <a:lnTo>
                    <a:pt x="1120482" y="2463044"/>
                  </a:lnTo>
                  <a:lnTo>
                    <a:pt x="1083421" y="2475791"/>
                  </a:lnTo>
                  <a:lnTo>
                    <a:pt x="1045772" y="2486335"/>
                  </a:lnTo>
                  <a:lnTo>
                    <a:pt x="1007571" y="2494624"/>
                  </a:lnTo>
                  <a:lnTo>
                    <a:pt x="968853" y="2500607"/>
                  </a:lnTo>
                  <a:lnTo>
                    <a:pt x="929656" y="2504235"/>
                  </a:lnTo>
                  <a:lnTo>
                    <a:pt x="890016" y="2505456"/>
                  </a:lnTo>
                  <a:lnTo>
                    <a:pt x="850371" y="2504235"/>
                  </a:lnTo>
                  <a:lnTo>
                    <a:pt x="811170" y="2500607"/>
                  </a:lnTo>
                  <a:lnTo>
                    <a:pt x="772450" y="2494624"/>
                  </a:lnTo>
                  <a:lnTo>
                    <a:pt x="734246" y="2486335"/>
                  </a:lnTo>
                  <a:lnTo>
                    <a:pt x="696594" y="2475791"/>
                  </a:lnTo>
                  <a:lnTo>
                    <a:pt x="659532" y="2463044"/>
                  </a:lnTo>
                  <a:lnTo>
                    <a:pt x="623094" y="2448145"/>
                  </a:lnTo>
                  <a:lnTo>
                    <a:pt x="587318" y="2431144"/>
                  </a:lnTo>
                  <a:lnTo>
                    <a:pt x="552238" y="2412092"/>
                  </a:lnTo>
                  <a:lnTo>
                    <a:pt x="517893" y="2391040"/>
                  </a:lnTo>
                  <a:lnTo>
                    <a:pt x="484316" y="2368040"/>
                  </a:lnTo>
                  <a:lnTo>
                    <a:pt x="451546" y="2343141"/>
                  </a:lnTo>
                  <a:lnTo>
                    <a:pt x="419618" y="2316396"/>
                  </a:lnTo>
                  <a:lnTo>
                    <a:pt x="388568" y="2287854"/>
                  </a:lnTo>
                  <a:lnTo>
                    <a:pt x="358432" y="2257567"/>
                  </a:lnTo>
                  <a:lnTo>
                    <a:pt x="329247" y="2225585"/>
                  </a:lnTo>
                  <a:lnTo>
                    <a:pt x="301048" y="2191960"/>
                  </a:lnTo>
                  <a:lnTo>
                    <a:pt x="273873" y="2156743"/>
                  </a:lnTo>
                  <a:lnTo>
                    <a:pt x="247756" y="2119983"/>
                  </a:lnTo>
                  <a:lnTo>
                    <a:pt x="222735" y="2081733"/>
                  </a:lnTo>
                  <a:lnTo>
                    <a:pt x="198845" y="2042044"/>
                  </a:lnTo>
                  <a:lnTo>
                    <a:pt x="176123" y="2000965"/>
                  </a:lnTo>
                  <a:lnTo>
                    <a:pt x="154604" y="1958548"/>
                  </a:lnTo>
                  <a:lnTo>
                    <a:pt x="134325" y="1914844"/>
                  </a:lnTo>
                  <a:lnTo>
                    <a:pt x="115323" y="1869904"/>
                  </a:lnTo>
                  <a:lnTo>
                    <a:pt x="97633" y="1823778"/>
                  </a:lnTo>
                  <a:lnTo>
                    <a:pt x="81291" y="1776519"/>
                  </a:lnTo>
                  <a:lnTo>
                    <a:pt x="66334" y="1728175"/>
                  </a:lnTo>
                  <a:lnTo>
                    <a:pt x="52798" y="1678799"/>
                  </a:lnTo>
                  <a:lnTo>
                    <a:pt x="40719" y="1628442"/>
                  </a:lnTo>
                  <a:lnTo>
                    <a:pt x="30133" y="1577153"/>
                  </a:lnTo>
                  <a:lnTo>
                    <a:pt x="21076" y="1524985"/>
                  </a:lnTo>
                  <a:lnTo>
                    <a:pt x="13585" y="1471988"/>
                  </a:lnTo>
                  <a:lnTo>
                    <a:pt x="7696" y="1418213"/>
                  </a:lnTo>
                  <a:lnTo>
                    <a:pt x="3444" y="1363710"/>
                  </a:lnTo>
                  <a:lnTo>
                    <a:pt x="867" y="1308531"/>
                  </a:lnTo>
                  <a:lnTo>
                    <a:pt x="0" y="1252727"/>
                  </a:lnTo>
                  <a:close/>
                </a:path>
              </a:pathLst>
            </a:custGeom>
            <a:ln w="19050">
              <a:solidFill>
                <a:srgbClr val="FF0000"/>
              </a:solidFill>
            </a:ln>
          </p:spPr>
          <p:txBody>
            <a:bodyPr wrap="square" lIns="0" tIns="0" rIns="0" bIns="0" rtlCol="0"/>
            <a:lstStyle/>
            <a:p>
              <a:endParaRPr/>
            </a:p>
          </p:txBody>
        </p:sp>
        <p:sp>
          <p:nvSpPr>
            <p:cNvPr id="23" name="object 23"/>
            <p:cNvSpPr/>
            <p:nvPr/>
          </p:nvSpPr>
          <p:spPr>
            <a:xfrm>
              <a:off x="2657855" y="871727"/>
              <a:ext cx="1371600" cy="233679"/>
            </a:xfrm>
            <a:custGeom>
              <a:avLst/>
              <a:gdLst/>
              <a:ahLst/>
              <a:cxnLst/>
              <a:rect l="l" t="t" r="r" b="b"/>
              <a:pathLst>
                <a:path w="1371600" h="233680">
                  <a:moveTo>
                    <a:pt x="1332738" y="0"/>
                  </a:moveTo>
                  <a:lnTo>
                    <a:pt x="38862" y="0"/>
                  </a:lnTo>
                  <a:lnTo>
                    <a:pt x="23735" y="3053"/>
                  </a:lnTo>
                  <a:lnTo>
                    <a:pt x="11382" y="11382"/>
                  </a:lnTo>
                  <a:lnTo>
                    <a:pt x="3053" y="23735"/>
                  </a:lnTo>
                  <a:lnTo>
                    <a:pt x="0" y="38862"/>
                  </a:lnTo>
                  <a:lnTo>
                    <a:pt x="0" y="194310"/>
                  </a:lnTo>
                  <a:lnTo>
                    <a:pt x="3053" y="209436"/>
                  </a:lnTo>
                  <a:lnTo>
                    <a:pt x="11382" y="221789"/>
                  </a:lnTo>
                  <a:lnTo>
                    <a:pt x="23735" y="230118"/>
                  </a:lnTo>
                  <a:lnTo>
                    <a:pt x="38862" y="233172"/>
                  </a:lnTo>
                  <a:lnTo>
                    <a:pt x="1332738" y="233172"/>
                  </a:lnTo>
                  <a:lnTo>
                    <a:pt x="1347864" y="230118"/>
                  </a:lnTo>
                  <a:lnTo>
                    <a:pt x="1360217" y="221789"/>
                  </a:lnTo>
                  <a:lnTo>
                    <a:pt x="1368546" y="209436"/>
                  </a:lnTo>
                  <a:lnTo>
                    <a:pt x="1371599" y="194310"/>
                  </a:lnTo>
                  <a:lnTo>
                    <a:pt x="1371599" y="38862"/>
                  </a:lnTo>
                  <a:lnTo>
                    <a:pt x="1368546" y="23735"/>
                  </a:lnTo>
                  <a:lnTo>
                    <a:pt x="1360217" y="11382"/>
                  </a:lnTo>
                  <a:lnTo>
                    <a:pt x="1347864" y="3053"/>
                  </a:lnTo>
                  <a:lnTo>
                    <a:pt x="1332738" y="0"/>
                  </a:lnTo>
                  <a:close/>
                </a:path>
              </a:pathLst>
            </a:custGeom>
            <a:solidFill>
              <a:srgbClr val="FFFFFF"/>
            </a:solidFill>
          </p:spPr>
          <p:txBody>
            <a:bodyPr wrap="square" lIns="0" tIns="0" rIns="0" bIns="0" rtlCol="0"/>
            <a:lstStyle/>
            <a:p>
              <a:endParaRPr/>
            </a:p>
          </p:txBody>
        </p:sp>
        <p:sp>
          <p:nvSpPr>
            <p:cNvPr id="24" name="object 24"/>
            <p:cNvSpPr/>
            <p:nvPr/>
          </p:nvSpPr>
          <p:spPr>
            <a:xfrm>
              <a:off x="2657855" y="871727"/>
              <a:ext cx="1371600" cy="233679"/>
            </a:xfrm>
            <a:custGeom>
              <a:avLst/>
              <a:gdLst/>
              <a:ahLst/>
              <a:cxnLst/>
              <a:rect l="l" t="t" r="r" b="b"/>
              <a:pathLst>
                <a:path w="1371600" h="233680">
                  <a:moveTo>
                    <a:pt x="0" y="38862"/>
                  </a:moveTo>
                  <a:lnTo>
                    <a:pt x="3053" y="23735"/>
                  </a:lnTo>
                  <a:lnTo>
                    <a:pt x="11382" y="11382"/>
                  </a:lnTo>
                  <a:lnTo>
                    <a:pt x="23735" y="3053"/>
                  </a:lnTo>
                  <a:lnTo>
                    <a:pt x="38862" y="0"/>
                  </a:lnTo>
                  <a:lnTo>
                    <a:pt x="1332738" y="0"/>
                  </a:lnTo>
                  <a:lnTo>
                    <a:pt x="1347864" y="3053"/>
                  </a:lnTo>
                  <a:lnTo>
                    <a:pt x="1360217" y="11382"/>
                  </a:lnTo>
                  <a:lnTo>
                    <a:pt x="1368546" y="23735"/>
                  </a:lnTo>
                  <a:lnTo>
                    <a:pt x="1371599" y="38862"/>
                  </a:lnTo>
                  <a:lnTo>
                    <a:pt x="1371599" y="194310"/>
                  </a:lnTo>
                  <a:lnTo>
                    <a:pt x="1368546" y="209436"/>
                  </a:lnTo>
                  <a:lnTo>
                    <a:pt x="1360217" y="221789"/>
                  </a:lnTo>
                  <a:lnTo>
                    <a:pt x="1347864" y="230118"/>
                  </a:lnTo>
                  <a:lnTo>
                    <a:pt x="1332738" y="233172"/>
                  </a:lnTo>
                  <a:lnTo>
                    <a:pt x="38862" y="233172"/>
                  </a:lnTo>
                  <a:lnTo>
                    <a:pt x="23735" y="230118"/>
                  </a:lnTo>
                  <a:lnTo>
                    <a:pt x="11382" y="221789"/>
                  </a:lnTo>
                  <a:lnTo>
                    <a:pt x="3053" y="209436"/>
                  </a:lnTo>
                  <a:lnTo>
                    <a:pt x="0" y="194310"/>
                  </a:lnTo>
                  <a:lnTo>
                    <a:pt x="0" y="38862"/>
                  </a:lnTo>
                  <a:close/>
                </a:path>
              </a:pathLst>
            </a:custGeom>
            <a:ln w="12700">
              <a:solidFill>
                <a:srgbClr val="BDDBFF"/>
              </a:solidFill>
            </a:ln>
          </p:spPr>
          <p:txBody>
            <a:bodyPr wrap="square" lIns="0" tIns="0" rIns="0" bIns="0" rtlCol="0"/>
            <a:lstStyle/>
            <a:p>
              <a:endParaRPr/>
            </a:p>
          </p:txBody>
        </p:sp>
      </p:grpSp>
      <p:grpSp>
        <p:nvGrpSpPr>
          <p:cNvPr id="25" name="object 25"/>
          <p:cNvGrpSpPr/>
          <p:nvPr/>
        </p:nvGrpSpPr>
        <p:grpSpPr>
          <a:xfrm>
            <a:off x="271272" y="3992626"/>
            <a:ext cx="3764915" cy="2707005"/>
            <a:chOff x="271272" y="3992626"/>
            <a:chExt cx="3764915" cy="2707005"/>
          </a:xfrm>
        </p:grpSpPr>
        <p:pic>
          <p:nvPicPr>
            <p:cNvPr id="26" name="object 26"/>
            <p:cNvPicPr/>
            <p:nvPr/>
          </p:nvPicPr>
          <p:blipFill>
            <a:blip r:embed="rId8" cstate="print"/>
            <a:stretch>
              <a:fillRect/>
            </a:stretch>
          </p:blipFill>
          <p:spPr>
            <a:xfrm>
              <a:off x="271272" y="4000500"/>
              <a:ext cx="3758184" cy="2699004"/>
            </a:xfrm>
            <a:prstGeom prst="rect">
              <a:avLst/>
            </a:prstGeom>
          </p:spPr>
        </p:pic>
        <p:sp>
          <p:nvSpPr>
            <p:cNvPr id="27" name="object 27"/>
            <p:cNvSpPr/>
            <p:nvPr/>
          </p:nvSpPr>
          <p:spPr>
            <a:xfrm>
              <a:off x="1905000" y="3998976"/>
              <a:ext cx="2124710" cy="233679"/>
            </a:xfrm>
            <a:custGeom>
              <a:avLst/>
              <a:gdLst/>
              <a:ahLst/>
              <a:cxnLst/>
              <a:rect l="l" t="t" r="r" b="b"/>
              <a:pathLst>
                <a:path w="2124710" h="233679">
                  <a:moveTo>
                    <a:pt x="2085594" y="0"/>
                  </a:moveTo>
                  <a:lnTo>
                    <a:pt x="38862" y="0"/>
                  </a:lnTo>
                  <a:lnTo>
                    <a:pt x="23735" y="3053"/>
                  </a:lnTo>
                  <a:lnTo>
                    <a:pt x="11382" y="11382"/>
                  </a:lnTo>
                  <a:lnTo>
                    <a:pt x="3053" y="23735"/>
                  </a:lnTo>
                  <a:lnTo>
                    <a:pt x="0" y="38862"/>
                  </a:lnTo>
                  <a:lnTo>
                    <a:pt x="0" y="194310"/>
                  </a:lnTo>
                  <a:lnTo>
                    <a:pt x="3053" y="209436"/>
                  </a:lnTo>
                  <a:lnTo>
                    <a:pt x="11382" y="221789"/>
                  </a:lnTo>
                  <a:lnTo>
                    <a:pt x="23735" y="230118"/>
                  </a:lnTo>
                  <a:lnTo>
                    <a:pt x="38862" y="233172"/>
                  </a:lnTo>
                  <a:lnTo>
                    <a:pt x="2085594" y="233172"/>
                  </a:lnTo>
                  <a:lnTo>
                    <a:pt x="2100720" y="230118"/>
                  </a:lnTo>
                  <a:lnTo>
                    <a:pt x="2113073" y="221789"/>
                  </a:lnTo>
                  <a:lnTo>
                    <a:pt x="2121402" y="209436"/>
                  </a:lnTo>
                  <a:lnTo>
                    <a:pt x="2124455" y="194310"/>
                  </a:lnTo>
                  <a:lnTo>
                    <a:pt x="2124455" y="38862"/>
                  </a:lnTo>
                  <a:lnTo>
                    <a:pt x="2121402" y="23735"/>
                  </a:lnTo>
                  <a:lnTo>
                    <a:pt x="2113073" y="11382"/>
                  </a:lnTo>
                  <a:lnTo>
                    <a:pt x="2100720" y="3053"/>
                  </a:lnTo>
                  <a:lnTo>
                    <a:pt x="2085594" y="0"/>
                  </a:lnTo>
                  <a:close/>
                </a:path>
              </a:pathLst>
            </a:custGeom>
            <a:solidFill>
              <a:srgbClr val="FFFFFF"/>
            </a:solidFill>
          </p:spPr>
          <p:txBody>
            <a:bodyPr wrap="square" lIns="0" tIns="0" rIns="0" bIns="0" rtlCol="0"/>
            <a:lstStyle/>
            <a:p>
              <a:endParaRPr/>
            </a:p>
          </p:txBody>
        </p:sp>
        <p:sp>
          <p:nvSpPr>
            <p:cNvPr id="28" name="object 28"/>
            <p:cNvSpPr/>
            <p:nvPr/>
          </p:nvSpPr>
          <p:spPr>
            <a:xfrm>
              <a:off x="1905000" y="3998976"/>
              <a:ext cx="2124710" cy="233679"/>
            </a:xfrm>
            <a:custGeom>
              <a:avLst/>
              <a:gdLst/>
              <a:ahLst/>
              <a:cxnLst/>
              <a:rect l="l" t="t" r="r" b="b"/>
              <a:pathLst>
                <a:path w="2124710" h="233679">
                  <a:moveTo>
                    <a:pt x="0" y="38862"/>
                  </a:moveTo>
                  <a:lnTo>
                    <a:pt x="3053" y="23735"/>
                  </a:lnTo>
                  <a:lnTo>
                    <a:pt x="11382" y="11382"/>
                  </a:lnTo>
                  <a:lnTo>
                    <a:pt x="23735" y="3053"/>
                  </a:lnTo>
                  <a:lnTo>
                    <a:pt x="38862" y="0"/>
                  </a:lnTo>
                  <a:lnTo>
                    <a:pt x="2085594" y="0"/>
                  </a:lnTo>
                  <a:lnTo>
                    <a:pt x="2100720" y="3053"/>
                  </a:lnTo>
                  <a:lnTo>
                    <a:pt x="2113073" y="11382"/>
                  </a:lnTo>
                  <a:lnTo>
                    <a:pt x="2121402" y="23735"/>
                  </a:lnTo>
                  <a:lnTo>
                    <a:pt x="2124455" y="38862"/>
                  </a:lnTo>
                  <a:lnTo>
                    <a:pt x="2124455" y="194310"/>
                  </a:lnTo>
                  <a:lnTo>
                    <a:pt x="2121402" y="209436"/>
                  </a:lnTo>
                  <a:lnTo>
                    <a:pt x="2113073" y="221789"/>
                  </a:lnTo>
                  <a:lnTo>
                    <a:pt x="2100720" y="230118"/>
                  </a:lnTo>
                  <a:lnTo>
                    <a:pt x="2085594" y="233172"/>
                  </a:lnTo>
                  <a:lnTo>
                    <a:pt x="38862" y="233172"/>
                  </a:lnTo>
                  <a:lnTo>
                    <a:pt x="23735" y="230118"/>
                  </a:lnTo>
                  <a:lnTo>
                    <a:pt x="11382" y="221789"/>
                  </a:lnTo>
                  <a:lnTo>
                    <a:pt x="3053" y="209436"/>
                  </a:lnTo>
                  <a:lnTo>
                    <a:pt x="0" y="194310"/>
                  </a:lnTo>
                  <a:lnTo>
                    <a:pt x="0" y="38862"/>
                  </a:lnTo>
                  <a:close/>
                </a:path>
              </a:pathLst>
            </a:custGeom>
            <a:ln w="12700">
              <a:solidFill>
                <a:srgbClr val="BDDBFF"/>
              </a:solidFill>
            </a:ln>
          </p:spPr>
          <p:txBody>
            <a:bodyPr wrap="square" lIns="0" tIns="0" rIns="0" bIns="0" rtlCol="0"/>
            <a:lstStyle/>
            <a:p>
              <a:endParaRPr/>
            </a:p>
          </p:txBody>
        </p:sp>
      </p:grpSp>
      <p:sp>
        <p:nvSpPr>
          <p:cNvPr id="29" name="object 29"/>
          <p:cNvSpPr txBox="1">
            <a:spLocks noGrp="1"/>
          </p:cNvSpPr>
          <p:nvPr>
            <p:ph type="title"/>
          </p:nvPr>
        </p:nvSpPr>
        <p:spPr>
          <a:xfrm>
            <a:off x="2830829" y="832484"/>
            <a:ext cx="1027430" cy="299720"/>
          </a:xfrm>
          <a:prstGeom prst="rect">
            <a:avLst/>
          </a:prstGeom>
        </p:spPr>
        <p:txBody>
          <a:bodyPr vert="horz" wrap="square" lIns="0" tIns="12700" rIns="0" bIns="0" rtlCol="0">
            <a:spAutoFit/>
          </a:bodyPr>
          <a:lstStyle/>
          <a:p>
            <a:pPr marL="12700">
              <a:lnSpc>
                <a:spcPct val="100000"/>
              </a:lnSpc>
              <a:spcBef>
                <a:spcPts val="100"/>
              </a:spcBef>
            </a:pPr>
            <a:r>
              <a:rPr sz="1800" b="0" spc="-5" dirty="0">
                <a:solidFill>
                  <a:srgbClr val="000000"/>
                </a:solidFill>
                <a:latin typeface="Arial MT"/>
                <a:cs typeface="Arial MT"/>
              </a:rPr>
              <a:t>C</a:t>
            </a:r>
            <a:r>
              <a:rPr sz="1800" b="0" spc="-15" dirty="0">
                <a:solidFill>
                  <a:srgbClr val="000000"/>
                </a:solidFill>
                <a:latin typeface="Arial MT"/>
                <a:cs typeface="Arial MT"/>
              </a:rPr>
              <a:t>a</a:t>
            </a:r>
            <a:r>
              <a:rPr sz="1800" b="0" spc="-5" dirty="0">
                <a:solidFill>
                  <a:srgbClr val="000000"/>
                </a:solidFill>
                <a:latin typeface="Arial MT"/>
                <a:cs typeface="Arial MT"/>
              </a:rPr>
              <a:t>ret</a:t>
            </a:r>
            <a:r>
              <a:rPr sz="1800" b="0" spc="-15" dirty="0">
                <a:solidFill>
                  <a:srgbClr val="000000"/>
                </a:solidFill>
                <a:latin typeface="Arial MT"/>
                <a:cs typeface="Arial MT"/>
              </a:rPr>
              <a:t>a</a:t>
            </a:r>
            <a:r>
              <a:rPr sz="1800" b="0" spc="-5" dirty="0">
                <a:solidFill>
                  <a:srgbClr val="000000"/>
                </a:solidFill>
                <a:latin typeface="Arial MT"/>
                <a:cs typeface="Arial MT"/>
              </a:rPr>
              <a:t>ker</a:t>
            </a:r>
            <a:endParaRPr sz="1800">
              <a:latin typeface="Arial MT"/>
              <a:cs typeface="Arial MT"/>
            </a:endParaRPr>
          </a:p>
        </p:txBody>
      </p:sp>
      <p:sp>
        <p:nvSpPr>
          <p:cNvPr id="30" name="object 30"/>
          <p:cNvSpPr txBox="1"/>
          <p:nvPr/>
        </p:nvSpPr>
        <p:spPr>
          <a:xfrm>
            <a:off x="5859271" y="834897"/>
            <a:ext cx="193675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Bolting</a:t>
            </a:r>
            <a:r>
              <a:rPr sz="1800" spc="-45" dirty="0">
                <a:latin typeface="Arial MT"/>
                <a:cs typeface="Arial MT"/>
              </a:rPr>
              <a:t> </a:t>
            </a:r>
            <a:r>
              <a:rPr sz="1600" spc="-5" dirty="0">
                <a:latin typeface="Arial MT"/>
                <a:cs typeface="Arial MT"/>
              </a:rPr>
              <a:t>arrangement</a:t>
            </a:r>
            <a:endParaRPr sz="1600">
              <a:latin typeface="Arial MT"/>
              <a:cs typeface="Arial MT"/>
            </a:endParaRPr>
          </a:p>
        </p:txBody>
      </p:sp>
      <p:sp>
        <p:nvSpPr>
          <p:cNvPr id="31" name="object 31"/>
          <p:cNvSpPr/>
          <p:nvPr/>
        </p:nvSpPr>
        <p:spPr>
          <a:xfrm>
            <a:off x="5496305" y="1934717"/>
            <a:ext cx="1925320" cy="809625"/>
          </a:xfrm>
          <a:custGeom>
            <a:avLst/>
            <a:gdLst/>
            <a:ahLst/>
            <a:cxnLst/>
            <a:rect l="l" t="t" r="r" b="b"/>
            <a:pathLst>
              <a:path w="1925320" h="809625">
                <a:moveTo>
                  <a:pt x="0" y="404622"/>
                </a:moveTo>
                <a:lnTo>
                  <a:pt x="8786" y="349705"/>
                </a:lnTo>
                <a:lnTo>
                  <a:pt x="34379" y="297038"/>
                </a:lnTo>
                <a:lnTo>
                  <a:pt x="75634" y="247102"/>
                </a:lnTo>
                <a:lnTo>
                  <a:pt x="131402" y="200377"/>
                </a:lnTo>
                <a:lnTo>
                  <a:pt x="164370" y="178370"/>
                </a:lnTo>
                <a:lnTo>
                  <a:pt x="200537" y="157346"/>
                </a:lnTo>
                <a:lnTo>
                  <a:pt x="239759" y="137366"/>
                </a:lnTo>
                <a:lnTo>
                  <a:pt x="281892" y="118490"/>
                </a:lnTo>
                <a:lnTo>
                  <a:pt x="326793" y="100779"/>
                </a:lnTo>
                <a:lnTo>
                  <a:pt x="374319" y="84291"/>
                </a:lnTo>
                <a:lnTo>
                  <a:pt x="424327" y="69088"/>
                </a:lnTo>
                <a:lnTo>
                  <a:pt x="476673" y="55230"/>
                </a:lnTo>
                <a:lnTo>
                  <a:pt x="531213" y="42777"/>
                </a:lnTo>
                <a:lnTo>
                  <a:pt x="587805" y="31789"/>
                </a:lnTo>
                <a:lnTo>
                  <a:pt x="646305" y="22326"/>
                </a:lnTo>
                <a:lnTo>
                  <a:pt x="706569" y="14449"/>
                </a:lnTo>
                <a:lnTo>
                  <a:pt x="768455" y="8218"/>
                </a:lnTo>
                <a:lnTo>
                  <a:pt x="831818" y="3692"/>
                </a:lnTo>
                <a:lnTo>
                  <a:pt x="896516" y="933"/>
                </a:lnTo>
                <a:lnTo>
                  <a:pt x="962406" y="0"/>
                </a:lnTo>
                <a:lnTo>
                  <a:pt x="1028295" y="933"/>
                </a:lnTo>
                <a:lnTo>
                  <a:pt x="1092993" y="3692"/>
                </a:lnTo>
                <a:lnTo>
                  <a:pt x="1156356" y="8218"/>
                </a:lnTo>
                <a:lnTo>
                  <a:pt x="1218242" y="14449"/>
                </a:lnTo>
                <a:lnTo>
                  <a:pt x="1278506" y="22326"/>
                </a:lnTo>
                <a:lnTo>
                  <a:pt x="1337006" y="31789"/>
                </a:lnTo>
                <a:lnTo>
                  <a:pt x="1393598" y="42777"/>
                </a:lnTo>
                <a:lnTo>
                  <a:pt x="1448138" y="55230"/>
                </a:lnTo>
                <a:lnTo>
                  <a:pt x="1500484" y="69088"/>
                </a:lnTo>
                <a:lnTo>
                  <a:pt x="1550492" y="84291"/>
                </a:lnTo>
                <a:lnTo>
                  <a:pt x="1598018" y="100779"/>
                </a:lnTo>
                <a:lnTo>
                  <a:pt x="1642919" y="118490"/>
                </a:lnTo>
                <a:lnTo>
                  <a:pt x="1685052" y="137366"/>
                </a:lnTo>
                <a:lnTo>
                  <a:pt x="1724274" y="157346"/>
                </a:lnTo>
                <a:lnTo>
                  <a:pt x="1760441" y="178370"/>
                </a:lnTo>
                <a:lnTo>
                  <a:pt x="1793409" y="200377"/>
                </a:lnTo>
                <a:lnTo>
                  <a:pt x="1849177" y="247102"/>
                </a:lnTo>
                <a:lnTo>
                  <a:pt x="1890432" y="297038"/>
                </a:lnTo>
                <a:lnTo>
                  <a:pt x="1916025" y="349705"/>
                </a:lnTo>
                <a:lnTo>
                  <a:pt x="1924812" y="404622"/>
                </a:lnTo>
                <a:lnTo>
                  <a:pt x="1922591" y="432331"/>
                </a:lnTo>
                <a:lnTo>
                  <a:pt x="1905258" y="486182"/>
                </a:lnTo>
                <a:lnTo>
                  <a:pt x="1871690" y="537544"/>
                </a:lnTo>
                <a:lnTo>
                  <a:pt x="1823035" y="585935"/>
                </a:lnTo>
                <a:lnTo>
                  <a:pt x="1760441" y="630873"/>
                </a:lnTo>
                <a:lnTo>
                  <a:pt x="1724274" y="651897"/>
                </a:lnTo>
                <a:lnTo>
                  <a:pt x="1685052" y="671877"/>
                </a:lnTo>
                <a:lnTo>
                  <a:pt x="1642919" y="690753"/>
                </a:lnTo>
                <a:lnTo>
                  <a:pt x="1598018" y="708464"/>
                </a:lnTo>
                <a:lnTo>
                  <a:pt x="1550492" y="724952"/>
                </a:lnTo>
                <a:lnTo>
                  <a:pt x="1500484" y="740155"/>
                </a:lnTo>
                <a:lnTo>
                  <a:pt x="1448138" y="754013"/>
                </a:lnTo>
                <a:lnTo>
                  <a:pt x="1393598" y="766466"/>
                </a:lnTo>
                <a:lnTo>
                  <a:pt x="1337006" y="777454"/>
                </a:lnTo>
                <a:lnTo>
                  <a:pt x="1278506" y="786917"/>
                </a:lnTo>
                <a:lnTo>
                  <a:pt x="1218242" y="794794"/>
                </a:lnTo>
                <a:lnTo>
                  <a:pt x="1156356" y="801025"/>
                </a:lnTo>
                <a:lnTo>
                  <a:pt x="1092993" y="805551"/>
                </a:lnTo>
                <a:lnTo>
                  <a:pt x="1028295" y="808310"/>
                </a:lnTo>
                <a:lnTo>
                  <a:pt x="962406" y="809244"/>
                </a:lnTo>
                <a:lnTo>
                  <a:pt x="896516" y="808310"/>
                </a:lnTo>
                <a:lnTo>
                  <a:pt x="831818" y="805551"/>
                </a:lnTo>
                <a:lnTo>
                  <a:pt x="768455" y="801025"/>
                </a:lnTo>
                <a:lnTo>
                  <a:pt x="706569" y="794794"/>
                </a:lnTo>
                <a:lnTo>
                  <a:pt x="646305" y="786917"/>
                </a:lnTo>
                <a:lnTo>
                  <a:pt x="587805" y="777454"/>
                </a:lnTo>
                <a:lnTo>
                  <a:pt x="531213" y="766466"/>
                </a:lnTo>
                <a:lnTo>
                  <a:pt x="476673" y="754013"/>
                </a:lnTo>
                <a:lnTo>
                  <a:pt x="424327" y="740155"/>
                </a:lnTo>
                <a:lnTo>
                  <a:pt x="374319" y="724952"/>
                </a:lnTo>
                <a:lnTo>
                  <a:pt x="326793" y="708464"/>
                </a:lnTo>
                <a:lnTo>
                  <a:pt x="281892" y="690753"/>
                </a:lnTo>
                <a:lnTo>
                  <a:pt x="239759" y="671877"/>
                </a:lnTo>
                <a:lnTo>
                  <a:pt x="200537" y="651897"/>
                </a:lnTo>
                <a:lnTo>
                  <a:pt x="164370" y="630873"/>
                </a:lnTo>
                <a:lnTo>
                  <a:pt x="131402" y="608866"/>
                </a:lnTo>
                <a:lnTo>
                  <a:pt x="75634" y="562141"/>
                </a:lnTo>
                <a:lnTo>
                  <a:pt x="34379" y="512205"/>
                </a:lnTo>
                <a:lnTo>
                  <a:pt x="8786" y="459538"/>
                </a:lnTo>
                <a:lnTo>
                  <a:pt x="0" y="404622"/>
                </a:lnTo>
                <a:close/>
              </a:path>
            </a:pathLst>
          </a:custGeom>
          <a:ln w="19050">
            <a:solidFill>
              <a:srgbClr val="FF0000"/>
            </a:solidFill>
          </a:ln>
        </p:spPr>
        <p:txBody>
          <a:bodyPr wrap="square" lIns="0" tIns="0" rIns="0" bIns="0" rtlCol="0"/>
          <a:lstStyle/>
          <a:p>
            <a:endParaRPr/>
          </a:p>
        </p:txBody>
      </p:sp>
      <p:sp>
        <p:nvSpPr>
          <p:cNvPr id="33" name="object 33"/>
          <p:cNvSpPr txBox="1"/>
          <p:nvPr/>
        </p:nvSpPr>
        <p:spPr>
          <a:xfrm>
            <a:off x="9452229" y="839850"/>
            <a:ext cx="209550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Running</a:t>
            </a:r>
            <a:r>
              <a:rPr sz="1600" spc="-30" dirty="0">
                <a:latin typeface="Arial MT"/>
                <a:cs typeface="Arial MT"/>
              </a:rPr>
              <a:t> </a:t>
            </a:r>
            <a:r>
              <a:rPr sz="1600" spc="-15" dirty="0">
                <a:latin typeface="Arial MT"/>
                <a:cs typeface="Arial MT"/>
              </a:rPr>
              <a:t>Water</a:t>
            </a:r>
            <a:r>
              <a:rPr sz="1600" dirty="0">
                <a:latin typeface="Arial MT"/>
                <a:cs typeface="Arial MT"/>
              </a:rPr>
              <a:t> </a:t>
            </a:r>
            <a:r>
              <a:rPr sz="1600" spc="-5" dirty="0">
                <a:latin typeface="Arial MT"/>
                <a:cs typeface="Arial MT"/>
              </a:rPr>
              <a:t>or</a:t>
            </a:r>
            <a:r>
              <a:rPr sz="1600" spc="-10" dirty="0">
                <a:latin typeface="Arial MT"/>
                <a:cs typeface="Arial MT"/>
              </a:rPr>
              <a:t> </a:t>
            </a:r>
            <a:r>
              <a:rPr sz="1600" spc="-5" dirty="0">
                <a:latin typeface="Arial MT"/>
                <a:cs typeface="Arial MT"/>
              </a:rPr>
              <a:t>flush</a:t>
            </a:r>
            <a:endParaRPr sz="1600">
              <a:latin typeface="Arial MT"/>
              <a:cs typeface="Arial MT"/>
            </a:endParaRPr>
          </a:p>
        </p:txBody>
      </p:sp>
      <p:sp>
        <p:nvSpPr>
          <p:cNvPr id="34" name="object 34"/>
          <p:cNvSpPr txBox="1"/>
          <p:nvPr/>
        </p:nvSpPr>
        <p:spPr>
          <a:xfrm>
            <a:off x="2069083" y="3977132"/>
            <a:ext cx="179451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Lighting</a:t>
            </a:r>
            <a:r>
              <a:rPr sz="1600" spc="-40" dirty="0">
                <a:latin typeface="Arial MT"/>
                <a:cs typeface="Arial MT"/>
              </a:rPr>
              <a:t> </a:t>
            </a:r>
            <a:r>
              <a:rPr sz="1600" spc="-5" dirty="0">
                <a:latin typeface="Arial MT"/>
                <a:cs typeface="Arial MT"/>
              </a:rPr>
              <a:t>&amp;</a:t>
            </a:r>
            <a:r>
              <a:rPr sz="1600" spc="-30" dirty="0">
                <a:latin typeface="Arial MT"/>
                <a:cs typeface="Arial MT"/>
              </a:rPr>
              <a:t> </a:t>
            </a:r>
            <a:r>
              <a:rPr sz="1600" spc="-5" dirty="0">
                <a:latin typeface="Arial MT"/>
                <a:cs typeface="Arial MT"/>
              </a:rPr>
              <a:t>Switches</a:t>
            </a:r>
            <a:endParaRPr sz="1600">
              <a:latin typeface="Arial MT"/>
              <a:cs typeface="Arial MT"/>
            </a:endParaRPr>
          </a:p>
        </p:txBody>
      </p:sp>
      <p:sp>
        <p:nvSpPr>
          <p:cNvPr id="35" name="object 35"/>
          <p:cNvSpPr/>
          <p:nvPr/>
        </p:nvSpPr>
        <p:spPr>
          <a:xfrm>
            <a:off x="1556766" y="4239005"/>
            <a:ext cx="2255520" cy="1054735"/>
          </a:xfrm>
          <a:custGeom>
            <a:avLst/>
            <a:gdLst/>
            <a:ahLst/>
            <a:cxnLst/>
            <a:rect l="l" t="t" r="r" b="b"/>
            <a:pathLst>
              <a:path w="2255520" h="1054735">
                <a:moveTo>
                  <a:pt x="0" y="527304"/>
                </a:moveTo>
                <a:lnTo>
                  <a:pt x="7078" y="586708"/>
                </a:lnTo>
                <a:lnTo>
                  <a:pt x="27804" y="644184"/>
                </a:lnTo>
                <a:lnTo>
                  <a:pt x="61416" y="699374"/>
                </a:lnTo>
                <a:lnTo>
                  <a:pt x="107154" y="751923"/>
                </a:lnTo>
                <a:lnTo>
                  <a:pt x="164253" y="801474"/>
                </a:lnTo>
                <a:lnTo>
                  <a:pt x="196826" y="825015"/>
                </a:lnTo>
                <a:lnTo>
                  <a:pt x="231954" y="847672"/>
                </a:lnTo>
                <a:lnTo>
                  <a:pt x="269541" y="869401"/>
                </a:lnTo>
                <a:lnTo>
                  <a:pt x="309494" y="890159"/>
                </a:lnTo>
                <a:lnTo>
                  <a:pt x="351715" y="909900"/>
                </a:lnTo>
                <a:lnTo>
                  <a:pt x="396110" y="928580"/>
                </a:lnTo>
                <a:lnTo>
                  <a:pt x="442584" y="946155"/>
                </a:lnTo>
                <a:lnTo>
                  <a:pt x="491042" y="962579"/>
                </a:lnTo>
                <a:lnTo>
                  <a:pt x="541388" y="977809"/>
                </a:lnTo>
                <a:lnTo>
                  <a:pt x="593528" y="991800"/>
                </a:lnTo>
                <a:lnTo>
                  <a:pt x="647365" y="1004507"/>
                </a:lnTo>
                <a:lnTo>
                  <a:pt x="702805" y="1015886"/>
                </a:lnTo>
                <a:lnTo>
                  <a:pt x="759752" y="1025892"/>
                </a:lnTo>
                <a:lnTo>
                  <a:pt x="818112" y="1034480"/>
                </a:lnTo>
                <a:lnTo>
                  <a:pt x="877788" y="1041607"/>
                </a:lnTo>
                <a:lnTo>
                  <a:pt x="938687" y="1047228"/>
                </a:lnTo>
                <a:lnTo>
                  <a:pt x="1000711" y="1051298"/>
                </a:lnTo>
                <a:lnTo>
                  <a:pt x="1063767" y="1053773"/>
                </a:lnTo>
                <a:lnTo>
                  <a:pt x="1127760" y="1054608"/>
                </a:lnTo>
                <a:lnTo>
                  <a:pt x="1191752" y="1053773"/>
                </a:lnTo>
                <a:lnTo>
                  <a:pt x="1254808" y="1051298"/>
                </a:lnTo>
                <a:lnTo>
                  <a:pt x="1316832" y="1047228"/>
                </a:lnTo>
                <a:lnTo>
                  <a:pt x="1377731" y="1041607"/>
                </a:lnTo>
                <a:lnTo>
                  <a:pt x="1437407" y="1034480"/>
                </a:lnTo>
                <a:lnTo>
                  <a:pt x="1495767" y="1025892"/>
                </a:lnTo>
                <a:lnTo>
                  <a:pt x="1552714" y="1015886"/>
                </a:lnTo>
                <a:lnTo>
                  <a:pt x="1608154" y="1004507"/>
                </a:lnTo>
                <a:lnTo>
                  <a:pt x="1661991" y="991800"/>
                </a:lnTo>
                <a:lnTo>
                  <a:pt x="1714131" y="977809"/>
                </a:lnTo>
                <a:lnTo>
                  <a:pt x="1764477" y="962579"/>
                </a:lnTo>
                <a:lnTo>
                  <a:pt x="1812935" y="946155"/>
                </a:lnTo>
                <a:lnTo>
                  <a:pt x="1859409" y="928580"/>
                </a:lnTo>
                <a:lnTo>
                  <a:pt x="1903804" y="909900"/>
                </a:lnTo>
                <a:lnTo>
                  <a:pt x="1946025" y="890159"/>
                </a:lnTo>
                <a:lnTo>
                  <a:pt x="1985978" y="869401"/>
                </a:lnTo>
                <a:lnTo>
                  <a:pt x="2023565" y="847672"/>
                </a:lnTo>
                <a:lnTo>
                  <a:pt x="2058693" y="825015"/>
                </a:lnTo>
                <a:lnTo>
                  <a:pt x="2091266" y="801474"/>
                </a:lnTo>
                <a:lnTo>
                  <a:pt x="2121188" y="777096"/>
                </a:lnTo>
                <a:lnTo>
                  <a:pt x="2172702" y="726001"/>
                </a:lnTo>
                <a:lnTo>
                  <a:pt x="2212472" y="672087"/>
                </a:lnTo>
                <a:lnTo>
                  <a:pt x="2239737" y="615709"/>
                </a:lnTo>
                <a:lnTo>
                  <a:pt x="2253734" y="557225"/>
                </a:lnTo>
                <a:lnTo>
                  <a:pt x="2255520" y="527304"/>
                </a:lnTo>
                <a:lnTo>
                  <a:pt x="2253734" y="497382"/>
                </a:lnTo>
                <a:lnTo>
                  <a:pt x="2239737" y="438898"/>
                </a:lnTo>
                <a:lnTo>
                  <a:pt x="2212472" y="382520"/>
                </a:lnTo>
                <a:lnTo>
                  <a:pt x="2172702" y="328606"/>
                </a:lnTo>
                <a:lnTo>
                  <a:pt x="2121188" y="277511"/>
                </a:lnTo>
                <a:lnTo>
                  <a:pt x="2091266" y="253133"/>
                </a:lnTo>
                <a:lnTo>
                  <a:pt x="2058693" y="229592"/>
                </a:lnTo>
                <a:lnTo>
                  <a:pt x="2023565" y="206935"/>
                </a:lnTo>
                <a:lnTo>
                  <a:pt x="1985978" y="185206"/>
                </a:lnTo>
                <a:lnTo>
                  <a:pt x="1946025" y="164448"/>
                </a:lnTo>
                <a:lnTo>
                  <a:pt x="1903804" y="144707"/>
                </a:lnTo>
                <a:lnTo>
                  <a:pt x="1859409" y="126027"/>
                </a:lnTo>
                <a:lnTo>
                  <a:pt x="1812935" y="108452"/>
                </a:lnTo>
                <a:lnTo>
                  <a:pt x="1764477" y="92028"/>
                </a:lnTo>
                <a:lnTo>
                  <a:pt x="1714131" y="76798"/>
                </a:lnTo>
                <a:lnTo>
                  <a:pt x="1661991" y="62807"/>
                </a:lnTo>
                <a:lnTo>
                  <a:pt x="1608154" y="50100"/>
                </a:lnTo>
                <a:lnTo>
                  <a:pt x="1552714" y="38721"/>
                </a:lnTo>
                <a:lnTo>
                  <a:pt x="1495767" y="28715"/>
                </a:lnTo>
                <a:lnTo>
                  <a:pt x="1437407" y="20127"/>
                </a:lnTo>
                <a:lnTo>
                  <a:pt x="1377731" y="13000"/>
                </a:lnTo>
                <a:lnTo>
                  <a:pt x="1316832" y="7379"/>
                </a:lnTo>
                <a:lnTo>
                  <a:pt x="1254808" y="3309"/>
                </a:lnTo>
                <a:lnTo>
                  <a:pt x="1191752" y="834"/>
                </a:lnTo>
                <a:lnTo>
                  <a:pt x="1127760" y="0"/>
                </a:lnTo>
                <a:lnTo>
                  <a:pt x="1063767" y="834"/>
                </a:lnTo>
                <a:lnTo>
                  <a:pt x="1000711" y="3309"/>
                </a:lnTo>
                <a:lnTo>
                  <a:pt x="938687" y="7379"/>
                </a:lnTo>
                <a:lnTo>
                  <a:pt x="877788" y="13000"/>
                </a:lnTo>
                <a:lnTo>
                  <a:pt x="818112" y="20127"/>
                </a:lnTo>
                <a:lnTo>
                  <a:pt x="759752" y="28715"/>
                </a:lnTo>
                <a:lnTo>
                  <a:pt x="702805" y="38721"/>
                </a:lnTo>
                <a:lnTo>
                  <a:pt x="647365" y="50100"/>
                </a:lnTo>
                <a:lnTo>
                  <a:pt x="593528" y="62807"/>
                </a:lnTo>
                <a:lnTo>
                  <a:pt x="541388" y="76798"/>
                </a:lnTo>
                <a:lnTo>
                  <a:pt x="491042" y="92028"/>
                </a:lnTo>
                <a:lnTo>
                  <a:pt x="442584" y="108452"/>
                </a:lnTo>
                <a:lnTo>
                  <a:pt x="396110" y="126027"/>
                </a:lnTo>
                <a:lnTo>
                  <a:pt x="351715" y="144707"/>
                </a:lnTo>
                <a:lnTo>
                  <a:pt x="309494" y="164448"/>
                </a:lnTo>
                <a:lnTo>
                  <a:pt x="269541" y="185206"/>
                </a:lnTo>
                <a:lnTo>
                  <a:pt x="231954" y="206935"/>
                </a:lnTo>
                <a:lnTo>
                  <a:pt x="196826" y="229592"/>
                </a:lnTo>
                <a:lnTo>
                  <a:pt x="164253" y="253133"/>
                </a:lnTo>
                <a:lnTo>
                  <a:pt x="134331" y="277511"/>
                </a:lnTo>
                <a:lnTo>
                  <a:pt x="82817" y="328606"/>
                </a:lnTo>
                <a:lnTo>
                  <a:pt x="43047" y="382520"/>
                </a:lnTo>
                <a:lnTo>
                  <a:pt x="15782" y="438898"/>
                </a:lnTo>
                <a:lnTo>
                  <a:pt x="1785" y="497382"/>
                </a:lnTo>
                <a:lnTo>
                  <a:pt x="0" y="527304"/>
                </a:lnTo>
                <a:close/>
              </a:path>
            </a:pathLst>
          </a:custGeom>
          <a:ln w="19050">
            <a:solidFill>
              <a:srgbClr val="FF0000"/>
            </a:solidFill>
          </a:ln>
        </p:spPr>
        <p:txBody>
          <a:bodyPr wrap="square" lIns="0" tIns="0" rIns="0" bIns="0" rtlCol="0"/>
          <a:lstStyle/>
          <a:p>
            <a:endParaRPr/>
          </a:p>
        </p:txBody>
      </p:sp>
      <p:grpSp>
        <p:nvGrpSpPr>
          <p:cNvPr id="36" name="object 36"/>
          <p:cNvGrpSpPr/>
          <p:nvPr/>
        </p:nvGrpSpPr>
        <p:grpSpPr>
          <a:xfrm>
            <a:off x="4372102" y="3977132"/>
            <a:ext cx="3571240" cy="2719451"/>
            <a:chOff x="4372102" y="3799078"/>
            <a:chExt cx="3571240" cy="2897505"/>
          </a:xfrm>
        </p:grpSpPr>
        <p:pic>
          <p:nvPicPr>
            <p:cNvPr id="37" name="object 37"/>
            <p:cNvPicPr/>
            <p:nvPr/>
          </p:nvPicPr>
          <p:blipFill>
            <a:blip r:embed="rId9" cstate="print"/>
            <a:stretch>
              <a:fillRect/>
            </a:stretch>
          </p:blipFill>
          <p:spPr>
            <a:xfrm>
              <a:off x="4381500" y="3998976"/>
              <a:ext cx="3558540" cy="2697480"/>
            </a:xfrm>
            <a:prstGeom prst="rect">
              <a:avLst/>
            </a:prstGeom>
          </p:spPr>
        </p:pic>
        <p:sp>
          <p:nvSpPr>
            <p:cNvPr id="38" name="object 38"/>
            <p:cNvSpPr/>
            <p:nvPr/>
          </p:nvSpPr>
          <p:spPr>
            <a:xfrm>
              <a:off x="4378452" y="3805428"/>
              <a:ext cx="3558540" cy="426720"/>
            </a:xfrm>
            <a:custGeom>
              <a:avLst/>
              <a:gdLst/>
              <a:ahLst/>
              <a:cxnLst/>
              <a:rect l="l" t="t" r="r" b="b"/>
              <a:pathLst>
                <a:path w="3558540" h="426720">
                  <a:moveTo>
                    <a:pt x="3487420" y="0"/>
                  </a:moveTo>
                  <a:lnTo>
                    <a:pt x="71120" y="0"/>
                  </a:lnTo>
                  <a:lnTo>
                    <a:pt x="43451" y="5593"/>
                  </a:lnTo>
                  <a:lnTo>
                    <a:pt x="20843" y="20843"/>
                  </a:lnTo>
                  <a:lnTo>
                    <a:pt x="5593" y="43451"/>
                  </a:lnTo>
                  <a:lnTo>
                    <a:pt x="0" y="71120"/>
                  </a:lnTo>
                  <a:lnTo>
                    <a:pt x="0" y="355600"/>
                  </a:lnTo>
                  <a:lnTo>
                    <a:pt x="5593" y="383268"/>
                  </a:lnTo>
                  <a:lnTo>
                    <a:pt x="20843" y="405876"/>
                  </a:lnTo>
                  <a:lnTo>
                    <a:pt x="43451" y="421126"/>
                  </a:lnTo>
                  <a:lnTo>
                    <a:pt x="71120" y="426720"/>
                  </a:lnTo>
                  <a:lnTo>
                    <a:pt x="3487420" y="426720"/>
                  </a:lnTo>
                  <a:lnTo>
                    <a:pt x="3515088" y="421126"/>
                  </a:lnTo>
                  <a:lnTo>
                    <a:pt x="3537696" y="405876"/>
                  </a:lnTo>
                  <a:lnTo>
                    <a:pt x="3552946" y="383268"/>
                  </a:lnTo>
                  <a:lnTo>
                    <a:pt x="3558540" y="355600"/>
                  </a:lnTo>
                  <a:lnTo>
                    <a:pt x="3558540" y="71120"/>
                  </a:lnTo>
                  <a:lnTo>
                    <a:pt x="3552946" y="43451"/>
                  </a:lnTo>
                  <a:lnTo>
                    <a:pt x="3537696" y="20843"/>
                  </a:lnTo>
                  <a:lnTo>
                    <a:pt x="3515088" y="5593"/>
                  </a:lnTo>
                  <a:lnTo>
                    <a:pt x="3487420" y="0"/>
                  </a:lnTo>
                  <a:close/>
                </a:path>
              </a:pathLst>
            </a:custGeom>
            <a:solidFill>
              <a:srgbClr val="FFFFFF"/>
            </a:solidFill>
          </p:spPr>
          <p:txBody>
            <a:bodyPr wrap="square" lIns="0" tIns="0" rIns="0" bIns="0" rtlCol="0"/>
            <a:lstStyle/>
            <a:p>
              <a:endParaRPr/>
            </a:p>
          </p:txBody>
        </p:sp>
        <p:sp>
          <p:nvSpPr>
            <p:cNvPr id="39" name="object 39"/>
            <p:cNvSpPr/>
            <p:nvPr/>
          </p:nvSpPr>
          <p:spPr>
            <a:xfrm>
              <a:off x="4378452" y="3805428"/>
              <a:ext cx="3558540" cy="426720"/>
            </a:xfrm>
            <a:custGeom>
              <a:avLst/>
              <a:gdLst/>
              <a:ahLst/>
              <a:cxnLst/>
              <a:rect l="l" t="t" r="r" b="b"/>
              <a:pathLst>
                <a:path w="3558540" h="426720">
                  <a:moveTo>
                    <a:pt x="0" y="71120"/>
                  </a:moveTo>
                  <a:lnTo>
                    <a:pt x="5593" y="43451"/>
                  </a:lnTo>
                  <a:lnTo>
                    <a:pt x="20843" y="20843"/>
                  </a:lnTo>
                  <a:lnTo>
                    <a:pt x="43451" y="5593"/>
                  </a:lnTo>
                  <a:lnTo>
                    <a:pt x="71120" y="0"/>
                  </a:lnTo>
                  <a:lnTo>
                    <a:pt x="3487420" y="0"/>
                  </a:lnTo>
                  <a:lnTo>
                    <a:pt x="3515088" y="5593"/>
                  </a:lnTo>
                  <a:lnTo>
                    <a:pt x="3537696" y="20843"/>
                  </a:lnTo>
                  <a:lnTo>
                    <a:pt x="3552946" y="43451"/>
                  </a:lnTo>
                  <a:lnTo>
                    <a:pt x="3558540" y="71120"/>
                  </a:lnTo>
                  <a:lnTo>
                    <a:pt x="3558540" y="355600"/>
                  </a:lnTo>
                  <a:lnTo>
                    <a:pt x="3552946" y="383268"/>
                  </a:lnTo>
                  <a:lnTo>
                    <a:pt x="3537696" y="405876"/>
                  </a:lnTo>
                  <a:lnTo>
                    <a:pt x="3515088" y="421126"/>
                  </a:lnTo>
                  <a:lnTo>
                    <a:pt x="3487420" y="426720"/>
                  </a:lnTo>
                  <a:lnTo>
                    <a:pt x="71120" y="426720"/>
                  </a:lnTo>
                  <a:lnTo>
                    <a:pt x="43451" y="421126"/>
                  </a:lnTo>
                  <a:lnTo>
                    <a:pt x="20843" y="405876"/>
                  </a:lnTo>
                  <a:lnTo>
                    <a:pt x="5593" y="383268"/>
                  </a:lnTo>
                  <a:lnTo>
                    <a:pt x="0" y="355600"/>
                  </a:lnTo>
                  <a:lnTo>
                    <a:pt x="0" y="71120"/>
                  </a:lnTo>
                  <a:close/>
                </a:path>
              </a:pathLst>
            </a:custGeom>
            <a:ln w="12699">
              <a:solidFill>
                <a:srgbClr val="BDDBFF"/>
              </a:solidFill>
            </a:ln>
          </p:spPr>
          <p:txBody>
            <a:bodyPr wrap="square" lIns="0" tIns="0" rIns="0" bIns="0" rtlCol="0"/>
            <a:lstStyle/>
            <a:p>
              <a:endParaRPr/>
            </a:p>
          </p:txBody>
        </p:sp>
      </p:grpSp>
      <p:sp>
        <p:nvSpPr>
          <p:cNvPr id="40" name="object 40"/>
          <p:cNvSpPr txBox="1"/>
          <p:nvPr/>
        </p:nvSpPr>
        <p:spPr>
          <a:xfrm>
            <a:off x="4564019" y="4057143"/>
            <a:ext cx="328676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User</a:t>
            </a:r>
            <a:r>
              <a:rPr sz="1600" dirty="0">
                <a:latin typeface="Arial MT"/>
                <a:cs typeface="Arial MT"/>
              </a:rPr>
              <a:t> </a:t>
            </a:r>
            <a:r>
              <a:rPr sz="1600" spc="-5" dirty="0">
                <a:latin typeface="Arial MT"/>
                <a:cs typeface="Arial MT"/>
              </a:rPr>
              <a:t>friendly</a:t>
            </a:r>
            <a:r>
              <a:rPr sz="1600" spc="-10" dirty="0">
                <a:latin typeface="Arial MT"/>
                <a:cs typeface="Arial MT"/>
              </a:rPr>
              <a:t> </a:t>
            </a:r>
            <a:r>
              <a:rPr sz="1600" spc="-5" dirty="0">
                <a:latin typeface="Arial MT"/>
                <a:cs typeface="Arial MT"/>
              </a:rPr>
              <a:t>for</a:t>
            </a:r>
            <a:r>
              <a:rPr sz="1600" spc="1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differently</a:t>
            </a:r>
            <a:r>
              <a:rPr sz="1600" dirty="0">
                <a:latin typeface="Arial MT"/>
                <a:cs typeface="Arial MT"/>
              </a:rPr>
              <a:t> </a:t>
            </a:r>
            <a:r>
              <a:rPr sz="1600" spc="-5" dirty="0">
                <a:latin typeface="Arial MT"/>
                <a:cs typeface="Arial MT"/>
              </a:rPr>
              <a:t>abled</a:t>
            </a:r>
            <a:endParaRPr sz="1600" dirty="0">
              <a:latin typeface="Arial MT"/>
              <a:cs typeface="Arial MT"/>
            </a:endParaRPr>
          </a:p>
        </p:txBody>
      </p:sp>
      <p:grpSp>
        <p:nvGrpSpPr>
          <p:cNvPr id="41" name="object 6">
            <a:extLst>
              <a:ext uri="{FF2B5EF4-FFF2-40B4-BE49-F238E27FC236}">
                <a16:creationId xmlns:a16="http://schemas.microsoft.com/office/drawing/2014/main" id="{FE3CB08C-7917-4325-0846-1A6F423F1A3A}"/>
              </a:ext>
            </a:extLst>
          </p:cNvPr>
          <p:cNvGrpSpPr/>
          <p:nvPr/>
        </p:nvGrpSpPr>
        <p:grpSpPr>
          <a:xfrm>
            <a:off x="8406383" y="4000500"/>
            <a:ext cx="3441700" cy="2699004"/>
            <a:chOff x="8406383" y="4000500"/>
            <a:chExt cx="3441700" cy="2699004"/>
          </a:xfrm>
        </p:grpSpPr>
        <p:pic>
          <p:nvPicPr>
            <p:cNvPr id="42" name="object 7">
              <a:extLst>
                <a:ext uri="{FF2B5EF4-FFF2-40B4-BE49-F238E27FC236}">
                  <a16:creationId xmlns:a16="http://schemas.microsoft.com/office/drawing/2014/main" id="{A470FCAE-E880-D06D-6E70-5449EDFAD4FF}"/>
                </a:ext>
              </a:extLst>
            </p:cNvPr>
            <p:cNvPicPr/>
            <p:nvPr/>
          </p:nvPicPr>
          <p:blipFill>
            <a:blip r:embed="rId10" cstate="print"/>
            <a:stretch>
              <a:fillRect/>
            </a:stretch>
          </p:blipFill>
          <p:spPr>
            <a:xfrm>
              <a:off x="11303507" y="6174867"/>
              <a:ext cx="501396" cy="456056"/>
            </a:xfrm>
            <a:prstGeom prst="rect">
              <a:avLst/>
            </a:prstGeom>
          </p:spPr>
        </p:pic>
        <p:pic>
          <p:nvPicPr>
            <p:cNvPr id="43" name="object 8">
              <a:extLst>
                <a:ext uri="{FF2B5EF4-FFF2-40B4-BE49-F238E27FC236}">
                  <a16:creationId xmlns:a16="http://schemas.microsoft.com/office/drawing/2014/main" id="{E4C40169-C8BF-7EF4-2D72-DE0B9713B4DE}"/>
                </a:ext>
              </a:extLst>
            </p:cNvPr>
            <p:cNvPicPr/>
            <p:nvPr/>
          </p:nvPicPr>
          <p:blipFill>
            <a:blip r:embed="rId11" cstate="print"/>
            <a:stretch>
              <a:fillRect/>
            </a:stretch>
          </p:blipFill>
          <p:spPr>
            <a:xfrm>
              <a:off x="8406383" y="4000500"/>
              <a:ext cx="3441191" cy="2699004"/>
            </a:xfrm>
            <a:prstGeom prst="rect">
              <a:avLst/>
            </a:prstGeom>
          </p:spPr>
        </p:pic>
        <p:sp>
          <p:nvSpPr>
            <p:cNvPr id="44" name="object 9">
              <a:extLst>
                <a:ext uri="{FF2B5EF4-FFF2-40B4-BE49-F238E27FC236}">
                  <a16:creationId xmlns:a16="http://schemas.microsoft.com/office/drawing/2014/main" id="{95739650-9897-62FC-E46E-DE559E4EC1E4}"/>
                </a:ext>
              </a:extLst>
            </p:cNvPr>
            <p:cNvSpPr/>
            <p:nvPr/>
          </p:nvSpPr>
          <p:spPr>
            <a:xfrm>
              <a:off x="8544305" y="4530090"/>
              <a:ext cx="1163320" cy="948055"/>
            </a:xfrm>
            <a:custGeom>
              <a:avLst/>
              <a:gdLst/>
              <a:ahLst/>
              <a:cxnLst/>
              <a:rect l="l" t="t" r="r" b="b"/>
              <a:pathLst>
                <a:path w="1163320" h="948054">
                  <a:moveTo>
                    <a:pt x="0" y="473964"/>
                  </a:moveTo>
                  <a:lnTo>
                    <a:pt x="2376" y="517101"/>
                  </a:lnTo>
                  <a:lnTo>
                    <a:pt x="9368" y="559155"/>
                  </a:lnTo>
                  <a:lnTo>
                    <a:pt x="20771" y="599956"/>
                  </a:lnTo>
                  <a:lnTo>
                    <a:pt x="36379" y="639338"/>
                  </a:lnTo>
                  <a:lnTo>
                    <a:pt x="55987" y="677134"/>
                  </a:lnTo>
                  <a:lnTo>
                    <a:pt x="79389" y="713175"/>
                  </a:lnTo>
                  <a:lnTo>
                    <a:pt x="106380" y="747295"/>
                  </a:lnTo>
                  <a:lnTo>
                    <a:pt x="136754" y="779326"/>
                  </a:lnTo>
                  <a:lnTo>
                    <a:pt x="170306" y="809101"/>
                  </a:lnTo>
                  <a:lnTo>
                    <a:pt x="206832" y="836452"/>
                  </a:lnTo>
                  <a:lnTo>
                    <a:pt x="246124" y="861212"/>
                  </a:lnTo>
                  <a:lnTo>
                    <a:pt x="287979" y="883214"/>
                  </a:lnTo>
                  <a:lnTo>
                    <a:pt x="332190" y="902290"/>
                  </a:lnTo>
                  <a:lnTo>
                    <a:pt x="378553" y="918273"/>
                  </a:lnTo>
                  <a:lnTo>
                    <a:pt x="426861" y="930996"/>
                  </a:lnTo>
                  <a:lnTo>
                    <a:pt x="476909" y="940291"/>
                  </a:lnTo>
                  <a:lnTo>
                    <a:pt x="528492" y="945990"/>
                  </a:lnTo>
                  <a:lnTo>
                    <a:pt x="581405" y="947928"/>
                  </a:lnTo>
                  <a:lnTo>
                    <a:pt x="634319" y="945990"/>
                  </a:lnTo>
                  <a:lnTo>
                    <a:pt x="685902" y="940291"/>
                  </a:lnTo>
                  <a:lnTo>
                    <a:pt x="735950" y="930996"/>
                  </a:lnTo>
                  <a:lnTo>
                    <a:pt x="784258" y="918273"/>
                  </a:lnTo>
                  <a:lnTo>
                    <a:pt x="830621" y="902290"/>
                  </a:lnTo>
                  <a:lnTo>
                    <a:pt x="874832" y="883214"/>
                  </a:lnTo>
                  <a:lnTo>
                    <a:pt x="916687" y="861212"/>
                  </a:lnTo>
                  <a:lnTo>
                    <a:pt x="955979" y="836452"/>
                  </a:lnTo>
                  <a:lnTo>
                    <a:pt x="992505" y="809101"/>
                  </a:lnTo>
                  <a:lnTo>
                    <a:pt x="1026057" y="779326"/>
                  </a:lnTo>
                  <a:lnTo>
                    <a:pt x="1056431" y="747295"/>
                  </a:lnTo>
                  <a:lnTo>
                    <a:pt x="1083422" y="713175"/>
                  </a:lnTo>
                  <a:lnTo>
                    <a:pt x="1106824" y="677134"/>
                  </a:lnTo>
                  <a:lnTo>
                    <a:pt x="1126432" y="639338"/>
                  </a:lnTo>
                  <a:lnTo>
                    <a:pt x="1142040" y="599956"/>
                  </a:lnTo>
                  <a:lnTo>
                    <a:pt x="1153443" y="559155"/>
                  </a:lnTo>
                  <a:lnTo>
                    <a:pt x="1160435" y="517101"/>
                  </a:lnTo>
                  <a:lnTo>
                    <a:pt x="1162812" y="473964"/>
                  </a:lnTo>
                  <a:lnTo>
                    <a:pt x="1160435" y="430826"/>
                  </a:lnTo>
                  <a:lnTo>
                    <a:pt x="1153443" y="388772"/>
                  </a:lnTo>
                  <a:lnTo>
                    <a:pt x="1142040" y="347971"/>
                  </a:lnTo>
                  <a:lnTo>
                    <a:pt x="1126432" y="308589"/>
                  </a:lnTo>
                  <a:lnTo>
                    <a:pt x="1106824" y="270793"/>
                  </a:lnTo>
                  <a:lnTo>
                    <a:pt x="1083422" y="234752"/>
                  </a:lnTo>
                  <a:lnTo>
                    <a:pt x="1056431" y="200632"/>
                  </a:lnTo>
                  <a:lnTo>
                    <a:pt x="1026057" y="168601"/>
                  </a:lnTo>
                  <a:lnTo>
                    <a:pt x="992505" y="138826"/>
                  </a:lnTo>
                  <a:lnTo>
                    <a:pt x="955979" y="111475"/>
                  </a:lnTo>
                  <a:lnTo>
                    <a:pt x="916687" y="86715"/>
                  </a:lnTo>
                  <a:lnTo>
                    <a:pt x="874832" y="64713"/>
                  </a:lnTo>
                  <a:lnTo>
                    <a:pt x="830621" y="45637"/>
                  </a:lnTo>
                  <a:lnTo>
                    <a:pt x="784258" y="29654"/>
                  </a:lnTo>
                  <a:lnTo>
                    <a:pt x="735950" y="16931"/>
                  </a:lnTo>
                  <a:lnTo>
                    <a:pt x="685902" y="7636"/>
                  </a:lnTo>
                  <a:lnTo>
                    <a:pt x="634319" y="1937"/>
                  </a:lnTo>
                  <a:lnTo>
                    <a:pt x="581405" y="0"/>
                  </a:lnTo>
                  <a:lnTo>
                    <a:pt x="528492" y="1937"/>
                  </a:lnTo>
                  <a:lnTo>
                    <a:pt x="476909" y="7636"/>
                  </a:lnTo>
                  <a:lnTo>
                    <a:pt x="426861" y="16931"/>
                  </a:lnTo>
                  <a:lnTo>
                    <a:pt x="378553" y="29654"/>
                  </a:lnTo>
                  <a:lnTo>
                    <a:pt x="332190" y="45637"/>
                  </a:lnTo>
                  <a:lnTo>
                    <a:pt x="287979" y="64713"/>
                  </a:lnTo>
                  <a:lnTo>
                    <a:pt x="246124" y="86715"/>
                  </a:lnTo>
                  <a:lnTo>
                    <a:pt x="206832" y="111475"/>
                  </a:lnTo>
                  <a:lnTo>
                    <a:pt x="170306" y="138826"/>
                  </a:lnTo>
                  <a:lnTo>
                    <a:pt x="136754" y="168601"/>
                  </a:lnTo>
                  <a:lnTo>
                    <a:pt x="106380" y="200632"/>
                  </a:lnTo>
                  <a:lnTo>
                    <a:pt x="79389" y="234752"/>
                  </a:lnTo>
                  <a:lnTo>
                    <a:pt x="55987" y="270793"/>
                  </a:lnTo>
                  <a:lnTo>
                    <a:pt x="36379" y="308589"/>
                  </a:lnTo>
                  <a:lnTo>
                    <a:pt x="20771" y="347971"/>
                  </a:lnTo>
                  <a:lnTo>
                    <a:pt x="9368" y="388772"/>
                  </a:lnTo>
                  <a:lnTo>
                    <a:pt x="2376" y="430826"/>
                  </a:lnTo>
                  <a:lnTo>
                    <a:pt x="0" y="473964"/>
                  </a:lnTo>
                  <a:close/>
                </a:path>
              </a:pathLst>
            </a:custGeom>
            <a:ln w="19050">
              <a:solidFill>
                <a:srgbClr val="FF0000"/>
              </a:solidFill>
            </a:ln>
          </p:spPr>
          <p:txBody>
            <a:bodyPr wrap="square" lIns="0" tIns="0" rIns="0" bIns="0" rtlCol="0"/>
            <a:lstStyle/>
            <a:p>
              <a:endParaRPr/>
            </a:p>
          </p:txBody>
        </p:sp>
        <p:sp>
          <p:nvSpPr>
            <p:cNvPr id="45" name="object 10">
              <a:extLst>
                <a:ext uri="{FF2B5EF4-FFF2-40B4-BE49-F238E27FC236}">
                  <a16:creationId xmlns:a16="http://schemas.microsoft.com/office/drawing/2014/main" id="{4D48C8B3-AF6B-5AA0-25B6-5766C33B2D27}"/>
                </a:ext>
              </a:extLst>
            </p:cNvPr>
            <p:cNvSpPr/>
            <p:nvPr/>
          </p:nvSpPr>
          <p:spPr>
            <a:xfrm>
              <a:off x="10470502" y="4013328"/>
              <a:ext cx="1361440" cy="356870"/>
            </a:xfrm>
            <a:custGeom>
              <a:avLst/>
              <a:gdLst/>
              <a:ahLst/>
              <a:cxnLst/>
              <a:rect l="l" t="t" r="r" b="b"/>
              <a:pathLst>
                <a:path w="1361440" h="356870">
                  <a:moveTo>
                    <a:pt x="1301496" y="0"/>
                  </a:moveTo>
                  <a:lnTo>
                    <a:pt x="59435" y="0"/>
                  </a:lnTo>
                  <a:lnTo>
                    <a:pt x="36325" y="4679"/>
                  </a:lnTo>
                  <a:lnTo>
                    <a:pt x="17430" y="17430"/>
                  </a:lnTo>
                  <a:lnTo>
                    <a:pt x="4679" y="36325"/>
                  </a:lnTo>
                  <a:lnTo>
                    <a:pt x="0" y="59436"/>
                  </a:lnTo>
                  <a:lnTo>
                    <a:pt x="0" y="297180"/>
                  </a:lnTo>
                  <a:lnTo>
                    <a:pt x="4679" y="320290"/>
                  </a:lnTo>
                  <a:lnTo>
                    <a:pt x="17430" y="339185"/>
                  </a:lnTo>
                  <a:lnTo>
                    <a:pt x="36325" y="351936"/>
                  </a:lnTo>
                  <a:lnTo>
                    <a:pt x="59435" y="356616"/>
                  </a:lnTo>
                  <a:lnTo>
                    <a:pt x="1301496" y="356616"/>
                  </a:lnTo>
                  <a:lnTo>
                    <a:pt x="1324606" y="351936"/>
                  </a:lnTo>
                  <a:lnTo>
                    <a:pt x="1343501" y="339185"/>
                  </a:lnTo>
                  <a:lnTo>
                    <a:pt x="1356252" y="320290"/>
                  </a:lnTo>
                  <a:lnTo>
                    <a:pt x="1360931" y="297180"/>
                  </a:lnTo>
                  <a:lnTo>
                    <a:pt x="1360931" y="59436"/>
                  </a:lnTo>
                  <a:lnTo>
                    <a:pt x="1356252" y="36325"/>
                  </a:lnTo>
                  <a:lnTo>
                    <a:pt x="1343501" y="17430"/>
                  </a:lnTo>
                  <a:lnTo>
                    <a:pt x="1324606" y="4679"/>
                  </a:lnTo>
                  <a:lnTo>
                    <a:pt x="1301496" y="0"/>
                  </a:lnTo>
                  <a:close/>
                </a:path>
              </a:pathLst>
            </a:custGeom>
            <a:solidFill>
              <a:srgbClr val="FFFFFF"/>
            </a:solidFill>
          </p:spPr>
          <p:txBody>
            <a:bodyPr wrap="square" lIns="0" tIns="0" rIns="0" bIns="0" rtlCol="0"/>
            <a:lstStyle/>
            <a:p>
              <a:r>
                <a:rPr lang="en-IN" dirty="0"/>
                <a:t>  Running tap</a:t>
              </a:r>
              <a:endParaRPr dirty="0"/>
            </a:p>
          </p:txBody>
        </p:sp>
        <p:sp>
          <p:nvSpPr>
            <p:cNvPr id="46" name="object 11">
              <a:extLst>
                <a:ext uri="{FF2B5EF4-FFF2-40B4-BE49-F238E27FC236}">
                  <a16:creationId xmlns:a16="http://schemas.microsoft.com/office/drawing/2014/main" id="{FD370B21-DF85-12A0-869C-47F807647E94}"/>
                </a:ext>
              </a:extLst>
            </p:cNvPr>
            <p:cNvSpPr/>
            <p:nvPr/>
          </p:nvSpPr>
          <p:spPr>
            <a:xfrm>
              <a:off x="10486643" y="4000500"/>
              <a:ext cx="1361440" cy="356870"/>
            </a:xfrm>
            <a:custGeom>
              <a:avLst/>
              <a:gdLst/>
              <a:ahLst/>
              <a:cxnLst/>
              <a:rect l="l" t="t" r="r" b="b"/>
              <a:pathLst>
                <a:path w="1361440" h="356870">
                  <a:moveTo>
                    <a:pt x="0" y="59436"/>
                  </a:moveTo>
                  <a:lnTo>
                    <a:pt x="4679" y="36325"/>
                  </a:lnTo>
                  <a:lnTo>
                    <a:pt x="17430" y="17430"/>
                  </a:lnTo>
                  <a:lnTo>
                    <a:pt x="36325" y="4679"/>
                  </a:lnTo>
                  <a:lnTo>
                    <a:pt x="59435" y="0"/>
                  </a:lnTo>
                  <a:lnTo>
                    <a:pt x="1301496" y="0"/>
                  </a:lnTo>
                  <a:lnTo>
                    <a:pt x="1324606" y="4679"/>
                  </a:lnTo>
                  <a:lnTo>
                    <a:pt x="1343501" y="17430"/>
                  </a:lnTo>
                  <a:lnTo>
                    <a:pt x="1356252" y="36325"/>
                  </a:lnTo>
                  <a:lnTo>
                    <a:pt x="1360931" y="59436"/>
                  </a:lnTo>
                  <a:lnTo>
                    <a:pt x="1360931" y="297180"/>
                  </a:lnTo>
                  <a:lnTo>
                    <a:pt x="1356252" y="320290"/>
                  </a:lnTo>
                  <a:lnTo>
                    <a:pt x="1343501" y="339185"/>
                  </a:lnTo>
                  <a:lnTo>
                    <a:pt x="1324606" y="351936"/>
                  </a:lnTo>
                  <a:lnTo>
                    <a:pt x="1301496" y="356616"/>
                  </a:lnTo>
                  <a:lnTo>
                    <a:pt x="59435" y="356616"/>
                  </a:lnTo>
                  <a:lnTo>
                    <a:pt x="36325" y="351936"/>
                  </a:lnTo>
                  <a:lnTo>
                    <a:pt x="17430" y="339185"/>
                  </a:lnTo>
                  <a:lnTo>
                    <a:pt x="4679" y="320290"/>
                  </a:lnTo>
                  <a:lnTo>
                    <a:pt x="0" y="297180"/>
                  </a:lnTo>
                  <a:lnTo>
                    <a:pt x="0" y="59436"/>
                  </a:lnTo>
                  <a:close/>
                </a:path>
              </a:pathLst>
            </a:custGeom>
            <a:ln w="12700">
              <a:solidFill>
                <a:srgbClr val="BDDBFF"/>
              </a:solidFill>
            </a:ln>
          </p:spPr>
          <p:txBody>
            <a:bodyPr wrap="square" lIns="0" tIns="0" rIns="0" bIns="0" rtlCol="0"/>
            <a:lstStyle/>
            <a:p>
              <a:endParaRPr/>
            </a:p>
          </p:txBody>
        </p:sp>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6272784" y="0"/>
            <a:ext cx="5919470" cy="909955"/>
            <a:chOff x="6272784" y="0"/>
            <a:chExt cx="5919470" cy="909955"/>
          </a:xfrm>
        </p:grpSpPr>
        <p:pic>
          <p:nvPicPr>
            <p:cNvPr id="6" name="object 6"/>
            <p:cNvPicPr/>
            <p:nvPr/>
          </p:nvPicPr>
          <p:blipFill>
            <a:blip r:embed="rId2" cstate="print"/>
            <a:stretch>
              <a:fillRect/>
            </a:stretch>
          </p:blipFill>
          <p:spPr>
            <a:xfrm>
              <a:off x="11125051" y="0"/>
              <a:ext cx="1066947" cy="610435"/>
            </a:xfrm>
            <a:prstGeom prst="rect">
              <a:avLst/>
            </a:prstGeom>
          </p:spPr>
        </p:pic>
        <p:pic>
          <p:nvPicPr>
            <p:cNvPr id="7" name="object 7"/>
            <p:cNvPicPr/>
            <p:nvPr/>
          </p:nvPicPr>
          <p:blipFill>
            <a:blip r:embed="rId3" cstate="print"/>
            <a:stretch>
              <a:fillRect/>
            </a:stretch>
          </p:blipFill>
          <p:spPr>
            <a:xfrm>
              <a:off x="11175492" y="0"/>
              <a:ext cx="995172" cy="554736"/>
            </a:xfrm>
            <a:prstGeom prst="rect">
              <a:avLst/>
            </a:prstGeom>
          </p:spPr>
        </p:pic>
        <p:sp>
          <p:nvSpPr>
            <p:cNvPr id="8" name="object 8"/>
            <p:cNvSpPr/>
            <p:nvPr/>
          </p:nvSpPr>
          <p:spPr>
            <a:xfrm>
              <a:off x="6272784" y="614172"/>
              <a:ext cx="5744210" cy="295910"/>
            </a:xfrm>
            <a:custGeom>
              <a:avLst/>
              <a:gdLst/>
              <a:ahLst/>
              <a:cxnLst/>
              <a:rect l="l" t="t" r="r" b="b"/>
              <a:pathLst>
                <a:path w="5744209" h="295909">
                  <a:moveTo>
                    <a:pt x="5694680" y="0"/>
                  </a:moveTo>
                  <a:lnTo>
                    <a:pt x="49275" y="0"/>
                  </a:lnTo>
                  <a:lnTo>
                    <a:pt x="30110" y="3877"/>
                  </a:lnTo>
                  <a:lnTo>
                    <a:pt x="14446" y="14446"/>
                  </a:lnTo>
                  <a:lnTo>
                    <a:pt x="3877" y="30110"/>
                  </a:lnTo>
                  <a:lnTo>
                    <a:pt x="0" y="49275"/>
                  </a:lnTo>
                  <a:lnTo>
                    <a:pt x="0" y="246379"/>
                  </a:lnTo>
                  <a:lnTo>
                    <a:pt x="3877" y="265545"/>
                  </a:lnTo>
                  <a:lnTo>
                    <a:pt x="14446" y="281209"/>
                  </a:lnTo>
                  <a:lnTo>
                    <a:pt x="30110" y="291778"/>
                  </a:lnTo>
                  <a:lnTo>
                    <a:pt x="49275" y="295655"/>
                  </a:lnTo>
                  <a:lnTo>
                    <a:pt x="5694680" y="295655"/>
                  </a:lnTo>
                  <a:lnTo>
                    <a:pt x="5713845" y="291778"/>
                  </a:lnTo>
                  <a:lnTo>
                    <a:pt x="5729509" y="281209"/>
                  </a:lnTo>
                  <a:lnTo>
                    <a:pt x="5740078" y="265545"/>
                  </a:lnTo>
                  <a:lnTo>
                    <a:pt x="5743956" y="246379"/>
                  </a:lnTo>
                  <a:lnTo>
                    <a:pt x="5743956" y="49275"/>
                  </a:lnTo>
                  <a:lnTo>
                    <a:pt x="5740078" y="30110"/>
                  </a:lnTo>
                  <a:lnTo>
                    <a:pt x="5729509" y="14446"/>
                  </a:lnTo>
                  <a:lnTo>
                    <a:pt x="5713845" y="3877"/>
                  </a:lnTo>
                  <a:lnTo>
                    <a:pt x="5694680" y="0"/>
                  </a:lnTo>
                  <a:close/>
                </a:path>
              </a:pathLst>
            </a:custGeom>
            <a:solidFill>
              <a:srgbClr val="D9D9D9"/>
            </a:solidFill>
          </p:spPr>
          <p:txBody>
            <a:bodyPr wrap="square" lIns="0" tIns="0" rIns="0" bIns="0" rtlCol="0"/>
            <a:lstStyle/>
            <a:p>
              <a:endParaRPr/>
            </a:p>
          </p:txBody>
        </p:sp>
      </p:grpSp>
      <p:grpSp>
        <p:nvGrpSpPr>
          <p:cNvPr id="9" name="object 9"/>
          <p:cNvGrpSpPr/>
          <p:nvPr/>
        </p:nvGrpSpPr>
        <p:grpSpPr>
          <a:xfrm>
            <a:off x="59553" y="57838"/>
            <a:ext cx="5994400" cy="852169"/>
            <a:chOff x="59553" y="57838"/>
            <a:chExt cx="5994400" cy="852169"/>
          </a:xfrm>
        </p:grpSpPr>
        <p:pic>
          <p:nvPicPr>
            <p:cNvPr id="10" name="object 10"/>
            <p:cNvPicPr/>
            <p:nvPr/>
          </p:nvPicPr>
          <p:blipFill>
            <a:blip r:embed="rId4" cstate="print"/>
            <a:stretch>
              <a:fillRect/>
            </a:stretch>
          </p:blipFill>
          <p:spPr>
            <a:xfrm>
              <a:off x="59553" y="57838"/>
              <a:ext cx="833752" cy="582241"/>
            </a:xfrm>
            <a:prstGeom prst="rect">
              <a:avLst/>
            </a:prstGeom>
          </p:spPr>
        </p:pic>
        <p:sp>
          <p:nvSpPr>
            <p:cNvPr id="11" name="object 11"/>
            <p:cNvSpPr/>
            <p:nvPr/>
          </p:nvSpPr>
          <p:spPr>
            <a:xfrm>
              <a:off x="239267" y="614171"/>
              <a:ext cx="5814060" cy="295910"/>
            </a:xfrm>
            <a:custGeom>
              <a:avLst/>
              <a:gdLst/>
              <a:ahLst/>
              <a:cxnLst/>
              <a:rect l="l" t="t" r="r" b="b"/>
              <a:pathLst>
                <a:path w="5814060" h="295909">
                  <a:moveTo>
                    <a:pt x="5764784" y="0"/>
                  </a:moveTo>
                  <a:lnTo>
                    <a:pt x="49275" y="0"/>
                  </a:lnTo>
                  <a:lnTo>
                    <a:pt x="30094" y="3877"/>
                  </a:lnTo>
                  <a:lnTo>
                    <a:pt x="14431" y="14446"/>
                  </a:lnTo>
                  <a:lnTo>
                    <a:pt x="3872" y="30110"/>
                  </a:lnTo>
                  <a:lnTo>
                    <a:pt x="0" y="49275"/>
                  </a:lnTo>
                  <a:lnTo>
                    <a:pt x="0" y="246379"/>
                  </a:lnTo>
                  <a:lnTo>
                    <a:pt x="3872" y="265545"/>
                  </a:lnTo>
                  <a:lnTo>
                    <a:pt x="14431" y="281209"/>
                  </a:lnTo>
                  <a:lnTo>
                    <a:pt x="30094" y="291778"/>
                  </a:lnTo>
                  <a:lnTo>
                    <a:pt x="49275" y="295655"/>
                  </a:lnTo>
                  <a:lnTo>
                    <a:pt x="5764784" y="295655"/>
                  </a:lnTo>
                  <a:lnTo>
                    <a:pt x="5783949" y="291778"/>
                  </a:lnTo>
                  <a:lnTo>
                    <a:pt x="5799613" y="281209"/>
                  </a:lnTo>
                  <a:lnTo>
                    <a:pt x="5810182" y="265545"/>
                  </a:lnTo>
                  <a:lnTo>
                    <a:pt x="5814060" y="246379"/>
                  </a:lnTo>
                  <a:lnTo>
                    <a:pt x="5814060" y="49275"/>
                  </a:lnTo>
                  <a:lnTo>
                    <a:pt x="5810182" y="30110"/>
                  </a:lnTo>
                  <a:lnTo>
                    <a:pt x="5799613" y="14446"/>
                  </a:lnTo>
                  <a:lnTo>
                    <a:pt x="5783949" y="3877"/>
                  </a:lnTo>
                  <a:lnTo>
                    <a:pt x="5764784" y="0"/>
                  </a:lnTo>
                  <a:close/>
                </a:path>
              </a:pathLst>
            </a:custGeom>
            <a:solidFill>
              <a:srgbClr val="D9D9D9"/>
            </a:solidFill>
          </p:spPr>
          <p:txBody>
            <a:bodyPr wrap="square" lIns="0" tIns="0" rIns="0" bIns="0" rtlCol="0"/>
            <a:lstStyle/>
            <a:p>
              <a:endParaRPr/>
            </a:p>
          </p:txBody>
        </p:sp>
      </p:grpSp>
      <p:sp>
        <p:nvSpPr>
          <p:cNvPr id="12" name="object 12"/>
          <p:cNvSpPr txBox="1">
            <a:spLocks noGrp="1"/>
          </p:cNvSpPr>
          <p:nvPr>
            <p:ph type="title"/>
          </p:nvPr>
        </p:nvSpPr>
        <p:spPr>
          <a:xfrm>
            <a:off x="240999" y="606297"/>
            <a:ext cx="5810885" cy="299720"/>
          </a:xfrm>
          <a:prstGeom prst="rect">
            <a:avLst/>
          </a:prstGeom>
        </p:spPr>
        <p:txBody>
          <a:bodyPr vert="horz" wrap="square" lIns="0" tIns="12700" rIns="0" bIns="0" rtlCol="0">
            <a:spAutoFit/>
          </a:bodyPr>
          <a:lstStyle/>
          <a:p>
            <a:pPr marL="12700">
              <a:lnSpc>
                <a:spcPct val="100000"/>
              </a:lnSpc>
              <a:spcBef>
                <a:spcPts val="100"/>
              </a:spcBef>
              <a:tabLst>
                <a:tab pos="1329690" algn="l"/>
                <a:tab pos="579755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Photograph</a:t>
            </a:r>
            <a:r>
              <a:rPr sz="1800" b="0" u="sng" spc="5" dirty="0">
                <a:solidFill>
                  <a:srgbClr val="000000"/>
                </a:solidFill>
                <a:uFill>
                  <a:solidFill>
                    <a:srgbClr val="00173A"/>
                  </a:solidFill>
                </a:uFill>
                <a:latin typeface="Arial MT"/>
                <a:cs typeface="Arial MT"/>
              </a:rPr>
              <a:t> </a:t>
            </a:r>
            <a:r>
              <a:rPr sz="1800" b="0" u="sng" dirty="0">
                <a:solidFill>
                  <a:srgbClr val="000000"/>
                </a:solidFill>
                <a:uFill>
                  <a:solidFill>
                    <a:srgbClr val="00173A"/>
                  </a:solidFill>
                </a:uFill>
                <a:latin typeface="Arial MT"/>
                <a:cs typeface="Arial MT"/>
              </a:rPr>
              <a:t>of</a:t>
            </a:r>
            <a:r>
              <a:rPr sz="1800" b="0" u="sng" spc="-2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community</a:t>
            </a:r>
            <a:r>
              <a:rPr sz="1800" b="0" u="sng" spc="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toilet	</a:t>
            </a:r>
            <a:endParaRPr sz="1800">
              <a:latin typeface="Arial MT"/>
              <a:cs typeface="Arial MT"/>
            </a:endParaRPr>
          </a:p>
        </p:txBody>
      </p:sp>
      <p:sp>
        <p:nvSpPr>
          <p:cNvPr id="13" name="object 13"/>
          <p:cNvSpPr txBox="1"/>
          <p:nvPr/>
        </p:nvSpPr>
        <p:spPr>
          <a:xfrm>
            <a:off x="6274530" y="606297"/>
            <a:ext cx="5741035" cy="299720"/>
          </a:xfrm>
          <a:prstGeom prst="rect">
            <a:avLst/>
          </a:prstGeom>
        </p:spPr>
        <p:txBody>
          <a:bodyPr vert="horz" wrap="square" lIns="0" tIns="12700" rIns="0" bIns="0" rtlCol="0">
            <a:spAutoFit/>
          </a:bodyPr>
          <a:lstStyle/>
          <a:p>
            <a:pPr marL="12700">
              <a:lnSpc>
                <a:spcPct val="100000"/>
              </a:lnSpc>
              <a:spcBef>
                <a:spcPts val="100"/>
              </a:spcBef>
              <a:tabLst>
                <a:tab pos="1379220" algn="l"/>
                <a:tab pos="572770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dirty="0">
                <a:uFill>
                  <a:solidFill>
                    <a:srgbClr val="00173A"/>
                  </a:solidFill>
                </a:uFill>
                <a:latin typeface="Arial MT"/>
                <a:cs typeface="Arial MT"/>
              </a:rPr>
              <a:t> of</a:t>
            </a:r>
            <a:r>
              <a:rPr sz="1800" u="sng" spc="-25" dirty="0">
                <a:uFill>
                  <a:solidFill>
                    <a:srgbClr val="00173A"/>
                  </a:solidFill>
                </a:uFill>
                <a:latin typeface="Arial MT"/>
                <a:cs typeface="Arial MT"/>
              </a:rPr>
              <a:t> </a:t>
            </a:r>
            <a:r>
              <a:rPr sz="1800" u="sng" dirty="0">
                <a:uFill>
                  <a:solidFill>
                    <a:srgbClr val="00173A"/>
                  </a:solidFill>
                </a:uFill>
                <a:latin typeface="Arial MT"/>
                <a:cs typeface="Arial MT"/>
              </a:rPr>
              <a:t>SBM</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Message	</a:t>
            </a:r>
            <a:endParaRPr sz="1800">
              <a:latin typeface="Arial MT"/>
              <a:cs typeface="Arial MT"/>
            </a:endParaRPr>
          </a:p>
        </p:txBody>
      </p:sp>
      <p:pic>
        <p:nvPicPr>
          <p:cNvPr id="14" name="object 14"/>
          <p:cNvPicPr/>
          <p:nvPr/>
        </p:nvPicPr>
        <p:blipFill>
          <a:blip r:embed="rId5" cstate="print"/>
          <a:stretch>
            <a:fillRect/>
          </a:stretch>
        </p:blipFill>
        <p:spPr>
          <a:xfrm>
            <a:off x="335279" y="1798320"/>
            <a:ext cx="5718047" cy="3413759"/>
          </a:xfrm>
          <a:prstGeom prst="rect">
            <a:avLst/>
          </a:prstGeom>
        </p:spPr>
      </p:pic>
      <p:pic>
        <p:nvPicPr>
          <p:cNvPr id="15" name="object 15"/>
          <p:cNvPicPr/>
          <p:nvPr/>
        </p:nvPicPr>
        <p:blipFill>
          <a:blip r:embed="rId6" cstate="print"/>
          <a:stretch>
            <a:fillRect/>
          </a:stretch>
        </p:blipFill>
        <p:spPr>
          <a:xfrm>
            <a:off x="6260591" y="1798320"/>
            <a:ext cx="5823203" cy="3413759"/>
          </a:xfrm>
          <a:prstGeom prst="rect">
            <a:avLst/>
          </a:prstGeom>
        </p:spPr>
      </p:pic>
      <p:sp>
        <p:nvSpPr>
          <p:cNvPr id="16" name="object 16"/>
          <p:cNvSpPr txBox="1"/>
          <p:nvPr/>
        </p:nvSpPr>
        <p:spPr>
          <a:xfrm>
            <a:off x="760882" y="6334150"/>
            <a:ext cx="89535" cy="162560"/>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223575"/>
                </a:solidFill>
                <a:latin typeface="Arial"/>
                <a:cs typeface="Arial"/>
              </a:rPr>
              <a:t>‒</a:t>
            </a:r>
            <a:endParaRPr sz="900">
              <a:latin typeface="Arial"/>
              <a:cs typeface="Arial"/>
            </a:endParaRPr>
          </a:p>
        </p:txBody>
      </p:sp>
      <p:sp>
        <p:nvSpPr>
          <p:cNvPr id="17" name="TextBox 16">
            <a:extLst>
              <a:ext uri="{FF2B5EF4-FFF2-40B4-BE49-F238E27FC236}">
                <a16:creationId xmlns:a16="http://schemas.microsoft.com/office/drawing/2014/main" id="{22A17202-205A-8A3F-8115-EB70049AEBD3}"/>
              </a:ext>
            </a:extLst>
          </p:cNvPr>
          <p:cNvSpPr txBox="1"/>
          <p:nvPr/>
        </p:nvSpPr>
        <p:spPr>
          <a:xfrm>
            <a:off x="1449999" y="5597497"/>
            <a:ext cx="10208525" cy="646331"/>
          </a:xfrm>
          <a:prstGeom prst="rect">
            <a:avLst/>
          </a:prstGeom>
          <a:noFill/>
        </p:spPr>
        <p:txBody>
          <a:bodyPr wrap="square" rtlCol="0">
            <a:spAutoFit/>
          </a:bodyPr>
          <a:lstStyle/>
          <a:p>
            <a:pPr algn="ctr"/>
            <a:r>
              <a:rPr lang="en-IN" b="1" dirty="0">
                <a:solidFill>
                  <a:schemeClr val="bg1"/>
                </a:solidFill>
                <a:highlight>
                  <a:srgbClr val="800000"/>
                </a:highlight>
              </a:rPr>
              <a:t>Assessor will visit Public and Community toilets of the ULB to assess the presence of SBM Messaging and Feedback Mechanism present in the ULB</a:t>
            </a:r>
          </a:p>
        </p:txBody>
      </p:sp>
    </p:spTree>
    <p:extLst>
      <p:ext uri="{BB962C8B-B14F-4D97-AF65-F5344CB8AC3E}">
        <p14:creationId xmlns:p14="http://schemas.microsoft.com/office/powerpoint/2010/main" val="24880971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5339" y="6286963"/>
            <a:ext cx="504571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All</a:t>
            </a:r>
            <a:r>
              <a:rPr sz="900" spc="5"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0"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25"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dirty="0">
                <a:solidFill>
                  <a:srgbClr val="223575"/>
                </a:solidFill>
                <a:latin typeface="Arial MT"/>
                <a:cs typeface="Arial MT"/>
              </a:rPr>
              <a:t> may</a:t>
            </a:r>
            <a:endParaRPr sz="900">
              <a:latin typeface="Arial MT"/>
              <a:cs typeface="Arial MT"/>
            </a:endParaRPr>
          </a:p>
          <a:p>
            <a:pPr>
              <a:lnSpc>
                <a:spcPct val="100000"/>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1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spc="5" dirty="0">
                <a:solidFill>
                  <a:srgbClr val="223575"/>
                </a:solidFill>
                <a:latin typeface="Arial MT"/>
                <a:cs typeface="Arial MT"/>
              </a:rPr>
              <a:t> </a:t>
            </a:r>
            <a:r>
              <a:rPr sz="900" dirty="0">
                <a:solidFill>
                  <a:srgbClr val="223575"/>
                </a:solidFill>
                <a:latin typeface="Arial MT"/>
                <a:cs typeface="Arial MT"/>
              </a:rPr>
              <a:t>Presentation</a:t>
            </a:r>
            <a:r>
              <a:rPr sz="900" spc="-25"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February</a:t>
            </a:r>
            <a:r>
              <a:rPr sz="900" spc="-15" dirty="0">
                <a:solidFill>
                  <a:srgbClr val="223575"/>
                </a:solidFill>
                <a:latin typeface="Arial MT"/>
                <a:cs typeface="Arial MT"/>
              </a:rPr>
              <a:t> </a:t>
            </a:r>
            <a:r>
              <a:rPr sz="900" spc="-5" dirty="0">
                <a:solidFill>
                  <a:srgbClr val="223575"/>
                </a:solidFill>
                <a:latin typeface="Arial MT"/>
                <a:cs typeface="Arial MT"/>
              </a:rPr>
              <a:t>2022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Version</a:t>
            </a:r>
            <a:r>
              <a:rPr sz="900" spc="-15" dirty="0">
                <a:solidFill>
                  <a:srgbClr val="223575"/>
                </a:solidFill>
                <a:latin typeface="Arial MT"/>
                <a:cs typeface="Arial MT"/>
              </a:rPr>
              <a:t> </a:t>
            </a:r>
            <a:r>
              <a:rPr sz="900" spc="-5" dirty="0">
                <a:solidFill>
                  <a:srgbClr val="223575"/>
                </a:solidFill>
                <a:latin typeface="Arial MT"/>
                <a:cs typeface="Arial MT"/>
              </a:rPr>
              <a:t>1</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Client</a:t>
            </a:r>
            <a:r>
              <a:rPr sz="900" spc="-5" dirty="0">
                <a:solidFill>
                  <a:srgbClr val="223575"/>
                </a:solidFill>
                <a:latin typeface="Arial MT"/>
                <a:cs typeface="Arial MT"/>
              </a:rPr>
              <a:t> a</a:t>
            </a:r>
            <a:endParaRPr sz="900">
              <a:latin typeface="Arial MT"/>
              <a:cs typeface="Arial MT"/>
            </a:endParaRPr>
          </a:p>
        </p:txBody>
      </p:sp>
      <p:grpSp>
        <p:nvGrpSpPr>
          <p:cNvPr id="5" name="object 5"/>
          <p:cNvGrpSpPr/>
          <p:nvPr/>
        </p:nvGrpSpPr>
        <p:grpSpPr>
          <a:xfrm>
            <a:off x="6272784" y="0"/>
            <a:ext cx="5919470" cy="909955"/>
            <a:chOff x="6272784" y="0"/>
            <a:chExt cx="5919470" cy="909955"/>
          </a:xfrm>
        </p:grpSpPr>
        <p:pic>
          <p:nvPicPr>
            <p:cNvPr id="6" name="object 6"/>
            <p:cNvPicPr/>
            <p:nvPr/>
          </p:nvPicPr>
          <p:blipFill>
            <a:blip r:embed="rId2" cstate="print"/>
            <a:stretch>
              <a:fillRect/>
            </a:stretch>
          </p:blipFill>
          <p:spPr>
            <a:xfrm>
              <a:off x="11125051" y="0"/>
              <a:ext cx="1066947" cy="610435"/>
            </a:xfrm>
            <a:prstGeom prst="rect">
              <a:avLst/>
            </a:prstGeom>
          </p:spPr>
        </p:pic>
        <p:pic>
          <p:nvPicPr>
            <p:cNvPr id="7" name="object 7"/>
            <p:cNvPicPr/>
            <p:nvPr/>
          </p:nvPicPr>
          <p:blipFill>
            <a:blip r:embed="rId3" cstate="print"/>
            <a:stretch>
              <a:fillRect/>
            </a:stretch>
          </p:blipFill>
          <p:spPr>
            <a:xfrm>
              <a:off x="11175492" y="0"/>
              <a:ext cx="995172" cy="554736"/>
            </a:xfrm>
            <a:prstGeom prst="rect">
              <a:avLst/>
            </a:prstGeom>
          </p:spPr>
        </p:pic>
        <p:sp>
          <p:nvSpPr>
            <p:cNvPr id="8" name="object 8"/>
            <p:cNvSpPr/>
            <p:nvPr/>
          </p:nvSpPr>
          <p:spPr>
            <a:xfrm>
              <a:off x="6272784" y="614172"/>
              <a:ext cx="5744210" cy="295910"/>
            </a:xfrm>
            <a:custGeom>
              <a:avLst/>
              <a:gdLst/>
              <a:ahLst/>
              <a:cxnLst/>
              <a:rect l="l" t="t" r="r" b="b"/>
              <a:pathLst>
                <a:path w="5744209" h="295909">
                  <a:moveTo>
                    <a:pt x="5694680" y="0"/>
                  </a:moveTo>
                  <a:lnTo>
                    <a:pt x="49275" y="0"/>
                  </a:lnTo>
                  <a:lnTo>
                    <a:pt x="30110" y="3877"/>
                  </a:lnTo>
                  <a:lnTo>
                    <a:pt x="14446" y="14446"/>
                  </a:lnTo>
                  <a:lnTo>
                    <a:pt x="3877" y="30110"/>
                  </a:lnTo>
                  <a:lnTo>
                    <a:pt x="0" y="49275"/>
                  </a:lnTo>
                  <a:lnTo>
                    <a:pt x="0" y="246379"/>
                  </a:lnTo>
                  <a:lnTo>
                    <a:pt x="3877" y="265545"/>
                  </a:lnTo>
                  <a:lnTo>
                    <a:pt x="14446" y="281209"/>
                  </a:lnTo>
                  <a:lnTo>
                    <a:pt x="30110" y="291778"/>
                  </a:lnTo>
                  <a:lnTo>
                    <a:pt x="49275" y="295655"/>
                  </a:lnTo>
                  <a:lnTo>
                    <a:pt x="5694680" y="295655"/>
                  </a:lnTo>
                  <a:lnTo>
                    <a:pt x="5713845" y="291778"/>
                  </a:lnTo>
                  <a:lnTo>
                    <a:pt x="5729509" y="281209"/>
                  </a:lnTo>
                  <a:lnTo>
                    <a:pt x="5740078" y="265545"/>
                  </a:lnTo>
                  <a:lnTo>
                    <a:pt x="5743956" y="246379"/>
                  </a:lnTo>
                  <a:lnTo>
                    <a:pt x="5743956" y="49275"/>
                  </a:lnTo>
                  <a:lnTo>
                    <a:pt x="5740078" y="30110"/>
                  </a:lnTo>
                  <a:lnTo>
                    <a:pt x="5729509" y="14446"/>
                  </a:lnTo>
                  <a:lnTo>
                    <a:pt x="5713845" y="3877"/>
                  </a:lnTo>
                  <a:lnTo>
                    <a:pt x="5694680" y="0"/>
                  </a:lnTo>
                  <a:close/>
                </a:path>
              </a:pathLst>
            </a:custGeom>
            <a:solidFill>
              <a:srgbClr val="D9D9D9"/>
            </a:solidFill>
          </p:spPr>
          <p:txBody>
            <a:bodyPr wrap="square" lIns="0" tIns="0" rIns="0" bIns="0" rtlCol="0"/>
            <a:lstStyle/>
            <a:p>
              <a:endParaRPr/>
            </a:p>
          </p:txBody>
        </p:sp>
      </p:grpSp>
      <p:grpSp>
        <p:nvGrpSpPr>
          <p:cNvPr id="9" name="object 9"/>
          <p:cNvGrpSpPr/>
          <p:nvPr/>
        </p:nvGrpSpPr>
        <p:grpSpPr>
          <a:xfrm>
            <a:off x="59553" y="57838"/>
            <a:ext cx="5994400" cy="852169"/>
            <a:chOff x="59553" y="57838"/>
            <a:chExt cx="5994400" cy="852169"/>
          </a:xfrm>
        </p:grpSpPr>
        <p:pic>
          <p:nvPicPr>
            <p:cNvPr id="10" name="object 10"/>
            <p:cNvPicPr/>
            <p:nvPr/>
          </p:nvPicPr>
          <p:blipFill>
            <a:blip r:embed="rId4" cstate="print"/>
            <a:stretch>
              <a:fillRect/>
            </a:stretch>
          </p:blipFill>
          <p:spPr>
            <a:xfrm>
              <a:off x="59553" y="57838"/>
              <a:ext cx="833752" cy="582241"/>
            </a:xfrm>
            <a:prstGeom prst="rect">
              <a:avLst/>
            </a:prstGeom>
          </p:spPr>
        </p:pic>
        <p:sp>
          <p:nvSpPr>
            <p:cNvPr id="11" name="object 11"/>
            <p:cNvSpPr/>
            <p:nvPr/>
          </p:nvSpPr>
          <p:spPr>
            <a:xfrm>
              <a:off x="239267" y="614171"/>
              <a:ext cx="5814060" cy="295910"/>
            </a:xfrm>
            <a:custGeom>
              <a:avLst/>
              <a:gdLst/>
              <a:ahLst/>
              <a:cxnLst/>
              <a:rect l="l" t="t" r="r" b="b"/>
              <a:pathLst>
                <a:path w="5814060" h="295909">
                  <a:moveTo>
                    <a:pt x="5764784" y="0"/>
                  </a:moveTo>
                  <a:lnTo>
                    <a:pt x="49275" y="0"/>
                  </a:lnTo>
                  <a:lnTo>
                    <a:pt x="30094" y="3877"/>
                  </a:lnTo>
                  <a:lnTo>
                    <a:pt x="14431" y="14446"/>
                  </a:lnTo>
                  <a:lnTo>
                    <a:pt x="3872" y="30110"/>
                  </a:lnTo>
                  <a:lnTo>
                    <a:pt x="0" y="49275"/>
                  </a:lnTo>
                  <a:lnTo>
                    <a:pt x="0" y="246379"/>
                  </a:lnTo>
                  <a:lnTo>
                    <a:pt x="3872" y="265545"/>
                  </a:lnTo>
                  <a:lnTo>
                    <a:pt x="14431" y="281209"/>
                  </a:lnTo>
                  <a:lnTo>
                    <a:pt x="30094" y="291778"/>
                  </a:lnTo>
                  <a:lnTo>
                    <a:pt x="49275" y="295655"/>
                  </a:lnTo>
                  <a:lnTo>
                    <a:pt x="5764784" y="295655"/>
                  </a:lnTo>
                  <a:lnTo>
                    <a:pt x="5783949" y="291778"/>
                  </a:lnTo>
                  <a:lnTo>
                    <a:pt x="5799613" y="281209"/>
                  </a:lnTo>
                  <a:lnTo>
                    <a:pt x="5810182" y="265545"/>
                  </a:lnTo>
                  <a:lnTo>
                    <a:pt x="5814060" y="246379"/>
                  </a:lnTo>
                  <a:lnTo>
                    <a:pt x="5814060" y="49275"/>
                  </a:lnTo>
                  <a:lnTo>
                    <a:pt x="5810182" y="30110"/>
                  </a:lnTo>
                  <a:lnTo>
                    <a:pt x="5799613" y="14446"/>
                  </a:lnTo>
                  <a:lnTo>
                    <a:pt x="5783949" y="3877"/>
                  </a:lnTo>
                  <a:lnTo>
                    <a:pt x="5764784" y="0"/>
                  </a:lnTo>
                  <a:close/>
                </a:path>
              </a:pathLst>
            </a:custGeom>
            <a:solidFill>
              <a:srgbClr val="D9D9D9"/>
            </a:solidFill>
          </p:spPr>
          <p:txBody>
            <a:bodyPr wrap="square" lIns="0" tIns="0" rIns="0" bIns="0" rtlCol="0"/>
            <a:lstStyle/>
            <a:p>
              <a:endParaRPr/>
            </a:p>
          </p:txBody>
        </p:sp>
      </p:grpSp>
      <p:pic>
        <p:nvPicPr>
          <p:cNvPr id="12" name="object 12"/>
          <p:cNvPicPr/>
          <p:nvPr/>
        </p:nvPicPr>
        <p:blipFill>
          <a:blip r:embed="rId5" cstate="print"/>
          <a:stretch>
            <a:fillRect/>
          </a:stretch>
        </p:blipFill>
        <p:spPr>
          <a:xfrm>
            <a:off x="239268" y="1248155"/>
            <a:ext cx="5663184" cy="5340096"/>
          </a:xfrm>
          <a:prstGeom prst="rect">
            <a:avLst/>
          </a:prstGeom>
        </p:spPr>
      </p:pic>
      <p:pic>
        <p:nvPicPr>
          <p:cNvPr id="15" name="object 15"/>
          <p:cNvPicPr/>
          <p:nvPr/>
        </p:nvPicPr>
        <p:blipFill>
          <a:blip r:embed="rId6" cstate="print"/>
          <a:stretch>
            <a:fillRect/>
          </a:stretch>
        </p:blipFill>
        <p:spPr>
          <a:xfrm>
            <a:off x="6352381" y="1161033"/>
            <a:ext cx="5663184" cy="5355336"/>
          </a:xfrm>
          <a:prstGeom prst="rect">
            <a:avLst/>
          </a:prstGeom>
        </p:spPr>
      </p:pic>
      <p:sp>
        <p:nvSpPr>
          <p:cNvPr id="16" name="object 16"/>
          <p:cNvSpPr txBox="1"/>
          <p:nvPr/>
        </p:nvSpPr>
        <p:spPr>
          <a:xfrm>
            <a:off x="240999" y="606297"/>
            <a:ext cx="5810885" cy="299720"/>
          </a:xfrm>
          <a:prstGeom prst="rect">
            <a:avLst/>
          </a:prstGeom>
        </p:spPr>
        <p:txBody>
          <a:bodyPr vert="horz" wrap="square" lIns="0" tIns="12700" rIns="0" bIns="0" rtlCol="0">
            <a:spAutoFit/>
          </a:bodyPr>
          <a:lstStyle/>
          <a:p>
            <a:pPr marL="12700">
              <a:lnSpc>
                <a:spcPct val="100000"/>
              </a:lnSpc>
              <a:spcBef>
                <a:spcPts val="100"/>
              </a:spcBef>
              <a:tabLst>
                <a:tab pos="1572260" algn="l"/>
                <a:tab pos="579755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dirty="0">
                <a:uFill>
                  <a:solidFill>
                    <a:srgbClr val="00173A"/>
                  </a:solidFill>
                </a:uFill>
                <a:latin typeface="Arial MT"/>
                <a:cs typeface="Arial MT"/>
              </a:rPr>
              <a:t> of</a:t>
            </a:r>
            <a:r>
              <a:rPr sz="1800" u="sng" spc="-25" dirty="0">
                <a:uFill>
                  <a:solidFill>
                    <a:srgbClr val="00173A"/>
                  </a:solidFill>
                </a:uFill>
                <a:latin typeface="Arial MT"/>
                <a:cs typeface="Arial MT"/>
              </a:rPr>
              <a:t> </a:t>
            </a:r>
            <a:r>
              <a:rPr sz="1800" u="sng" spc="-5" dirty="0">
                <a:uFill>
                  <a:solidFill>
                    <a:srgbClr val="00173A"/>
                  </a:solidFill>
                </a:uFill>
                <a:latin typeface="Arial MT"/>
                <a:cs typeface="Arial MT"/>
              </a:rPr>
              <a:t>Public</a:t>
            </a: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toilet	</a:t>
            </a:r>
            <a:endParaRPr sz="1800">
              <a:latin typeface="Arial MT"/>
              <a:cs typeface="Arial MT"/>
            </a:endParaRPr>
          </a:p>
        </p:txBody>
      </p:sp>
      <p:sp>
        <p:nvSpPr>
          <p:cNvPr id="17" name="object 17"/>
          <p:cNvSpPr txBox="1"/>
          <p:nvPr/>
        </p:nvSpPr>
        <p:spPr>
          <a:xfrm>
            <a:off x="6274530" y="606297"/>
            <a:ext cx="5741035" cy="299720"/>
          </a:xfrm>
          <a:prstGeom prst="rect">
            <a:avLst/>
          </a:prstGeom>
        </p:spPr>
        <p:txBody>
          <a:bodyPr vert="horz" wrap="square" lIns="0" tIns="12700" rIns="0" bIns="0" rtlCol="0">
            <a:spAutoFit/>
          </a:bodyPr>
          <a:lstStyle/>
          <a:p>
            <a:pPr marL="12700">
              <a:lnSpc>
                <a:spcPct val="100000"/>
              </a:lnSpc>
              <a:spcBef>
                <a:spcPts val="100"/>
              </a:spcBef>
              <a:tabLst>
                <a:tab pos="661670" algn="l"/>
                <a:tab pos="572770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0" dirty="0">
                <a:uFill>
                  <a:solidFill>
                    <a:srgbClr val="00173A"/>
                  </a:solidFill>
                </a:uFill>
                <a:latin typeface="Arial MT"/>
                <a:cs typeface="Arial MT"/>
              </a:rPr>
              <a:t> </a:t>
            </a:r>
            <a:r>
              <a:rPr sz="1800" u="sng" dirty="0">
                <a:uFill>
                  <a:solidFill>
                    <a:srgbClr val="00173A"/>
                  </a:solidFill>
                </a:uFill>
                <a:latin typeface="Arial MT"/>
                <a:cs typeface="Arial MT"/>
              </a:rPr>
              <a:t>of</a:t>
            </a:r>
            <a:r>
              <a:rPr sz="1800" u="sng" spc="-15" dirty="0">
                <a:uFill>
                  <a:solidFill>
                    <a:srgbClr val="00173A"/>
                  </a:solidFill>
                </a:uFill>
                <a:latin typeface="Arial MT"/>
                <a:cs typeface="Arial MT"/>
              </a:rPr>
              <a:t> </a:t>
            </a:r>
            <a:r>
              <a:rPr sz="1800" u="sng" dirty="0">
                <a:uFill>
                  <a:solidFill>
                    <a:srgbClr val="00173A"/>
                  </a:solidFill>
                </a:uFill>
                <a:latin typeface="Arial MT"/>
                <a:cs typeface="Arial MT"/>
              </a:rPr>
              <a:t>SBM </a:t>
            </a:r>
            <a:r>
              <a:rPr sz="1800" u="sng" spc="-5" dirty="0">
                <a:uFill>
                  <a:solidFill>
                    <a:srgbClr val="00173A"/>
                  </a:solidFill>
                </a:uFill>
                <a:latin typeface="Arial MT"/>
                <a:cs typeface="Arial MT"/>
              </a:rPr>
              <a:t>Message</a:t>
            </a:r>
            <a:r>
              <a:rPr sz="1800" u="sng" dirty="0">
                <a:uFill>
                  <a:solidFill>
                    <a:srgbClr val="00173A"/>
                  </a:solidFill>
                </a:uFill>
                <a:latin typeface="Arial MT"/>
                <a:cs typeface="Arial MT"/>
              </a:rPr>
              <a:t> &amp;</a:t>
            </a:r>
            <a:r>
              <a:rPr sz="1800" u="sng" spc="-5" dirty="0">
                <a:uFill>
                  <a:solidFill>
                    <a:srgbClr val="00173A"/>
                  </a:solidFill>
                </a:uFill>
                <a:latin typeface="Arial MT"/>
                <a:cs typeface="Arial MT"/>
              </a:rPr>
              <a:t> toilet</a:t>
            </a:r>
            <a:r>
              <a:rPr sz="1800" u="sng" spc="5" dirty="0">
                <a:uFill>
                  <a:solidFill>
                    <a:srgbClr val="00173A"/>
                  </a:solidFill>
                </a:uFill>
                <a:latin typeface="Arial MT"/>
                <a:cs typeface="Arial MT"/>
              </a:rPr>
              <a:t> </a:t>
            </a:r>
            <a:r>
              <a:rPr sz="1800" u="sng" spc="-5" dirty="0">
                <a:uFill>
                  <a:solidFill>
                    <a:srgbClr val="00173A"/>
                  </a:solidFill>
                </a:uFill>
                <a:latin typeface="Arial MT"/>
                <a:cs typeface="Arial MT"/>
              </a:rPr>
              <a:t>timing	</a:t>
            </a:r>
            <a:endParaRPr sz="1800">
              <a:latin typeface="Arial MT"/>
              <a:cs typeface="Arial MT"/>
            </a:endParaRPr>
          </a:p>
        </p:txBody>
      </p:sp>
    </p:spTree>
    <p:extLst>
      <p:ext uri="{BB962C8B-B14F-4D97-AF65-F5344CB8AC3E}">
        <p14:creationId xmlns:p14="http://schemas.microsoft.com/office/powerpoint/2010/main" val="40103351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893F49-4162-4497-8EA8-9A3619D3AF40}"/>
              </a:ext>
            </a:extLst>
          </p:cNvPr>
          <p:cNvGrpSpPr/>
          <p:nvPr/>
        </p:nvGrpSpPr>
        <p:grpSpPr>
          <a:xfrm>
            <a:off x="-1" y="416134"/>
            <a:ext cx="11662117" cy="6153478"/>
            <a:chOff x="0" y="416134"/>
            <a:chExt cx="9144000" cy="4702281"/>
          </a:xfrm>
        </p:grpSpPr>
        <p:pic>
          <p:nvPicPr>
            <p:cNvPr id="42" name="Picture 41">
              <a:extLst>
                <a:ext uri="{FF2B5EF4-FFF2-40B4-BE49-F238E27FC236}">
                  <a16:creationId xmlns:a16="http://schemas.microsoft.com/office/drawing/2014/main" id="{6076C22C-710C-4083-A89F-CFEE81829084}"/>
                </a:ext>
              </a:extLst>
            </p:cNvPr>
            <p:cNvPicPr>
              <a:picLocks noChangeAspect="1"/>
            </p:cNvPicPr>
            <p:nvPr/>
          </p:nvPicPr>
          <p:blipFill>
            <a:blip r:embed="rId3"/>
            <a:stretch>
              <a:fillRect/>
            </a:stretch>
          </p:blipFill>
          <p:spPr>
            <a:xfrm>
              <a:off x="6040490" y="2761576"/>
              <a:ext cx="2697185" cy="1794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50">
              <a:extLst>
                <a:ext uri="{FF2B5EF4-FFF2-40B4-BE49-F238E27FC236}">
                  <a16:creationId xmlns:a16="http://schemas.microsoft.com/office/drawing/2014/main" id="{EE5F970C-4289-4A78-BFEA-04292F80A2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4464" y="454606"/>
              <a:ext cx="2266190" cy="2268494"/>
            </a:xfrm>
            <a:prstGeom prst="rect">
              <a:avLst/>
            </a:prstGeom>
            <a:solidFill>
              <a:srgbClr val="C00000"/>
            </a:solidFill>
            <a:effectLst>
              <a:glow>
                <a:schemeClr val="accent1">
                  <a:alpha val="26000"/>
                </a:schemeClr>
              </a:glow>
              <a:outerShdw blurRad="482600" dir="9600000" algn="ctr" rotWithShape="0">
                <a:srgbClr val="000000">
                  <a:alpha val="43137"/>
                </a:srgbClr>
              </a:outerShdw>
            </a:effectLst>
          </p:spPr>
        </p:pic>
        <p:pic>
          <p:nvPicPr>
            <p:cNvPr id="58" name="Picture 57">
              <a:extLst>
                <a:ext uri="{FF2B5EF4-FFF2-40B4-BE49-F238E27FC236}">
                  <a16:creationId xmlns:a16="http://schemas.microsoft.com/office/drawing/2014/main" id="{2A87C5E7-5FC6-436E-9051-9C6467E456A1}"/>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5166359" y="694485"/>
              <a:ext cx="666025" cy="1409261"/>
            </a:xfrm>
            <a:prstGeom prst="rect">
              <a:avLst/>
            </a:prstGeom>
          </p:spPr>
        </p:pic>
        <p:sp>
          <p:nvSpPr>
            <p:cNvPr id="59" name="Rectangle 58">
              <a:extLst>
                <a:ext uri="{FF2B5EF4-FFF2-40B4-BE49-F238E27FC236}">
                  <a16:creationId xmlns:a16="http://schemas.microsoft.com/office/drawing/2014/main" id="{40B0E395-90D1-44B6-9357-A1F401DD88E1}"/>
                </a:ext>
              </a:extLst>
            </p:cNvPr>
            <p:cNvSpPr/>
            <p:nvPr/>
          </p:nvSpPr>
          <p:spPr>
            <a:xfrm>
              <a:off x="3080958" y="4183281"/>
              <a:ext cx="2770477" cy="37378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600" b="1" dirty="0">
                  <a:solidFill>
                    <a:srgbClr val="FFC000"/>
                  </a:solidFill>
                </a:rPr>
                <a:t>750 Marks</a:t>
              </a:r>
            </a:p>
          </p:txBody>
        </p:sp>
        <p:sp>
          <p:nvSpPr>
            <p:cNvPr id="60" name="Rectangle 59">
              <a:extLst>
                <a:ext uri="{FF2B5EF4-FFF2-40B4-BE49-F238E27FC236}">
                  <a16:creationId xmlns:a16="http://schemas.microsoft.com/office/drawing/2014/main" id="{1E2CFD3E-D83E-4ED1-BD9A-84F8FA3A07D3}"/>
                </a:ext>
              </a:extLst>
            </p:cNvPr>
            <p:cNvSpPr/>
            <p:nvPr/>
          </p:nvSpPr>
          <p:spPr>
            <a:xfrm>
              <a:off x="0" y="4584794"/>
              <a:ext cx="9144000" cy="533621"/>
            </a:xfrm>
            <a:prstGeom prst="rect">
              <a:avLst/>
            </a:prstGeom>
            <a:solidFill>
              <a:srgbClr val="C0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b="1" dirty="0"/>
                <a:t>Mandatory conditions to Claim </a:t>
              </a:r>
              <a:r>
                <a:rPr lang="en-US" sz="1600" b="1" dirty="0">
                  <a:solidFill>
                    <a:srgbClr val="FFFF00"/>
                  </a:solidFill>
                </a:rPr>
                <a:t>750 Marks </a:t>
              </a:r>
              <a:r>
                <a:rPr lang="en-US" sz="1600" b="1" dirty="0"/>
                <a:t>under Safaimitra Suraksha Indicators</a:t>
              </a:r>
            </a:p>
            <a:p>
              <a:pPr algn="ctr"/>
              <a:r>
                <a:rPr lang="en-US" sz="1600" b="1" dirty="0"/>
                <a:t>(i) </a:t>
              </a:r>
              <a:r>
                <a:rPr lang="en-US" sz="1600" b="1" dirty="0">
                  <a:solidFill>
                    <a:srgbClr val="FFFF00"/>
                  </a:solidFill>
                </a:rPr>
                <a:t>RSA and SRU notified and operations and </a:t>
              </a:r>
              <a:r>
                <a:rPr lang="en-US" sz="1600" b="1" dirty="0"/>
                <a:t>(ii) </a:t>
              </a:r>
              <a:r>
                <a:rPr lang="en-US" sz="1600" b="1" dirty="0">
                  <a:solidFill>
                    <a:srgbClr val="FFFF00"/>
                  </a:solidFill>
                </a:rPr>
                <a:t>Valid ODF+ Certificate</a:t>
              </a:r>
            </a:p>
          </p:txBody>
        </p:sp>
        <p:pic>
          <p:nvPicPr>
            <p:cNvPr id="61" name="Picture 60">
              <a:extLst>
                <a:ext uri="{FF2B5EF4-FFF2-40B4-BE49-F238E27FC236}">
                  <a16:creationId xmlns:a16="http://schemas.microsoft.com/office/drawing/2014/main" id="{69E21B56-61A6-443E-B8C1-2621125A2F5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6764" y="416134"/>
              <a:ext cx="4531489" cy="2155619"/>
            </a:xfrm>
            <a:prstGeom prst="rect">
              <a:avLst/>
            </a:prstGeom>
          </p:spPr>
        </p:pic>
        <p:pic>
          <p:nvPicPr>
            <p:cNvPr id="62" name="Picture 61">
              <a:extLst>
                <a:ext uri="{FF2B5EF4-FFF2-40B4-BE49-F238E27FC236}">
                  <a16:creationId xmlns:a16="http://schemas.microsoft.com/office/drawing/2014/main" id="{86CFE37F-E683-434A-9A9D-F85FB62BCB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0748" y="2131467"/>
              <a:ext cx="2761637" cy="1983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62">
              <a:extLst>
                <a:ext uri="{FF2B5EF4-FFF2-40B4-BE49-F238E27FC236}">
                  <a16:creationId xmlns:a16="http://schemas.microsoft.com/office/drawing/2014/main" id="{542D8044-5960-4CB0-9AC5-E39C53B03FC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19" y="2131468"/>
              <a:ext cx="2960960" cy="2384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165431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DEE624-6945-6645-A9C0-4B0D19C7C09B}"/>
              </a:ext>
            </a:extLst>
          </p:cNvPr>
          <p:cNvSpPr/>
          <p:nvPr/>
        </p:nvSpPr>
        <p:spPr>
          <a:xfrm>
            <a:off x="1379600" y="101056"/>
            <a:ext cx="2466258" cy="141040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Parameters</a:t>
            </a:r>
          </a:p>
        </p:txBody>
      </p:sp>
      <p:sp>
        <p:nvSpPr>
          <p:cNvPr id="18" name="Rectangle 17">
            <a:extLst>
              <a:ext uri="{FF2B5EF4-FFF2-40B4-BE49-F238E27FC236}">
                <a16:creationId xmlns:a16="http://schemas.microsoft.com/office/drawing/2014/main" id="{8CC1FEFB-1FBE-454B-8CD1-40D60E0AFA11}"/>
              </a:ext>
            </a:extLst>
          </p:cNvPr>
          <p:cNvSpPr/>
          <p:nvPr/>
        </p:nvSpPr>
        <p:spPr>
          <a:xfrm>
            <a:off x="1379600" y="1603338"/>
            <a:ext cx="2466258" cy="141040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Eco-system Parameters</a:t>
            </a:r>
          </a:p>
        </p:txBody>
      </p:sp>
      <p:sp>
        <p:nvSpPr>
          <p:cNvPr id="19" name="Rectangle 18">
            <a:extLst>
              <a:ext uri="{FF2B5EF4-FFF2-40B4-BE49-F238E27FC236}">
                <a16:creationId xmlns:a16="http://schemas.microsoft.com/office/drawing/2014/main" id="{1EA32952-D3C9-9C4F-AF00-28CC6A3309F6}"/>
              </a:ext>
            </a:extLst>
          </p:cNvPr>
          <p:cNvSpPr/>
          <p:nvPr/>
        </p:nvSpPr>
        <p:spPr>
          <a:xfrm>
            <a:off x="1379600" y="3098520"/>
            <a:ext cx="2466258" cy="141040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IEC          </a:t>
            </a:r>
          </a:p>
        </p:txBody>
      </p:sp>
      <p:sp>
        <p:nvSpPr>
          <p:cNvPr id="20" name="Rectangle 19">
            <a:extLst>
              <a:ext uri="{FF2B5EF4-FFF2-40B4-BE49-F238E27FC236}">
                <a16:creationId xmlns:a16="http://schemas.microsoft.com/office/drawing/2014/main" id="{D9BF5724-EB4E-8649-81C0-CB387B825B8A}"/>
              </a:ext>
            </a:extLst>
          </p:cNvPr>
          <p:cNvSpPr/>
          <p:nvPr/>
        </p:nvSpPr>
        <p:spPr>
          <a:xfrm>
            <a:off x="1379600" y="4577216"/>
            <a:ext cx="2466258" cy="17332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Capacity Building &amp; </a:t>
            </a:r>
            <a:r>
              <a:rPr lang="en-US" sz="2800" b="1" dirty="0">
                <a:solidFill>
                  <a:schemeClr val="tx1"/>
                </a:solidFill>
              </a:rPr>
              <a:t>Empowerment  </a:t>
            </a:r>
          </a:p>
        </p:txBody>
      </p:sp>
      <p:sp>
        <p:nvSpPr>
          <p:cNvPr id="21" name="Rectangle 20">
            <a:extLst>
              <a:ext uri="{FF2B5EF4-FFF2-40B4-BE49-F238E27FC236}">
                <a16:creationId xmlns:a16="http://schemas.microsoft.com/office/drawing/2014/main" id="{D5A7323D-D512-1B43-9379-23BC26244239}"/>
              </a:ext>
            </a:extLst>
          </p:cNvPr>
          <p:cNvSpPr/>
          <p:nvPr/>
        </p:nvSpPr>
        <p:spPr>
          <a:xfrm>
            <a:off x="3978225" y="101056"/>
            <a:ext cx="7007548" cy="141040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Machines &amp; Workforce</a:t>
            </a:r>
          </a:p>
        </p:txBody>
      </p:sp>
      <p:sp>
        <p:nvSpPr>
          <p:cNvPr id="22" name="Rectangle 21">
            <a:extLst>
              <a:ext uri="{FF2B5EF4-FFF2-40B4-BE49-F238E27FC236}">
                <a16:creationId xmlns:a16="http://schemas.microsoft.com/office/drawing/2014/main" id="{9C1DFDB1-0742-5544-B4C3-06076C415584}"/>
              </a:ext>
            </a:extLst>
          </p:cNvPr>
          <p:cNvSpPr/>
          <p:nvPr/>
        </p:nvSpPr>
        <p:spPr>
          <a:xfrm>
            <a:off x="3966882" y="1600201"/>
            <a:ext cx="7019365" cy="141040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Notification regarding Standardization of Septic Tank, </a:t>
            </a:r>
          </a:p>
          <a:p>
            <a:pPr algn="ctr"/>
            <a:r>
              <a:rPr lang="en-US" sz="2000" dirty="0">
                <a:solidFill>
                  <a:schemeClr val="tx1"/>
                </a:solidFill>
              </a:rPr>
              <a:t>Hazardous sewer entry ban notified, </a:t>
            </a:r>
          </a:p>
          <a:p>
            <a:pPr algn="ctr"/>
            <a:r>
              <a:rPr lang="en-US" sz="2000" dirty="0">
                <a:solidFill>
                  <a:schemeClr val="tx1"/>
                </a:solidFill>
              </a:rPr>
              <a:t>14420 complaints resolution</a:t>
            </a:r>
          </a:p>
        </p:txBody>
      </p:sp>
      <p:sp>
        <p:nvSpPr>
          <p:cNvPr id="23" name="Rectangle 22">
            <a:extLst>
              <a:ext uri="{FF2B5EF4-FFF2-40B4-BE49-F238E27FC236}">
                <a16:creationId xmlns:a16="http://schemas.microsoft.com/office/drawing/2014/main" id="{4C4FFAC2-AEA5-A449-A78F-64A3C5832B99}"/>
              </a:ext>
            </a:extLst>
          </p:cNvPr>
          <p:cNvSpPr/>
          <p:nvPr/>
        </p:nvSpPr>
        <p:spPr>
          <a:xfrm>
            <a:off x="3980383" y="3091518"/>
            <a:ext cx="7019365" cy="141040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defRPr/>
            </a:pPr>
            <a:r>
              <a:rPr lang="en-US" sz="2000" b="1" dirty="0">
                <a:solidFill>
                  <a:schemeClr val="tx1"/>
                </a:solidFill>
              </a:rPr>
              <a:t>24X7 Helpline  </a:t>
            </a:r>
            <a:r>
              <a:rPr lang="en-US" sz="2000" dirty="0">
                <a:solidFill>
                  <a:schemeClr val="tx1"/>
                </a:solidFill>
              </a:rPr>
              <a:t>(to seek information, register complaint and track resolution status)</a:t>
            </a:r>
            <a:endParaRPr lang="en-US" sz="2000" dirty="0">
              <a:solidFill>
                <a:schemeClr val="tx1"/>
              </a:solidFill>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en-US" sz="2000" b="1" dirty="0">
                <a:solidFill>
                  <a:schemeClr val="tx1"/>
                </a:solidFill>
              </a:rPr>
              <a:t>Public Awareness Campaigns</a:t>
            </a:r>
            <a:endParaRPr lang="en-US" sz="2800" dirty="0">
              <a:solidFill>
                <a:schemeClr val="tx1"/>
              </a:solidFill>
            </a:endParaRPr>
          </a:p>
        </p:txBody>
      </p:sp>
      <p:sp>
        <p:nvSpPr>
          <p:cNvPr id="24" name="Rectangle 23">
            <a:extLst>
              <a:ext uri="{FF2B5EF4-FFF2-40B4-BE49-F238E27FC236}">
                <a16:creationId xmlns:a16="http://schemas.microsoft.com/office/drawing/2014/main" id="{6B2A196C-5A8E-8E4F-8316-C65B6D498BC3}"/>
              </a:ext>
            </a:extLst>
          </p:cNvPr>
          <p:cNvSpPr/>
          <p:nvPr/>
        </p:nvSpPr>
        <p:spPr>
          <a:xfrm>
            <a:off x="3976528" y="4577216"/>
            <a:ext cx="7019365" cy="173325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defRPr/>
            </a:pPr>
            <a:r>
              <a:rPr lang="en-US" sz="2000" b="1" dirty="0">
                <a:solidFill>
                  <a:schemeClr val="tx1"/>
                </a:solidFill>
              </a:rPr>
              <a:t>Capacity Building </a:t>
            </a:r>
            <a:r>
              <a:rPr lang="en-US" sz="2000" dirty="0">
                <a:solidFill>
                  <a:schemeClr val="tx1"/>
                </a:solidFill>
              </a:rPr>
              <a:t>(In-house/private trained desludging operators/staff – following CPHEEO Manual)</a:t>
            </a:r>
          </a:p>
        </p:txBody>
      </p:sp>
      <p:sp>
        <p:nvSpPr>
          <p:cNvPr id="13" name="Oval 12">
            <a:extLst>
              <a:ext uri="{FF2B5EF4-FFF2-40B4-BE49-F238E27FC236}">
                <a16:creationId xmlns:a16="http://schemas.microsoft.com/office/drawing/2014/main" id="{491B3B28-7888-DE4A-8F8E-0C5CE05BCA2F}"/>
              </a:ext>
            </a:extLst>
          </p:cNvPr>
          <p:cNvSpPr/>
          <p:nvPr/>
        </p:nvSpPr>
        <p:spPr>
          <a:xfrm>
            <a:off x="87321" y="101056"/>
            <a:ext cx="1238491" cy="1215341"/>
          </a:xfrm>
          <a:prstGeom prst="ellipse">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3.5</a:t>
            </a:r>
          </a:p>
        </p:txBody>
      </p:sp>
      <p:sp>
        <p:nvSpPr>
          <p:cNvPr id="25" name="Oval 24">
            <a:extLst>
              <a:ext uri="{FF2B5EF4-FFF2-40B4-BE49-F238E27FC236}">
                <a16:creationId xmlns:a16="http://schemas.microsoft.com/office/drawing/2014/main" id="{C90EADED-1461-9849-8A50-AAB5D74FB56F}"/>
              </a:ext>
            </a:extLst>
          </p:cNvPr>
          <p:cNvSpPr/>
          <p:nvPr/>
        </p:nvSpPr>
        <p:spPr>
          <a:xfrm>
            <a:off x="71892" y="1667437"/>
            <a:ext cx="1238491" cy="1215341"/>
          </a:xfrm>
          <a:prstGeom prst="ellipse">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3.6</a:t>
            </a:r>
          </a:p>
        </p:txBody>
      </p:sp>
      <p:sp>
        <p:nvSpPr>
          <p:cNvPr id="26" name="Oval 25">
            <a:extLst>
              <a:ext uri="{FF2B5EF4-FFF2-40B4-BE49-F238E27FC236}">
                <a16:creationId xmlns:a16="http://schemas.microsoft.com/office/drawing/2014/main" id="{39CBA227-849C-8048-8F4C-D0F084862883}"/>
              </a:ext>
            </a:extLst>
          </p:cNvPr>
          <p:cNvSpPr/>
          <p:nvPr/>
        </p:nvSpPr>
        <p:spPr>
          <a:xfrm>
            <a:off x="73821" y="3149392"/>
            <a:ext cx="1238491" cy="1215341"/>
          </a:xfrm>
          <a:prstGeom prst="ellipse">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3.7</a:t>
            </a:r>
          </a:p>
        </p:txBody>
      </p:sp>
      <p:sp>
        <p:nvSpPr>
          <p:cNvPr id="27" name="Oval 26">
            <a:extLst>
              <a:ext uri="{FF2B5EF4-FFF2-40B4-BE49-F238E27FC236}">
                <a16:creationId xmlns:a16="http://schemas.microsoft.com/office/drawing/2014/main" id="{98B79B83-A070-3048-B0FE-F287EFAC1C2C}"/>
              </a:ext>
            </a:extLst>
          </p:cNvPr>
          <p:cNvSpPr/>
          <p:nvPr/>
        </p:nvSpPr>
        <p:spPr>
          <a:xfrm>
            <a:off x="73820" y="4881284"/>
            <a:ext cx="1238491" cy="1281271"/>
          </a:xfrm>
          <a:prstGeom prst="ellipse">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3.8</a:t>
            </a:r>
          </a:p>
        </p:txBody>
      </p:sp>
      <p:sp>
        <p:nvSpPr>
          <p:cNvPr id="14" name="Rectangle 13">
            <a:extLst>
              <a:ext uri="{FF2B5EF4-FFF2-40B4-BE49-F238E27FC236}">
                <a16:creationId xmlns:a16="http://schemas.microsoft.com/office/drawing/2014/main" id="{7D54268D-1EB7-F744-8096-77BF0DBD5F70}"/>
              </a:ext>
            </a:extLst>
          </p:cNvPr>
          <p:cNvSpPr/>
          <p:nvPr/>
        </p:nvSpPr>
        <p:spPr>
          <a:xfrm>
            <a:off x="11107273" y="101056"/>
            <a:ext cx="953550" cy="141040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320</a:t>
            </a:r>
          </a:p>
          <a:p>
            <a:pPr algn="ctr"/>
            <a:r>
              <a:rPr lang="en-US" sz="2400" dirty="0">
                <a:solidFill>
                  <a:schemeClr val="tx1"/>
                </a:solidFill>
              </a:rPr>
              <a:t>Marks</a:t>
            </a:r>
          </a:p>
        </p:txBody>
      </p:sp>
      <p:sp>
        <p:nvSpPr>
          <p:cNvPr id="28" name="Rectangle 27">
            <a:extLst>
              <a:ext uri="{FF2B5EF4-FFF2-40B4-BE49-F238E27FC236}">
                <a16:creationId xmlns:a16="http://schemas.microsoft.com/office/drawing/2014/main" id="{C311FD3A-8C8D-3B47-950A-DCF00B55BE7C}"/>
              </a:ext>
            </a:extLst>
          </p:cNvPr>
          <p:cNvSpPr/>
          <p:nvPr/>
        </p:nvSpPr>
        <p:spPr>
          <a:xfrm>
            <a:off x="11107271" y="1600202"/>
            <a:ext cx="953551" cy="141040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180</a:t>
            </a:r>
          </a:p>
          <a:p>
            <a:pPr algn="ctr"/>
            <a:r>
              <a:rPr lang="en-US" sz="2400" dirty="0">
                <a:solidFill>
                  <a:schemeClr val="tx1"/>
                </a:solidFill>
              </a:rPr>
              <a:t>Marks</a:t>
            </a:r>
          </a:p>
        </p:txBody>
      </p:sp>
      <p:sp>
        <p:nvSpPr>
          <p:cNvPr id="29" name="Rectangle 28">
            <a:extLst>
              <a:ext uri="{FF2B5EF4-FFF2-40B4-BE49-F238E27FC236}">
                <a16:creationId xmlns:a16="http://schemas.microsoft.com/office/drawing/2014/main" id="{FA15D191-D0DF-D14B-97BC-E4E2C1BD5FF3}"/>
              </a:ext>
            </a:extLst>
          </p:cNvPr>
          <p:cNvSpPr/>
          <p:nvPr/>
        </p:nvSpPr>
        <p:spPr>
          <a:xfrm>
            <a:off x="11107271" y="3091519"/>
            <a:ext cx="953552" cy="141040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80</a:t>
            </a:r>
          </a:p>
          <a:p>
            <a:pPr algn="ctr"/>
            <a:r>
              <a:rPr lang="en-US" sz="2400" dirty="0">
                <a:solidFill>
                  <a:schemeClr val="tx1"/>
                </a:solidFill>
              </a:rPr>
              <a:t>Marks</a:t>
            </a:r>
          </a:p>
        </p:txBody>
      </p:sp>
      <p:sp>
        <p:nvSpPr>
          <p:cNvPr id="30" name="Rectangle 29">
            <a:extLst>
              <a:ext uri="{FF2B5EF4-FFF2-40B4-BE49-F238E27FC236}">
                <a16:creationId xmlns:a16="http://schemas.microsoft.com/office/drawing/2014/main" id="{FD77D080-8D8F-1D48-9264-D8B2D49A5A48}"/>
              </a:ext>
            </a:extLst>
          </p:cNvPr>
          <p:cNvSpPr/>
          <p:nvPr/>
        </p:nvSpPr>
        <p:spPr>
          <a:xfrm>
            <a:off x="11107271" y="4563769"/>
            <a:ext cx="953554" cy="173325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170</a:t>
            </a:r>
          </a:p>
          <a:p>
            <a:pPr algn="ctr"/>
            <a:r>
              <a:rPr lang="en-US" sz="2400" dirty="0">
                <a:solidFill>
                  <a:schemeClr val="tx1"/>
                </a:solidFill>
              </a:rPr>
              <a:t>Marks</a:t>
            </a:r>
          </a:p>
        </p:txBody>
      </p:sp>
      <p:sp>
        <p:nvSpPr>
          <p:cNvPr id="34" name="Rectangle 33">
            <a:extLst>
              <a:ext uri="{FF2B5EF4-FFF2-40B4-BE49-F238E27FC236}">
                <a16:creationId xmlns:a16="http://schemas.microsoft.com/office/drawing/2014/main" id="{51B8F6B2-05A5-D44E-A360-897BD445FF38}"/>
              </a:ext>
            </a:extLst>
          </p:cNvPr>
          <p:cNvSpPr/>
          <p:nvPr/>
        </p:nvSpPr>
        <p:spPr>
          <a:xfrm>
            <a:off x="1379600" y="6350813"/>
            <a:ext cx="9606173" cy="4533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Total Marks</a:t>
            </a:r>
          </a:p>
        </p:txBody>
      </p:sp>
      <p:sp>
        <p:nvSpPr>
          <p:cNvPr id="35" name="Rectangle 34">
            <a:extLst>
              <a:ext uri="{FF2B5EF4-FFF2-40B4-BE49-F238E27FC236}">
                <a16:creationId xmlns:a16="http://schemas.microsoft.com/office/drawing/2014/main" id="{0AF4E475-F504-1245-8D23-1A9CEB00090C}"/>
              </a:ext>
            </a:extLst>
          </p:cNvPr>
          <p:cNvSpPr/>
          <p:nvPr/>
        </p:nvSpPr>
        <p:spPr>
          <a:xfrm>
            <a:off x="11107271" y="6350813"/>
            <a:ext cx="985639" cy="4578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750</a:t>
            </a:r>
          </a:p>
        </p:txBody>
      </p:sp>
    </p:spTree>
    <p:extLst>
      <p:ext uri="{BB962C8B-B14F-4D97-AF65-F5344CB8AC3E}">
        <p14:creationId xmlns:p14="http://schemas.microsoft.com/office/powerpoint/2010/main" val="1503891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963" y="-98810"/>
            <a:ext cx="12003308"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State Ranking</a:t>
            </a:r>
            <a:r>
              <a:rPr kumimoji="0" lang="en-US" sz="32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a:ln>
                  <a:noFill/>
                </a:ln>
                <a:solidFill>
                  <a:srgbClr val="0070C0"/>
                </a:solidFill>
                <a:effectLst/>
                <a:uLnTx/>
                <a:uFillTx/>
                <a:latin typeface="Calibri" panose="020F0502020204030204"/>
                <a:ea typeface="+mn-ea"/>
                <a:cs typeface="+mn-cs"/>
              </a:rPr>
              <a:t>Performance </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Parameters</a:t>
            </a:r>
          </a:p>
        </p:txBody>
      </p:sp>
      <p:sp>
        <p:nvSpPr>
          <p:cNvPr id="11" name="Rectangle 10"/>
          <p:cNvSpPr/>
          <p:nvPr/>
        </p:nvSpPr>
        <p:spPr>
          <a:xfrm>
            <a:off x="92779" y="2061208"/>
            <a:ext cx="3119978" cy="4687931"/>
          </a:xfrm>
          <a:prstGeom prst="rect">
            <a:avLst/>
          </a:prstGeom>
          <a:solidFill>
            <a:schemeClr val="accent6">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State led policy initiatives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to promote comprehensive waste management in ULBs, e.g. Land to be given on priority for Solid Waste Management. (300)</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State directive(s) to ULBs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for Safaimitra Suraksha. (300)</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What percentage of ULBs have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uploaded CSAP and CSWAPs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on SBM-U 2.0 MIS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Swachhatam</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Portal)? (300)</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9387649" y="2061207"/>
            <a:ext cx="2692301" cy="4673423"/>
          </a:xfrm>
          <a:prstGeom prst="rect">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4488" marR="0" lvl="1" indent="-344488" defTabSz="914400" rtl="0" eaLnBrk="1" fontAlgn="auto" latinLnBrk="0" hangingPunct="1">
              <a:lnSpc>
                <a:spcPct val="100000"/>
              </a:lnSpc>
              <a:spcBef>
                <a:spcPts val="0"/>
              </a:spcBef>
              <a:spcAft>
                <a:spcPts val="0"/>
              </a:spcAft>
              <a:buClrTx/>
              <a:buSzTx/>
              <a:buFontTx/>
              <a:buAutoNum type="arabicPeriod"/>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Average</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Marks  scored by the state in SS2023 in Service Level Progress (SLP) + Citizen Voice</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Section. </a:t>
            </a:r>
          </a:p>
          <a:p>
            <a:pPr marL="344488" marR="0" lvl="1" indent="-344488" defTabSz="914400" rtl="0" eaLnBrk="1" fontAlgn="auto" latinLnBrk="0" hangingPunct="1">
              <a:lnSpc>
                <a:spcPct val="100000"/>
              </a:lnSpc>
              <a:spcBef>
                <a:spcPts val="0"/>
              </a:spcBef>
              <a:spcAft>
                <a:spcPts val="0"/>
              </a:spcAft>
              <a:buClrTx/>
              <a:buSzTx/>
              <a:buFontTx/>
              <a:buAutoNum type="arabicPeriod"/>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marR="0" lvl="1" indent="-2540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L="344488" marR="0" lvl="1" indent="-2540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 Certification Section will be excluded while calculating the marks for this section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92778" y="926237"/>
            <a:ext cx="3119979" cy="1107550"/>
          </a:xfrm>
          <a:prstGeom prst="rect">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15% Weightage (900 Marks)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Support from State to ULBs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(As on 31</a:t>
            </a:r>
            <a:r>
              <a:rPr kumimoji="0" lang="en-US" sz="1800" b="0" i="0" u="none" strike="noStrike" kern="1200" cap="none" spc="0" normalizeH="0" baseline="30000" noProof="0" dirty="0">
                <a:ln>
                  <a:noFill/>
                </a:ln>
                <a:solidFill>
                  <a:srgbClr val="FF0000"/>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March 2023)</a:t>
            </a:r>
          </a:p>
        </p:txBody>
      </p:sp>
      <p:sp>
        <p:nvSpPr>
          <p:cNvPr id="14" name="Rectangle 13"/>
          <p:cNvSpPr/>
          <p:nvPr/>
        </p:nvSpPr>
        <p:spPr>
          <a:xfrm>
            <a:off x="9387649" y="926237"/>
            <a:ext cx="2692302" cy="1086952"/>
          </a:xfrm>
          <a:prstGeom prst="rect">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35% Weightage (2100 Marks)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Performance in SS-2023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(SLP + Citizen Voice)</a:t>
            </a:r>
          </a:p>
        </p:txBody>
      </p:sp>
      <p:sp>
        <p:nvSpPr>
          <p:cNvPr id="16" name="Rectangle 15"/>
          <p:cNvSpPr/>
          <p:nvPr/>
        </p:nvSpPr>
        <p:spPr>
          <a:xfrm>
            <a:off x="3264232" y="2046699"/>
            <a:ext cx="2692300" cy="4687931"/>
          </a:xfrm>
          <a:prstGeom prst="rect">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Garbage Free City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Star Rating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of cities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 State are certified (600 Marks)</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5 Star</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Star</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Star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Open Defecation Free -  % of cities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 state are certified (600 Marks)</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Water+</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ODF++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F3D83A6-830F-5C49-ABE8-4AF03A7DECFD}"/>
              </a:ext>
            </a:extLst>
          </p:cNvPr>
          <p:cNvSpPr/>
          <p:nvPr/>
        </p:nvSpPr>
        <p:spPr>
          <a:xfrm>
            <a:off x="3264232" y="920513"/>
            <a:ext cx="2692300" cy="1125538"/>
          </a:xfrm>
          <a:prstGeom prst="rect">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 Weightage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(1200 Marks)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GFC and ODF+/++/Water+</a:t>
            </a:r>
          </a:p>
        </p:txBody>
      </p:sp>
      <p:sp>
        <p:nvSpPr>
          <p:cNvPr id="10" name="Rectangle 9">
            <a:extLst>
              <a:ext uri="{FF2B5EF4-FFF2-40B4-BE49-F238E27FC236}">
                <a16:creationId xmlns:a16="http://schemas.microsoft.com/office/drawing/2014/main" id="{D2766A3C-7E67-4AE6-9666-2D2D76DC0940}"/>
              </a:ext>
            </a:extLst>
          </p:cNvPr>
          <p:cNvSpPr/>
          <p:nvPr/>
        </p:nvSpPr>
        <p:spPr>
          <a:xfrm>
            <a:off x="92779" y="487232"/>
            <a:ext cx="11996378" cy="411584"/>
          </a:xfrm>
          <a:prstGeom prst="rect">
            <a:avLst/>
          </a:prstGeom>
          <a:solidFill>
            <a:schemeClr val="bg1">
              <a:lumMod val="9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Two Categories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 States with &gt;100 ULBs; and (2) States with &lt;100 ULBs    |   Max: 6000 Marks </a:t>
            </a:r>
          </a:p>
        </p:txBody>
      </p:sp>
      <p:pic>
        <p:nvPicPr>
          <p:cNvPr id="15" name="Picture 14">
            <a:extLst>
              <a:ext uri="{FF2B5EF4-FFF2-40B4-BE49-F238E27FC236}">
                <a16:creationId xmlns:a16="http://schemas.microsoft.com/office/drawing/2014/main" id="{3A21198D-E2ED-4333-8FF9-08B586C140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64118" y="85487"/>
            <a:ext cx="689729" cy="362232"/>
          </a:xfrm>
          <a:prstGeom prst="rect">
            <a:avLst/>
          </a:prstGeom>
        </p:spPr>
      </p:pic>
      <p:pic>
        <p:nvPicPr>
          <p:cNvPr id="18" name="Picture 17">
            <a:extLst>
              <a:ext uri="{FF2B5EF4-FFF2-40B4-BE49-F238E27FC236}">
                <a16:creationId xmlns:a16="http://schemas.microsoft.com/office/drawing/2014/main" id="{19F063F0-A1BE-4354-98BD-CFD4A60C20D9}"/>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748400" y="20906"/>
            <a:ext cx="689729" cy="440369"/>
          </a:xfrm>
          <a:prstGeom prst="rect">
            <a:avLst/>
          </a:prstGeom>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404470E7-306F-44E5-8831-215861FF6F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95" y="75193"/>
            <a:ext cx="594941" cy="372829"/>
          </a:xfrm>
          <a:prstGeom prst="rect">
            <a:avLst/>
          </a:prstGeom>
        </p:spPr>
      </p:pic>
      <p:sp>
        <p:nvSpPr>
          <p:cNvPr id="2" name="Rectangle 1">
            <a:extLst>
              <a:ext uri="{FF2B5EF4-FFF2-40B4-BE49-F238E27FC236}">
                <a16:creationId xmlns:a16="http://schemas.microsoft.com/office/drawing/2014/main" id="{AAC49CBD-6669-E2D5-2C5A-07F249398DEC}"/>
              </a:ext>
            </a:extLst>
          </p:cNvPr>
          <p:cNvSpPr/>
          <p:nvPr/>
        </p:nvSpPr>
        <p:spPr>
          <a:xfrm>
            <a:off x="6008006" y="900708"/>
            <a:ext cx="3308988" cy="1125538"/>
          </a:xfrm>
          <a:prstGeom prst="rect">
            <a:avLst/>
          </a:prstGeom>
          <a:solidFill>
            <a:schemeClr val="accent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30% Weightage (1800 Marks)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State Level Key Performance Indicators</a:t>
            </a:r>
          </a:p>
        </p:txBody>
      </p:sp>
      <p:sp>
        <p:nvSpPr>
          <p:cNvPr id="3" name="Rectangle 2">
            <a:extLst>
              <a:ext uri="{FF2B5EF4-FFF2-40B4-BE49-F238E27FC236}">
                <a16:creationId xmlns:a16="http://schemas.microsoft.com/office/drawing/2014/main" id="{2F735C98-C266-E034-DE5C-8C8B0DFA5452}"/>
              </a:ext>
            </a:extLst>
          </p:cNvPr>
          <p:cNvSpPr/>
          <p:nvPr/>
        </p:nvSpPr>
        <p:spPr>
          <a:xfrm>
            <a:off x="6008007" y="2061208"/>
            <a:ext cx="3308988" cy="4687931"/>
          </a:xfrm>
          <a:prstGeom prst="rect">
            <a:avLst/>
          </a:prstGeom>
          <a:solidFill>
            <a:schemeClr val="accent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State Level Percentage of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Door-to-Door Collection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percentage (400 Marks)</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State Level Percentage of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segregation of waste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(three categories) (500 Marks)</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Availability of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designed capacity for processing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of waste (Wet, Dry, Sewage,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Faecal</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Sludge, C&amp;D) (400 Marks)</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Percentage of ULBs declared as </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Safaimitra</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Surakshit</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1" i="0" u="none" strike="noStrike" kern="1200" cap="none" spc="0" normalizeH="0" baseline="0" noProof="0" dirty="0" err="1">
                <a:ln>
                  <a:noFill/>
                </a:ln>
                <a:solidFill>
                  <a:prstClr val="black"/>
                </a:solidFill>
                <a:effectLst/>
                <a:uLnTx/>
                <a:uFillTx/>
                <a:latin typeface="Calibri" panose="020F0502020204030204"/>
                <a:ea typeface="+mn-ea"/>
                <a:cs typeface="+mn-cs"/>
              </a:rPr>
              <a:t>Seher</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(500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472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7713907" y="2451100"/>
            <a:ext cx="4478093" cy="4406900"/>
          </a:xfrm>
          <a:prstGeom prst="rect">
            <a:avLst/>
          </a:prstGeom>
          <a:noFill/>
          <a:ln w="9525">
            <a:noFill/>
            <a:miter lim="800000"/>
            <a:headEnd/>
            <a:tailEnd/>
          </a:ln>
        </p:spPr>
      </p:pic>
      <p:sp>
        <p:nvSpPr>
          <p:cNvPr id="2" name="TextBox 1"/>
          <p:cNvSpPr txBox="1"/>
          <p:nvPr/>
        </p:nvSpPr>
        <p:spPr>
          <a:xfrm>
            <a:off x="847687" y="1651378"/>
            <a:ext cx="7436503" cy="1241237"/>
          </a:xfrm>
          <a:prstGeom prst="rect">
            <a:avLst/>
          </a:prstGeom>
          <a:noFill/>
        </p:spPr>
        <p:txBody>
          <a:bodyPr wrap="square" rtlCol="0">
            <a:spAutoFit/>
          </a:bodyPr>
          <a:lstStyle/>
          <a:p>
            <a:r>
              <a:rPr lang="en-US" sz="3733" b="1" dirty="0">
                <a:solidFill>
                  <a:srgbClr val="00B050"/>
                </a:solidFill>
              </a:rPr>
              <a:t>Sanitation Response Unit</a:t>
            </a:r>
          </a:p>
          <a:p>
            <a:r>
              <a:rPr lang="en-US" sz="3733" b="1" dirty="0">
                <a:solidFill>
                  <a:schemeClr val="accent6">
                    <a:lumMod val="75000"/>
                  </a:schemeClr>
                </a:solidFill>
              </a:rPr>
              <a:t>Emergency Response Sanitation Unit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0" y="177810"/>
            <a:ext cx="6421310" cy="584775"/>
          </a:xfrm>
          <a:prstGeom prst="rect">
            <a:avLst/>
          </a:prstGeom>
          <a:noFill/>
        </p:spPr>
        <p:txBody>
          <a:bodyPr wrap="none" rtlCol="0">
            <a:spAutoFit/>
          </a:bodyPr>
          <a:lstStyle/>
          <a:p>
            <a:r>
              <a:rPr lang="en-US" sz="3200" b="1" dirty="0">
                <a:solidFill>
                  <a:schemeClr val="accent6">
                    <a:lumMod val="75000"/>
                  </a:schemeClr>
                </a:solidFill>
              </a:rPr>
              <a:t>Emergency Response Sanitation Unit</a:t>
            </a:r>
          </a:p>
        </p:txBody>
      </p:sp>
      <p:sp>
        <p:nvSpPr>
          <p:cNvPr id="4" name="Rectangle 3"/>
          <p:cNvSpPr/>
          <p:nvPr/>
        </p:nvSpPr>
        <p:spPr>
          <a:xfrm>
            <a:off x="203200" y="1397006"/>
            <a:ext cx="11988800" cy="5550237"/>
          </a:xfrm>
          <a:prstGeom prst="rect">
            <a:avLst/>
          </a:prstGeom>
        </p:spPr>
        <p:txBody>
          <a:bodyPr wrap="square">
            <a:spAutoFit/>
          </a:bodyPr>
          <a:lstStyle/>
          <a:p>
            <a:r>
              <a:rPr lang="en-US" sz="2400" b="1" u="sng" dirty="0">
                <a:solidFill>
                  <a:schemeClr val="accent6">
                    <a:lumMod val="75000"/>
                  </a:schemeClr>
                </a:solidFill>
              </a:rPr>
              <a:t>Why Needed </a:t>
            </a:r>
          </a:p>
          <a:p>
            <a:endParaRPr lang="en-US" sz="2400" b="1" u="sng" dirty="0">
              <a:solidFill>
                <a:schemeClr val="accent6">
                  <a:lumMod val="75000"/>
                </a:schemeClr>
              </a:solidFill>
            </a:endParaRPr>
          </a:p>
          <a:p>
            <a:pPr marL="613818">
              <a:spcAft>
                <a:spcPts val="1600"/>
              </a:spcAft>
              <a:buFont typeface="Wingdings" pitchFamily="2" charset="2"/>
              <a:buChar char="q"/>
            </a:pPr>
            <a:r>
              <a:rPr lang="en-US" sz="2400" dirty="0"/>
              <a:t>Government of India is committed to ensure that no person needs to enter any sewer or septic tank, unless absolutely inescapable in interest of greater public hygiene.</a:t>
            </a:r>
          </a:p>
          <a:p>
            <a:pPr marL="613818">
              <a:spcAft>
                <a:spcPts val="1600"/>
              </a:spcAft>
              <a:buFont typeface="Wingdings" pitchFamily="2" charset="2"/>
              <a:buChar char="q"/>
            </a:pPr>
            <a:r>
              <a:rPr lang="en-US" sz="2400" dirty="0"/>
              <a:t> More than 50% of households in Urban India dependent on </a:t>
            </a:r>
            <a:r>
              <a:rPr lang="en-US" sz="2400" b="1" dirty="0"/>
              <a:t>privately owned </a:t>
            </a:r>
            <a:r>
              <a:rPr lang="en-US" sz="2400" dirty="0"/>
              <a:t>septic tanks. (80-100% in smaller towns)</a:t>
            </a:r>
          </a:p>
          <a:p>
            <a:pPr marL="613818">
              <a:spcAft>
                <a:spcPts val="1600"/>
              </a:spcAft>
              <a:buFont typeface="Wingdings" pitchFamily="2" charset="2"/>
              <a:buChar char="q"/>
            </a:pPr>
            <a:r>
              <a:rPr lang="en-US" sz="2400" dirty="0"/>
              <a:t>Local Municipal Authorities do not take responsibility for construction standard/ periodic maintenance/ emergency repairs of these Private structures</a:t>
            </a:r>
          </a:p>
          <a:p>
            <a:pPr marL="613818">
              <a:spcAft>
                <a:spcPts val="1600"/>
              </a:spcAft>
              <a:buFont typeface="Wingdings" pitchFamily="2" charset="2"/>
              <a:buChar char="q"/>
            </a:pPr>
            <a:r>
              <a:rPr lang="en-US" sz="2400" dirty="0"/>
              <a:t> Private Septic tank owners are left to deal with </a:t>
            </a:r>
            <a:r>
              <a:rPr lang="en-US" sz="2400" dirty="0" err="1"/>
              <a:t>unorganised</a:t>
            </a:r>
            <a:r>
              <a:rPr lang="en-US" sz="2400" dirty="0"/>
              <a:t> private service providers</a:t>
            </a:r>
          </a:p>
          <a:p>
            <a:pPr marL="613818">
              <a:spcAft>
                <a:spcPts val="1600"/>
              </a:spcAft>
              <a:buFont typeface="Wingdings" pitchFamily="2" charset="2"/>
              <a:buChar char="q"/>
            </a:pPr>
            <a:r>
              <a:rPr lang="en-US" sz="2400" dirty="0"/>
              <a:t>Exploitation of workers from extreme vulnerable community – Poorly trained and Equipped</a:t>
            </a:r>
          </a:p>
          <a:p>
            <a:endParaRPr lang="en-US" sz="2400" dirty="0"/>
          </a:p>
        </p:txBody>
      </p:sp>
      <p:pic>
        <p:nvPicPr>
          <p:cNvPr id="5" name="Picture 3"/>
          <p:cNvPicPr>
            <a:picLocks noChangeAspect="1" noChangeArrowheads="1"/>
          </p:cNvPicPr>
          <p:nvPr/>
        </p:nvPicPr>
        <p:blipFill>
          <a:blip r:embed="rId2" cstate="print"/>
          <a:srcRect/>
          <a:stretch>
            <a:fillRect/>
          </a:stretch>
        </p:blipFill>
        <p:spPr bwMode="auto">
          <a:xfrm>
            <a:off x="10091740" y="0"/>
            <a:ext cx="1897060" cy="1866900"/>
          </a:xfrm>
          <a:prstGeom prst="rect">
            <a:avLst/>
          </a:prstGeom>
          <a:noFill/>
          <a:ln w="9525">
            <a:noFill/>
            <a:miter lim="800000"/>
            <a:headEnd/>
            <a:tailEnd/>
          </a:ln>
        </p:spPr>
      </p:pic>
      <p:sp>
        <p:nvSpPr>
          <p:cNvPr id="6" name="TextBox 5"/>
          <p:cNvSpPr txBox="1"/>
          <p:nvPr/>
        </p:nvSpPr>
        <p:spPr>
          <a:xfrm>
            <a:off x="508000" y="177809"/>
            <a:ext cx="6597640" cy="1077218"/>
          </a:xfrm>
          <a:prstGeom prst="rect">
            <a:avLst/>
          </a:prstGeom>
          <a:noFill/>
        </p:spPr>
        <p:txBody>
          <a:bodyPr wrap="none" rtlCol="0">
            <a:spAutoFit/>
          </a:bodyPr>
          <a:lstStyle/>
          <a:p>
            <a:r>
              <a:rPr lang="en-US" sz="3200" b="1" dirty="0">
                <a:solidFill>
                  <a:schemeClr val="accent6">
                    <a:lumMod val="75000"/>
                  </a:schemeClr>
                </a:solidFill>
              </a:rPr>
              <a:t>Emergency Response Sanitation Unit/</a:t>
            </a:r>
          </a:p>
          <a:p>
            <a:r>
              <a:rPr lang="en-US" sz="3200" b="1" dirty="0">
                <a:solidFill>
                  <a:srgbClr val="00B050"/>
                </a:solidFill>
              </a:rPr>
              <a:t>Sanitation Response Unit (SRU)</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84" y="2050576"/>
            <a:ext cx="10871200" cy="4196020"/>
          </a:xfrm>
          <a:prstGeom prst="rect">
            <a:avLst/>
          </a:prstGeom>
        </p:spPr>
        <p:txBody>
          <a:bodyPr wrap="square">
            <a:spAutoFit/>
          </a:bodyPr>
          <a:lstStyle/>
          <a:p>
            <a:pPr marL="613818"/>
            <a:r>
              <a:rPr lang="en-US" sz="2400" b="1" dirty="0">
                <a:solidFill>
                  <a:schemeClr val="accent6">
                    <a:lumMod val="75000"/>
                  </a:schemeClr>
                </a:solidFill>
              </a:rPr>
              <a:t>Why Needed</a:t>
            </a:r>
          </a:p>
          <a:p>
            <a:pPr marL="613818"/>
            <a:endParaRPr lang="en-US" sz="2400" b="1" dirty="0">
              <a:solidFill>
                <a:schemeClr val="accent6">
                  <a:lumMod val="75000"/>
                </a:schemeClr>
              </a:solidFill>
            </a:endParaRPr>
          </a:p>
          <a:p>
            <a:pPr marL="613818">
              <a:buFont typeface="Wingdings" pitchFamily="2" charset="2"/>
              <a:buChar char="q"/>
            </a:pPr>
            <a:r>
              <a:rPr lang="en-US" sz="2400" dirty="0"/>
              <a:t>The Private owner of a septic tank (if the designated </a:t>
            </a:r>
            <a:r>
              <a:rPr lang="en-US" sz="2400" b="1" dirty="0"/>
              <a:t>“employer</a:t>
            </a:r>
            <a:r>
              <a:rPr lang="en-US" sz="2400" dirty="0"/>
              <a:t>” under PEMSR Rules, 2013)- may not be in position to assume responsibilities listed under the Rules- </a:t>
            </a:r>
          </a:p>
          <a:p>
            <a:pPr marL="613818">
              <a:spcAft>
                <a:spcPts val="1600"/>
              </a:spcAft>
            </a:pPr>
            <a:r>
              <a:rPr lang="en-US" sz="2400" dirty="0"/>
              <a:t>     - With regards to equipping, making safety arrangements and training of </a:t>
            </a:r>
            <a:r>
              <a:rPr lang="en-US" sz="2400" dirty="0" err="1"/>
              <a:t>sewermen</a:t>
            </a:r>
            <a:endParaRPr lang="en-US" sz="2400" dirty="0"/>
          </a:p>
          <a:p>
            <a:pPr marL="613818">
              <a:spcAft>
                <a:spcPts val="1600"/>
              </a:spcAft>
              <a:buFont typeface="Wingdings" pitchFamily="2" charset="2"/>
              <a:buChar char="q"/>
            </a:pPr>
            <a:r>
              <a:rPr lang="en-US" sz="2400" dirty="0"/>
              <a:t>Private Owner can only be expected to make a </a:t>
            </a:r>
            <a:r>
              <a:rPr lang="en-US" sz="2400" b="1" dirty="0"/>
              <a:t>reasonable payment of fees</a:t>
            </a:r>
            <a:r>
              <a:rPr lang="en-US" sz="2400" dirty="0"/>
              <a:t>.</a:t>
            </a:r>
          </a:p>
          <a:p>
            <a:pPr marL="613818">
              <a:spcAft>
                <a:spcPts val="1600"/>
              </a:spcAft>
              <a:buFont typeface="Wingdings" pitchFamily="2" charset="2"/>
              <a:buChar char="q"/>
            </a:pPr>
            <a:r>
              <a:rPr lang="en-US" sz="2400" dirty="0"/>
              <a:t>There is a </a:t>
            </a:r>
            <a:r>
              <a:rPr lang="en-US" sz="2400" b="1" dirty="0"/>
              <a:t>need to combine “Responsibility with Authority</a:t>
            </a:r>
            <a:r>
              <a:rPr lang="en-US" sz="2400" dirty="0"/>
              <a:t>”  and enforcement of the Act to stop exploitation of poor.</a:t>
            </a:r>
          </a:p>
        </p:txBody>
      </p:sp>
      <p:sp>
        <p:nvSpPr>
          <p:cNvPr id="3" name="TextBox 2"/>
          <p:cNvSpPr txBox="1"/>
          <p:nvPr/>
        </p:nvSpPr>
        <p:spPr>
          <a:xfrm>
            <a:off x="508000" y="177809"/>
            <a:ext cx="6597640" cy="1077218"/>
          </a:xfrm>
          <a:prstGeom prst="rect">
            <a:avLst/>
          </a:prstGeom>
          <a:noFill/>
        </p:spPr>
        <p:txBody>
          <a:bodyPr wrap="none" rtlCol="0">
            <a:spAutoFit/>
          </a:bodyPr>
          <a:lstStyle/>
          <a:p>
            <a:r>
              <a:rPr lang="en-US" sz="3200" b="1" dirty="0">
                <a:solidFill>
                  <a:schemeClr val="accent6">
                    <a:lumMod val="75000"/>
                  </a:schemeClr>
                </a:solidFill>
              </a:rPr>
              <a:t>Emergency Response Sanitation Unit/</a:t>
            </a:r>
          </a:p>
          <a:p>
            <a:r>
              <a:rPr lang="en-US" sz="3200" b="1" dirty="0">
                <a:solidFill>
                  <a:srgbClr val="00B050"/>
                </a:solidFill>
              </a:rPr>
              <a:t>Sanitation Response Unit (SRU)</a:t>
            </a:r>
          </a:p>
        </p:txBody>
      </p:sp>
      <p:pic>
        <p:nvPicPr>
          <p:cNvPr id="4" name="Picture 3"/>
          <p:cNvPicPr>
            <a:picLocks noChangeAspect="1" noChangeArrowheads="1"/>
          </p:cNvPicPr>
          <p:nvPr/>
        </p:nvPicPr>
        <p:blipFill>
          <a:blip r:embed="rId2" cstate="print"/>
          <a:srcRect/>
          <a:stretch>
            <a:fillRect/>
          </a:stretch>
        </p:blipFill>
        <p:spPr bwMode="auto">
          <a:xfrm>
            <a:off x="10294959" y="3"/>
            <a:ext cx="1897060" cy="186690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9" y="40943"/>
            <a:ext cx="10160000" cy="8012450"/>
          </a:xfrm>
          <a:prstGeom prst="rect">
            <a:avLst/>
          </a:prstGeom>
        </p:spPr>
        <p:txBody>
          <a:bodyPr wrap="square">
            <a:spAutoFit/>
          </a:bodyPr>
          <a:lstStyle/>
          <a:p>
            <a:pPr>
              <a:spcAft>
                <a:spcPts val="1600"/>
              </a:spcAft>
            </a:pPr>
            <a:r>
              <a:rPr lang="en-US" sz="2400" b="1" u="sng" dirty="0">
                <a:solidFill>
                  <a:schemeClr val="accent6">
                    <a:lumMod val="75000"/>
                  </a:schemeClr>
                </a:solidFill>
              </a:rPr>
              <a:t>Objective</a:t>
            </a:r>
          </a:p>
          <a:p>
            <a:pPr>
              <a:spcAft>
                <a:spcPts val="1600"/>
              </a:spcAft>
            </a:pPr>
            <a:r>
              <a:rPr lang="en-US" sz="2400" dirty="0"/>
              <a:t>Professionally trained, motivated and equipped </a:t>
            </a:r>
            <a:r>
              <a:rPr lang="en-US" sz="2400" dirty="0" err="1"/>
              <a:t>sewermen</a:t>
            </a:r>
            <a:r>
              <a:rPr lang="en-US" sz="2400" dirty="0"/>
              <a:t> and necessary entry equipment needs to be made available at location of a Sewer or Septic Tank emergency within a reasonable timeframe .</a:t>
            </a:r>
          </a:p>
          <a:p>
            <a:pPr>
              <a:spcAft>
                <a:spcPts val="1600"/>
              </a:spcAft>
            </a:pPr>
            <a:r>
              <a:rPr lang="en-US" sz="2400" b="1" u="sng" dirty="0">
                <a:solidFill>
                  <a:schemeClr val="accent6">
                    <a:lumMod val="75000"/>
                  </a:schemeClr>
                </a:solidFill>
              </a:rPr>
              <a:t>Salient Features</a:t>
            </a:r>
          </a:p>
          <a:p>
            <a:pPr>
              <a:spcAft>
                <a:spcPts val="1600"/>
              </a:spcAft>
            </a:pPr>
            <a:r>
              <a:rPr lang="en-US" sz="2400" dirty="0"/>
              <a:t>An </a:t>
            </a:r>
            <a:r>
              <a:rPr lang="en-US" sz="2400" dirty="0" err="1"/>
              <a:t>Organisation</a:t>
            </a:r>
            <a:r>
              <a:rPr lang="en-US" sz="2400" dirty="0"/>
              <a:t> headed by a nominated </a:t>
            </a:r>
            <a:r>
              <a:rPr lang="en-US" sz="2400" b="1" dirty="0">
                <a:solidFill>
                  <a:schemeClr val="accent5">
                    <a:lumMod val="75000"/>
                  </a:schemeClr>
                </a:solidFill>
              </a:rPr>
              <a:t>Responsible Sanitation Authority (RSA)</a:t>
            </a:r>
          </a:p>
          <a:p>
            <a:pPr>
              <a:spcAft>
                <a:spcPts val="1600"/>
              </a:spcAft>
            </a:pPr>
            <a:r>
              <a:rPr lang="en-US" sz="2400" b="1" dirty="0">
                <a:solidFill>
                  <a:schemeClr val="accent5">
                    <a:lumMod val="50000"/>
                  </a:schemeClr>
                </a:solidFill>
              </a:rPr>
              <a:t>Sanitation Response Units (SRU)/ </a:t>
            </a:r>
            <a:r>
              <a:rPr lang="en-US" sz="2400" dirty="0"/>
              <a:t>ERSU Located in HQ towns of Each District</a:t>
            </a:r>
          </a:p>
          <a:p>
            <a:pPr>
              <a:spcAft>
                <a:spcPts val="1600"/>
              </a:spcAft>
            </a:pPr>
            <a:r>
              <a:rPr lang="en-US" sz="2400" b="1" dirty="0">
                <a:solidFill>
                  <a:schemeClr val="accent5">
                    <a:lumMod val="75000"/>
                  </a:schemeClr>
                </a:solidFill>
              </a:rPr>
              <a:t>Scaled at 1 SRU per District  </a:t>
            </a:r>
            <a:r>
              <a:rPr lang="en-US" sz="2400" dirty="0"/>
              <a:t>-  Responsible for Sanitation Emergencies in all ULBs and </a:t>
            </a:r>
            <a:r>
              <a:rPr lang="en-US" sz="2400" dirty="0" err="1"/>
              <a:t>Panchayats</a:t>
            </a:r>
            <a:r>
              <a:rPr lang="en-US" sz="2400" dirty="0"/>
              <a:t> within the district.</a:t>
            </a:r>
          </a:p>
          <a:p>
            <a:pPr>
              <a:spcAft>
                <a:spcPts val="1600"/>
              </a:spcAft>
            </a:pPr>
            <a:r>
              <a:rPr lang="en-US" sz="2400" dirty="0"/>
              <a:t>Additional SRU  for need of each Municipal Corp.  in District</a:t>
            </a:r>
          </a:p>
          <a:p>
            <a:pPr>
              <a:spcAft>
                <a:spcPts val="1600"/>
              </a:spcAft>
            </a:pPr>
            <a:r>
              <a:rPr lang="en-US" sz="2400" dirty="0"/>
              <a:t>Generally based on structure of the Fire Services/ Fire Brigade</a:t>
            </a:r>
          </a:p>
          <a:p>
            <a:pPr>
              <a:buFont typeface="Wingdings" pitchFamily="2" charset="2"/>
              <a:buChar char="q"/>
            </a:pPr>
            <a:r>
              <a:rPr lang="en-US" sz="2400" b="1" dirty="0">
                <a:solidFill>
                  <a:srgbClr val="FF0000"/>
                </a:solidFill>
              </a:rPr>
              <a:t>5 digit toll free helpline RTN </a:t>
            </a:r>
          </a:p>
          <a:p>
            <a:pPr>
              <a:buFont typeface="Wingdings" pitchFamily="2" charset="2"/>
              <a:buChar char="q"/>
            </a:pPr>
            <a:r>
              <a:rPr lang="en-US" sz="2400" b="1" dirty="0">
                <a:solidFill>
                  <a:srgbClr val="FF0000"/>
                </a:solidFill>
              </a:rPr>
              <a:t>Special Mobile Response System (SHRAVAN)</a:t>
            </a:r>
          </a:p>
          <a:p>
            <a:endParaRPr lang="en-US" sz="2400" dirty="0"/>
          </a:p>
          <a:p>
            <a:endParaRPr lang="en-US" sz="2400" dirty="0"/>
          </a:p>
          <a:p>
            <a:endParaRPr lang="en-US" sz="2400" dirty="0"/>
          </a:p>
          <a:p>
            <a:pPr>
              <a:spcAft>
                <a:spcPts val="1600"/>
              </a:spcAft>
            </a:pPr>
            <a:endParaRPr lang="en-US" sz="2400" dirty="0"/>
          </a:p>
        </p:txBody>
      </p:sp>
      <p:pic>
        <p:nvPicPr>
          <p:cNvPr id="3" name="Picture 3"/>
          <p:cNvPicPr>
            <a:picLocks noChangeAspect="1" noChangeArrowheads="1"/>
          </p:cNvPicPr>
          <p:nvPr/>
        </p:nvPicPr>
        <p:blipFill>
          <a:blip r:embed="rId2" cstate="print"/>
          <a:srcRect/>
          <a:stretch>
            <a:fillRect/>
          </a:stretch>
        </p:blipFill>
        <p:spPr bwMode="auto">
          <a:xfrm>
            <a:off x="10464809" y="279403"/>
            <a:ext cx="1897060" cy="18669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A51DA9-AA76-4A85-AB48-74EB80CFED6C}"/>
              </a:ext>
            </a:extLst>
          </p:cNvPr>
          <p:cNvSpPr/>
          <p:nvPr/>
        </p:nvSpPr>
        <p:spPr>
          <a:xfrm>
            <a:off x="0" y="1600201"/>
            <a:ext cx="12192000" cy="467139"/>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sz="2800" b="1" dirty="0">
                <a:solidFill>
                  <a:prstClr val="white"/>
                </a:solidFill>
                <a:latin typeface="Arial" pitchFamily="34" charset="0"/>
                <a:ea typeface="Calibri" pitchFamily="34" charset="0"/>
                <a:cs typeface="Arial" pitchFamily="34" charset="0"/>
              </a:rPr>
              <a:t>Composition</a:t>
            </a:r>
            <a:endParaRPr lang="en-US" sz="2800" b="1" dirty="0">
              <a:solidFill>
                <a:srgbClr val="F79646"/>
              </a:solidFill>
              <a:latin typeface="Arial" pitchFamily="34" charset="0"/>
              <a:ea typeface="Calibri"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15529768"/>
              </p:ext>
            </p:extLst>
          </p:nvPr>
        </p:nvGraphicFramePr>
        <p:xfrm>
          <a:off x="0" y="2067340"/>
          <a:ext cx="8269836" cy="4823474"/>
        </p:xfrm>
        <a:graphic>
          <a:graphicData uri="http://schemas.openxmlformats.org/drawingml/2006/table">
            <a:tbl>
              <a:tblPr firstRow="1" bandRow="1">
                <a:tableStyleId>{5C22544A-7EE6-4342-B048-85BDC9FD1C3A}</a:tableStyleId>
              </a:tblPr>
              <a:tblGrid>
                <a:gridCol w="627797">
                  <a:extLst>
                    <a:ext uri="{9D8B030D-6E8A-4147-A177-3AD203B41FA5}">
                      <a16:colId xmlns:a16="http://schemas.microsoft.com/office/drawing/2014/main" val="20000"/>
                    </a:ext>
                  </a:extLst>
                </a:gridCol>
                <a:gridCol w="1865526">
                  <a:extLst>
                    <a:ext uri="{9D8B030D-6E8A-4147-A177-3AD203B41FA5}">
                      <a16:colId xmlns:a16="http://schemas.microsoft.com/office/drawing/2014/main" val="20001"/>
                    </a:ext>
                  </a:extLst>
                </a:gridCol>
                <a:gridCol w="4169808">
                  <a:extLst>
                    <a:ext uri="{9D8B030D-6E8A-4147-A177-3AD203B41FA5}">
                      <a16:colId xmlns:a16="http://schemas.microsoft.com/office/drawing/2014/main" val="20002"/>
                    </a:ext>
                  </a:extLst>
                </a:gridCol>
                <a:gridCol w="1606705">
                  <a:extLst>
                    <a:ext uri="{9D8B030D-6E8A-4147-A177-3AD203B41FA5}">
                      <a16:colId xmlns:a16="http://schemas.microsoft.com/office/drawing/2014/main" val="20003"/>
                    </a:ext>
                  </a:extLst>
                </a:gridCol>
              </a:tblGrid>
              <a:tr h="484957">
                <a:tc>
                  <a:txBody>
                    <a:bodyPr/>
                    <a:lstStyle/>
                    <a:p>
                      <a:r>
                        <a:rPr lang="en-US" sz="1500" dirty="0"/>
                        <a:t>S. No.</a:t>
                      </a:r>
                    </a:p>
                  </a:txBody>
                  <a:tcPr marT="34291" marB="34291"/>
                </a:tc>
                <a:tc>
                  <a:txBody>
                    <a:bodyPr/>
                    <a:lstStyle/>
                    <a:p>
                      <a:r>
                        <a:rPr lang="en-US" sz="1500" dirty="0"/>
                        <a:t>Officer/ Staff</a:t>
                      </a:r>
                    </a:p>
                  </a:txBody>
                  <a:tcPr marT="34291" marB="34291"/>
                </a:tc>
                <a:tc>
                  <a:txBody>
                    <a:bodyPr/>
                    <a:lstStyle/>
                    <a:p>
                      <a:r>
                        <a:rPr lang="en-US" sz="1500" dirty="0"/>
                        <a:t>Mechanism of Appointment</a:t>
                      </a:r>
                    </a:p>
                  </a:txBody>
                  <a:tcPr marT="34291" marB="34291"/>
                </a:tc>
                <a:tc>
                  <a:txBody>
                    <a:bodyPr/>
                    <a:lstStyle/>
                    <a:p>
                      <a:r>
                        <a:rPr lang="en-US" sz="1500" dirty="0"/>
                        <a:t>Nature of Appt.</a:t>
                      </a:r>
                    </a:p>
                  </a:txBody>
                  <a:tcPr marT="34291" marB="34291"/>
                </a:tc>
                <a:extLst>
                  <a:ext uri="{0D108BD9-81ED-4DB2-BD59-A6C34878D82A}">
                    <a16:rowId xmlns:a16="http://schemas.microsoft.com/office/drawing/2014/main" val="10000"/>
                  </a:ext>
                </a:extLst>
              </a:tr>
              <a:tr h="695807">
                <a:tc>
                  <a:txBody>
                    <a:bodyPr/>
                    <a:lstStyle/>
                    <a:p>
                      <a:r>
                        <a:rPr lang="en-US" sz="1500" dirty="0"/>
                        <a:t>1</a:t>
                      </a:r>
                    </a:p>
                  </a:txBody>
                  <a:tcPr marT="34291" marB="34291"/>
                </a:tc>
                <a:tc>
                  <a:txBody>
                    <a:bodyPr/>
                    <a:lstStyle/>
                    <a:p>
                      <a:r>
                        <a:rPr lang="en-US" sz="1500" b="1" dirty="0">
                          <a:solidFill>
                            <a:srgbClr val="FF0000"/>
                          </a:solidFill>
                          <a:latin typeface="+mn-lt"/>
                          <a:cs typeface="Arial" panose="020B0604020202020204" pitchFamily="34" charset="0"/>
                        </a:rPr>
                        <a:t>Responsible Sanitation Authority (RSA)</a:t>
                      </a:r>
                      <a:endParaRPr lang="en-US" sz="1500" dirty="0">
                        <a:solidFill>
                          <a:srgbClr val="FF0000"/>
                        </a:solidFill>
                        <a:latin typeface="+mn-lt"/>
                      </a:endParaRPr>
                    </a:p>
                  </a:txBody>
                  <a:tcPr marT="34291" marB="34291"/>
                </a:tc>
                <a:tc>
                  <a:txBody>
                    <a:bodyPr/>
                    <a:lstStyle/>
                    <a:p>
                      <a:r>
                        <a:rPr lang="en-US" sz="1500" dirty="0">
                          <a:latin typeface="+mn-lt"/>
                        </a:rPr>
                        <a:t>Nomination through </a:t>
                      </a:r>
                      <a:r>
                        <a:rPr lang="en-US" sz="1500" b="1" dirty="0">
                          <a:latin typeface="+mn-lt"/>
                        </a:rPr>
                        <a:t>State Gazette Notification</a:t>
                      </a:r>
                    </a:p>
                    <a:p>
                      <a:r>
                        <a:rPr lang="en-US" sz="1500" dirty="0" err="1">
                          <a:latin typeface="+mn-lt"/>
                        </a:rPr>
                        <a:t>Disst</a:t>
                      </a:r>
                      <a:r>
                        <a:rPr lang="en-US" sz="1500" dirty="0">
                          <a:latin typeface="+mn-lt"/>
                        </a:rPr>
                        <a:t> Collector or Equivalent</a:t>
                      </a:r>
                    </a:p>
                  </a:txBody>
                  <a:tcPr marT="34291" marB="34291"/>
                </a:tc>
                <a:tc>
                  <a:txBody>
                    <a:bodyPr/>
                    <a:lstStyle/>
                    <a:p>
                      <a:r>
                        <a:rPr lang="en-US" sz="1500" dirty="0">
                          <a:latin typeface="+mn-lt"/>
                        </a:rPr>
                        <a:t>Additional Role</a:t>
                      </a:r>
                    </a:p>
                  </a:txBody>
                  <a:tcPr marT="34291" marB="34291"/>
                </a:tc>
                <a:extLst>
                  <a:ext uri="{0D108BD9-81ED-4DB2-BD59-A6C34878D82A}">
                    <a16:rowId xmlns:a16="http://schemas.microsoft.com/office/drawing/2014/main" val="10001"/>
                  </a:ext>
                </a:extLst>
              </a:tr>
              <a:tr h="711898">
                <a:tc>
                  <a:txBody>
                    <a:bodyPr/>
                    <a:lstStyle/>
                    <a:p>
                      <a:r>
                        <a:rPr lang="en-US" sz="1500" dirty="0"/>
                        <a:t>2</a:t>
                      </a:r>
                    </a:p>
                  </a:txBody>
                  <a:tcPr marT="34291" marB="34291"/>
                </a:tc>
                <a:tc>
                  <a:txBody>
                    <a:bodyPr/>
                    <a:lstStyle/>
                    <a:p>
                      <a:r>
                        <a:rPr lang="en-IN" sz="1500" b="1" dirty="0">
                          <a:solidFill>
                            <a:schemeClr val="accent5">
                              <a:lumMod val="75000"/>
                            </a:schemeClr>
                          </a:solidFill>
                          <a:latin typeface="+mn-lt"/>
                          <a:cs typeface="Arial" panose="020B0604020202020204" pitchFamily="34" charset="0"/>
                        </a:rPr>
                        <a:t>Officer In-charge of ERSU</a:t>
                      </a:r>
                      <a:endParaRPr lang="en-US" sz="1500" dirty="0">
                        <a:solidFill>
                          <a:schemeClr val="accent5">
                            <a:lumMod val="75000"/>
                          </a:schemeClr>
                        </a:solidFill>
                        <a:latin typeface="+mn-lt"/>
                      </a:endParaRPr>
                    </a:p>
                  </a:txBody>
                  <a:tcPr marT="34291" marB="34291"/>
                </a:tc>
                <a:tc>
                  <a:txBody>
                    <a:bodyPr/>
                    <a:lstStyle/>
                    <a:p>
                      <a:r>
                        <a:rPr lang="en-US" sz="1500" dirty="0">
                          <a:latin typeface="+mn-lt"/>
                        </a:rPr>
                        <a:t>Through Municipal or </a:t>
                      </a:r>
                      <a:r>
                        <a:rPr lang="en-US" sz="1500" dirty="0" err="1">
                          <a:latin typeface="+mn-lt"/>
                        </a:rPr>
                        <a:t>Distt</a:t>
                      </a:r>
                      <a:r>
                        <a:rPr lang="en-US" sz="1500" dirty="0">
                          <a:latin typeface="+mn-lt"/>
                        </a:rPr>
                        <a:t> </a:t>
                      </a:r>
                      <a:r>
                        <a:rPr lang="en-US" sz="1500" b="1" dirty="0">
                          <a:latin typeface="+mn-lt"/>
                        </a:rPr>
                        <a:t>Office Order</a:t>
                      </a:r>
                    </a:p>
                    <a:p>
                      <a:r>
                        <a:rPr lang="en-US" sz="1500" dirty="0">
                          <a:latin typeface="+mn-lt"/>
                        </a:rPr>
                        <a:t>Executive Engineer or </a:t>
                      </a:r>
                      <a:r>
                        <a:rPr lang="en-US" sz="1500" dirty="0" err="1">
                          <a:latin typeface="+mn-lt"/>
                        </a:rPr>
                        <a:t>Eq</a:t>
                      </a:r>
                      <a:endParaRPr lang="en-US" sz="1500" dirty="0">
                        <a:latin typeface="+mn-lt"/>
                      </a:endParaRPr>
                    </a:p>
                    <a:p>
                      <a:r>
                        <a:rPr lang="en-US" sz="1500" dirty="0">
                          <a:latin typeface="+mn-lt"/>
                        </a:rPr>
                        <a:t>AEE or </a:t>
                      </a:r>
                      <a:r>
                        <a:rPr lang="en-US" sz="1500" dirty="0" err="1">
                          <a:latin typeface="+mn-lt"/>
                        </a:rPr>
                        <a:t>Eq</a:t>
                      </a:r>
                      <a:r>
                        <a:rPr lang="en-US" sz="1500" dirty="0">
                          <a:latin typeface="+mn-lt"/>
                        </a:rPr>
                        <a:t> for ULBs &lt; 2 </a:t>
                      </a:r>
                      <a:r>
                        <a:rPr lang="en-US" sz="1500" dirty="0" err="1">
                          <a:latin typeface="+mn-lt"/>
                        </a:rPr>
                        <a:t>Lakh</a:t>
                      </a:r>
                      <a:endParaRPr lang="en-US" sz="1500" dirty="0">
                        <a:latin typeface="+mn-lt"/>
                      </a:endParaRPr>
                    </a:p>
                  </a:txBody>
                  <a:tcPr marT="34291" marB="34291"/>
                </a:tc>
                <a:tc>
                  <a:txBody>
                    <a:bodyPr/>
                    <a:lstStyle/>
                    <a:p>
                      <a:r>
                        <a:rPr lang="en-US" sz="1500" dirty="0">
                          <a:latin typeface="+mn-lt"/>
                        </a:rPr>
                        <a:t>Additional Role</a:t>
                      </a:r>
                    </a:p>
                  </a:txBody>
                  <a:tcPr marT="34291" marB="34291"/>
                </a:tc>
                <a:extLst>
                  <a:ext uri="{0D108BD9-81ED-4DB2-BD59-A6C34878D82A}">
                    <a16:rowId xmlns:a16="http://schemas.microsoft.com/office/drawing/2014/main" val="10002"/>
                  </a:ext>
                </a:extLst>
              </a:tr>
              <a:tr h="496172">
                <a:tc>
                  <a:txBody>
                    <a:bodyPr/>
                    <a:lstStyle/>
                    <a:p>
                      <a:r>
                        <a:rPr lang="en-US" sz="1500" dirty="0"/>
                        <a:t>4</a:t>
                      </a:r>
                    </a:p>
                  </a:txBody>
                  <a:tcPr marT="34291" marB="34291"/>
                </a:tc>
                <a:tc>
                  <a:txBody>
                    <a:bodyPr/>
                    <a:lstStyle/>
                    <a:p>
                      <a:r>
                        <a:rPr lang="en-US" sz="1500" b="1" dirty="0">
                          <a:latin typeface="+mn-lt"/>
                        </a:rPr>
                        <a:t>Duty/  Entry Supervisor</a:t>
                      </a:r>
                    </a:p>
                  </a:txBody>
                  <a:tcPr marT="34291" marB="3429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Through Municipal or </a:t>
                      </a:r>
                      <a:r>
                        <a:rPr lang="en-US" sz="1500" dirty="0" err="1">
                          <a:latin typeface="+mn-lt"/>
                        </a:rPr>
                        <a:t>Distt</a:t>
                      </a:r>
                      <a:r>
                        <a:rPr lang="en-US" sz="1500" dirty="0">
                          <a:latin typeface="+mn-lt"/>
                        </a:rPr>
                        <a:t> </a:t>
                      </a:r>
                      <a:r>
                        <a:rPr lang="en-US" sz="1500" b="1" dirty="0">
                          <a:latin typeface="+mn-lt"/>
                        </a:rPr>
                        <a:t>Office Order</a:t>
                      </a:r>
                    </a:p>
                    <a:p>
                      <a:r>
                        <a:rPr lang="en-IN" sz="1500" b="0" dirty="0">
                          <a:latin typeface="+mn-lt"/>
                          <a:cs typeface="Arial" panose="020B0604020202020204" pitchFamily="34" charset="0"/>
                        </a:rPr>
                        <a:t>Junior Engineer or Sanitary Inspector </a:t>
                      </a:r>
                      <a:endParaRPr lang="en-US" sz="1500" b="0" dirty="0">
                        <a:latin typeface="+mn-lt"/>
                      </a:endParaRPr>
                    </a:p>
                  </a:txBody>
                  <a:tcPr marT="34291" marB="34291"/>
                </a:tc>
                <a:tc>
                  <a:txBody>
                    <a:bodyPr/>
                    <a:lstStyle/>
                    <a:p>
                      <a:r>
                        <a:rPr lang="en-US" sz="1500" dirty="0">
                          <a:latin typeface="+mn-lt"/>
                        </a:rPr>
                        <a:t>Additional Role</a:t>
                      </a:r>
                    </a:p>
                  </a:txBody>
                  <a:tcPr marT="34291" marB="34291"/>
                </a:tc>
                <a:extLst>
                  <a:ext uri="{0D108BD9-81ED-4DB2-BD59-A6C34878D82A}">
                    <a16:rowId xmlns:a16="http://schemas.microsoft.com/office/drawing/2014/main" val="10003"/>
                  </a:ext>
                </a:extLst>
              </a:tr>
              <a:tr h="711898">
                <a:tc>
                  <a:txBody>
                    <a:bodyPr/>
                    <a:lstStyle/>
                    <a:p>
                      <a:r>
                        <a:rPr lang="en-US" sz="1500" dirty="0"/>
                        <a:t>5</a:t>
                      </a:r>
                    </a:p>
                  </a:txBody>
                  <a:tcPr marT="34291" marB="34291"/>
                </a:tc>
                <a:tc>
                  <a:txBody>
                    <a:bodyPr/>
                    <a:lstStyle/>
                    <a:p>
                      <a:r>
                        <a:rPr lang="en-US" sz="1500" dirty="0">
                          <a:latin typeface="+mn-lt"/>
                        </a:rPr>
                        <a:t>Administrative Supervisor</a:t>
                      </a:r>
                    </a:p>
                  </a:txBody>
                  <a:tcPr marT="34291" marB="3429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Through Municipal or </a:t>
                      </a:r>
                      <a:r>
                        <a:rPr lang="en-US" sz="1500" dirty="0" err="1">
                          <a:latin typeface="+mn-lt"/>
                        </a:rPr>
                        <a:t>Distt</a:t>
                      </a:r>
                      <a:r>
                        <a:rPr lang="en-US" sz="1500" dirty="0">
                          <a:latin typeface="+mn-lt"/>
                        </a:rPr>
                        <a:t> </a:t>
                      </a:r>
                      <a:r>
                        <a:rPr lang="en-US" sz="1500" b="1" dirty="0">
                          <a:latin typeface="+mn-lt"/>
                        </a:rPr>
                        <a:t>Office Order</a:t>
                      </a:r>
                    </a:p>
                    <a:p>
                      <a:r>
                        <a:rPr lang="en-IN" sz="1500" b="0" dirty="0">
                          <a:latin typeface="+mn-lt"/>
                          <a:cs typeface="Arial" panose="020B0604020202020204" pitchFamily="34" charset="0"/>
                        </a:rPr>
                        <a:t>Junior Engineer or Sanitary Inspector  or </a:t>
                      </a:r>
                      <a:r>
                        <a:rPr lang="en-IN" sz="1500" b="0" dirty="0" err="1">
                          <a:latin typeface="+mn-lt"/>
                          <a:cs typeface="Arial" panose="020B0604020202020204" pitchFamily="34" charset="0"/>
                        </a:rPr>
                        <a:t>Eq</a:t>
                      </a:r>
                      <a:r>
                        <a:rPr lang="en-IN" sz="1500" b="0" dirty="0">
                          <a:latin typeface="+mn-lt"/>
                          <a:cs typeface="Arial" panose="020B0604020202020204" pitchFamily="34" charset="0"/>
                        </a:rPr>
                        <a:t> Ministerial</a:t>
                      </a:r>
                      <a:endParaRPr lang="en-US" sz="1500" b="0" dirty="0">
                        <a:latin typeface="+mn-lt"/>
                      </a:endParaRPr>
                    </a:p>
                  </a:txBody>
                  <a:tcPr marT="34291" marB="34291"/>
                </a:tc>
                <a:tc>
                  <a:txBody>
                    <a:bodyPr/>
                    <a:lstStyle/>
                    <a:p>
                      <a:r>
                        <a:rPr lang="en-US" sz="1500" dirty="0">
                          <a:latin typeface="+mn-lt"/>
                        </a:rPr>
                        <a:t>Full Time</a:t>
                      </a:r>
                    </a:p>
                  </a:txBody>
                  <a:tcPr marT="34291" marB="34291"/>
                </a:tc>
                <a:extLst>
                  <a:ext uri="{0D108BD9-81ED-4DB2-BD59-A6C34878D82A}">
                    <a16:rowId xmlns:a16="http://schemas.microsoft.com/office/drawing/2014/main" val="10004"/>
                  </a:ext>
                </a:extLst>
              </a:tr>
              <a:tr h="496172">
                <a:tc>
                  <a:txBody>
                    <a:bodyPr/>
                    <a:lstStyle/>
                    <a:p>
                      <a:r>
                        <a:rPr lang="en-US" sz="1500" dirty="0"/>
                        <a:t>6</a:t>
                      </a:r>
                    </a:p>
                  </a:txBody>
                  <a:tcPr marT="34291" marB="34291"/>
                </a:tc>
                <a:tc>
                  <a:txBody>
                    <a:bodyPr/>
                    <a:lstStyle/>
                    <a:p>
                      <a:r>
                        <a:rPr lang="en-US" sz="1500" dirty="0">
                          <a:latin typeface="+mn-lt"/>
                        </a:rPr>
                        <a:t>Call centre Attendant</a:t>
                      </a:r>
                    </a:p>
                  </a:txBody>
                  <a:tcPr marT="34291" marB="3429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Through Municipal or </a:t>
                      </a:r>
                      <a:r>
                        <a:rPr lang="en-US" sz="1500" dirty="0" err="1">
                          <a:latin typeface="+mn-lt"/>
                        </a:rPr>
                        <a:t>Distt</a:t>
                      </a:r>
                      <a:r>
                        <a:rPr lang="en-US" sz="1500" dirty="0">
                          <a:latin typeface="+mn-lt"/>
                        </a:rPr>
                        <a:t> </a:t>
                      </a:r>
                      <a:r>
                        <a:rPr lang="en-US" sz="1500" b="1" dirty="0">
                          <a:latin typeface="+mn-lt"/>
                        </a:rPr>
                        <a:t>Office Order</a:t>
                      </a:r>
                    </a:p>
                    <a:p>
                      <a:endParaRPr lang="en-US" sz="1500" dirty="0">
                        <a:latin typeface="+mn-lt"/>
                      </a:endParaRPr>
                    </a:p>
                  </a:txBody>
                  <a:tcPr marT="34291" marB="34291"/>
                </a:tc>
                <a:tc>
                  <a:txBody>
                    <a:bodyPr/>
                    <a:lstStyle/>
                    <a:p>
                      <a:r>
                        <a:rPr lang="en-US" sz="1500" dirty="0">
                          <a:latin typeface="+mn-lt"/>
                        </a:rPr>
                        <a:t>Full Time/ Outsourced</a:t>
                      </a:r>
                    </a:p>
                  </a:txBody>
                  <a:tcPr marT="34291" marB="34291"/>
                </a:tc>
                <a:extLst>
                  <a:ext uri="{0D108BD9-81ED-4DB2-BD59-A6C34878D82A}">
                    <a16:rowId xmlns:a16="http://schemas.microsoft.com/office/drawing/2014/main" val="10005"/>
                  </a:ext>
                </a:extLst>
              </a:tr>
              <a:tr h="927624">
                <a:tc>
                  <a:txBody>
                    <a:bodyPr/>
                    <a:lstStyle/>
                    <a:p>
                      <a:r>
                        <a:rPr lang="en-US" sz="1500" dirty="0"/>
                        <a:t>7</a:t>
                      </a:r>
                    </a:p>
                  </a:txBody>
                  <a:tcPr marT="34291" marB="34291"/>
                </a:tc>
                <a:tc>
                  <a:txBody>
                    <a:bodyPr/>
                    <a:lstStyle/>
                    <a:p>
                      <a:r>
                        <a:rPr lang="en-US" sz="1500" dirty="0">
                          <a:latin typeface="+mn-lt"/>
                        </a:rPr>
                        <a:t>Sewer Entry Professionals (</a:t>
                      </a:r>
                      <a:r>
                        <a:rPr lang="en-US" sz="1500" b="1" dirty="0">
                          <a:latin typeface="+mn-lt"/>
                        </a:rPr>
                        <a:t>Sewer Commandos</a:t>
                      </a:r>
                      <a:r>
                        <a:rPr lang="en-US" sz="1500" dirty="0">
                          <a:latin typeface="+mn-lt"/>
                        </a:rPr>
                        <a:t>)</a:t>
                      </a:r>
                    </a:p>
                  </a:txBody>
                  <a:tcPr marT="34291" marB="3429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Through Municipal or </a:t>
                      </a:r>
                      <a:r>
                        <a:rPr lang="en-US" sz="1500" dirty="0" err="1">
                          <a:latin typeface="+mn-lt"/>
                        </a:rPr>
                        <a:t>Distt</a:t>
                      </a:r>
                      <a:r>
                        <a:rPr lang="en-US" sz="1500" dirty="0">
                          <a:latin typeface="+mn-lt"/>
                        </a:rPr>
                        <a:t> </a:t>
                      </a:r>
                      <a:r>
                        <a:rPr lang="en-US" sz="1500" b="1" dirty="0">
                          <a:latin typeface="+mn-lt"/>
                        </a:rPr>
                        <a:t>Office Order</a:t>
                      </a:r>
                    </a:p>
                    <a:p>
                      <a:r>
                        <a:rPr lang="en-IN" sz="1500" dirty="0">
                          <a:latin typeface="Arial" panose="020B0604020202020204" pitchFamily="34" charset="0"/>
                          <a:cs typeface="Arial" panose="020B0604020202020204" pitchFamily="34" charset="0"/>
                        </a:rPr>
                        <a:t>7%  of Municipal sewer men/ </a:t>
                      </a:r>
                      <a:r>
                        <a:rPr lang="en-IN" sz="1500" dirty="0" err="1">
                          <a:latin typeface="Arial" panose="020B0604020202020204" pitchFamily="34" charset="0"/>
                          <a:cs typeface="Arial" panose="020B0604020202020204" pitchFamily="34" charset="0"/>
                        </a:rPr>
                        <a:t>beldars</a:t>
                      </a:r>
                      <a:r>
                        <a:rPr lang="en-IN" sz="1500" dirty="0">
                          <a:latin typeface="Arial" panose="020B0604020202020204" pitchFamily="34" charset="0"/>
                          <a:cs typeface="Arial" panose="020B0604020202020204" pitchFamily="34" charset="0"/>
                        </a:rPr>
                        <a:t> or sewer men of </a:t>
                      </a:r>
                      <a:r>
                        <a:rPr lang="en-IN" sz="1500" dirty="0" err="1">
                          <a:latin typeface="Arial" panose="020B0604020202020204" pitchFamily="34" charset="0"/>
                          <a:cs typeface="Arial" panose="020B0604020202020204" pitchFamily="34" charset="0"/>
                        </a:rPr>
                        <a:t>parastatal</a:t>
                      </a:r>
                      <a:r>
                        <a:rPr lang="en-IN" sz="1500" dirty="0">
                          <a:latin typeface="Arial" panose="020B0604020202020204" pitchFamily="34" charset="0"/>
                          <a:cs typeface="Arial" panose="020B0604020202020204" pitchFamily="34" charset="0"/>
                        </a:rPr>
                        <a:t>/ PHED or Empanelled PSSO workmen</a:t>
                      </a:r>
                      <a:endParaRPr lang="en-US" sz="1500" dirty="0">
                        <a:latin typeface="+mn-lt"/>
                      </a:endParaRPr>
                    </a:p>
                  </a:txBody>
                  <a:tcPr marT="34291" marB="34291"/>
                </a:tc>
                <a:tc>
                  <a:txBody>
                    <a:bodyPr/>
                    <a:lstStyle/>
                    <a:p>
                      <a:r>
                        <a:rPr lang="en-US" sz="1500" dirty="0">
                          <a:latin typeface="+mn-lt"/>
                        </a:rPr>
                        <a:t>Additional Role</a:t>
                      </a:r>
                    </a:p>
                  </a:txBody>
                  <a:tcPr marT="34291" marB="34291"/>
                </a:tc>
                <a:extLst>
                  <a:ext uri="{0D108BD9-81ED-4DB2-BD59-A6C34878D82A}">
                    <a16:rowId xmlns:a16="http://schemas.microsoft.com/office/drawing/2014/main" val="10006"/>
                  </a:ext>
                </a:extLst>
              </a:tr>
            </a:tbl>
          </a:graphicData>
        </a:graphic>
      </p:graphicFrame>
      <p:grpSp>
        <p:nvGrpSpPr>
          <p:cNvPr id="5" name="Group 6"/>
          <p:cNvGrpSpPr/>
          <p:nvPr/>
        </p:nvGrpSpPr>
        <p:grpSpPr>
          <a:xfrm>
            <a:off x="8580512" y="2971803"/>
            <a:ext cx="3434499" cy="2757340"/>
            <a:chOff x="792162" y="1581149"/>
            <a:chExt cx="4364038" cy="3945179"/>
          </a:xfrm>
        </p:grpSpPr>
        <p:pic>
          <p:nvPicPr>
            <p:cNvPr id="12" name="Picture 2"/>
            <p:cNvPicPr>
              <a:picLocks noChangeAspect="1" noChangeArrowheads="1"/>
            </p:cNvPicPr>
            <p:nvPr/>
          </p:nvPicPr>
          <p:blipFill>
            <a:blip r:embed="rId2" cstate="print"/>
            <a:srcRect/>
            <a:stretch>
              <a:fillRect/>
            </a:stretch>
          </p:blipFill>
          <p:spPr bwMode="auto">
            <a:xfrm>
              <a:off x="2184400" y="1581149"/>
              <a:ext cx="2971800" cy="3945179"/>
            </a:xfrm>
            <a:prstGeom prst="rect">
              <a:avLst/>
            </a:prstGeom>
            <a:noFill/>
            <a:ln w="9525">
              <a:noFill/>
              <a:miter lim="800000"/>
              <a:headEnd/>
              <a:tailEnd/>
            </a:ln>
          </p:spPr>
        </p:pic>
        <p:pic>
          <p:nvPicPr>
            <p:cNvPr id="13" name="Picture 2" descr="Call centre, sales, customer service, help, resolve, agent icon - Download"/>
            <p:cNvPicPr>
              <a:picLocks noChangeAspect="1" noChangeArrowheads="1"/>
            </p:cNvPicPr>
            <p:nvPr/>
          </p:nvPicPr>
          <p:blipFill>
            <a:blip r:embed="rId3" cstate="print"/>
            <a:srcRect/>
            <a:stretch>
              <a:fillRect/>
            </a:stretch>
          </p:blipFill>
          <p:spPr bwMode="auto">
            <a:xfrm>
              <a:off x="792162" y="3649134"/>
              <a:ext cx="997479" cy="997479"/>
            </a:xfrm>
            <a:prstGeom prst="rect">
              <a:avLst/>
            </a:prstGeom>
            <a:noFill/>
          </p:spPr>
        </p:pic>
      </p:grpSp>
      <p:sp>
        <p:nvSpPr>
          <p:cNvPr id="2" name="TextBox 1"/>
          <p:cNvSpPr txBox="1"/>
          <p:nvPr/>
        </p:nvSpPr>
        <p:spPr>
          <a:xfrm>
            <a:off x="0" y="76207"/>
            <a:ext cx="9042400" cy="584775"/>
          </a:xfrm>
          <a:prstGeom prst="rect">
            <a:avLst/>
          </a:prstGeom>
          <a:solidFill>
            <a:schemeClr val="accent6">
              <a:lumMod val="60000"/>
              <a:lumOff val="40000"/>
            </a:schemeClr>
          </a:solidFill>
        </p:spPr>
        <p:txBody>
          <a:bodyPr wrap="square" rtlCol="0">
            <a:spAutoFit/>
          </a:bodyPr>
          <a:lstStyle/>
          <a:p>
            <a:r>
              <a:rPr lang="en-US" sz="3200" b="1" dirty="0"/>
              <a:t>Organisation of the Sanitation Response Unit</a:t>
            </a:r>
          </a:p>
        </p:txBody>
      </p:sp>
      <p:pic>
        <p:nvPicPr>
          <p:cNvPr id="8" name="Picture 3"/>
          <p:cNvPicPr>
            <a:picLocks noChangeAspect="1" noChangeArrowheads="1"/>
          </p:cNvPicPr>
          <p:nvPr/>
        </p:nvPicPr>
        <p:blipFill>
          <a:blip r:embed="rId4" cstate="print"/>
          <a:srcRect/>
          <a:stretch>
            <a:fillRect/>
          </a:stretch>
        </p:blipFill>
        <p:spPr bwMode="auto">
          <a:xfrm>
            <a:off x="9245600" y="0"/>
            <a:ext cx="2660936" cy="2338917"/>
          </a:xfrm>
          <a:prstGeom prst="rect">
            <a:avLst/>
          </a:prstGeom>
          <a:noFill/>
          <a:ln w="9525">
            <a:noFill/>
            <a:miter lim="800000"/>
            <a:headEnd/>
            <a:tailEnd/>
          </a:ln>
        </p:spPr>
      </p:pic>
      <p:sp>
        <p:nvSpPr>
          <p:cNvPr id="3" name="TextBox 2"/>
          <p:cNvSpPr txBox="1"/>
          <p:nvPr/>
        </p:nvSpPr>
        <p:spPr>
          <a:xfrm>
            <a:off x="406411" y="609607"/>
            <a:ext cx="5786777" cy="1077026"/>
          </a:xfrm>
          <a:prstGeom prst="rect">
            <a:avLst/>
          </a:prstGeom>
          <a:noFill/>
        </p:spPr>
        <p:txBody>
          <a:bodyPr wrap="none" rtlCol="0">
            <a:spAutoFit/>
          </a:bodyPr>
          <a:lstStyle/>
          <a:p>
            <a:pPr>
              <a:buFont typeface="Wingdings" pitchFamily="2" charset="2"/>
              <a:buChar char="§"/>
            </a:pPr>
            <a:r>
              <a:rPr lang="en-US" sz="2133" dirty="0"/>
              <a:t>On lines of Fire Services</a:t>
            </a:r>
          </a:p>
          <a:p>
            <a:pPr>
              <a:buFont typeface="Wingdings" pitchFamily="2" charset="2"/>
              <a:buChar char="§"/>
            </a:pPr>
            <a:r>
              <a:rPr lang="en-US" sz="2133" dirty="0"/>
              <a:t>Approved by Empowered Group of Ministers</a:t>
            </a:r>
          </a:p>
          <a:p>
            <a:pPr>
              <a:buFont typeface="Wingdings" pitchFamily="2" charset="2"/>
              <a:buChar char="§"/>
            </a:pPr>
            <a:r>
              <a:rPr lang="en-US" sz="2133" dirty="0"/>
              <a:t>Scaled at One per </a:t>
            </a:r>
            <a:r>
              <a:rPr lang="en-US" sz="2133" dirty="0" err="1"/>
              <a:t>Distt</a:t>
            </a:r>
            <a:r>
              <a:rPr lang="en-US" sz="2133" dirty="0"/>
              <a:t> + one for each MC in </a:t>
            </a:r>
            <a:r>
              <a:rPr lang="en-US" sz="2133" dirty="0" err="1"/>
              <a:t>Distt</a:t>
            </a:r>
            <a:endParaRPr lang="en-US" sz="2133" dirty="0"/>
          </a:p>
        </p:txBody>
      </p:sp>
    </p:spTree>
    <p:extLst>
      <p:ext uri="{BB962C8B-B14F-4D97-AF65-F5344CB8AC3E}">
        <p14:creationId xmlns:p14="http://schemas.microsoft.com/office/powerpoint/2010/main" val="37364707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8507349"/>
              </p:ext>
            </p:extLst>
          </p:nvPr>
        </p:nvGraphicFramePr>
        <p:xfrm>
          <a:off x="203200" y="584200"/>
          <a:ext cx="8839201" cy="6057732"/>
        </p:xfrm>
        <a:graphic>
          <a:graphicData uri="http://schemas.openxmlformats.org/drawingml/2006/table">
            <a:tbl>
              <a:tblPr/>
              <a:tblGrid>
                <a:gridCol w="3597349">
                  <a:extLst>
                    <a:ext uri="{9D8B030D-6E8A-4147-A177-3AD203B41FA5}">
                      <a16:colId xmlns:a16="http://schemas.microsoft.com/office/drawing/2014/main" val="20000"/>
                    </a:ext>
                  </a:extLst>
                </a:gridCol>
                <a:gridCol w="1438940">
                  <a:extLst>
                    <a:ext uri="{9D8B030D-6E8A-4147-A177-3AD203B41FA5}">
                      <a16:colId xmlns:a16="http://schemas.microsoft.com/office/drawing/2014/main" val="20001"/>
                    </a:ext>
                  </a:extLst>
                </a:gridCol>
                <a:gridCol w="2466753">
                  <a:extLst>
                    <a:ext uri="{9D8B030D-6E8A-4147-A177-3AD203B41FA5}">
                      <a16:colId xmlns:a16="http://schemas.microsoft.com/office/drawing/2014/main" val="20002"/>
                    </a:ext>
                  </a:extLst>
                </a:gridCol>
                <a:gridCol w="1336159">
                  <a:extLst>
                    <a:ext uri="{9D8B030D-6E8A-4147-A177-3AD203B41FA5}">
                      <a16:colId xmlns:a16="http://schemas.microsoft.com/office/drawing/2014/main" val="20003"/>
                    </a:ext>
                  </a:extLst>
                </a:gridCol>
              </a:tblGrid>
              <a:tr h="725763">
                <a:tc>
                  <a:txBody>
                    <a:bodyPr/>
                    <a:lstStyle/>
                    <a:p>
                      <a:pPr marL="0" marR="0">
                        <a:lnSpc>
                          <a:spcPct val="115000"/>
                        </a:lnSpc>
                        <a:spcBef>
                          <a:spcPts val="0"/>
                        </a:spcBef>
                        <a:spcAft>
                          <a:spcPts val="1000"/>
                        </a:spcAft>
                      </a:pPr>
                      <a:r>
                        <a:rPr lang="en-US" sz="2100" b="1" dirty="0">
                          <a:latin typeface="Calibri"/>
                          <a:ea typeface="Calibri"/>
                          <a:cs typeface="Times New Roman"/>
                        </a:rPr>
                        <a:t>Equipment Requirement</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marR="0">
                        <a:lnSpc>
                          <a:spcPct val="115000"/>
                        </a:lnSpc>
                        <a:spcBef>
                          <a:spcPts val="0"/>
                        </a:spcBef>
                        <a:spcAft>
                          <a:spcPts val="1000"/>
                        </a:spcAft>
                      </a:pPr>
                      <a:r>
                        <a:rPr lang="en-US" sz="2100" b="1">
                          <a:latin typeface="Calibri"/>
                          <a:ea typeface="Calibri"/>
                          <a:cs typeface="Times New Roman"/>
                        </a:rPr>
                        <a:t>If Meeting Norm fully </a:t>
                      </a:r>
                      <a:endParaRPr lang="en-US" sz="210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marR="0">
                        <a:lnSpc>
                          <a:spcPct val="115000"/>
                        </a:lnSpc>
                        <a:spcBef>
                          <a:spcPts val="0"/>
                        </a:spcBef>
                        <a:spcAft>
                          <a:spcPts val="1000"/>
                        </a:spcAft>
                      </a:pPr>
                      <a:r>
                        <a:rPr lang="en-US" sz="2100" b="1">
                          <a:latin typeface="Calibri"/>
                          <a:ea typeface="Calibri"/>
                          <a:cs typeface="Times New Roman"/>
                        </a:rPr>
                        <a:t>If Meeting above 50% Norm  (Pro rata) </a:t>
                      </a:r>
                      <a:endParaRPr lang="en-US" sz="210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marR="0">
                        <a:lnSpc>
                          <a:spcPct val="115000"/>
                        </a:lnSpc>
                        <a:spcBef>
                          <a:spcPts val="0"/>
                        </a:spcBef>
                        <a:spcAft>
                          <a:spcPts val="1000"/>
                        </a:spcAft>
                      </a:pPr>
                      <a:r>
                        <a:rPr lang="en-US" sz="2100" b="1" dirty="0">
                          <a:latin typeface="Calibri"/>
                          <a:ea typeface="Calibri"/>
                          <a:cs typeface="Times New Roman"/>
                        </a:rPr>
                        <a:t>If  &lt; 50% of Norm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0000"/>
                  </a:ext>
                </a:extLst>
              </a:tr>
              <a:tr h="373888">
                <a:tc>
                  <a:txBody>
                    <a:bodyPr/>
                    <a:lstStyle/>
                    <a:p>
                      <a:pPr marL="0" marR="0" algn="ctr">
                        <a:lnSpc>
                          <a:spcPct val="115000"/>
                        </a:lnSpc>
                        <a:spcBef>
                          <a:spcPts val="0"/>
                        </a:spcBef>
                        <a:spcAft>
                          <a:spcPts val="1000"/>
                        </a:spcAft>
                      </a:pPr>
                      <a:r>
                        <a:rPr lang="en-US" sz="2100" b="1" dirty="0">
                          <a:latin typeface="Calibri"/>
                          <a:ea typeface="Calibri"/>
                          <a:cs typeface="Times New Roman"/>
                        </a:rPr>
                        <a:t>(1)</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6DCE5"/>
                    </a:solidFill>
                  </a:tcPr>
                </a:tc>
                <a:tc>
                  <a:txBody>
                    <a:bodyPr/>
                    <a:lstStyle/>
                    <a:p>
                      <a:pPr algn="ctr">
                        <a:lnSpc>
                          <a:spcPct val="115000"/>
                        </a:lnSpc>
                      </a:pPr>
                      <a:r>
                        <a:rPr lang="en-US" sz="2100" b="1" dirty="0">
                          <a:latin typeface="Calibri"/>
                          <a:ea typeface="Times New Roman"/>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FD5EA"/>
                    </a:solidFill>
                  </a:tcPr>
                </a:tc>
                <a:tc>
                  <a:txBody>
                    <a:bodyPr/>
                    <a:lstStyle/>
                    <a:p>
                      <a:pPr algn="ctr">
                        <a:lnSpc>
                          <a:spcPct val="115000"/>
                        </a:lnSpc>
                      </a:pPr>
                      <a:r>
                        <a:rPr lang="en-US" sz="2100" b="1" dirty="0">
                          <a:latin typeface="Calibri"/>
                          <a:ea typeface="Times New Roman"/>
                          <a:cs typeface="Times New Roman"/>
                        </a:rPr>
                        <a:t>(3)</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FD5EA"/>
                    </a:solidFill>
                  </a:tcPr>
                </a:tc>
                <a:tc>
                  <a:txBody>
                    <a:bodyPr/>
                    <a:lstStyle/>
                    <a:p>
                      <a:pPr algn="ctr">
                        <a:lnSpc>
                          <a:spcPct val="115000"/>
                        </a:lnSpc>
                      </a:pPr>
                      <a:r>
                        <a:rPr lang="en-US" sz="2100" b="1" dirty="0">
                          <a:latin typeface="Calibri"/>
                          <a:ea typeface="Times New Roman"/>
                          <a:cs typeface="Times New Roman"/>
                        </a:rPr>
                        <a:t>(4)</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1"/>
                  </a:ext>
                </a:extLst>
              </a:tr>
              <a:tr h="373888">
                <a:tc>
                  <a:txBody>
                    <a:bodyPr/>
                    <a:lstStyle/>
                    <a:p>
                      <a:pPr marL="0" marR="0" algn="ctr">
                        <a:lnSpc>
                          <a:spcPct val="115000"/>
                        </a:lnSpc>
                        <a:spcBef>
                          <a:spcPts val="0"/>
                        </a:spcBef>
                        <a:spcAft>
                          <a:spcPts val="1000"/>
                        </a:spcAft>
                      </a:pPr>
                      <a:r>
                        <a:rPr lang="en-IN" sz="2100" b="1" dirty="0">
                          <a:solidFill>
                            <a:srgbClr val="FF0000"/>
                          </a:solidFill>
                          <a:latin typeface="Calibri"/>
                          <a:ea typeface="Calibri"/>
                          <a:cs typeface="Times New Roman"/>
                        </a:rPr>
                        <a:t>Core Equipment (110)</a:t>
                      </a:r>
                      <a:endParaRPr lang="en-US" sz="2100" dirty="0">
                        <a:solidFill>
                          <a:srgbClr val="FF0000"/>
                        </a:solidFill>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a:lnSpc>
                          <a:spcPct val="115000"/>
                        </a:lnSpc>
                      </a:pPr>
                      <a:endParaRPr lang="en-US" sz="2100">
                        <a:latin typeface="Calibri"/>
                        <a:ea typeface="Times New Roman"/>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nSpc>
                          <a:spcPct val="115000"/>
                        </a:lnSpc>
                      </a:pPr>
                      <a:endParaRPr lang="en-US" sz="2100">
                        <a:latin typeface="Calibri"/>
                        <a:ea typeface="Times New Roman"/>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nSpc>
                          <a:spcPct val="115000"/>
                        </a:lnSpc>
                      </a:pPr>
                      <a:endParaRPr lang="en-US" sz="2100" dirty="0">
                        <a:latin typeface="Calibri"/>
                        <a:ea typeface="Times New Roman"/>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2"/>
                  </a:ext>
                </a:extLst>
              </a:tr>
              <a:tr h="725763">
                <a:tc>
                  <a:txBody>
                    <a:bodyPr/>
                    <a:lstStyle/>
                    <a:p>
                      <a:pPr marL="0" marR="0">
                        <a:lnSpc>
                          <a:spcPct val="115000"/>
                        </a:lnSpc>
                        <a:spcBef>
                          <a:spcPts val="0"/>
                        </a:spcBef>
                        <a:spcAft>
                          <a:spcPts val="1000"/>
                        </a:spcAft>
                      </a:pPr>
                      <a:r>
                        <a:rPr lang="en-US" sz="2100" b="1" dirty="0" err="1">
                          <a:latin typeface="Calibri"/>
                          <a:ea typeface="Calibri"/>
                          <a:cs typeface="Times New Roman"/>
                        </a:rPr>
                        <a:t>HydroVac</a:t>
                      </a:r>
                      <a:r>
                        <a:rPr lang="en-US" sz="2100" b="1" dirty="0">
                          <a:latin typeface="Calibri"/>
                          <a:ea typeface="Calibri"/>
                          <a:cs typeface="Times New Roman"/>
                        </a:rPr>
                        <a:t> (Jetting and Suction Vehicle for Sewers)</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40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Down to 20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3"/>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Machine Hole Dredger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30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Down to  15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4"/>
                  </a:ext>
                </a:extLst>
              </a:tr>
              <a:tr h="733467">
                <a:tc>
                  <a:txBody>
                    <a:bodyPr/>
                    <a:lstStyle/>
                    <a:p>
                      <a:pPr marL="0" marR="0">
                        <a:lnSpc>
                          <a:spcPct val="115000"/>
                        </a:lnSpc>
                        <a:spcBef>
                          <a:spcPts val="0"/>
                        </a:spcBef>
                        <a:spcAft>
                          <a:spcPts val="1000"/>
                        </a:spcAft>
                      </a:pPr>
                      <a:r>
                        <a:rPr lang="en-US" sz="2100" b="1" dirty="0">
                          <a:latin typeface="Calibri"/>
                          <a:ea typeface="Calibri"/>
                          <a:cs typeface="Times New Roman"/>
                        </a:rPr>
                        <a:t>Gully Emptier- (Septic Tank </a:t>
                      </a:r>
                      <a:r>
                        <a:rPr lang="en-US" sz="2100" b="1" dirty="0" err="1">
                          <a:latin typeface="Calibri"/>
                          <a:ea typeface="Calibri"/>
                          <a:cs typeface="Times New Roman"/>
                        </a:rPr>
                        <a:t>Desludging</a:t>
                      </a:r>
                      <a:r>
                        <a:rPr lang="en-US" sz="2100" b="1" dirty="0">
                          <a:latin typeface="Calibri"/>
                          <a:ea typeface="Calibri"/>
                          <a:cs typeface="Times New Roman"/>
                        </a:rPr>
                        <a:t> Vehicles)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40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Down to 20</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5"/>
                  </a:ext>
                </a:extLst>
              </a:tr>
              <a:tr h="351875">
                <a:tc>
                  <a:txBody>
                    <a:bodyPr/>
                    <a:lstStyle/>
                    <a:p>
                      <a:pPr>
                        <a:lnSpc>
                          <a:spcPct val="115000"/>
                        </a:lnSpc>
                      </a:pPr>
                      <a:endParaRPr lang="en-US" sz="2100">
                        <a:latin typeface="Calibri"/>
                        <a:ea typeface="Times New Roman"/>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a:lnSpc>
                          <a:spcPct val="115000"/>
                        </a:lnSpc>
                      </a:pPr>
                      <a:endParaRPr lang="en-US" sz="2100">
                        <a:latin typeface="Calibri"/>
                        <a:ea typeface="Times New Roman"/>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nSpc>
                          <a:spcPct val="115000"/>
                        </a:lnSpc>
                      </a:pPr>
                      <a:endParaRPr lang="en-US" sz="2100">
                        <a:latin typeface="Calibri"/>
                        <a:ea typeface="Times New Roman"/>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nSpc>
                          <a:spcPct val="115000"/>
                        </a:lnSpc>
                      </a:pPr>
                      <a:endParaRPr lang="en-US" sz="2100">
                        <a:latin typeface="Calibri"/>
                        <a:ea typeface="Times New Roman"/>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6"/>
                  </a:ext>
                </a:extLst>
              </a:tr>
              <a:tr h="373888">
                <a:tc>
                  <a:txBody>
                    <a:bodyPr/>
                    <a:lstStyle/>
                    <a:p>
                      <a:pPr marL="0" marR="0" algn="ctr">
                        <a:lnSpc>
                          <a:spcPct val="115000"/>
                        </a:lnSpc>
                        <a:spcBef>
                          <a:spcPts val="0"/>
                        </a:spcBef>
                        <a:spcAft>
                          <a:spcPts val="1000"/>
                        </a:spcAft>
                      </a:pPr>
                      <a:r>
                        <a:rPr lang="en-US" sz="2100" b="1" dirty="0">
                          <a:solidFill>
                            <a:srgbClr val="FF0000"/>
                          </a:solidFill>
                          <a:latin typeface="Calibri"/>
                          <a:ea typeface="Calibri"/>
                          <a:cs typeface="Times New Roman"/>
                        </a:rPr>
                        <a:t>Other Equipment (50)</a:t>
                      </a:r>
                      <a:endParaRPr lang="en-US" sz="2100" dirty="0">
                        <a:solidFill>
                          <a:srgbClr val="FF0000"/>
                        </a:solidFill>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7"/>
                  </a:ext>
                </a:extLst>
              </a:tr>
              <a:tr h="459232">
                <a:tc>
                  <a:txBody>
                    <a:bodyPr/>
                    <a:lstStyle/>
                    <a:p>
                      <a:pPr marL="0" marR="0">
                        <a:lnSpc>
                          <a:spcPct val="115000"/>
                        </a:lnSpc>
                        <a:spcBef>
                          <a:spcPts val="0"/>
                        </a:spcBef>
                        <a:spcAft>
                          <a:spcPts val="1000"/>
                        </a:spcAft>
                      </a:pPr>
                      <a:r>
                        <a:rPr lang="en-US" sz="2100" b="1" dirty="0">
                          <a:solidFill>
                            <a:schemeClr val="tx2">
                              <a:lumMod val="75000"/>
                            </a:schemeClr>
                          </a:solidFill>
                          <a:latin typeface="Calibri"/>
                          <a:ea typeface="Calibri"/>
                          <a:cs typeface="Times New Roman"/>
                        </a:rPr>
                        <a:t>Sewer Inspection Camera * </a:t>
                      </a:r>
                      <a:endParaRPr lang="en-US" sz="2100" dirty="0">
                        <a:solidFill>
                          <a:schemeClr val="tx2">
                            <a:lumMod val="75000"/>
                          </a:schemeClr>
                        </a:solidFill>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10</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5</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8"/>
                  </a:ext>
                </a:extLst>
              </a:tr>
              <a:tr h="351875">
                <a:tc>
                  <a:txBody>
                    <a:bodyPr/>
                    <a:lstStyle/>
                    <a:p>
                      <a:pPr marL="0" marR="0">
                        <a:lnSpc>
                          <a:spcPct val="115000"/>
                        </a:lnSpc>
                        <a:spcBef>
                          <a:spcPts val="0"/>
                        </a:spcBef>
                        <a:spcAft>
                          <a:spcPts val="1000"/>
                        </a:spcAft>
                      </a:pPr>
                      <a:r>
                        <a:rPr lang="en-US" sz="2100" b="1" dirty="0">
                          <a:solidFill>
                            <a:schemeClr val="tx2">
                              <a:lumMod val="75000"/>
                            </a:schemeClr>
                          </a:solidFill>
                          <a:latin typeface="Calibri"/>
                          <a:ea typeface="Calibri"/>
                          <a:cs typeface="Times New Roman"/>
                        </a:rPr>
                        <a:t>Hydro Jetting Machines * </a:t>
                      </a:r>
                      <a:endParaRPr lang="en-US" sz="2100" dirty="0">
                        <a:solidFill>
                          <a:schemeClr val="tx2">
                            <a:lumMod val="75000"/>
                          </a:schemeClr>
                        </a:solidFill>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10</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5</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9"/>
                  </a:ext>
                </a:extLst>
              </a:tr>
              <a:tr h="401405">
                <a:tc>
                  <a:txBody>
                    <a:bodyPr/>
                    <a:lstStyle/>
                    <a:p>
                      <a:pPr marL="0" marR="0">
                        <a:lnSpc>
                          <a:spcPct val="115000"/>
                        </a:lnSpc>
                        <a:spcBef>
                          <a:spcPts val="0"/>
                        </a:spcBef>
                        <a:spcAft>
                          <a:spcPts val="1000"/>
                        </a:spcAft>
                      </a:pPr>
                      <a:r>
                        <a:rPr lang="en-US" sz="2100" b="1" dirty="0">
                          <a:solidFill>
                            <a:schemeClr val="tx2">
                              <a:lumMod val="75000"/>
                            </a:schemeClr>
                          </a:solidFill>
                          <a:latin typeface="Calibri"/>
                          <a:ea typeface="Calibri"/>
                          <a:cs typeface="Times New Roman"/>
                        </a:rPr>
                        <a:t>Power Bucket machine* </a:t>
                      </a:r>
                      <a:endParaRPr lang="en-US" sz="2100" dirty="0">
                        <a:solidFill>
                          <a:schemeClr val="tx2">
                            <a:lumMod val="75000"/>
                          </a:schemeClr>
                        </a:solidFill>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10</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5</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10"/>
                  </a:ext>
                </a:extLst>
              </a:tr>
              <a:tr h="406400">
                <a:tc>
                  <a:txBody>
                    <a:bodyPr/>
                    <a:lstStyle/>
                    <a:p>
                      <a:pPr marL="0" marR="0">
                        <a:lnSpc>
                          <a:spcPct val="115000"/>
                        </a:lnSpc>
                        <a:spcBef>
                          <a:spcPts val="0"/>
                        </a:spcBef>
                        <a:spcAft>
                          <a:spcPts val="1000"/>
                        </a:spcAft>
                      </a:pPr>
                      <a:r>
                        <a:rPr lang="en-US" sz="2100" b="1" dirty="0">
                          <a:solidFill>
                            <a:schemeClr val="tx2">
                              <a:lumMod val="75000"/>
                            </a:schemeClr>
                          </a:solidFill>
                          <a:latin typeface="Calibri"/>
                          <a:ea typeface="Calibri"/>
                          <a:cs typeface="Times New Roman"/>
                        </a:rPr>
                        <a:t>Hydraulic Sewer Root cutters* </a:t>
                      </a:r>
                      <a:endParaRPr lang="en-US" sz="2100" dirty="0">
                        <a:solidFill>
                          <a:schemeClr val="tx2">
                            <a:lumMod val="75000"/>
                          </a:schemeClr>
                        </a:solidFill>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10</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5</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11"/>
                  </a:ext>
                </a:extLst>
              </a:tr>
              <a:tr h="406400">
                <a:tc>
                  <a:txBody>
                    <a:bodyPr/>
                    <a:lstStyle/>
                    <a:p>
                      <a:pPr marL="0" marR="0">
                        <a:lnSpc>
                          <a:spcPct val="115000"/>
                        </a:lnSpc>
                        <a:spcBef>
                          <a:spcPts val="0"/>
                        </a:spcBef>
                        <a:spcAft>
                          <a:spcPts val="1000"/>
                        </a:spcAft>
                      </a:pPr>
                      <a:r>
                        <a:rPr lang="en-US" sz="2100" b="1" dirty="0">
                          <a:latin typeface="Calibri"/>
                          <a:ea typeface="Calibri"/>
                          <a:cs typeface="Times New Roman"/>
                        </a:rPr>
                        <a:t>Power </a:t>
                      </a:r>
                      <a:r>
                        <a:rPr lang="en-US" sz="2100" b="1" dirty="0" err="1">
                          <a:latin typeface="Calibri"/>
                          <a:ea typeface="Calibri"/>
                          <a:cs typeface="Times New Roman"/>
                        </a:rPr>
                        <a:t>Rodding</a:t>
                      </a:r>
                      <a:r>
                        <a:rPr lang="en-US" sz="2100" b="1" dirty="0">
                          <a:latin typeface="Calibri"/>
                          <a:ea typeface="Calibri"/>
                          <a:cs typeface="Times New Roman"/>
                        </a:rPr>
                        <a:t> Apparatus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10</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5</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12"/>
                  </a:ext>
                </a:extLst>
              </a:tr>
            </a:tbl>
          </a:graphicData>
        </a:graphic>
      </p:graphicFrame>
      <p:sp>
        <p:nvSpPr>
          <p:cNvPr id="3" name="Rectangle 2"/>
          <p:cNvSpPr/>
          <p:nvPr/>
        </p:nvSpPr>
        <p:spPr>
          <a:xfrm>
            <a:off x="812801" y="1"/>
            <a:ext cx="5264775" cy="461665"/>
          </a:xfrm>
          <a:prstGeom prst="rect">
            <a:avLst/>
          </a:prstGeom>
        </p:spPr>
        <p:txBody>
          <a:bodyPr wrap="none">
            <a:spAutoFit/>
          </a:bodyPr>
          <a:lstStyle/>
          <a:p>
            <a:r>
              <a:rPr lang="en-US" sz="2400" b="1" dirty="0" err="1">
                <a:solidFill>
                  <a:schemeClr val="accent2">
                    <a:lumMod val="75000"/>
                  </a:schemeClr>
                </a:solidFill>
              </a:rPr>
              <a:t>Safaimitra</a:t>
            </a:r>
            <a:r>
              <a:rPr lang="en-US" sz="2400" b="1" dirty="0">
                <a:solidFill>
                  <a:schemeClr val="accent2">
                    <a:lumMod val="75000"/>
                  </a:schemeClr>
                </a:solidFill>
              </a:rPr>
              <a:t> </a:t>
            </a:r>
            <a:r>
              <a:rPr lang="en-US" sz="2400" b="1" dirty="0" err="1">
                <a:solidFill>
                  <a:schemeClr val="accent2">
                    <a:lumMod val="75000"/>
                  </a:schemeClr>
                </a:solidFill>
              </a:rPr>
              <a:t>Suraksha</a:t>
            </a:r>
            <a:r>
              <a:rPr lang="en-US" sz="2400" b="1" dirty="0">
                <a:solidFill>
                  <a:schemeClr val="accent2">
                    <a:lumMod val="75000"/>
                  </a:schemeClr>
                </a:solidFill>
              </a:rPr>
              <a:t>- Marks Distribution</a:t>
            </a:r>
            <a:endParaRPr lang="en-US" sz="2400" dirty="0">
              <a:solidFill>
                <a:schemeClr val="accent2">
                  <a:lumMod val="75000"/>
                </a:schemeClr>
              </a:solidFill>
            </a:endParaRPr>
          </a:p>
        </p:txBody>
      </p:sp>
      <p:pic>
        <p:nvPicPr>
          <p:cNvPr id="13" name="Picture 12"/>
          <p:cNvPicPr>
            <a:picLocks noChangeAspect="1" noChangeArrowheads="1"/>
          </p:cNvPicPr>
          <p:nvPr/>
        </p:nvPicPr>
        <p:blipFill>
          <a:blip r:embed="rId2" cstate="print"/>
          <a:srcRect/>
          <a:stretch>
            <a:fillRect/>
          </a:stretch>
        </p:blipFill>
        <p:spPr bwMode="auto">
          <a:xfrm>
            <a:off x="9144000" y="177805"/>
            <a:ext cx="1960600" cy="1441897"/>
          </a:xfrm>
          <a:prstGeom prst="rect">
            <a:avLst/>
          </a:prstGeom>
          <a:noFill/>
          <a:ln w="1">
            <a:noFill/>
            <a:miter lim="800000"/>
            <a:headEnd/>
            <a:tailEnd type="none" w="med" len="med"/>
          </a:ln>
          <a:effectLst/>
        </p:spPr>
      </p:pic>
      <p:pic>
        <p:nvPicPr>
          <p:cNvPr id="15" name="Picture 14"/>
          <p:cNvPicPr>
            <a:picLocks noChangeAspect="1" noChangeArrowheads="1"/>
          </p:cNvPicPr>
          <p:nvPr/>
        </p:nvPicPr>
        <p:blipFill>
          <a:blip r:embed="rId3" cstate="print"/>
          <a:srcRect/>
          <a:stretch>
            <a:fillRect/>
          </a:stretch>
        </p:blipFill>
        <p:spPr bwMode="auto">
          <a:xfrm>
            <a:off x="9042400" y="2819400"/>
            <a:ext cx="1865579" cy="1414304"/>
          </a:xfrm>
          <a:prstGeom prst="rect">
            <a:avLst/>
          </a:prstGeom>
          <a:noFill/>
          <a:ln w="1">
            <a:noFill/>
            <a:miter lim="800000"/>
            <a:headEnd/>
            <a:tailEnd type="none" w="med" len="med"/>
          </a:ln>
          <a:effectLst/>
        </p:spPr>
      </p:pic>
      <p:pic>
        <p:nvPicPr>
          <p:cNvPr id="16" name="Picture 15"/>
          <p:cNvPicPr>
            <a:picLocks noChangeAspect="1" noChangeArrowheads="1"/>
          </p:cNvPicPr>
          <p:nvPr/>
        </p:nvPicPr>
        <p:blipFill>
          <a:blip r:embed="rId4" cstate="print"/>
          <a:srcRect/>
          <a:stretch>
            <a:fillRect/>
          </a:stretch>
        </p:blipFill>
        <p:spPr bwMode="auto">
          <a:xfrm>
            <a:off x="9753600" y="4399488"/>
            <a:ext cx="914400" cy="819949"/>
          </a:xfrm>
          <a:prstGeom prst="rect">
            <a:avLst/>
          </a:prstGeom>
          <a:noFill/>
          <a:ln w="1">
            <a:noFill/>
            <a:miter lim="800000"/>
            <a:headEnd/>
            <a:tailEnd type="none" w="med" len="med"/>
          </a:ln>
          <a:effectLst/>
        </p:spPr>
      </p:pic>
      <p:pic>
        <p:nvPicPr>
          <p:cNvPr id="17" name="Picture 16"/>
          <p:cNvPicPr>
            <a:picLocks noChangeAspect="1" noChangeArrowheads="1"/>
          </p:cNvPicPr>
          <p:nvPr/>
        </p:nvPicPr>
        <p:blipFill>
          <a:blip r:embed="rId5" cstate="print"/>
          <a:srcRect/>
          <a:stretch>
            <a:fillRect/>
          </a:stretch>
        </p:blipFill>
        <p:spPr bwMode="auto">
          <a:xfrm>
            <a:off x="10769609" y="4445000"/>
            <a:ext cx="1314449" cy="780776"/>
          </a:xfrm>
          <a:prstGeom prst="rect">
            <a:avLst/>
          </a:prstGeom>
          <a:noFill/>
          <a:ln w="1">
            <a:noFill/>
            <a:miter lim="800000"/>
            <a:headEnd/>
            <a:tailEnd type="none" w="med" len="med"/>
          </a:ln>
          <a:effectLst/>
        </p:spPr>
      </p:pic>
      <p:pic>
        <p:nvPicPr>
          <p:cNvPr id="18" name="Picture 17" descr="Mini Desilting Machine at Rs 200000/unit | Desilting Machine | ID:  13608692088"/>
          <p:cNvPicPr>
            <a:picLocks noChangeAspect="1" noChangeArrowheads="1"/>
          </p:cNvPicPr>
          <p:nvPr/>
        </p:nvPicPr>
        <p:blipFill>
          <a:blip r:embed="rId6" cstate="print"/>
          <a:srcRect/>
          <a:stretch>
            <a:fillRect/>
          </a:stretch>
        </p:blipFill>
        <p:spPr bwMode="auto">
          <a:xfrm>
            <a:off x="9144000" y="4445000"/>
            <a:ext cx="778229" cy="778229"/>
          </a:xfrm>
          <a:prstGeom prst="rect">
            <a:avLst/>
          </a:prstGeom>
          <a:noFill/>
        </p:spPr>
      </p:pic>
      <p:pic>
        <p:nvPicPr>
          <p:cNvPr id="14" name="Picture 13"/>
          <p:cNvPicPr>
            <a:picLocks noChangeAspect="1" noChangeArrowheads="1"/>
          </p:cNvPicPr>
          <p:nvPr/>
        </p:nvPicPr>
        <p:blipFill>
          <a:blip r:embed="rId7"/>
          <a:srcRect/>
          <a:stretch>
            <a:fillRect/>
          </a:stretch>
        </p:blipFill>
        <p:spPr bwMode="auto">
          <a:xfrm>
            <a:off x="9855209" y="1701800"/>
            <a:ext cx="2137161" cy="1403797"/>
          </a:xfrm>
          <a:prstGeom prst="rect">
            <a:avLst/>
          </a:prstGeom>
          <a:noFill/>
          <a:ln w="1">
            <a:noFill/>
            <a:miter lim="800000"/>
            <a:headEnd/>
            <a:tailEnd type="none" w="med" len="med"/>
          </a:ln>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12048746"/>
              </p:ext>
            </p:extLst>
          </p:nvPr>
        </p:nvGraphicFramePr>
        <p:xfrm>
          <a:off x="304800" y="153416"/>
          <a:ext cx="7620000" cy="6685958"/>
        </p:xfrm>
        <a:graphic>
          <a:graphicData uri="http://schemas.openxmlformats.org/drawingml/2006/table">
            <a:tbl>
              <a:tblPr/>
              <a:tblGrid>
                <a:gridCol w="3962400">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17600">
                  <a:extLst>
                    <a:ext uri="{9D8B030D-6E8A-4147-A177-3AD203B41FA5}">
                      <a16:colId xmlns:a16="http://schemas.microsoft.com/office/drawing/2014/main" val="20003"/>
                    </a:ext>
                  </a:extLst>
                </a:gridCol>
              </a:tblGrid>
              <a:tr h="373888">
                <a:tc>
                  <a:txBody>
                    <a:bodyPr/>
                    <a:lstStyle/>
                    <a:p>
                      <a:pPr marL="0" marR="0" algn="ctr">
                        <a:lnSpc>
                          <a:spcPct val="115000"/>
                        </a:lnSpc>
                        <a:spcBef>
                          <a:spcPts val="0"/>
                        </a:spcBef>
                        <a:spcAft>
                          <a:spcPts val="1000"/>
                        </a:spcAft>
                      </a:pPr>
                      <a:r>
                        <a:rPr lang="en-US" sz="2100" b="1" dirty="0">
                          <a:solidFill>
                            <a:schemeClr val="accent2">
                              <a:lumMod val="75000"/>
                            </a:schemeClr>
                          </a:solidFill>
                          <a:latin typeface="Calibri"/>
                          <a:ea typeface="Calibri"/>
                          <a:cs typeface="Times New Roman"/>
                        </a:rPr>
                        <a:t>(1)</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gn="ctr">
                        <a:lnSpc>
                          <a:spcPct val="115000"/>
                        </a:lnSpc>
                        <a:spcBef>
                          <a:spcPts val="0"/>
                        </a:spcBef>
                        <a:spcAft>
                          <a:spcPts val="1000"/>
                        </a:spcAft>
                      </a:pPr>
                      <a:r>
                        <a:rPr lang="en-US" sz="2100" b="1" dirty="0">
                          <a:solidFill>
                            <a:schemeClr val="accent2">
                              <a:lumMod val="75000"/>
                            </a:schemeClr>
                          </a:solidFill>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15000"/>
                        </a:lnSpc>
                        <a:spcBef>
                          <a:spcPts val="0"/>
                        </a:spcBef>
                        <a:spcAft>
                          <a:spcPts val="1000"/>
                        </a:spcAft>
                      </a:pPr>
                      <a:r>
                        <a:rPr lang="en-US" sz="2100" b="1" dirty="0">
                          <a:solidFill>
                            <a:schemeClr val="accent2">
                              <a:lumMod val="75000"/>
                            </a:schemeClr>
                          </a:solidFill>
                          <a:latin typeface="Calibri"/>
                          <a:ea typeface="Calibri"/>
                          <a:cs typeface="Times New Roman"/>
                        </a:rPr>
                        <a:t>(3)</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gn="ctr">
                        <a:lnSpc>
                          <a:spcPct val="115000"/>
                        </a:lnSpc>
                        <a:spcBef>
                          <a:spcPts val="0"/>
                        </a:spcBef>
                        <a:spcAft>
                          <a:spcPts val="1000"/>
                        </a:spcAft>
                      </a:pPr>
                      <a:r>
                        <a:rPr lang="en-US" sz="2100" b="1" dirty="0">
                          <a:solidFill>
                            <a:schemeClr val="accent2">
                              <a:lumMod val="75000"/>
                            </a:schemeClr>
                          </a:solidFill>
                          <a:latin typeface="Calibri"/>
                          <a:ea typeface="Calibri"/>
                          <a:cs typeface="Times New Roman"/>
                        </a:rPr>
                        <a:t>(4)</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0"/>
                  </a:ext>
                </a:extLst>
              </a:tr>
              <a:tr h="373888">
                <a:tc>
                  <a:txBody>
                    <a:bodyPr/>
                    <a:lstStyle/>
                    <a:p>
                      <a:pPr marL="0" marR="0" algn="ctr">
                        <a:lnSpc>
                          <a:spcPct val="115000"/>
                        </a:lnSpc>
                        <a:spcBef>
                          <a:spcPts val="0"/>
                        </a:spcBef>
                        <a:spcAft>
                          <a:spcPts val="1000"/>
                        </a:spcAft>
                      </a:pPr>
                      <a:r>
                        <a:rPr lang="en-US" sz="2100" b="1" dirty="0">
                          <a:solidFill>
                            <a:srgbClr val="FF0000"/>
                          </a:solidFill>
                          <a:latin typeface="Calibri"/>
                          <a:ea typeface="Calibri"/>
                          <a:cs typeface="Times New Roman"/>
                        </a:rPr>
                        <a:t>PPE (20)</a:t>
                      </a:r>
                      <a:endParaRPr lang="en-US" sz="2100" dirty="0">
                        <a:solidFill>
                          <a:srgbClr val="FF0000"/>
                        </a:solidFill>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a:solidFill>
                            <a:schemeClr val="accent2">
                              <a:lumMod val="75000"/>
                            </a:schemeClr>
                          </a:solidFill>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a:solidFill>
                            <a:schemeClr val="accent2">
                              <a:lumMod val="75000"/>
                            </a:schemeClr>
                          </a:solidFill>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solidFill>
                            <a:schemeClr val="accent2">
                              <a:lumMod val="75000"/>
                            </a:schemeClr>
                          </a:solidFill>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1"/>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Reflecting Jackets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4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2"/>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Safety helmets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4</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3"/>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Normal face masks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4"/>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Hand gloves (pair)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5"/>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Safety Gumboots (pair)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6"/>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 Safety body clothing </a:t>
                      </a:r>
                      <a:endParaRPr lang="en-US" sz="2100" dirty="0">
                        <a:latin typeface="Calibri"/>
                        <a:ea typeface="Calibri"/>
                        <a:cs typeface="Times New Roman"/>
                      </a:endParaRP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6</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3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7"/>
                  </a:ext>
                </a:extLst>
              </a:tr>
              <a:tr h="373888">
                <a:tc>
                  <a:txBody>
                    <a:bodyPr/>
                    <a:lstStyle/>
                    <a:p>
                      <a:pPr marL="0" marR="0" algn="ctr">
                        <a:lnSpc>
                          <a:spcPct val="115000"/>
                        </a:lnSpc>
                        <a:spcBef>
                          <a:spcPts val="0"/>
                        </a:spcBef>
                        <a:spcAft>
                          <a:spcPts val="1000"/>
                        </a:spcAft>
                      </a:pPr>
                      <a:r>
                        <a:rPr lang="en-US" sz="2100" b="1" dirty="0">
                          <a:solidFill>
                            <a:srgbClr val="FF0000"/>
                          </a:solidFill>
                          <a:latin typeface="Calibri"/>
                          <a:ea typeface="Calibri"/>
                          <a:cs typeface="Times New Roman"/>
                        </a:rPr>
                        <a:t>Safety Gear (40)</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b="1">
                          <a:solidFill>
                            <a:schemeClr val="accent2">
                              <a:lumMod val="75000"/>
                            </a:schemeClr>
                          </a:solidFill>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b="1">
                          <a:solidFill>
                            <a:schemeClr val="accent2">
                              <a:lumMod val="75000"/>
                            </a:schemeClr>
                          </a:solidFill>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b="1" dirty="0">
                          <a:solidFill>
                            <a:schemeClr val="accent2">
                              <a:lumMod val="75000"/>
                            </a:schemeClr>
                          </a:solidFill>
                          <a:latin typeface="Calibri"/>
                          <a:ea typeface="Calibri"/>
                          <a:cs typeface="Times New Roman"/>
                        </a:rPr>
                        <a:t>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08"/>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Safety Tripod Set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09"/>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Nylon Rope ladder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10"/>
                  </a:ext>
                </a:extLst>
              </a:tr>
              <a:tr h="351875">
                <a:tc>
                  <a:txBody>
                    <a:bodyPr/>
                    <a:lstStyle/>
                    <a:p>
                      <a:pPr marL="0" marR="0">
                        <a:lnSpc>
                          <a:spcPct val="115000"/>
                        </a:lnSpc>
                        <a:spcBef>
                          <a:spcPts val="0"/>
                        </a:spcBef>
                        <a:spcAft>
                          <a:spcPts val="1000"/>
                        </a:spcAft>
                      </a:pPr>
                      <a:r>
                        <a:rPr lang="en-US" sz="2100" b="1" dirty="0">
                          <a:latin typeface="Calibri"/>
                          <a:ea typeface="Calibri"/>
                          <a:cs typeface="Times New Roman"/>
                        </a:rPr>
                        <a:t>Blower with Air Compressor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4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11"/>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Gas Monitor (4 Gases)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6</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3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12"/>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Full body Wader Suit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6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3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13"/>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Gas Mask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6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3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14"/>
                  </a:ext>
                </a:extLst>
              </a:tr>
              <a:tr h="373888">
                <a:tc>
                  <a:txBody>
                    <a:bodyPr/>
                    <a:lstStyle/>
                    <a:p>
                      <a:pPr marL="0" marR="0">
                        <a:lnSpc>
                          <a:spcPct val="115000"/>
                        </a:lnSpc>
                        <a:spcBef>
                          <a:spcPts val="0"/>
                        </a:spcBef>
                        <a:spcAft>
                          <a:spcPts val="1000"/>
                        </a:spcAft>
                      </a:pPr>
                      <a:r>
                        <a:rPr lang="en-US" sz="2100" b="1" dirty="0">
                          <a:latin typeface="Calibri"/>
                          <a:ea typeface="Calibri"/>
                          <a:cs typeface="Times New Roman"/>
                        </a:rPr>
                        <a:t>Breathing Apparatus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6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3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15"/>
                  </a:ext>
                </a:extLst>
              </a:tr>
              <a:tr h="373888">
                <a:tc>
                  <a:txBody>
                    <a:bodyPr/>
                    <a:lstStyle/>
                    <a:p>
                      <a:pPr marL="0" marR="0">
                        <a:lnSpc>
                          <a:spcPct val="115000"/>
                        </a:lnSpc>
                        <a:spcBef>
                          <a:spcPts val="0"/>
                        </a:spcBef>
                        <a:spcAft>
                          <a:spcPts val="1000"/>
                        </a:spcAft>
                      </a:pPr>
                      <a:r>
                        <a:rPr lang="en-US" sz="2100" b="1">
                          <a:latin typeface="Calibri"/>
                          <a:ea typeface="Calibri"/>
                          <a:cs typeface="Times New Roman"/>
                        </a:rPr>
                        <a:t>Safety body Harness </a:t>
                      </a:r>
                      <a:endParaRPr lang="en-US" sz="210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2</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1</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a:lnSpc>
                          <a:spcPct val="115000"/>
                        </a:lnSpc>
                        <a:spcBef>
                          <a:spcPts val="0"/>
                        </a:spcBef>
                        <a:spcAft>
                          <a:spcPts val="1000"/>
                        </a:spcAft>
                      </a:pPr>
                      <a:r>
                        <a:rPr lang="en-US" sz="2100" dirty="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016"/>
                  </a:ext>
                </a:extLst>
              </a:tr>
              <a:tr h="351875">
                <a:tc>
                  <a:txBody>
                    <a:bodyPr/>
                    <a:lstStyle/>
                    <a:p>
                      <a:pPr marL="0" marR="0">
                        <a:lnSpc>
                          <a:spcPct val="115000"/>
                        </a:lnSpc>
                        <a:spcBef>
                          <a:spcPts val="0"/>
                        </a:spcBef>
                        <a:spcAft>
                          <a:spcPts val="1000"/>
                        </a:spcAft>
                      </a:pPr>
                      <a:r>
                        <a:rPr lang="en-US" sz="2100" b="1" dirty="0">
                          <a:latin typeface="Calibri"/>
                          <a:ea typeface="Calibri"/>
                          <a:cs typeface="Times New Roman"/>
                        </a:rPr>
                        <a:t>Air Line Breathing Apparatus </a:t>
                      </a:r>
                      <a:endParaRPr lang="en-US" sz="2100" dirty="0">
                        <a:latin typeface="Calibri"/>
                        <a:ea typeface="Calibri"/>
                        <a:cs typeface="Times New Roman"/>
                      </a:endParaRPr>
                    </a:p>
                  </a:txBody>
                  <a:tcPr marL="30769" marR="3076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CE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6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3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marR="0">
                        <a:lnSpc>
                          <a:spcPct val="115000"/>
                        </a:lnSpc>
                        <a:spcBef>
                          <a:spcPts val="0"/>
                        </a:spcBef>
                        <a:spcAft>
                          <a:spcPts val="1000"/>
                        </a:spcAft>
                      </a:pPr>
                      <a:r>
                        <a:rPr lang="en-US" sz="2100" dirty="0">
                          <a:latin typeface="Calibri"/>
                          <a:ea typeface="Calibri"/>
                          <a:cs typeface="Times New Roman"/>
                        </a:rPr>
                        <a:t>NIL </a:t>
                      </a:r>
                    </a:p>
                  </a:txBody>
                  <a:tcPr marL="30769" marR="3076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017"/>
                  </a:ext>
                </a:extLst>
              </a:tr>
            </a:tbl>
          </a:graphicData>
        </a:graphic>
      </p:graphicFrame>
      <p:pic>
        <p:nvPicPr>
          <p:cNvPr id="3" name="Picture 2">
            <a:extLst>
              <a:ext uri="{FF2B5EF4-FFF2-40B4-BE49-F238E27FC236}">
                <a16:creationId xmlns:a16="http://schemas.microsoft.com/office/drawing/2014/main" id="{0DEEADCE-CC9A-984D-BCBF-B03C3F1DD721}"/>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10668000" y="3835405"/>
            <a:ext cx="1524000" cy="2590215"/>
          </a:xfrm>
          <a:prstGeom prst="rect">
            <a:avLst/>
          </a:prstGeom>
        </p:spPr>
      </p:pic>
      <p:pic>
        <p:nvPicPr>
          <p:cNvPr id="4" name="Picture 3" descr="What Size Ventilation Unit is Needed for My Confined Space? - PK Safety  Supply"/>
          <p:cNvPicPr>
            <a:picLocks noChangeAspect="1" noChangeArrowheads="1"/>
          </p:cNvPicPr>
          <p:nvPr/>
        </p:nvPicPr>
        <p:blipFill>
          <a:blip r:embed="rId3" cstate="print"/>
          <a:srcRect/>
          <a:stretch>
            <a:fillRect/>
          </a:stretch>
        </p:blipFill>
        <p:spPr bwMode="auto">
          <a:xfrm>
            <a:off x="9144005" y="5461003"/>
            <a:ext cx="1554689" cy="923668"/>
          </a:xfrm>
          <a:prstGeom prst="rect">
            <a:avLst/>
          </a:prstGeom>
          <a:noFill/>
        </p:spPr>
      </p:pic>
      <p:pic>
        <p:nvPicPr>
          <p:cNvPr id="5" name="Picture 4" descr="Salalift II Winch with 7ft Aluminum Trip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6400" y="3429005"/>
            <a:ext cx="1163536" cy="1464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Right Products for H2S Monitoring | DOD Technologies"/>
          <p:cNvPicPr>
            <a:picLocks noChangeAspect="1" noChangeArrowheads="1"/>
          </p:cNvPicPr>
          <p:nvPr/>
        </p:nvPicPr>
        <p:blipFill>
          <a:blip r:embed="rId5" cstate="print"/>
          <a:srcRect/>
          <a:stretch>
            <a:fillRect/>
          </a:stretch>
        </p:blipFill>
        <p:spPr bwMode="auto">
          <a:xfrm rot="19845685">
            <a:off x="8328737" y="5357327"/>
            <a:ext cx="667292" cy="995959"/>
          </a:xfrm>
          <a:prstGeom prst="rect">
            <a:avLst/>
          </a:prstGeom>
          <a:noFill/>
        </p:spPr>
      </p:pic>
      <p:pic>
        <p:nvPicPr>
          <p:cNvPr id="7" name="Picture 6" descr="https://multimedia.3m.com/mws/media/795092J/3mtm-general-harness-fall-protection-10855-back.jpg"/>
          <p:cNvPicPr>
            <a:picLocks noChangeAspect="1" noChangeArrowheads="1"/>
          </p:cNvPicPr>
          <p:nvPr/>
        </p:nvPicPr>
        <p:blipFill>
          <a:blip r:embed="rId6">
            <a:extLst>
              <a:ext uri="{28A0092B-C50C-407E-A947-70E740481C1C}">
                <a14:useLocalDpi xmlns:a14="http://schemas.microsoft.com/office/drawing/2010/main" val="0"/>
              </a:ext>
            </a:extLst>
          </a:blip>
          <a:srcRect l="20000" r="27600"/>
          <a:stretch>
            <a:fillRect/>
          </a:stretch>
        </p:blipFill>
        <p:spPr bwMode="auto">
          <a:xfrm>
            <a:off x="9448800" y="3530605"/>
            <a:ext cx="1016000" cy="17996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aviour High Visibility Reflective Jacket | Road Safety"/>
          <p:cNvPicPr>
            <a:picLocks noChangeAspect="1" noChangeArrowheads="1"/>
          </p:cNvPicPr>
          <p:nvPr/>
        </p:nvPicPr>
        <p:blipFill>
          <a:blip r:embed="rId7" cstate="print"/>
          <a:srcRect/>
          <a:stretch>
            <a:fillRect/>
          </a:stretch>
        </p:blipFill>
        <p:spPr bwMode="auto">
          <a:xfrm>
            <a:off x="8128009" y="1092205"/>
            <a:ext cx="1396999" cy="1396999"/>
          </a:xfrm>
          <a:prstGeom prst="rect">
            <a:avLst/>
          </a:prstGeom>
          <a:noFill/>
        </p:spPr>
      </p:pic>
      <p:pic>
        <p:nvPicPr>
          <p:cNvPr id="9" name="Picture 8" descr="https://encrypted-tbn0.gstatic.com/images?q=tbn:ANd9GcTq-LtoOtXxSPFzWVskegEYrjNljwaH1OxAT-zxKWS_K9meUB0fPw5ae7KwhHspAMRgnkr736SR&amp;usqp=CAc"/>
          <p:cNvPicPr>
            <a:picLocks noChangeAspect="1" noChangeArrowheads="1"/>
          </p:cNvPicPr>
          <p:nvPr/>
        </p:nvPicPr>
        <p:blipFill>
          <a:blip r:embed="rId8"/>
          <a:srcRect/>
          <a:stretch>
            <a:fillRect/>
          </a:stretch>
        </p:blipFill>
        <p:spPr bwMode="auto">
          <a:xfrm>
            <a:off x="9144001" y="0"/>
            <a:ext cx="1104900" cy="1104901"/>
          </a:xfrm>
          <a:prstGeom prst="rect">
            <a:avLst/>
          </a:prstGeom>
          <a:noFill/>
        </p:spPr>
      </p:pic>
      <p:pic>
        <p:nvPicPr>
          <p:cNvPr id="10" name="Picture 9" descr="Blue Polyester Worker Coverall, Size: Medium"/>
          <p:cNvPicPr>
            <a:picLocks noChangeAspect="1" noChangeArrowheads="1"/>
          </p:cNvPicPr>
          <p:nvPr/>
        </p:nvPicPr>
        <p:blipFill>
          <a:blip r:embed="rId9"/>
          <a:srcRect l="25711" t="10208" r="27889" b="9752"/>
          <a:stretch>
            <a:fillRect/>
          </a:stretch>
        </p:blipFill>
        <p:spPr bwMode="auto">
          <a:xfrm>
            <a:off x="10464800" y="482600"/>
            <a:ext cx="1457739" cy="2514600"/>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66568076"/>
              </p:ext>
            </p:extLst>
          </p:nvPr>
        </p:nvGraphicFramePr>
        <p:xfrm>
          <a:off x="508000" y="685800"/>
          <a:ext cx="7620000" cy="3589188"/>
        </p:xfrm>
        <a:graphic>
          <a:graphicData uri="http://schemas.openxmlformats.org/drawingml/2006/table">
            <a:tbl>
              <a:tblPr/>
              <a:tblGrid>
                <a:gridCol w="3368040">
                  <a:extLst>
                    <a:ext uri="{9D8B030D-6E8A-4147-A177-3AD203B41FA5}">
                      <a16:colId xmlns:a16="http://schemas.microsoft.com/office/drawing/2014/main" val="20000"/>
                    </a:ext>
                  </a:extLst>
                </a:gridCol>
                <a:gridCol w="140716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1855893">
                <a:tc>
                  <a:txBody>
                    <a:bodyPr/>
                    <a:lstStyle/>
                    <a:p>
                      <a:pPr marL="0" marR="0" algn="l" defTabSz="914400" rtl="0" eaLnBrk="1" latinLnBrk="0" hangingPunct="1">
                        <a:lnSpc>
                          <a:spcPct val="115000"/>
                        </a:lnSpc>
                        <a:spcBef>
                          <a:spcPts val="0"/>
                        </a:spcBef>
                        <a:spcAft>
                          <a:spcPts val="1000"/>
                        </a:spcAft>
                      </a:pPr>
                      <a:r>
                        <a:rPr lang="en-US" sz="2100" b="1" kern="1200" dirty="0">
                          <a:solidFill>
                            <a:schemeClr val="tx1"/>
                          </a:solidFill>
                          <a:latin typeface="Calibri"/>
                          <a:ea typeface="Calibri"/>
                          <a:cs typeface="Times New Roman"/>
                        </a:rPr>
                        <a:t> Workforce Requirement</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l" defTabSz="914400" rtl="0" eaLnBrk="1" latinLnBrk="0" hangingPunct="1">
                        <a:lnSpc>
                          <a:spcPct val="115000"/>
                        </a:lnSpc>
                        <a:spcBef>
                          <a:spcPts val="0"/>
                        </a:spcBef>
                        <a:spcAft>
                          <a:spcPts val="1000"/>
                        </a:spcAft>
                      </a:pPr>
                      <a:r>
                        <a:rPr lang="en-US" sz="2100" b="1" kern="1200" dirty="0">
                          <a:solidFill>
                            <a:schemeClr val="tx1"/>
                          </a:solidFill>
                          <a:latin typeface="Calibri"/>
                          <a:ea typeface="Calibri"/>
                          <a:cs typeface="Times New Roman"/>
                        </a:rPr>
                        <a:t>If meeting Norm fully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l" defTabSz="914400" rtl="0" eaLnBrk="1" latinLnBrk="0" hangingPunct="1">
                        <a:lnSpc>
                          <a:spcPct val="115000"/>
                        </a:lnSpc>
                        <a:spcBef>
                          <a:spcPts val="0"/>
                        </a:spcBef>
                        <a:spcAft>
                          <a:spcPts val="1000"/>
                        </a:spcAft>
                      </a:pPr>
                      <a:r>
                        <a:rPr lang="en-US" sz="2100" b="1" kern="1200" dirty="0">
                          <a:solidFill>
                            <a:schemeClr val="tx1"/>
                          </a:solidFill>
                          <a:latin typeface="Calibri"/>
                          <a:ea typeface="Calibri"/>
                          <a:cs typeface="Times New Roman"/>
                        </a:rPr>
                        <a:t>If meeting &gt; = 50% Norm</a:t>
                      </a:r>
                      <a:r>
                        <a:rPr lang="en-IN" sz="2100" b="1" kern="1200" dirty="0">
                          <a:solidFill>
                            <a:schemeClr val="tx1"/>
                          </a:solidFill>
                          <a:latin typeface="Calibri"/>
                          <a:ea typeface="Calibri"/>
                          <a:cs typeface="Times New Roman"/>
                        </a:rPr>
                        <a:t>              </a:t>
                      </a:r>
                      <a:r>
                        <a:rPr lang="en-US" sz="2100" b="1" kern="1200" dirty="0">
                          <a:solidFill>
                            <a:schemeClr val="tx1"/>
                          </a:solidFill>
                          <a:latin typeface="Calibri"/>
                          <a:ea typeface="Calibri"/>
                          <a:cs typeface="Times New Roman"/>
                        </a:rPr>
                        <a:t>(Pro rata)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l" defTabSz="914400" rtl="0" eaLnBrk="1" latinLnBrk="0" hangingPunct="1">
                        <a:lnSpc>
                          <a:spcPct val="115000"/>
                        </a:lnSpc>
                        <a:spcBef>
                          <a:spcPts val="0"/>
                        </a:spcBef>
                        <a:spcAft>
                          <a:spcPts val="1000"/>
                        </a:spcAft>
                      </a:pPr>
                      <a:r>
                        <a:rPr lang="en-US" sz="2100" b="1" kern="1200" dirty="0">
                          <a:solidFill>
                            <a:schemeClr val="tx1"/>
                          </a:solidFill>
                          <a:latin typeface="Calibri"/>
                          <a:ea typeface="Calibri"/>
                          <a:cs typeface="Times New Roman"/>
                        </a:rPr>
                        <a:t>If  meeting &lt;  50% of Norm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99533">
                <a:tc>
                  <a:txBody>
                    <a:bodyPr/>
                    <a:lstStyle/>
                    <a:p>
                      <a:pPr marL="0" marR="0" algn="l" defTabSz="914400" rtl="0" eaLnBrk="1" latinLnBrk="0" hangingPunct="1">
                        <a:lnSpc>
                          <a:spcPct val="115000"/>
                        </a:lnSpc>
                        <a:spcBef>
                          <a:spcPts val="0"/>
                        </a:spcBef>
                        <a:spcAft>
                          <a:spcPts val="1000"/>
                        </a:spcAft>
                      </a:pPr>
                      <a:r>
                        <a:rPr lang="en-US" sz="2100" kern="1200" dirty="0" err="1">
                          <a:solidFill>
                            <a:schemeClr val="tx1"/>
                          </a:solidFill>
                          <a:latin typeface="Calibri"/>
                          <a:ea typeface="Calibri"/>
                          <a:cs typeface="Times New Roman"/>
                        </a:rPr>
                        <a:t>Sewermen</a:t>
                      </a:r>
                      <a:r>
                        <a:rPr lang="en-US" sz="2100" kern="1200" dirty="0">
                          <a:solidFill>
                            <a:schemeClr val="tx1"/>
                          </a:solidFill>
                          <a:latin typeface="Calibri"/>
                          <a:ea typeface="Calibri"/>
                          <a:cs typeface="Times New Roman"/>
                        </a:rPr>
                        <a:t>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40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20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NIL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99533">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Sanitary </a:t>
                      </a:r>
                      <a:r>
                        <a:rPr lang="en-US" sz="2100" kern="1200" dirty="0" err="1">
                          <a:solidFill>
                            <a:schemeClr val="tx1"/>
                          </a:solidFill>
                          <a:latin typeface="Calibri"/>
                          <a:ea typeface="Calibri"/>
                          <a:cs typeface="Times New Roman"/>
                        </a:rPr>
                        <a:t>Beldar</a:t>
                      </a:r>
                      <a:r>
                        <a:rPr lang="en-US" sz="2100" kern="1200" dirty="0">
                          <a:solidFill>
                            <a:schemeClr val="tx1"/>
                          </a:solidFill>
                          <a:latin typeface="Calibri"/>
                          <a:ea typeface="Calibri"/>
                          <a:cs typeface="Times New Roman"/>
                        </a:rPr>
                        <a:t>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40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20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a:solidFill>
                            <a:schemeClr val="tx1"/>
                          </a:solidFill>
                          <a:latin typeface="Calibri"/>
                          <a:ea typeface="Calibri"/>
                          <a:cs typeface="Times New Roman"/>
                        </a:rPr>
                        <a:t>NIL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4229">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Trained and Notified Sewer Entry Professionals (SEPs)</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20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10</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400" rtl="0" eaLnBrk="1" latinLnBrk="0" hangingPunct="1">
                        <a:lnSpc>
                          <a:spcPct val="115000"/>
                        </a:lnSpc>
                        <a:spcBef>
                          <a:spcPts val="0"/>
                        </a:spcBef>
                        <a:spcAft>
                          <a:spcPts val="1000"/>
                        </a:spcAft>
                      </a:pPr>
                      <a:r>
                        <a:rPr lang="en-US" sz="2100" kern="1200" dirty="0">
                          <a:solidFill>
                            <a:schemeClr val="tx1"/>
                          </a:solidFill>
                          <a:latin typeface="Calibri"/>
                          <a:ea typeface="Calibri"/>
                          <a:cs typeface="Times New Roman"/>
                        </a:rPr>
                        <a:t>NIL </a:t>
                      </a:r>
                    </a:p>
                  </a:txBody>
                  <a:tcPr marT="846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4" name="Rectangle 3"/>
          <p:cNvSpPr/>
          <p:nvPr/>
        </p:nvSpPr>
        <p:spPr>
          <a:xfrm>
            <a:off x="812801" y="1"/>
            <a:ext cx="5264775" cy="461665"/>
          </a:xfrm>
          <a:prstGeom prst="rect">
            <a:avLst/>
          </a:prstGeom>
        </p:spPr>
        <p:txBody>
          <a:bodyPr wrap="none">
            <a:spAutoFit/>
          </a:bodyPr>
          <a:lstStyle/>
          <a:p>
            <a:r>
              <a:rPr lang="en-US" sz="2400" b="1" dirty="0" err="1">
                <a:solidFill>
                  <a:schemeClr val="accent2">
                    <a:lumMod val="75000"/>
                  </a:schemeClr>
                </a:solidFill>
              </a:rPr>
              <a:t>Safaimitra</a:t>
            </a:r>
            <a:r>
              <a:rPr lang="en-US" sz="2400" b="1" dirty="0">
                <a:solidFill>
                  <a:schemeClr val="accent2">
                    <a:lumMod val="75000"/>
                  </a:schemeClr>
                </a:solidFill>
              </a:rPr>
              <a:t> </a:t>
            </a:r>
            <a:r>
              <a:rPr lang="en-US" sz="2400" b="1" dirty="0" err="1">
                <a:solidFill>
                  <a:schemeClr val="accent2">
                    <a:lumMod val="75000"/>
                  </a:schemeClr>
                </a:solidFill>
              </a:rPr>
              <a:t>Suraksha</a:t>
            </a:r>
            <a:r>
              <a:rPr lang="en-US" sz="2400" b="1" dirty="0">
                <a:solidFill>
                  <a:schemeClr val="accent2">
                    <a:lumMod val="75000"/>
                  </a:schemeClr>
                </a:solidFill>
              </a:rPr>
              <a:t>- Marks Distribution</a:t>
            </a:r>
            <a:endParaRPr lang="en-US" sz="2400" dirty="0">
              <a:solidFill>
                <a:schemeClr val="accent2">
                  <a:lumMod val="75000"/>
                </a:schemeClr>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7B7C026-2624-925C-82C7-AD062A833B64}"/>
              </a:ext>
            </a:extLst>
          </p:cNvPr>
          <p:cNvCxnSpPr>
            <a:cxnSpLocks/>
          </p:cNvCxnSpPr>
          <p:nvPr/>
        </p:nvCxnSpPr>
        <p:spPr>
          <a:xfrm>
            <a:off x="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F636F0-CAAF-91E7-5967-4342FC8C1E8C}"/>
              </a:ext>
            </a:extLst>
          </p:cNvPr>
          <p:cNvCxnSpPr/>
          <p:nvPr/>
        </p:nvCxnSpPr>
        <p:spPr>
          <a:xfrm>
            <a:off x="12192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F09330-2B39-C11D-45C0-540BCD9E1351}"/>
              </a:ext>
            </a:extLst>
          </p:cNvPr>
          <p:cNvCxnSpPr>
            <a:cxnSpLocks/>
          </p:cNvCxnSpPr>
          <p:nvPr/>
        </p:nvCxnSpPr>
        <p:spPr>
          <a:xfrm>
            <a:off x="0" y="6858000"/>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C0C87C-C890-ABEF-5A54-FFCD5B983A8E}"/>
              </a:ext>
            </a:extLst>
          </p:cNvPr>
          <p:cNvCxnSpPr/>
          <p:nvPr/>
        </p:nvCxnSpPr>
        <p:spPr>
          <a:xfrm>
            <a:off x="0" y="3639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6">
            <a:extLst>
              <a:ext uri="{FF2B5EF4-FFF2-40B4-BE49-F238E27FC236}">
                <a16:creationId xmlns:a16="http://schemas.microsoft.com/office/drawing/2014/main" id="{86CFE683-ACC7-5649-9BAF-A24EF918B76F}"/>
              </a:ext>
            </a:extLst>
          </p:cNvPr>
          <p:cNvGraphicFramePr>
            <a:graphicFrameLocks noGrp="1"/>
          </p:cNvGraphicFramePr>
          <p:nvPr>
            <p:extLst>
              <p:ext uri="{D42A27DB-BD31-4B8C-83A1-F6EECF244321}">
                <p14:modId xmlns:p14="http://schemas.microsoft.com/office/powerpoint/2010/main" val="2952214205"/>
              </p:ext>
            </p:extLst>
          </p:nvPr>
        </p:nvGraphicFramePr>
        <p:xfrm>
          <a:off x="2242214" y="296084"/>
          <a:ext cx="7707572" cy="2766726"/>
        </p:xfrm>
        <a:graphic>
          <a:graphicData uri="http://schemas.openxmlformats.org/drawingml/2006/table">
            <a:tbl>
              <a:tblPr firstRow="1" bandRow="1">
                <a:tableStyleId>{00A15C55-8517-42AA-B614-E9B94910E393}</a:tableStyleId>
              </a:tblPr>
              <a:tblGrid>
                <a:gridCol w="632456">
                  <a:extLst>
                    <a:ext uri="{9D8B030D-6E8A-4147-A177-3AD203B41FA5}">
                      <a16:colId xmlns:a16="http://schemas.microsoft.com/office/drawing/2014/main" val="1959874074"/>
                    </a:ext>
                  </a:extLst>
                </a:gridCol>
                <a:gridCol w="7075116">
                  <a:extLst>
                    <a:ext uri="{9D8B030D-6E8A-4147-A177-3AD203B41FA5}">
                      <a16:colId xmlns:a16="http://schemas.microsoft.com/office/drawing/2014/main" val="3529571069"/>
                    </a:ext>
                  </a:extLst>
                </a:gridCol>
              </a:tblGrid>
              <a:tr h="495966">
                <a:tc gridSpan="2">
                  <a:txBody>
                    <a:bodyPr/>
                    <a:lstStyle/>
                    <a:p>
                      <a:pPr algn="ctr"/>
                      <a:r>
                        <a:rPr lang="en-IN" sz="1400" b="0" dirty="0">
                          <a:solidFill>
                            <a:schemeClr val="tx1"/>
                          </a:solidFill>
                        </a:rPr>
                        <a:t>SLP Documents for Indicator 3.5,3.6,3.7 and 3.8</a:t>
                      </a:r>
                      <a:endParaRPr lang="en-IN" sz="1400" b="0" dirty="0">
                        <a:solidFill>
                          <a:schemeClr val="tx1"/>
                        </a:solidFill>
                        <a:latin typeface="+mn-lt"/>
                      </a:endParaRPr>
                    </a:p>
                  </a:txBody>
                  <a:tcPr anchor="ctr"/>
                </a:tc>
                <a:tc hMerge="1">
                  <a:txBody>
                    <a:bodyPr/>
                    <a:lstStyle/>
                    <a:p>
                      <a:endParaRPr lang="en-IN" dirty="0"/>
                    </a:p>
                  </a:txBody>
                  <a:tcPr/>
                </a:tc>
                <a:extLst>
                  <a:ext uri="{0D108BD9-81ED-4DB2-BD59-A6C34878D82A}">
                    <a16:rowId xmlns:a16="http://schemas.microsoft.com/office/drawing/2014/main" val="2417571896"/>
                  </a:ext>
                </a:extLst>
              </a:tr>
              <a:tr h="1040062">
                <a:tc>
                  <a:txBody>
                    <a:bodyPr/>
                    <a:lstStyle/>
                    <a:p>
                      <a:pPr algn="ctr"/>
                      <a:r>
                        <a:rPr lang="en-IN" sz="1400" b="0" dirty="0">
                          <a:solidFill>
                            <a:schemeClr val="tx1"/>
                          </a:solidFill>
                        </a:rPr>
                        <a:t>1</a:t>
                      </a:r>
                      <a:endParaRPr lang="en-IN" sz="1400" b="0" dirty="0">
                        <a:solidFill>
                          <a:schemeClr val="tx1"/>
                        </a:solidFill>
                        <a:latin typeface="+mn-lt"/>
                      </a:endParaRPr>
                    </a:p>
                  </a:txBody>
                  <a:tcPr anchor="ctr"/>
                </a:tc>
                <a:tc>
                  <a:txBody>
                    <a:bodyPr/>
                    <a:lstStyle/>
                    <a:p>
                      <a:pPr marL="210185" algn="l">
                        <a:spcBef>
                          <a:spcPts val="605"/>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 </a:t>
                      </a:r>
                      <a:endParaRPr lang="en-IN" sz="1400" b="0" dirty="0">
                        <a:effectLst/>
                        <a:latin typeface="Calibri" panose="020F0502020204030204" pitchFamily="34" charset="0"/>
                        <a:ea typeface="Calibri" panose="020F0502020204030204" pitchFamily="34" charset="0"/>
                        <a:cs typeface="Times New Roman" panose="02020603050405020304" pitchFamily="18" charset="0"/>
                      </a:endParaRPr>
                    </a:p>
                    <a:p>
                      <a:pPr marL="210185" algn="l">
                        <a:spcBef>
                          <a:spcPts val="605"/>
                        </a:spcBef>
                        <a:spcAft>
                          <a:spcPts val="0"/>
                        </a:spcAft>
                      </a:pPr>
                      <a:r>
                        <a:rPr lang="en-US"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Detailed list of equipment sheds in the ULB where Liquid waste Management related vehicles (Core and Special Equipment) Safety Gears </a:t>
                      </a:r>
                      <a:r>
                        <a:rPr lang="en-US" sz="1400" b="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etc</a:t>
                      </a:r>
                      <a:r>
                        <a:rPr lang="en-US"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are kept and maintained. (Name of the Area, Address, Landmark, Name, Number of equipment and Registration number of vehicles kept in the shed) </a:t>
                      </a:r>
                      <a:endParaRPr lang="en-IN" sz="1400" b="0" dirty="0">
                        <a:effectLst/>
                        <a:latin typeface="Calibri" panose="020F0502020204030204" pitchFamily="34" charset="0"/>
                        <a:ea typeface="Calibri" panose="020F0502020204030204" pitchFamily="34" charset="0"/>
                        <a:cs typeface="Times New Roman" panose="02020603050405020304" pitchFamily="18" charset="0"/>
                      </a:endParaRPr>
                    </a:p>
                    <a:p>
                      <a:pPr marL="69850" algn="l"/>
                      <a:r>
                        <a:rPr lang="en-US" sz="1400" b="0" dirty="0">
                          <a:effectLst/>
                          <a:latin typeface="Calibri" panose="020F0502020204030204" pitchFamily="34" charset="0"/>
                          <a:ea typeface="Calibri" panose="020F0502020204030204" pitchFamily="34" charset="0"/>
                          <a:cs typeface="Times New Roman" panose="02020603050405020304" pitchFamily="18" charset="0"/>
                        </a:rPr>
                        <a:t> </a:t>
                      </a:r>
                      <a:endParaRPr lang="en-IN"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31418753"/>
                  </a:ext>
                </a:extLst>
              </a:tr>
              <a:tr h="262753">
                <a:tc>
                  <a:txBody>
                    <a:bodyPr/>
                    <a:lstStyle/>
                    <a:p>
                      <a:pPr algn="ctr"/>
                      <a:r>
                        <a:rPr lang="en-IN" sz="1400" b="0" dirty="0">
                          <a:solidFill>
                            <a:schemeClr val="tx1"/>
                          </a:solidFill>
                          <a:latin typeface="+mn-lt"/>
                        </a:rPr>
                        <a:t>2</a:t>
                      </a:r>
                    </a:p>
                  </a:txBody>
                  <a:tcPr anchor="ctr"/>
                </a:tc>
                <a:tc>
                  <a:txBody>
                    <a:bodyPr/>
                    <a:lstStyle/>
                    <a:p>
                      <a:pPr marL="210185" algn="l">
                        <a:spcBef>
                          <a:spcPts val="605"/>
                        </a:spcBef>
                        <a:spcAft>
                          <a:spcPts val="0"/>
                        </a:spcAft>
                      </a:pPr>
                      <a:r>
                        <a:rPr lang="en-US"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 Notification/GO Number of RSA and SRU</a:t>
                      </a:r>
                      <a:endParaRPr lang="en-IN"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826461976"/>
                  </a:ext>
                </a:extLst>
              </a:tr>
              <a:tr h="262753">
                <a:tc>
                  <a:txBody>
                    <a:bodyPr/>
                    <a:lstStyle/>
                    <a:p>
                      <a:pPr algn="ctr"/>
                      <a:r>
                        <a:rPr lang="en-IN" sz="1400" b="0" dirty="0">
                          <a:solidFill>
                            <a:schemeClr val="tx1"/>
                          </a:solidFill>
                          <a:latin typeface="+mn-lt"/>
                        </a:rPr>
                        <a:t>3</a:t>
                      </a:r>
                    </a:p>
                  </a:txBody>
                  <a:tcPr anchor="ctr"/>
                </a:tc>
                <a:tc>
                  <a:txBody>
                    <a:bodyPr/>
                    <a:lstStyle/>
                    <a:p>
                      <a:pPr marL="210185" algn="l">
                        <a:spcBef>
                          <a:spcPts val="605"/>
                        </a:spcBef>
                        <a:spcAft>
                          <a:spcPts val="0"/>
                        </a:spcAft>
                      </a:pPr>
                      <a:r>
                        <a:rPr lang="en-US" sz="1400" b="0" dirty="0">
                          <a:effectLst/>
                          <a:latin typeface="Calibri" panose="020F0502020204030204" pitchFamily="34" charset="0"/>
                          <a:ea typeface="Calibri" panose="020F0502020204030204" pitchFamily="34" charset="0"/>
                          <a:cs typeface="Times New Roman" panose="02020603050405020304" pitchFamily="18" charset="0"/>
                        </a:rPr>
                        <a:t>Office Order Copy of RSA and SRU establishment</a:t>
                      </a:r>
                      <a:endParaRPr lang="en-IN"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44070233"/>
                  </a:ext>
                </a:extLst>
              </a:tr>
              <a:tr h="262753">
                <a:tc>
                  <a:txBody>
                    <a:bodyPr/>
                    <a:lstStyle/>
                    <a:p>
                      <a:pPr algn="ctr"/>
                      <a:r>
                        <a:rPr lang="en-IN" sz="1400" b="0" dirty="0">
                          <a:solidFill>
                            <a:schemeClr val="tx1"/>
                          </a:solidFill>
                          <a:latin typeface="+mn-lt"/>
                        </a:rPr>
                        <a:t>4</a:t>
                      </a:r>
                    </a:p>
                  </a:txBody>
                  <a:tcPr anchor="ctr"/>
                </a:tc>
                <a:tc>
                  <a:txBody>
                    <a:bodyPr/>
                    <a:lstStyle/>
                    <a:p>
                      <a:pPr marL="210185" algn="l">
                        <a:spcBef>
                          <a:spcPts val="605"/>
                        </a:spcBef>
                        <a:spcAft>
                          <a:spcPts val="0"/>
                        </a:spcAft>
                      </a:pPr>
                      <a:r>
                        <a:rPr lang="en-IN" sz="1400" b="0" dirty="0">
                          <a:effectLst/>
                          <a:latin typeface="Calibri" panose="020F0502020204030204" pitchFamily="34" charset="0"/>
                          <a:ea typeface="Calibri" panose="020F0502020204030204" pitchFamily="34" charset="0"/>
                          <a:cs typeface="Times New Roman" panose="02020603050405020304" pitchFamily="18" charset="0"/>
                        </a:rPr>
                        <a:t>CPHEEO Calculation Sheet</a:t>
                      </a:r>
                    </a:p>
                  </a:txBody>
                  <a:tcPr marL="0" marR="0" marT="0" marB="0"/>
                </a:tc>
                <a:extLst>
                  <a:ext uri="{0D108BD9-81ED-4DB2-BD59-A6C34878D82A}">
                    <a16:rowId xmlns:a16="http://schemas.microsoft.com/office/drawing/2014/main" val="3476777870"/>
                  </a:ext>
                </a:extLst>
              </a:tr>
            </a:tbl>
          </a:graphicData>
        </a:graphic>
      </p:graphicFrame>
      <p:pic>
        <p:nvPicPr>
          <p:cNvPr id="12" name="Picture 11">
            <a:extLst>
              <a:ext uri="{FF2B5EF4-FFF2-40B4-BE49-F238E27FC236}">
                <a16:creationId xmlns:a16="http://schemas.microsoft.com/office/drawing/2014/main" id="{14721DAF-A544-B069-EB12-1EE271081CCA}"/>
              </a:ext>
            </a:extLst>
          </p:cNvPr>
          <p:cNvPicPr>
            <a:picLocks noChangeAspect="1"/>
          </p:cNvPicPr>
          <p:nvPr/>
        </p:nvPicPr>
        <p:blipFill>
          <a:blip r:embed="rId2"/>
          <a:stretch>
            <a:fillRect/>
          </a:stretch>
        </p:blipFill>
        <p:spPr>
          <a:xfrm>
            <a:off x="110083" y="2456600"/>
            <a:ext cx="6495699" cy="3780425"/>
          </a:xfrm>
          <a:prstGeom prst="rect">
            <a:avLst/>
          </a:prstGeom>
        </p:spPr>
      </p:pic>
      <p:pic>
        <p:nvPicPr>
          <p:cNvPr id="20" name="Picture 19">
            <a:extLst>
              <a:ext uri="{FF2B5EF4-FFF2-40B4-BE49-F238E27FC236}">
                <a16:creationId xmlns:a16="http://schemas.microsoft.com/office/drawing/2014/main" id="{FBCA0BEB-9C0F-7C54-90C3-F50AF81EE2E5}"/>
              </a:ext>
            </a:extLst>
          </p:cNvPr>
          <p:cNvPicPr>
            <a:picLocks noChangeAspect="1"/>
          </p:cNvPicPr>
          <p:nvPr/>
        </p:nvPicPr>
        <p:blipFill>
          <a:blip r:embed="rId3"/>
          <a:stretch>
            <a:fillRect/>
          </a:stretch>
        </p:blipFill>
        <p:spPr>
          <a:xfrm>
            <a:off x="6531233" y="3193577"/>
            <a:ext cx="5633139" cy="3194926"/>
          </a:xfrm>
          <a:prstGeom prst="rect">
            <a:avLst/>
          </a:prstGeom>
        </p:spPr>
      </p:pic>
    </p:spTree>
    <p:extLst>
      <p:ext uri="{BB962C8B-B14F-4D97-AF65-F5344CB8AC3E}">
        <p14:creationId xmlns:p14="http://schemas.microsoft.com/office/powerpoint/2010/main" val="27394299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7B7C026-2624-925C-82C7-AD062A833B64}"/>
              </a:ext>
            </a:extLst>
          </p:cNvPr>
          <p:cNvCxnSpPr>
            <a:cxnSpLocks/>
          </p:cNvCxnSpPr>
          <p:nvPr/>
        </p:nvCxnSpPr>
        <p:spPr>
          <a:xfrm>
            <a:off x="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F636F0-CAAF-91E7-5967-4342FC8C1E8C}"/>
              </a:ext>
            </a:extLst>
          </p:cNvPr>
          <p:cNvCxnSpPr/>
          <p:nvPr/>
        </p:nvCxnSpPr>
        <p:spPr>
          <a:xfrm>
            <a:off x="12192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F09330-2B39-C11D-45C0-540BCD9E1351}"/>
              </a:ext>
            </a:extLst>
          </p:cNvPr>
          <p:cNvCxnSpPr>
            <a:cxnSpLocks/>
          </p:cNvCxnSpPr>
          <p:nvPr/>
        </p:nvCxnSpPr>
        <p:spPr>
          <a:xfrm>
            <a:off x="0" y="6858000"/>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C0C87C-C890-ABEF-5A54-FFCD5B983A8E}"/>
              </a:ext>
            </a:extLst>
          </p:cNvPr>
          <p:cNvCxnSpPr/>
          <p:nvPr/>
        </p:nvCxnSpPr>
        <p:spPr>
          <a:xfrm>
            <a:off x="0" y="3639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8">
            <a:extLst>
              <a:ext uri="{FF2B5EF4-FFF2-40B4-BE49-F238E27FC236}">
                <a16:creationId xmlns:a16="http://schemas.microsoft.com/office/drawing/2014/main" id="{91D5C49D-FCDB-0603-EFA6-546E188214CD}"/>
              </a:ext>
            </a:extLst>
          </p:cNvPr>
          <p:cNvGraphicFramePr>
            <a:graphicFrameLocks/>
          </p:cNvGraphicFramePr>
          <p:nvPr>
            <p:extLst>
              <p:ext uri="{D42A27DB-BD31-4B8C-83A1-F6EECF244321}">
                <p14:modId xmlns:p14="http://schemas.microsoft.com/office/powerpoint/2010/main" val="4017046622"/>
              </p:ext>
            </p:extLst>
          </p:nvPr>
        </p:nvGraphicFramePr>
        <p:xfrm>
          <a:off x="5020508" y="5378763"/>
          <a:ext cx="6845810" cy="1274517"/>
        </p:xfrm>
        <a:graphic>
          <a:graphicData uri="http://schemas.openxmlformats.org/drawingml/2006/table">
            <a:tbl>
              <a:tblPr firstRow="1" bandRow="1">
                <a:tableStyleId>{5C22544A-7EE6-4342-B048-85BDC9FD1C3A}</a:tableStyleId>
              </a:tblPr>
              <a:tblGrid>
                <a:gridCol w="1289425">
                  <a:extLst>
                    <a:ext uri="{9D8B030D-6E8A-4147-A177-3AD203B41FA5}">
                      <a16:colId xmlns:a16="http://schemas.microsoft.com/office/drawing/2014/main" val="854913139"/>
                    </a:ext>
                  </a:extLst>
                </a:gridCol>
                <a:gridCol w="5556385">
                  <a:extLst>
                    <a:ext uri="{9D8B030D-6E8A-4147-A177-3AD203B41FA5}">
                      <a16:colId xmlns:a16="http://schemas.microsoft.com/office/drawing/2014/main" val="1935447186"/>
                    </a:ext>
                  </a:extLst>
                </a:gridCol>
              </a:tblGrid>
              <a:tr h="562634">
                <a:tc>
                  <a:txBody>
                    <a:bodyPr/>
                    <a:lstStyle/>
                    <a:p>
                      <a:pPr algn="ctr"/>
                      <a:r>
                        <a:rPr lang="en-IN" dirty="0"/>
                        <a:t>Indicator</a:t>
                      </a:r>
                    </a:p>
                  </a:txBody>
                  <a:tcPr anchor="ctr"/>
                </a:tc>
                <a:tc>
                  <a:txBody>
                    <a:bodyPr/>
                    <a:lstStyle/>
                    <a:p>
                      <a:pPr algn="ctr"/>
                      <a:r>
                        <a:rPr lang="en-IN" dirty="0"/>
                        <a:t>Validation Methodology</a:t>
                      </a:r>
                    </a:p>
                  </a:txBody>
                  <a:tcPr anchor="ctr"/>
                </a:tc>
                <a:extLst>
                  <a:ext uri="{0D108BD9-81ED-4DB2-BD59-A6C34878D82A}">
                    <a16:rowId xmlns:a16="http://schemas.microsoft.com/office/drawing/2014/main" val="1311023127"/>
                  </a:ext>
                </a:extLst>
              </a:tr>
              <a:tr h="711883">
                <a:tc>
                  <a:txBody>
                    <a:bodyPr/>
                    <a:lstStyle/>
                    <a:p>
                      <a:pPr algn="ctr"/>
                      <a:r>
                        <a:rPr lang="en-IN" sz="1800" dirty="0">
                          <a:solidFill>
                            <a:schemeClr val="tx1"/>
                          </a:solidFill>
                          <a:latin typeface="+mn-lt"/>
                        </a:rPr>
                        <a:t>3.5, 3.6, 3.7 and 3.8</a:t>
                      </a:r>
                      <a:endParaRPr lang="en-IN" dirty="0"/>
                    </a:p>
                  </a:txBody>
                  <a:tcPr anchor="ctr"/>
                </a:tc>
                <a:tc>
                  <a:txBody>
                    <a:bodyPr/>
                    <a:lstStyle/>
                    <a:p>
                      <a:pPr algn="ctr"/>
                      <a:r>
                        <a:rPr lang="en-IN" dirty="0"/>
                        <a:t>Direct Observation</a:t>
                      </a:r>
                    </a:p>
                  </a:txBody>
                  <a:tcPr anchor="ctr"/>
                </a:tc>
                <a:extLst>
                  <a:ext uri="{0D108BD9-81ED-4DB2-BD59-A6C34878D82A}">
                    <a16:rowId xmlns:a16="http://schemas.microsoft.com/office/drawing/2014/main" val="4112073779"/>
                  </a:ext>
                </a:extLst>
              </a:tr>
            </a:tbl>
          </a:graphicData>
        </a:graphic>
      </p:graphicFrame>
      <p:graphicFrame>
        <p:nvGraphicFramePr>
          <p:cNvPr id="5" name="Table 4">
            <a:extLst>
              <a:ext uri="{FF2B5EF4-FFF2-40B4-BE49-F238E27FC236}">
                <a16:creationId xmlns:a16="http://schemas.microsoft.com/office/drawing/2014/main" id="{68012853-524B-E66E-7175-B6BD15B8C88B}"/>
              </a:ext>
            </a:extLst>
          </p:cNvPr>
          <p:cNvGraphicFramePr>
            <a:graphicFrameLocks noGrp="1"/>
          </p:cNvGraphicFramePr>
          <p:nvPr>
            <p:extLst>
              <p:ext uri="{D42A27DB-BD31-4B8C-83A1-F6EECF244321}">
                <p14:modId xmlns:p14="http://schemas.microsoft.com/office/powerpoint/2010/main" val="3287506071"/>
              </p:ext>
            </p:extLst>
          </p:nvPr>
        </p:nvGraphicFramePr>
        <p:xfrm>
          <a:off x="325682" y="204720"/>
          <a:ext cx="4369145" cy="6277966"/>
        </p:xfrm>
        <a:graphic>
          <a:graphicData uri="http://schemas.openxmlformats.org/drawingml/2006/table">
            <a:tbl>
              <a:tblPr firstRow="1" firstCol="1" lastRow="1" lastCol="1" bandRow="1" bandCol="1">
                <a:tableStyleId>{17292A2E-F333-43FB-9621-5CBBE7FDCDCB}</a:tableStyleId>
              </a:tblPr>
              <a:tblGrid>
                <a:gridCol w="4369145">
                  <a:extLst>
                    <a:ext uri="{9D8B030D-6E8A-4147-A177-3AD203B41FA5}">
                      <a16:colId xmlns:a16="http://schemas.microsoft.com/office/drawing/2014/main" val="3370482210"/>
                    </a:ext>
                  </a:extLst>
                </a:gridCol>
              </a:tblGrid>
              <a:tr h="330892">
                <a:tc>
                  <a:txBody>
                    <a:bodyPr/>
                    <a:lstStyle/>
                    <a:p>
                      <a:pPr marL="210185">
                        <a:spcBef>
                          <a:spcPts val="605"/>
                        </a:spcBef>
                        <a:spcAft>
                          <a:spcPts val="0"/>
                        </a:spcAft>
                      </a:pPr>
                      <a:r>
                        <a:rPr lang="en-US" sz="1200" dirty="0">
                          <a:effectLst/>
                        </a:rPr>
                        <a:t>Documents</a:t>
                      </a:r>
                      <a:r>
                        <a:rPr lang="en-US" sz="1200" spc="-25" dirty="0">
                          <a:effectLst/>
                        </a:rPr>
                        <a:t> </a:t>
                      </a:r>
                      <a:r>
                        <a:rPr lang="en-US" sz="1200" dirty="0">
                          <a:effectLst/>
                        </a:rPr>
                        <a:t>to</a:t>
                      </a:r>
                      <a:r>
                        <a:rPr lang="en-US" sz="1200" spc="-5" dirty="0">
                          <a:effectLst/>
                        </a:rPr>
                        <a:t> </a:t>
                      </a:r>
                      <a:r>
                        <a:rPr lang="en-US" sz="1200" dirty="0">
                          <a:effectLst/>
                        </a:rPr>
                        <a:t>be</a:t>
                      </a:r>
                      <a:r>
                        <a:rPr lang="en-US" sz="1200" spc="-15" dirty="0">
                          <a:effectLst/>
                        </a:rPr>
                        <a:t> </a:t>
                      </a:r>
                      <a:r>
                        <a:rPr lang="en-US" sz="1200" dirty="0">
                          <a:effectLst/>
                        </a:rPr>
                        <a:t>submitted</a:t>
                      </a:r>
                      <a:r>
                        <a:rPr lang="en-US" sz="1200" spc="-5" dirty="0">
                          <a:effectLst/>
                        </a:rPr>
                        <a:t> </a:t>
                      </a:r>
                      <a:r>
                        <a:rPr lang="en-US" sz="1200" dirty="0">
                          <a:effectLst/>
                        </a:rPr>
                        <a:t>by</a:t>
                      </a:r>
                      <a:r>
                        <a:rPr lang="en-US" sz="1200" spc="-10" dirty="0">
                          <a:effectLst/>
                        </a:rPr>
                        <a:t> </a:t>
                      </a:r>
                      <a:r>
                        <a:rPr lang="en-US" sz="1200" dirty="0">
                          <a:effectLst/>
                        </a:rPr>
                        <a:t>the</a:t>
                      </a:r>
                      <a:r>
                        <a:rPr lang="en-US" sz="1200" spc="-15" dirty="0">
                          <a:effectLst/>
                        </a:rPr>
                        <a:t> </a:t>
                      </a:r>
                      <a:r>
                        <a:rPr lang="en-US" sz="1200" dirty="0">
                          <a:effectLst/>
                        </a:rPr>
                        <a:t>ULB</a:t>
                      </a:r>
                      <a:r>
                        <a:rPr lang="en-US" sz="1200" spc="-10" dirty="0">
                          <a:effectLst/>
                        </a:rPr>
                        <a:t> </a:t>
                      </a:r>
                      <a:r>
                        <a:rPr lang="en-US" sz="1200" dirty="0">
                          <a:effectLst/>
                        </a:rPr>
                        <a:t>for</a:t>
                      </a:r>
                      <a:r>
                        <a:rPr lang="en-US" sz="1200" spc="-20" dirty="0">
                          <a:effectLst/>
                        </a:rPr>
                        <a:t> </a:t>
                      </a:r>
                      <a:r>
                        <a:rPr lang="en-US" sz="1200" dirty="0">
                          <a:effectLst/>
                        </a:rPr>
                        <a:t>evaluation: 3.6</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39026727"/>
                  </a:ext>
                </a:extLst>
              </a:tr>
              <a:tr h="403143">
                <a:tc>
                  <a:txBody>
                    <a:bodyPr/>
                    <a:lstStyle/>
                    <a:p>
                      <a:pPr marL="444500">
                        <a:lnSpc>
                          <a:spcPts val="1350"/>
                        </a:lnSpc>
                      </a:pPr>
                      <a:r>
                        <a:rPr lang="en-US" sz="1200">
                          <a:effectLst/>
                        </a:rPr>
                        <a:t>Notification</a:t>
                      </a:r>
                      <a:r>
                        <a:rPr lang="en-US" sz="1200" spc="-15">
                          <a:effectLst/>
                        </a:rPr>
                        <a:t> </a:t>
                      </a:r>
                      <a:r>
                        <a:rPr lang="en-US" sz="1200">
                          <a:effectLst/>
                        </a:rPr>
                        <a:t>for</a:t>
                      </a:r>
                      <a:r>
                        <a:rPr lang="en-US" sz="1200" spc="150">
                          <a:effectLst/>
                        </a:rPr>
                        <a:t> </a:t>
                      </a:r>
                      <a:r>
                        <a:rPr lang="en-US" sz="1200">
                          <a:effectLst/>
                        </a:rPr>
                        <a:t>Ban</a:t>
                      </a:r>
                      <a:r>
                        <a:rPr lang="en-US" sz="1200" spc="-10">
                          <a:effectLst/>
                        </a:rPr>
                        <a:t> </a:t>
                      </a:r>
                      <a:r>
                        <a:rPr lang="en-US" sz="1200">
                          <a:effectLst/>
                        </a:rPr>
                        <a:t>on</a:t>
                      </a:r>
                      <a:r>
                        <a:rPr lang="en-US" sz="1200" spc="-10">
                          <a:effectLst/>
                        </a:rPr>
                        <a:t> </a:t>
                      </a:r>
                      <a:r>
                        <a:rPr lang="en-US" sz="1200">
                          <a:effectLst/>
                        </a:rPr>
                        <a:t>Manual</a:t>
                      </a:r>
                      <a:r>
                        <a:rPr lang="en-US" sz="1200" spc="-25">
                          <a:effectLst/>
                        </a:rPr>
                        <a:t> </a:t>
                      </a:r>
                      <a:r>
                        <a:rPr lang="en-US" sz="1200">
                          <a:effectLst/>
                        </a:rPr>
                        <a:t>hazardous</a:t>
                      </a:r>
                      <a:r>
                        <a:rPr lang="en-US" sz="1200" spc="-25">
                          <a:effectLst/>
                        </a:rPr>
                        <a:t> </a:t>
                      </a:r>
                      <a:r>
                        <a:rPr lang="en-US" sz="1200">
                          <a:effectLst/>
                        </a:rPr>
                        <a:t>entry</a:t>
                      </a:r>
                      <a:r>
                        <a:rPr lang="en-US" sz="1200" spc="-230">
                          <a:effectLst/>
                        </a:rPr>
                        <a:t> </a:t>
                      </a:r>
                      <a:r>
                        <a:rPr lang="en-US" sz="1200">
                          <a:effectLst/>
                        </a:rPr>
                        <a:t>(without</a:t>
                      </a:r>
                      <a:r>
                        <a:rPr lang="en-US" sz="1200" spc="-15">
                          <a:effectLst/>
                        </a:rPr>
                        <a:t> </a:t>
                      </a:r>
                      <a:r>
                        <a:rPr lang="en-US" sz="1200">
                          <a:effectLst/>
                        </a:rPr>
                        <a:t>safety</a:t>
                      </a:r>
                      <a:r>
                        <a:rPr lang="en-US" sz="1200" spc="-5">
                          <a:effectLst/>
                        </a:rPr>
                        <a:t> </a:t>
                      </a:r>
                      <a:r>
                        <a:rPr lang="en-US" sz="1200">
                          <a:effectLst/>
                        </a:rPr>
                        <a:t>gear)</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821340054"/>
                  </a:ext>
                </a:extLst>
              </a:tr>
              <a:tr h="371355">
                <a:tc>
                  <a:txBody>
                    <a:bodyPr/>
                    <a:lstStyle/>
                    <a:p>
                      <a:pPr marL="444500">
                        <a:lnSpc>
                          <a:spcPts val="1335"/>
                        </a:lnSpc>
                      </a:pPr>
                      <a:r>
                        <a:rPr lang="en-US" sz="1200" dirty="0">
                          <a:effectLst/>
                        </a:rPr>
                        <a:t>Notification</a:t>
                      </a:r>
                      <a:r>
                        <a:rPr lang="en-US" sz="1200" spc="-10" dirty="0">
                          <a:effectLst/>
                        </a:rPr>
                        <a:t> </a:t>
                      </a:r>
                      <a:r>
                        <a:rPr lang="en-US" sz="1200" dirty="0">
                          <a:effectLst/>
                        </a:rPr>
                        <a:t>for</a:t>
                      </a:r>
                      <a:r>
                        <a:rPr lang="en-US" sz="1200" spc="-25" dirty="0">
                          <a:effectLst/>
                        </a:rPr>
                        <a:t> </a:t>
                      </a:r>
                      <a:r>
                        <a:rPr lang="en-US" sz="1200" dirty="0">
                          <a:effectLst/>
                        </a:rPr>
                        <a:t>levying</a:t>
                      </a:r>
                      <a:r>
                        <a:rPr lang="en-US" sz="1200" spc="170" dirty="0">
                          <a:effectLst/>
                        </a:rPr>
                        <a:t> </a:t>
                      </a:r>
                      <a:r>
                        <a:rPr lang="en-US" sz="1200" dirty="0">
                          <a:effectLst/>
                        </a:rPr>
                        <a:t>User</a:t>
                      </a:r>
                      <a:r>
                        <a:rPr lang="en-US" sz="1200" spc="-25" dirty="0">
                          <a:effectLst/>
                        </a:rPr>
                        <a:t> </a:t>
                      </a:r>
                      <a:r>
                        <a:rPr lang="en-US" sz="1200" dirty="0">
                          <a:effectLst/>
                        </a:rPr>
                        <a:t>Charges</a:t>
                      </a:r>
                      <a:r>
                        <a:rPr lang="en-US" sz="1200" spc="-25" dirty="0">
                          <a:effectLst/>
                        </a:rPr>
                        <a:t> </a:t>
                      </a:r>
                      <a:r>
                        <a:rPr lang="en-US" sz="1200" dirty="0">
                          <a:effectLst/>
                        </a:rPr>
                        <a:t>for</a:t>
                      </a:r>
                      <a:r>
                        <a:rPr lang="en-US" sz="1200" spc="-20" dirty="0">
                          <a:effectLst/>
                        </a:rPr>
                        <a:t> </a:t>
                      </a:r>
                      <a:r>
                        <a:rPr lang="en-US" sz="1200" dirty="0">
                          <a:effectLst/>
                        </a:rPr>
                        <a:t>desludging</a:t>
                      </a:r>
                      <a:endParaRPr lang="en-IN" sz="1200" dirty="0">
                        <a:effectLst/>
                      </a:endParaRPr>
                    </a:p>
                    <a:p>
                      <a:pPr marL="444500">
                        <a:lnSpc>
                          <a:spcPts val="1235"/>
                        </a:lnSpc>
                        <a:spcBef>
                          <a:spcPts val="5"/>
                        </a:spcBef>
                        <a:spcAft>
                          <a:spcPts val="0"/>
                        </a:spcAft>
                      </a:pPr>
                      <a:r>
                        <a:rPr lang="en-US" sz="1200" dirty="0">
                          <a:effectLst/>
                        </a:rPr>
                        <a:t>Services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77839429"/>
                  </a:ext>
                </a:extLst>
              </a:tr>
              <a:tr h="819060">
                <a:tc>
                  <a:txBody>
                    <a:bodyPr/>
                    <a:lstStyle/>
                    <a:p>
                      <a:pPr marL="444500">
                        <a:lnSpc>
                          <a:spcPts val="1350"/>
                        </a:lnSpc>
                      </a:pPr>
                      <a:r>
                        <a:rPr lang="en-US" sz="1200">
                          <a:effectLst/>
                        </a:rPr>
                        <a:t>Notification</a:t>
                      </a:r>
                      <a:r>
                        <a:rPr lang="en-US" sz="1200" spc="-20">
                          <a:effectLst/>
                        </a:rPr>
                        <a:t> </a:t>
                      </a:r>
                      <a:r>
                        <a:rPr lang="en-US" sz="1200">
                          <a:effectLst/>
                        </a:rPr>
                        <a:t>mandating</a:t>
                      </a:r>
                      <a:r>
                        <a:rPr lang="en-US" sz="1200" spc="-20">
                          <a:effectLst/>
                        </a:rPr>
                        <a:t> </a:t>
                      </a:r>
                      <a:r>
                        <a:rPr lang="en-US" sz="1200">
                          <a:effectLst/>
                        </a:rPr>
                        <a:t>the</a:t>
                      </a:r>
                      <a:r>
                        <a:rPr lang="en-US" sz="1200" spc="-25">
                          <a:effectLst/>
                        </a:rPr>
                        <a:t> </a:t>
                      </a:r>
                      <a:r>
                        <a:rPr lang="en-US" sz="1200">
                          <a:effectLst/>
                        </a:rPr>
                        <a:t>compulsory</a:t>
                      </a:r>
                      <a:r>
                        <a:rPr lang="en-US" sz="1200" spc="-20">
                          <a:effectLst/>
                        </a:rPr>
                        <a:t> </a:t>
                      </a:r>
                      <a:r>
                        <a:rPr lang="en-US" sz="1200">
                          <a:effectLst/>
                        </a:rPr>
                        <a:t>Registration</a:t>
                      </a:r>
                      <a:r>
                        <a:rPr lang="en-US" sz="1200" spc="-40">
                          <a:effectLst/>
                        </a:rPr>
                        <a:t> </a:t>
                      </a:r>
                      <a:r>
                        <a:rPr lang="en-US" sz="1200">
                          <a:effectLst/>
                        </a:rPr>
                        <a:t>of</a:t>
                      </a:r>
                      <a:r>
                        <a:rPr lang="en-US" sz="1200" spc="-235">
                          <a:effectLst/>
                        </a:rPr>
                        <a:t> </a:t>
                      </a:r>
                      <a:r>
                        <a:rPr lang="en-US" sz="1200">
                          <a:effectLst/>
                        </a:rPr>
                        <a:t>all Private Sanitation Services Providers whose</a:t>
                      </a:r>
                      <a:r>
                        <a:rPr lang="en-US" sz="1200" spc="5">
                          <a:effectLst/>
                        </a:rPr>
                        <a:t> </a:t>
                      </a:r>
                      <a:r>
                        <a:rPr lang="en-US" sz="1200">
                          <a:effectLst/>
                        </a:rPr>
                        <a:t>equipment/ manpower is being projected to meet the</a:t>
                      </a:r>
                      <a:r>
                        <a:rPr lang="en-US" sz="1200" spc="-235">
                          <a:effectLst/>
                        </a:rPr>
                        <a:t> </a:t>
                      </a:r>
                      <a:r>
                        <a:rPr lang="en-US" sz="1200">
                          <a:effectLst/>
                        </a:rPr>
                        <a:t>requirement</a:t>
                      </a:r>
                      <a:r>
                        <a:rPr lang="en-US" sz="1200" spc="-15">
                          <a:effectLst/>
                        </a:rPr>
                        <a:t> </a:t>
                      </a:r>
                      <a:r>
                        <a:rPr lang="en-US" sz="1200">
                          <a:effectLst/>
                        </a:rPr>
                        <a:t>under</a:t>
                      </a:r>
                      <a:r>
                        <a:rPr lang="en-US" sz="1200" spc="-20">
                          <a:effectLst/>
                        </a:rPr>
                        <a:t> </a:t>
                      </a:r>
                      <a:r>
                        <a:rPr lang="en-US" sz="1200">
                          <a:effectLst/>
                        </a:rPr>
                        <a:t>norms.</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92917009"/>
                  </a:ext>
                </a:extLst>
              </a:tr>
              <a:tr h="789353">
                <a:tc>
                  <a:txBody>
                    <a:bodyPr/>
                    <a:lstStyle/>
                    <a:p>
                      <a:pPr marL="444500">
                        <a:lnSpc>
                          <a:spcPts val="1325"/>
                        </a:lnSpc>
                      </a:pPr>
                      <a:r>
                        <a:rPr lang="en-US" sz="1200">
                          <a:effectLst/>
                        </a:rPr>
                        <a:t>Notification</a:t>
                      </a:r>
                      <a:r>
                        <a:rPr lang="en-US" sz="1200" spc="-10">
                          <a:effectLst/>
                        </a:rPr>
                        <a:t> </a:t>
                      </a:r>
                      <a:r>
                        <a:rPr lang="en-US" sz="1200">
                          <a:effectLst/>
                        </a:rPr>
                        <a:t>regarding</a:t>
                      </a:r>
                      <a:r>
                        <a:rPr lang="en-US" sz="1200" spc="-15">
                          <a:effectLst/>
                        </a:rPr>
                        <a:t> </a:t>
                      </a:r>
                      <a:r>
                        <a:rPr lang="en-US" sz="1200">
                          <a:effectLst/>
                        </a:rPr>
                        <a:t>imposing</a:t>
                      </a:r>
                      <a:r>
                        <a:rPr lang="en-US" sz="1200" spc="-15">
                          <a:effectLst/>
                        </a:rPr>
                        <a:t> </a:t>
                      </a:r>
                      <a:r>
                        <a:rPr lang="en-US" sz="1200">
                          <a:effectLst/>
                        </a:rPr>
                        <a:t>fines</a:t>
                      </a:r>
                      <a:r>
                        <a:rPr lang="en-US" sz="1200" spc="-25">
                          <a:effectLst/>
                        </a:rPr>
                        <a:t> </a:t>
                      </a:r>
                      <a:r>
                        <a:rPr lang="en-US" sz="1200">
                          <a:effectLst/>
                        </a:rPr>
                        <a:t>against</a:t>
                      </a:r>
                      <a:r>
                        <a:rPr lang="en-US" sz="1200" spc="-15">
                          <a:effectLst/>
                        </a:rPr>
                        <a:t> </a:t>
                      </a:r>
                      <a:r>
                        <a:rPr lang="en-US" sz="1200">
                          <a:effectLst/>
                        </a:rPr>
                        <a:t>persons</a:t>
                      </a:r>
                      <a:endParaRPr lang="en-IN" sz="1200">
                        <a:effectLst/>
                      </a:endParaRPr>
                    </a:p>
                    <a:p>
                      <a:pPr marL="444500" marR="329565">
                        <a:lnSpc>
                          <a:spcPts val="1350"/>
                        </a:lnSpc>
                        <a:spcAft>
                          <a:spcPts val="0"/>
                        </a:spcAft>
                      </a:pPr>
                      <a:r>
                        <a:rPr lang="en-US" sz="1200">
                          <a:effectLst/>
                        </a:rPr>
                        <a:t>/ de-sludging operators dumping untreated faecal</a:t>
                      </a:r>
                      <a:r>
                        <a:rPr lang="en-US" sz="1200" spc="-235">
                          <a:effectLst/>
                        </a:rPr>
                        <a:t> </a:t>
                      </a:r>
                      <a:r>
                        <a:rPr lang="en-US" sz="1200">
                          <a:effectLst/>
                        </a:rPr>
                        <a:t>sludge</a:t>
                      </a:r>
                      <a:r>
                        <a:rPr lang="en-US" sz="1200" spc="-15">
                          <a:effectLst/>
                        </a:rPr>
                        <a:t> </a:t>
                      </a:r>
                      <a:r>
                        <a:rPr lang="en-US" sz="1200">
                          <a:effectLst/>
                        </a:rPr>
                        <a:t>in</a:t>
                      </a:r>
                      <a:r>
                        <a:rPr lang="en-US" sz="1200" spc="-5">
                          <a:effectLst/>
                        </a:rPr>
                        <a:t> </a:t>
                      </a:r>
                      <a:r>
                        <a:rPr lang="en-US" sz="1200">
                          <a:effectLst/>
                        </a:rPr>
                        <a:t>drains</a:t>
                      </a:r>
                      <a:r>
                        <a:rPr lang="en-US" sz="1200" spc="-20">
                          <a:effectLst/>
                        </a:rPr>
                        <a:t> </a:t>
                      </a:r>
                      <a:r>
                        <a:rPr lang="en-US" sz="1200">
                          <a:effectLst/>
                        </a:rPr>
                        <a:t>and</a:t>
                      </a:r>
                      <a:r>
                        <a:rPr lang="en-US" sz="1200" spc="-5">
                          <a:effectLst/>
                        </a:rPr>
                        <a:t> </a:t>
                      </a:r>
                      <a:r>
                        <a:rPr lang="en-US" sz="1200">
                          <a:effectLst/>
                        </a:rPr>
                        <a:t>/</a:t>
                      </a:r>
                      <a:r>
                        <a:rPr lang="en-US" sz="1200" spc="-5">
                          <a:effectLst/>
                        </a:rPr>
                        <a:t> </a:t>
                      </a:r>
                      <a:r>
                        <a:rPr lang="en-US" sz="1200">
                          <a:effectLst/>
                        </a:rPr>
                        <a:t>or</a:t>
                      </a:r>
                      <a:r>
                        <a:rPr lang="en-US" sz="1200" spc="-20">
                          <a:effectLst/>
                        </a:rPr>
                        <a:t> </a:t>
                      </a:r>
                      <a:r>
                        <a:rPr lang="en-US" sz="1200">
                          <a:effectLst/>
                        </a:rPr>
                        <a:t>open</a:t>
                      </a:r>
                      <a:r>
                        <a:rPr lang="en-US" sz="1200" spc="-5">
                          <a:effectLst/>
                        </a:rPr>
                        <a:t> </a:t>
                      </a:r>
                      <a:r>
                        <a:rPr lang="en-US" sz="1200">
                          <a:effectLst/>
                        </a:rPr>
                        <a:t>areas</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19737383"/>
                  </a:ext>
                </a:extLst>
              </a:tr>
              <a:tr h="713001">
                <a:tc>
                  <a:txBody>
                    <a:bodyPr/>
                    <a:lstStyle/>
                    <a:p>
                      <a:pPr marL="444500" marR="183515">
                        <a:spcAft>
                          <a:spcPts val="0"/>
                        </a:spcAft>
                      </a:pPr>
                      <a:r>
                        <a:rPr lang="en-US" sz="1200" dirty="0">
                          <a:effectLst/>
                        </a:rPr>
                        <a:t>Notification regarding compliance of all Septic Tanks</a:t>
                      </a:r>
                      <a:r>
                        <a:rPr lang="en-US" sz="1200" spc="-235" dirty="0">
                          <a:effectLst/>
                        </a:rPr>
                        <a:t> </a:t>
                      </a:r>
                      <a:r>
                        <a:rPr lang="en-US" sz="1200" dirty="0">
                          <a:effectLst/>
                        </a:rPr>
                        <a:t>Constructed</a:t>
                      </a:r>
                      <a:r>
                        <a:rPr lang="en-US" sz="1200" spc="-15" dirty="0">
                          <a:effectLst/>
                        </a:rPr>
                        <a:t> </a:t>
                      </a:r>
                      <a:r>
                        <a:rPr lang="en-US" sz="1200" dirty="0">
                          <a:effectLst/>
                        </a:rPr>
                        <a:t>after</a:t>
                      </a:r>
                      <a:r>
                        <a:rPr lang="en-US" sz="1200" spc="-20" dirty="0">
                          <a:effectLst/>
                        </a:rPr>
                        <a:t> </a:t>
                      </a:r>
                      <a:r>
                        <a:rPr lang="en-US" sz="1200" dirty="0">
                          <a:effectLst/>
                        </a:rPr>
                        <a:t>01</a:t>
                      </a:r>
                      <a:r>
                        <a:rPr lang="en-US" sz="1200" spc="-25" dirty="0">
                          <a:effectLst/>
                        </a:rPr>
                        <a:t> </a:t>
                      </a:r>
                      <a:r>
                        <a:rPr lang="en-US" sz="1200" dirty="0">
                          <a:effectLst/>
                        </a:rPr>
                        <a:t>January</a:t>
                      </a:r>
                      <a:r>
                        <a:rPr lang="en-US" sz="1200" spc="-10" dirty="0">
                          <a:effectLst/>
                        </a:rPr>
                        <a:t> </a:t>
                      </a:r>
                      <a:r>
                        <a:rPr lang="en-US" sz="1200" dirty="0">
                          <a:effectLst/>
                        </a:rPr>
                        <a:t>2021</a:t>
                      </a:r>
                      <a:r>
                        <a:rPr lang="en-US" sz="1200" spc="-25" dirty="0">
                          <a:effectLst/>
                        </a:rPr>
                        <a:t> </a:t>
                      </a:r>
                      <a:r>
                        <a:rPr lang="en-US" sz="1200" dirty="0">
                          <a:effectLst/>
                        </a:rPr>
                        <a:t>are</a:t>
                      </a:r>
                      <a:r>
                        <a:rPr lang="en-US" sz="1200" spc="-15" dirty="0">
                          <a:effectLst/>
                        </a:rPr>
                        <a:t> </a:t>
                      </a:r>
                      <a:r>
                        <a:rPr lang="en-US" sz="1200" dirty="0">
                          <a:effectLst/>
                        </a:rPr>
                        <a:t>as</a:t>
                      </a:r>
                      <a:r>
                        <a:rPr lang="en-US" sz="1200" spc="-20" dirty="0">
                          <a:effectLst/>
                        </a:rPr>
                        <a:t> </a:t>
                      </a:r>
                      <a:r>
                        <a:rPr lang="en-US" sz="1200" dirty="0">
                          <a:effectLst/>
                        </a:rPr>
                        <a:t>per IS</a:t>
                      </a:r>
                      <a:r>
                        <a:rPr lang="en-US" sz="1200" spc="-5" dirty="0">
                          <a:effectLst/>
                        </a:rPr>
                        <a:t> </a:t>
                      </a:r>
                      <a:r>
                        <a:rPr lang="en-US" sz="1200" dirty="0">
                          <a:effectLst/>
                        </a:rPr>
                        <a:t>2470</a:t>
                      </a:r>
                      <a:endParaRPr lang="en-IN" sz="1200" dirty="0">
                        <a:effectLst/>
                      </a:endParaRPr>
                    </a:p>
                    <a:p>
                      <a:pPr marL="444500">
                        <a:lnSpc>
                          <a:spcPts val="1235"/>
                        </a:lnSpc>
                      </a:pPr>
                      <a:r>
                        <a:rPr lang="en-US" sz="1200" dirty="0">
                          <a:effectLst/>
                        </a:rPr>
                        <a:t>(Parts</a:t>
                      </a:r>
                      <a:r>
                        <a:rPr lang="en-US" sz="1200" spc="-25" dirty="0">
                          <a:effectLst/>
                        </a:rPr>
                        <a:t> </a:t>
                      </a:r>
                      <a:r>
                        <a:rPr lang="en-US" sz="1200" dirty="0">
                          <a:effectLst/>
                        </a:rPr>
                        <a:t>1 &amp;</a:t>
                      </a:r>
                      <a:r>
                        <a:rPr lang="en-US" sz="1200" spc="-5" dirty="0">
                          <a:effectLst/>
                        </a:rPr>
                        <a:t> </a:t>
                      </a:r>
                      <a:r>
                        <a:rPr lang="en-US" sz="1200" dirty="0">
                          <a:effectLst/>
                        </a:rPr>
                        <a:t>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58644013"/>
                  </a:ext>
                </a:extLst>
              </a:tr>
              <a:tr h="856541">
                <a:tc>
                  <a:txBody>
                    <a:bodyPr/>
                    <a:lstStyle/>
                    <a:p>
                      <a:pPr marL="447675" marR="64770" algn="just">
                        <a:spcBef>
                          <a:spcPts val="605"/>
                        </a:spcBef>
                        <a:spcAft>
                          <a:spcPts val="0"/>
                        </a:spcAft>
                      </a:pPr>
                      <a:r>
                        <a:rPr lang="en-US" sz="1200" dirty="0">
                          <a:effectLst/>
                        </a:rPr>
                        <a:t>ULB should submit the detailed statement maintained</a:t>
                      </a:r>
                      <a:r>
                        <a:rPr lang="en-US" sz="1200" spc="5" dirty="0">
                          <a:effectLst/>
                        </a:rPr>
                        <a:t> </a:t>
                      </a:r>
                      <a:r>
                        <a:rPr lang="en-US" sz="1200" dirty="0">
                          <a:effectLst/>
                        </a:rPr>
                        <a:t>by</a:t>
                      </a:r>
                      <a:r>
                        <a:rPr lang="en-US" sz="1200" spc="-40" dirty="0">
                          <a:effectLst/>
                        </a:rPr>
                        <a:t> </a:t>
                      </a:r>
                      <a:r>
                        <a:rPr lang="en-US" sz="1200" dirty="0">
                          <a:effectLst/>
                        </a:rPr>
                        <a:t>it</a:t>
                      </a:r>
                      <a:r>
                        <a:rPr lang="en-US" sz="1200" spc="-50" dirty="0">
                          <a:effectLst/>
                        </a:rPr>
                        <a:t> </a:t>
                      </a:r>
                      <a:r>
                        <a:rPr lang="en-US" sz="1200" dirty="0">
                          <a:effectLst/>
                        </a:rPr>
                        <a:t>showing</a:t>
                      </a:r>
                      <a:r>
                        <a:rPr lang="en-US" sz="1200" spc="-35" dirty="0">
                          <a:effectLst/>
                        </a:rPr>
                        <a:t> </a:t>
                      </a:r>
                      <a:r>
                        <a:rPr lang="en-US" sz="1200" dirty="0">
                          <a:effectLst/>
                        </a:rPr>
                        <a:t>the</a:t>
                      </a:r>
                      <a:r>
                        <a:rPr lang="en-US" sz="1200" spc="-40" dirty="0">
                          <a:effectLst/>
                        </a:rPr>
                        <a:t> </a:t>
                      </a:r>
                      <a:r>
                        <a:rPr lang="en-US" sz="1200" dirty="0">
                          <a:effectLst/>
                        </a:rPr>
                        <a:t>total</a:t>
                      </a:r>
                      <a:r>
                        <a:rPr lang="en-US" sz="1200" spc="-30" dirty="0">
                          <a:effectLst/>
                        </a:rPr>
                        <a:t> </a:t>
                      </a:r>
                      <a:r>
                        <a:rPr lang="en-US" sz="1200" dirty="0">
                          <a:effectLst/>
                        </a:rPr>
                        <a:t>operational</a:t>
                      </a:r>
                      <a:r>
                        <a:rPr lang="en-US" sz="1200" spc="-30" dirty="0">
                          <a:effectLst/>
                        </a:rPr>
                        <a:t> </a:t>
                      </a:r>
                      <a:r>
                        <a:rPr lang="en-US" sz="1200" dirty="0">
                          <a:effectLst/>
                        </a:rPr>
                        <a:t>cost</a:t>
                      </a:r>
                      <a:r>
                        <a:rPr lang="en-US" sz="1200" spc="-55" dirty="0">
                          <a:effectLst/>
                        </a:rPr>
                        <a:t> </a:t>
                      </a:r>
                      <a:r>
                        <a:rPr lang="en-US" sz="1200" dirty="0">
                          <a:effectLst/>
                        </a:rPr>
                        <a:t>incurred</a:t>
                      </a:r>
                      <a:r>
                        <a:rPr lang="en-US" sz="1200" spc="-45" dirty="0">
                          <a:effectLst/>
                        </a:rPr>
                        <a:t> </a:t>
                      </a:r>
                      <a:r>
                        <a:rPr lang="en-US" sz="1200" dirty="0">
                          <a:effectLst/>
                        </a:rPr>
                        <a:t>and</a:t>
                      </a:r>
                      <a:r>
                        <a:rPr lang="en-US" sz="1200" spc="-20" dirty="0">
                          <a:effectLst/>
                        </a:rPr>
                        <a:t> </a:t>
                      </a:r>
                      <a:r>
                        <a:rPr lang="en-US" sz="1200" dirty="0">
                          <a:effectLst/>
                        </a:rPr>
                        <a:t>the</a:t>
                      </a:r>
                      <a:r>
                        <a:rPr lang="en-US" sz="1200" spc="-235" dirty="0">
                          <a:effectLst/>
                        </a:rPr>
                        <a:t> </a:t>
                      </a:r>
                      <a:r>
                        <a:rPr lang="en-US" sz="1200" dirty="0">
                          <a:effectLst/>
                        </a:rPr>
                        <a:t>revenue</a:t>
                      </a:r>
                      <a:r>
                        <a:rPr lang="en-US" sz="1200" spc="-20" dirty="0">
                          <a:effectLst/>
                        </a:rPr>
                        <a:t> </a:t>
                      </a:r>
                      <a:r>
                        <a:rPr lang="en-US" sz="1200" dirty="0">
                          <a:effectLst/>
                        </a:rPr>
                        <a:t>generated</a:t>
                      </a:r>
                      <a:r>
                        <a:rPr lang="en-US" sz="1200" spc="-15" dirty="0">
                          <a:effectLst/>
                        </a:rPr>
                        <a:t> </a:t>
                      </a:r>
                      <a:r>
                        <a:rPr lang="en-US" sz="1200" dirty="0">
                          <a:effectLst/>
                        </a:rPr>
                        <a:t>for</a:t>
                      </a:r>
                      <a:r>
                        <a:rPr lang="en-US" sz="1200" spc="-15" dirty="0">
                          <a:effectLst/>
                        </a:rPr>
                        <a:t> </a:t>
                      </a:r>
                      <a:r>
                        <a:rPr lang="en-US" sz="1200" dirty="0">
                          <a:effectLst/>
                        </a:rPr>
                        <a:t>providing</a:t>
                      </a:r>
                      <a:r>
                        <a:rPr lang="en-US" sz="1200" spc="-10" dirty="0">
                          <a:effectLst/>
                        </a:rPr>
                        <a:t> </a:t>
                      </a:r>
                      <a:r>
                        <a:rPr lang="en-US" sz="1200" dirty="0">
                          <a:effectLst/>
                        </a:rPr>
                        <a:t>de-sludging</a:t>
                      </a:r>
                      <a:r>
                        <a:rPr lang="en-US" sz="1200" spc="-10" dirty="0">
                          <a:effectLst/>
                        </a:rPr>
                        <a:t> </a:t>
                      </a:r>
                      <a:r>
                        <a:rPr lang="en-US" sz="1200" dirty="0">
                          <a:effectLst/>
                        </a:rPr>
                        <a:t>services/ Sewerage services.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90073248"/>
                  </a:ext>
                </a:extLst>
              </a:tr>
              <a:tr h="819060">
                <a:tc>
                  <a:txBody>
                    <a:bodyPr/>
                    <a:lstStyle/>
                    <a:p>
                      <a:pPr marL="447675" marR="62865" algn="just">
                        <a:lnSpc>
                          <a:spcPts val="1350"/>
                        </a:lnSpc>
                        <a:spcAft>
                          <a:spcPts val="0"/>
                        </a:spcAft>
                      </a:pPr>
                      <a:r>
                        <a:rPr lang="en-US" sz="1200">
                          <a:effectLst/>
                        </a:rPr>
                        <a:t>Please</a:t>
                      </a:r>
                      <a:r>
                        <a:rPr lang="en-US" sz="1200" spc="-35">
                          <a:effectLst/>
                        </a:rPr>
                        <a:t> </a:t>
                      </a:r>
                      <a:r>
                        <a:rPr lang="en-US" sz="1200">
                          <a:effectLst/>
                        </a:rPr>
                        <a:t>provide</a:t>
                      </a:r>
                      <a:r>
                        <a:rPr lang="en-US" sz="1200" spc="-30">
                          <a:effectLst/>
                        </a:rPr>
                        <a:t> </a:t>
                      </a:r>
                      <a:r>
                        <a:rPr lang="en-US" sz="1200">
                          <a:effectLst/>
                        </a:rPr>
                        <a:t>sample</a:t>
                      </a:r>
                      <a:r>
                        <a:rPr lang="en-US" sz="1200" spc="-30">
                          <a:effectLst/>
                        </a:rPr>
                        <a:t> </a:t>
                      </a:r>
                      <a:r>
                        <a:rPr lang="en-US" sz="1200">
                          <a:effectLst/>
                        </a:rPr>
                        <a:t>copies</a:t>
                      </a:r>
                      <a:r>
                        <a:rPr lang="en-US" sz="1200" spc="-35">
                          <a:effectLst/>
                        </a:rPr>
                        <a:t> </a:t>
                      </a:r>
                      <a:r>
                        <a:rPr lang="en-US" sz="1200">
                          <a:effectLst/>
                        </a:rPr>
                        <a:t>of</a:t>
                      </a:r>
                      <a:r>
                        <a:rPr lang="en-US" sz="1200" spc="-35">
                          <a:effectLst/>
                        </a:rPr>
                        <a:t> </a:t>
                      </a:r>
                      <a:r>
                        <a:rPr lang="en-US" sz="1200">
                          <a:effectLst/>
                        </a:rPr>
                        <a:t>proof</a:t>
                      </a:r>
                      <a:r>
                        <a:rPr lang="en-US" sz="1200" spc="-35">
                          <a:effectLst/>
                        </a:rPr>
                        <a:t> </a:t>
                      </a:r>
                      <a:r>
                        <a:rPr lang="en-US" sz="1200">
                          <a:effectLst/>
                        </a:rPr>
                        <a:t>of</a:t>
                      </a:r>
                      <a:r>
                        <a:rPr lang="en-US" sz="1200" spc="-35">
                          <a:effectLst/>
                        </a:rPr>
                        <a:t> </a:t>
                      </a:r>
                      <a:r>
                        <a:rPr lang="en-US" sz="1200">
                          <a:effectLst/>
                        </a:rPr>
                        <a:t>payment</a:t>
                      </a:r>
                      <a:r>
                        <a:rPr lang="en-US" sz="1200" spc="-45">
                          <a:effectLst/>
                        </a:rPr>
                        <a:t> </a:t>
                      </a:r>
                      <a:r>
                        <a:rPr lang="en-US" sz="1200">
                          <a:effectLst/>
                        </a:rPr>
                        <a:t>made</a:t>
                      </a:r>
                      <a:r>
                        <a:rPr lang="en-US" sz="1200" spc="-240">
                          <a:effectLst/>
                        </a:rPr>
                        <a:t> </a:t>
                      </a:r>
                      <a:r>
                        <a:rPr lang="en-US" sz="1200">
                          <a:effectLst/>
                        </a:rPr>
                        <a:t>at</a:t>
                      </a:r>
                      <a:r>
                        <a:rPr lang="en-US" sz="1200" spc="-45">
                          <a:effectLst/>
                        </a:rPr>
                        <a:t> </a:t>
                      </a:r>
                      <a:r>
                        <a:rPr lang="en-US" sz="1200">
                          <a:effectLst/>
                        </a:rPr>
                        <a:t>the</a:t>
                      </a:r>
                      <a:r>
                        <a:rPr lang="en-US" sz="1200" spc="-30">
                          <a:effectLst/>
                        </a:rPr>
                        <a:t> </a:t>
                      </a:r>
                      <a:r>
                        <a:rPr lang="en-US" sz="1200">
                          <a:effectLst/>
                        </a:rPr>
                        <a:t>treatment</a:t>
                      </a:r>
                      <a:r>
                        <a:rPr lang="en-US" sz="1200" spc="-40">
                          <a:effectLst/>
                        </a:rPr>
                        <a:t> </a:t>
                      </a:r>
                      <a:r>
                        <a:rPr lang="en-US" sz="1200">
                          <a:effectLst/>
                        </a:rPr>
                        <a:t>plant</a:t>
                      </a:r>
                      <a:r>
                        <a:rPr lang="en-US" sz="1200" spc="-20">
                          <a:effectLst/>
                        </a:rPr>
                        <a:t> </a:t>
                      </a:r>
                      <a:r>
                        <a:rPr lang="en-US" sz="1200">
                          <a:effectLst/>
                        </a:rPr>
                        <a:t>after</a:t>
                      </a:r>
                      <a:r>
                        <a:rPr lang="en-US" sz="1200" spc="-10">
                          <a:effectLst/>
                        </a:rPr>
                        <a:t> </a:t>
                      </a:r>
                      <a:r>
                        <a:rPr lang="en-US" sz="1200">
                          <a:effectLst/>
                        </a:rPr>
                        <a:t>off-loading</a:t>
                      </a:r>
                      <a:r>
                        <a:rPr lang="en-US" sz="1200" spc="-25">
                          <a:effectLst/>
                        </a:rPr>
                        <a:t> </a:t>
                      </a:r>
                      <a:r>
                        <a:rPr lang="en-US" sz="1200">
                          <a:effectLst/>
                        </a:rPr>
                        <a:t>the</a:t>
                      </a:r>
                      <a:r>
                        <a:rPr lang="en-US" sz="1200" spc="-10">
                          <a:effectLst/>
                        </a:rPr>
                        <a:t> </a:t>
                      </a:r>
                      <a:r>
                        <a:rPr lang="en-US" sz="1200">
                          <a:effectLst/>
                        </a:rPr>
                        <a:t>waste</a:t>
                      </a:r>
                      <a:r>
                        <a:rPr lang="en-US" sz="1200" spc="-25">
                          <a:effectLst/>
                        </a:rPr>
                        <a:t> </a:t>
                      </a:r>
                      <a:r>
                        <a:rPr lang="en-US" sz="1200">
                          <a:effectLst/>
                        </a:rPr>
                        <a:t>at the</a:t>
                      </a:r>
                      <a:r>
                        <a:rPr lang="en-US" sz="1200" spc="-235">
                          <a:effectLst/>
                        </a:rPr>
                        <a:t> </a:t>
                      </a:r>
                      <a:r>
                        <a:rPr lang="en-US" sz="1200">
                          <a:effectLst/>
                        </a:rPr>
                        <a:t>plant</a:t>
                      </a:r>
                      <a:r>
                        <a:rPr lang="en-US" sz="1200" spc="-25">
                          <a:effectLst/>
                        </a:rPr>
                        <a:t> </a:t>
                      </a:r>
                      <a:r>
                        <a:rPr lang="en-US" sz="1200">
                          <a:effectLst/>
                        </a:rPr>
                        <a:t>for</a:t>
                      </a:r>
                      <a:r>
                        <a:rPr lang="en-US" sz="1200" spc="-10">
                          <a:effectLst/>
                        </a:rPr>
                        <a:t> </a:t>
                      </a:r>
                      <a:r>
                        <a:rPr lang="en-US" sz="1200">
                          <a:effectLst/>
                        </a:rPr>
                        <a:t>treatment,</a:t>
                      </a:r>
                      <a:r>
                        <a:rPr lang="en-US" sz="1200" spc="-20">
                          <a:effectLst/>
                        </a:rPr>
                        <a:t> </a:t>
                      </a:r>
                      <a:r>
                        <a:rPr lang="en-US" sz="1200">
                          <a:effectLst/>
                        </a:rPr>
                        <a:t>by</a:t>
                      </a:r>
                      <a:r>
                        <a:rPr lang="en-US" sz="1200" spc="-5">
                          <a:effectLst/>
                        </a:rPr>
                        <a:t> </a:t>
                      </a:r>
                      <a:r>
                        <a:rPr lang="en-US" sz="1200">
                          <a:effectLst/>
                        </a:rPr>
                        <a:t>the</a:t>
                      </a:r>
                      <a:r>
                        <a:rPr lang="en-US" sz="1200" spc="10">
                          <a:effectLst/>
                        </a:rPr>
                        <a:t> </a:t>
                      </a:r>
                      <a:r>
                        <a:rPr lang="en-US" sz="1200">
                          <a:effectLst/>
                        </a:rPr>
                        <a:t>de-sludging</a:t>
                      </a:r>
                      <a:r>
                        <a:rPr lang="en-US" sz="1200" spc="-5">
                          <a:effectLst/>
                        </a:rPr>
                        <a:t> </a:t>
                      </a:r>
                      <a:r>
                        <a:rPr lang="en-US" sz="1200">
                          <a:effectLst/>
                        </a:rPr>
                        <a:t>operator</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94031249"/>
                  </a:ext>
                </a:extLst>
              </a:tr>
              <a:tr h="564459">
                <a:tc>
                  <a:txBody>
                    <a:bodyPr/>
                    <a:lstStyle/>
                    <a:p>
                      <a:pPr marL="447675">
                        <a:lnSpc>
                          <a:spcPts val="1335"/>
                        </a:lnSpc>
                      </a:pPr>
                      <a:r>
                        <a:rPr lang="en-US" sz="1200">
                          <a:effectLst/>
                        </a:rPr>
                        <a:t>Please</a:t>
                      </a:r>
                      <a:r>
                        <a:rPr lang="en-US" sz="1200" spc="455">
                          <a:effectLst/>
                        </a:rPr>
                        <a:t> </a:t>
                      </a:r>
                      <a:r>
                        <a:rPr lang="en-US" sz="1200">
                          <a:effectLst/>
                        </a:rPr>
                        <a:t>provide  </a:t>
                      </a:r>
                      <a:r>
                        <a:rPr lang="en-US" sz="1200" spc="195">
                          <a:effectLst/>
                        </a:rPr>
                        <a:t> </a:t>
                      </a:r>
                      <a:r>
                        <a:rPr lang="en-US" sz="1200">
                          <a:effectLst/>
                        </a:rPr>
                        <a:t>sample  </a:t>
                      </a:r>
                      <a:r>
                        <a:rPr lang="en-US" sz="1200" spc="200">
                          <a:effectLst/>
                        </a:rPr>
                        <a:t> </a:t>
                      </a:r>
                      <a:r>
                        <a:rPr lang="en-US" sz="1200">
                          <a:effectLst/>
                        </a:rPr>
                        <a:t>challans/fine  </a:t>
                      </a:r>
                      <a:r>
                        <a:rPr lang="en-US" sz="1200" spc="200">
                          <a:effectLst/>
                        </a:rPr>
                        <a:t> </a:t>
                      </a:r>
                      <a:r>
                        <a:rPr lang="en-US" sz="1200">
                          <a:effectLst/>
                        </a:rPr>
                        <a:t>receipts  </a:t>
                      </a:r>
                      <a:r>
                        <a:rPr lang="en-US" sz="1200" spc="210">
                          <a:effectLst/>
                        </a:rPr>
                        <a:t> </a:t>
                      </a:r>
                      <a:r>
                        <a:rPr lang="en-US" sz="1200">
                          <a:effectLst/>
                        </a:rPr>
                        <a:t>for</a:t>
                      </a:r>
                      <a:endParaRPr lang="en-IN" sz="1200">
                        <a:effectLst/>
                      </a:endParaRPr>
                    </a:p>
                    <a:p>
                      <a:pPr marL="447675">
                        <a:lnSpc>
                          <a:spcPts val="1235"/>
                        </a:lnSpc>
                      </a:pPr>
                      <a:r>
                        <a:rPr lang="en-US" sz="1200">
                          <a:effectLst/>
                        </a:rPr>
                        <a:t>dumping</a:t>
                      </a:r>
                      <a:r>
                        <a:rPr lang="en-US" sz="1200" spc="-10">
                          <a:effectLst/>
                        </a:rPr>
                        <a:t> </a:t>
                      </a:r>
                      <a:r>
                        <a:rPr lang="en-US" sz="1200">
                          <a:effectLst/>
                        </a:rPr>
                        <a:t>faecal sludge</a:t>
                      </a:r>
                      <a:r>
                        <a:rPr lang="en-US" sz="1200" spc="-15">
                          <a:effectLst/>
                        </a:rPr>
                        <a:t> </a:t>
                      </a:r>
                      <a:r>
                        <a:rPr lang="en-US" sz="1200">
                          <a:effectLst/>
                        </a:rPr>
                        <a:t>in</a:t>
                      </a:r>
                      <a:r>
                        <a:rPr lang="en-US" sz="1200" spc="-20">
                          <a:effectLst/>
                        </a:rPr>
                        <a:t> </a:t>
                      </a:r>
                      <a:r>
                        <a:rPr lang="en-US" sz="1200">
                          <a:effectLst/>
                        </a:rPr>
                        <a:t>drains/</a:t>
                      </a:r>
                      <a:r>
                        <a:rPr lang="en-US" sz="1200" spc="-5">
                          <a:effectLst/>
                        </a:rPr>
                        <a:t> </a:t>
                      </a:r>
                      <a:r>
                        <a:rPr lang="en-US" sz="1200">
                          <a:effectLst/>
                        </a:rPr>
                        <a:t>open</a:t>
                      </a:r>
                      <a:r>
                        <a:rPr lang="en-US" sz="1200" spc="-15">
                          <a:effectLst/>
                        </a:rPr>
                        <a:t> </a:t>
                      </a:r>
                      <a:r>
                        <a:rPr lang="en-US" sz="1200">
                          <a:effectLst/>
                        </a:rPr>
                        <a:t>areas</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35453874"/>
                  </a:ext>
                </a:extLst>
              </a:tr>
              <a:tr h="611102">
                <a:tc>
                  <a:txBody>
                    <a:bodyPr/>
                    <a:lstStyle/>
                    <a:p>
                      <a:pPr marL="447675" marR="63500" algn="just">
                        <a:lnSpc>
                          <a:spcPts val="1350"/>
                        </a:lnSpc>
                        <a:spcAft>
                          <a:spcPts val="0"/>
                        </a:spcAft>
                      </a:pPr>
                      <a:r>
                        <a:rPr lang="en-US" sz="1200" dirty="0">
                          <a:effectLst/>
                        </a:rPr>
                        <a:t>Please</a:t>
                      </a:r>
                      <a:r>
                        <a:rPr lang="en-US" sz="1200" spc="-15" dirty="0">
                          <a:effectLst/>
                        </a:rPr>
                        <a:t> </a:t>
                      </a:r>
                      <a:r>
                        <a:rPr lang="en-US" sz="1200" dirty="0">
                          <a:effectLst/>
                        </a:rPr>
                        <a:t>provide</a:t>
                      </a:r>
                      <a:r>
                        <a:rPr lang="en-US" sz="1200" spc="-15" dirty="0">
                          <a:effectLst/>
                        </a:rPr>
                        <a:t> </a:t>
                      </a:r>
                      <a:r>
                        <a:rPr lang="en-US" sz="1200" dirty="0">
                          <a:effectLst/>
                        </a:rPr>
                        <a:t>list</a:t>
                      </a:r>
                      <a:r>
                        <a:rPr lang="en-US" sz="1200" spc="-15" dirty="0">
                          <a:effectLst/>
                        </a:rPr>
                        <a:t> </a:t>
                      </a:r>
                      <a:r>
                        <a:rPr lang="en-US" sz="1200" dirty="0">
                          <a:effectLst/>
                        </a:rPr>
                        <a:t>of</a:t>
                      </a:r>
                      <a:r>
                        <a:rPr lang="en-US" sz="1200" spc="-15" dirty="0">
                          <a:effectLst/>
                        </a:rPr>
                        <a:t> </a:t>
                      </a:r>
                      <a:r>
                        <a:rPr lang="en-US" sz="1200" dirty="0">
                          <a:effectLst/>
                        </a:rPr>
                        <a:t>septic</a:t>
                      </a:r>
                      <a:r>
                        <a:rPr lang="en-US" sz="1200" spc="-20" dirty="0">
                          <a:effectLst/>
                        </a:rPr>
                        <a:t> </a:t>
                      </a:r>
                      <a:r>
                        <a:rPr lang="en-US" sz="1200" dirty="0">
                          <a:effectLst/>
                        </a:rPr>
                        <a:t>tanks</a:t>
                      </a:r>
                      <a:r>
                        <a:rPr lang="en-US" sz="1200" spc="-10" dirty="0">
                          <a:effectLst/>
                        </a:rPr>
                        <a:t> </a:t>
                      </a:r>
                      <a:r>
                        <a:rPr lang="en-US" sz="1200" dirty="0">
                          <a:effectLst/>
                        </a:rPr>
                        <a:t>which</a:t>
                      </a:r>
                      <a:r>
                        <a:rPr lang="en-US" sz="1200" spc="-20" dirty="0">
                          <a:effectLst/>
                        </a:rPr>
                        <a:t> </a:t>
                      </a:r>
                      <a:r>
                        <a:rPr lang="en-US" sz="1200" dirty="0">
                          <a:effectLst/>
                        </a:rPr>
                        <a:t>are</a:t>
                      </a:r>
                      <a:r>
                        <a:rPr lang="en-US" sz="1200" spc="-10" dirty="0">
                          <a:effectLst/>
                        </a:rPr>
                        <a:t> </a:t>
                      </a:r>
                      <a:r>
                        <a:rPr lang="en-US" sz="1200" dirty="0">
                          <a:effectLst/>
                        </a:rPr>
                        <a:t>geo-tagged.</a:t>
                      </a:r>
                      <a:r>
                        <a:rPr lang="en-US" sz="1200" spc="-240" dirty="0">
                          <a:effectLst/>
                        </a:rPr>
                        <a:t> </a:t>
                      </a:r>
                      <a:r>
                        <a:rPr lang="en-US" sz="1200" spc="-5" dirty="0">
                          <a:effectLst/>
                        </a:rPr>
                        <a:t>Also</a:t>
                      </a:r>
                      <a:r>
                        <a:rPr lang="en-US" sz="1200" spc="-65" dirty="0">
                          <a:effectLst/>
                        </a:rPr>
                        <a:t> </a:t>
                      </a:r>
                      <a:r>
                        <a:rPr lang="en-US" sz="1200" spc="-5" dirty="0">
                          <a:effectLst/>
                        </a:rPr>
                        <a:t>provide</a:t>
                      </a:r>
                      <a:r>
                        <a:rPr lang="en-US" sz="1200" spc="-55" dirty="0">
                          <a:effectLst/>
                        </a:rPr>
                        <a:t> </a:t>
                      </a:r>
                      <a:r>
                        <a:rPr lang="en-US" sz="1200" dirty="0">
                          <a:effectLst/>
                        </a:rPr>
                        <a:t>screen</a:t>
                      </a:r>
                      <a:r>
                        <a:rPr lang="en-US" sz="1200" spc="-55" dirty="0">
                          <a:effectLst/>
                        </a:rPr>
                        <a:t> </a:t>
                      </a:r>
                      <a:r>
                        <a:rPr lang="en-US" sz="1200" dirty="0">
                          <a:effectLst/>
                        </a:rPr>
                        <a:t>shots</a:t>
                      </a:r>
                      <a:r>
                        <a:rPr lang="en-US" sz="1200" spc="-60" dirty="0">
                          <a:effectLst/>
                        </a:rPr>
                        <a:t> </a:t>
                      </a:r>
                      <a:r>
                        <a:rPr lang="en-US" sz="1200" dirty="0">
                          <a:effectLst/>
                        </a:rPr>
                        <a:t>of</a:t>
                      </a:r>
                      <a:r>
                        <a:rPr lang="en-US" sz="1200" spc="-30" dirty="0">
                          <a:effectLst/>
                        </a:rPr>
                        <a:t> </a:t>
                      </a:r>
                      <a:r>
                        <a:rPr lang="en-US" sz="1200" dirty="0">
                          <a:effectLst/>
                        </a:rPr>
                        <a:t>the</a:t>
                      </a:r>
                      <a:r>
                        <a:rPr lang="en-US" sz="1200" spc="-35" dirty="0">
                          <a:effectLst/>
                        </a:rPr>
                        <a:t> </a:t>
                      </a:r>
                      <a:r>
                        <a:rPr lang="en-US" sz="1200" dirty="0">
                          <a:effectLst/>
                        </a:rPr>
                        <a:t>tracking</a:t>
                      </a:r>
                      <a:r>
                        <a:rPr lang="en-US" sz="1200" spc="-45" dirty="0">
                          <a:effectLst/>
                        </a:rPr>
                        <a:t> </a:t>
                      </a:r>
                      <a:r>
                        <a:rPr lang="en-US" sz="1200" dirty="0">
                          <a:effectLst/>
                        </a:rPr>
                        <a:t>and</a:t>
                      </a:r>
                      <a:r>
                        <a:rPr lang="en-US" sz="1200" spc="-65" dirty="0">
                          <a:effectLst/>
                        </a:rPr>
                        <a:t> </a:t>
                      </a:r>
                      <a:r>
                        <a:rPr lang="en-US" sz="1200" dirty="0">
                          <a:effectLst/>
                        </a:rPr>
                        <a:t>monitoring</a:t>
                      </a:r>
                      <a:r>
                        <a:rPr lang="en-US" sz="1200" spc="-235" dirty="0">
                          <a:effectLst/>
                        </a:rPr>
                        <a:t> </a:t>
                      </a:r>
                      <a:r>
                        <a:rPr lang="en-US" sz="1200" dirty="0">
                          <a:effectLst/>
                        </a:rPr>
                        <a:t>system</a:t>
                      </a:r>
                      <a:r>
                        <a:rPr lang="en-US" sz="1200" spc="-10" dirty="0">
                          <a:effectLst/>
                        </a:rPr>
                        <a:t> </a:t>
                      </a:r>
                      <a:r>
                        <a:rPr lang="en-US" sz="1200" dirty="0">
                          <a:effectLst/>
                        </a:rPr>
                        <a:t>in</a:t>
                      </a:r>
                      <a:r>
                        <a:rPr lang="en-US" sz="1200" spc="-15" dirty="0">
                          <a:effectLst/>
                        </a:rPr>
                        <a:t> </a:t>
                      </a:r>
                      <a:r>
                        <a:rPr lang="en-US" sz="1200" dirty="0">
                          <a:effectLst/>
                        </a:rPr>
                        <a:t>place.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37474787"/>
                  </a:ext>
                </a:extLst>
              </a:tr>
            </a:tbl>
          </a:graphicData>
        </a:graphic>
      </p:graphicFrame>
      <p:graphicFrame>
        <p:nvGraphicFramePr>
          <p:cNvPr id="6" name="Table 5">
            <a:extLst>
              <a:ext uri="{FF2B5EF4-FFF2-40B4-BE49-F238E27FC236}">
                <a16:creationId xmlns:a16="http://schemas.microsoft.com/office/drawing/2014/main" id="{98958703-351C-8172-5709-6B53EEE18868}"/>
              </a:ext>
            </a:extLst>
          </p:cNvPr>
          <p:cNvGraphicFramePr>
            <a:graphicFrameLocks noGrp="1"/>
          </p:cNvGraphicFramePr>
          <p:nvPr>
            <p:extLst>
              <p:ext uri="{D42A27DB-BD31-4B8C-83A1-F6EECF244321}">
                <p14:modId xmlns:p14="http://schemas.microsoft.com/office/powerpoint/2010/main" val="3410804563"/>
              </p:ext>
            </p:extLst>
          </p:nvPr>
        </p:nvGraphicFramePr>
        <p:xfrm>
          <a:off x="4764868" y="204719"/>
          <a:ext cx="3750482" cy="5005721"/>
        </p:xfrm>
        <a:graphic>
          <a:graphicData uri="http://schemas.openxmlformats.org/drawingml/2006/table">
            <a:tbl>
              <a:tblPr firstRow="1" firstCol="1" lastRow="1" lastCol="1" bandRow="1" bandCol="1">
                <a:tableStyleId>{17292A2E-F333-43FB-9621-5CBBE7FDCDCB}</a:tableStyleId>
              </a:tblPr>
              <a:tblGrid>
                <a:gridCol w="3750482">
                  <a:extLst>
                    <a:ext uri="{9D8B030D-6E8A-4147-A177-3AD203B41FA5}">
                      <a16:colId xmlns:a16="http://schemas.microsoft.com/office/drawing/2014/main" val="1598882011"/>
                    </a:ext>
                  </a:extLst>
                </a:gridCol>
              </a:tblGrid>
              <a:tr h="440940">
                <a:tc>
                  <a:txBody>
                    <a:bodyPr/>
                    <a:lstStyle/>
                    <a:p>
                      <a:pPr marL="210185">
                        <a:spcBef>
                          <a:spcPts val="605"/>
                        </a:spcBef>
                        <a:spcAft>
                          <a:spcPts val="0"/>
                        </a:spcAft>
                      </a:pPr>
                      <a:r>
                        <a:rPr lang="en-US" sz="1400" dirty="0">
                          <a:effectLst/>
                        </a:rPr>
                        <a:t>Documents</a:t>
                      </a:r>
                      <a:r>
                        <a:rPr lang="en-US" sz="1400" spc="-25" dirty="0">
                          <a:effectLst/>
                        </a:rPr>
                        <a:t> </a:t>
                      </a:r>
                      <a:r>
                        <a:rPr lang="en-US" sz="1400" dirty="0">
                          <a:effectLst/>
                        </a:rPr>
                        <a:t>to</a:t>
                      </a:r>
                      <a:r>
                        <a:rPr lang="en-US" sz="1400" spc="-5" dirty="0">
                          <a:effectLst/>
                        </a:rPr>
                        <a:t> </a:t>
                      </a:r>
                      <a:r>
                        <a:rPr lang="en-US" sz="1400" dirty="0">
                          <a:effectLst/>
                        </a:rPr>
                        <a:t>be</a:t>
                      </a:r>
                      <a:r>
                        <a:rPr lang="en-US" sz="1400" spc="-15" dirty="0">
                          <a:effectLst/>
                        </a:rPr>
                        <a:t> </a:t>
                      </a:r>
                      <a:r>
                        <a:rPr lang="en-US" sz="1400" dirty="0">
                          <a:effectLst/>
                        </a:rPr>
                        <a:t>submitted</a:t>
                      </a:r>
                      <a:r>
                        <a:rPr lang="en-US" sz="1400" spc="-5" dirty="0">
                          <a:effectLst/>
                        </a:rPr>
                        <a:t> </a:t>
                      </a:r>
                      <a:r>
                        <a:rPr lang="en-US" sz="1400" dirty="0">
                          <a:effectLst/>
                        </a:rPr>
                        <a:t>by</a:t>
                      </a:r>
                      <a:r>
                        <a:rPr lang="en-US" sz="1400" spc="-10" dirty="0">
                          <a:effectLst/>
                        </a:rPr>
                        <a:t> </a:t>
                      </a:r>
                      <a:r>
                        <a:rPr lang="en-US" sz="1400" dirty="0">
                          <a:effectLst/>
                        </a:rPr>
                        <a:t>the</a:t>
                      </a:r>
                      <a:r>
                        <a:rPr lang="en-US" sz="1400" spc="-15" dirty="0">
                          <a:effectLst/>
                        </a:rPr>
                        <a:t> </a:t>
                      </a:r>
                      <a:r>
                        <a:rPr lang="en-US" sz="1400" dirty="0">
                          <a:effectLst/>
                        </a:rPr>
                        <a:t>ULB</a:t>
                      </a:r>
                      <a:r>
                        <a:rPr lang="en-US" sz="1400" spc="-10" dirty="0">
                          <a:effectLst/>
                        </a:rPr>
                        <a:t> </a:t>
                      </a:r>
                      <a:r>
                        <a:rPr lang="en-US" sz="1400" dirty="0">
                          <a:effectLst/>
                        </a:rPr>
                        <a:t>for</a:t>
                      </a:r>
                      <a:r>
                        <a:rPr lang="en-US" sz="1400" spc="-20" dirty="0">
                          <a:effectLst/>
                        </a:rPr>
                        <a:t> </a:t>
                      </a:r>
                      <a:r>
                        <a:rPr lang="en-US" sz="1400" dirty="0">
                          <a:effectLst/>
                        </a:rPr>
                        <a:t>evaluation: 3.7</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87582585"/>
                  </a:ext>
                </a:extLst>
              </a:tr>
              <a:tr h="1374035">
                <a:tc>
                  <a:txBody>
                    <a:bodyPr/>
                    <a:lstStyle/>
                    <a:p>
                      <a:pPr marL="210185" marR="60960">
                        <a:spcBef>
                          <a:spcPts val="610"/>
                        </a:spcBef>
                        <a:spcAft>
                          <a:spcPts val="0"/>
                        </a:spcAft>
                      </a:pPr>
                      <a:r>
                        <a:rPr lang="en-US" sz="1400" dirty="0">
                          <a:effectLst/>
                        </a:rPr>
                        <a:t>Photographs of the IEC campaigns conducted around</a:t>
                      </a:r>
                      <a:r>
                        <a:rPr lang="en-US" sz="1400" spc="5" dirty="0">
                          <a:effectLst/>
                        </a:rPr>
                        <a:t> </a:t>
                      </a:r>
                      <a:r>
                        <a:rPr lang="en-US" sz="1400" dirty="0">
                          <a:effectLst/>
                        </a:rPr>
                        <a:t>availability of 24X7 Helpline 14420 to help citizens in all</a:t>
                      </a:r>
                      <a:r>
                        <a:rPr lang="en-US" sz="1400" spc="5" dirty="0">
                          <a:effectLst/>
                        </a:rPr>
                        <a:t> </a:t>
                      </a:r>
                      <a:r>
                        <a:rPr lang="en-US" sz="1400" dirty="0">
                          <a:effectLst/>
                        </a:rPr>
                        <a:t>queries/complaints around cleaning of septic tanks and</a:t>
                      </a:r>
                      <a:r>
                        <a:rPr lang="en-US" sz="1400" spc="5" dirty="0">
                          <a:effectLst/>
                        </a:rPr>
                        <a:t> </a:t>
                      </a:r>
                      <a:r>
                        <a:rPr lang="en-US" sz="1400" dirty="0">
                          <a:effectLst/>
                        </a:rPr>
                        <a:t>sewer</a:t>
                      </a:r>
                      <a:r>
                        <a:rPr lang="en-US" sz="1400" spc="-20" dirty="0">
                          <a:effectLst/>
                        </a:rPr>
                        <a:t> </a:t>
                      </a:r>
                      <a:r>
                        <a:rPr lang="en-US" sz="1400" dirty="0">
                          <a:effectLst/>
                        </a:rPr>
                        <a:t>lines</a:t>
                      </a:r>
                      <a:r>
                        <a:rPr lang="en-US" sz="1400" spc="-15" dirty="0">
                          <a:effectLst/>
                        </a:rPr>
                        <a:t> </a:t>
                      </a:r>
                      <a:r>
                        <a:rPr lang="en-US" sz="1400" dirty="0">
                          <a:effectLst/>
                        </a:rPr>
                        <a:t>(machine</a:t>
                      </a:r>
                      <a:r>
                        <a:rPr lang="en-US" sz="1400" spc="-5" dirty="0">
                          <a:effectLst/>
                        </a:rPr>
                        <a:t> </a:t>
                      </a:r>
                      <a:r>
                        <a:rPr lang="en-US" sz="1400" dirty="0">
                          <a:effectLst/>
                        </a:rPr>
                        <a:t>hole)/</a:t>
                      </a:r>
                      <a:r>
                        <a:rPr lang="en-US" sz="1400" spc="-15" dirty="0">
                          <a:effectLst/>
                        </a:rPr>
                        <a:t> </a:t>
                      </a:r>
                      <a:r>
                        <a:rPr lang="en-US" sz="1400" dirty="0">
                          <a:effectLst/>
                        </a:rPr>
                        <a:t>stormwater</a:t>
                      </a:r>
                      <a:r>
                        <a:rPr lang="en-US" sz="1400" spc="-15" dirty="0">
                          <a:effectLst/>
                        </a:rPr>
                        <a:t> </a:t>
                      </a:r>
                      <a:r>
                        <a:rPr lang="en-US" sz="1400" dirty="0">
                          <a:effectLst/>
                        </a:rPr>
                        <a:t>drains</a:t>
                      </a:r>
                      <a:r>
                        <a:rPr lang="en-US" sz="1400" spc="-15" dirty="0">
                          <a:effectLst/>
                        </a:rPr>
                        <a:t> </a:t>
                      </a:r>
                      <a:r>
                        <a:rPr lang="en-US" sz="1400" dirty="0">
                          <a:effectLst/>
                        </a:rPr>
                        <a:t>or</a:t>
                      </a:r>
                      <a:r>
                        <a:rPr lang="en-US" sz="1400" spc="-20" dirty="0">
                          <a:effectLst/>
                        </a:rPr>
                        <a:t> </a:t>
                      </a:r>
                      <a:r>
                        <a:rPr lang="en-US" sz="1400" dirty="0">
                          <a:effectLst/>
                        </a:rPr>
                        <a:t>any</a:t>
                      </a:r>
                      <a:r>
                        <a:rPr lang="en-US" sz="1400" spc="-15" dirty="0">
                          <a:effectLst/>
                        </a:rPr>
                        <a:t> </a:t>
                      </a:r>
                      <a:r>
                        <a:rPr lang="en-US" sz="1400" dirty="0">
                          <a:effectLst/>
                        </a:rPr>
                        <a:t>other</a:t>
                      </a:r>
                      <a:r>
                        <a:rPr lang="en-US" sz="1400" spc="-235" dirty="0">
                          <a:effectLst/>
                        </a:rPr>
                        <a:t> </a:t>
                      </a:r>
                      <a:r>
                        <a:rPr lang="en-US" sz="1400" dirty="0">
                          <a:effectLst/>
                        </a:rPr>
                        <a:t>services</a:t>
                      </a:r>
                      <a:r>
                        <a:rPr lang="en-US" sz="1400" spc="-10" dirty="0">
                          <a:effectLst/>
                        </a:rPr>
                        <a:t> </a:t>
                      </a:r>
                      <a:r>
                        <a:rPr lang="en-US" sz="1400" dirty="0">
                          <a:effectLst/>
                        </a:rPr>
                        <a:t>provided</a:t>
                      </a:r>
                      <a:r>
                        <a:rPr lang="en-US" sz="1400" spc="-10" dirty="0">
                          <a:effectLst/>
                        </a:rPr>
                        <a:t> </a:t>
                      </a:r>
                      <a:r>
                        <a:rPr lang="en-US" sz="1400" dirty="0">
                          <a:effectLst/>
                        </a:rPr>
                        <a:t>by</a:t>
                      </a:r>
                      <a:r>
                        <a:rPr lang="en-US" sz="1400" spc="-10" dirty="0">
                          <a:effectLst/>
                        </a:rPr>
                        <a:t> </a:t>
                      </a:r>
                      <a:r>
                        <a:rPr lang="en-US" sz="1400" dirty="0">
                          <a:effectLst/>
                        </a:rPr>
                        <a:t>the</a:t>
                      </a:r>
                      <a:r>
                        <a:rPr lang="en-US" sz="1400" spc="-10" dirty="0">
                          <a:effectLst/>
                        </a:rPr>
                        <a:t> </a:t>
                      </a:r>
                      <a:r>
                        <a:rPr lang="en-US" sz="1400" dirty="0">
                          <a:effectLst/>
                        </a:rPr>
                        <a:t>ULB</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51647256"/>
                  </a:ext>
                </a:extLst>
              </a:tr>
              <a:tr h="907922">
                <a:tc>
                  <a:txBody>
                    <a:bodyPr/>
                    <a:lstStyle/>
                    <a:p>
                      <a:pPr marL="210185" marR="81280">
                        <a:spcBef>
                          <a:spcPts val="610"/>
                        </a:spcBef>
                        <a:spcAft>
                          <a:spcPts val="0"/>
                        </a:spcAft>
                      </a:pPr>
                      <a:r>
                        <a:rPr lang="en-US" sz="1400" dirty="0">
                          <a:effectLst/>
                        </a:rPr>
                        <a:t>Photographs of the IEC campaigns conducted to</a:t>
                      </a:r>
                      <a:r>
                        <a:rPr lang="en-US" sz="1400" spc="5" dirty="0">
                          <a:effectLst/>
                        </a:rPr>
                        <a:t> </a:t>
                      </a:r>
                      <a:r>
                        <a:rPr lang="en-US" sz="1400" dirty="0">
                          <a:effectLst/>
                        </a:rPr>
                        <a:t>disseminate</a:t>
                      </a:r>
                      <a:r>
                        <a:rPr lang="en-US" sz="1400" spc="-25" dirty="0">
                          <a:effectLst/>
                        </a:rPr>
                        <a:t> </a:t>
                      </a:r>
                      <a:r>
                        <a:rPr lang="en-US" sz="1400" dirty="0">
                          <a:effectLst/>
                        </a:rPr>
                        <a:t>the</a:t>
                      </a:r>
                      <a:r>
                        <a:rPr lang="en-US" sz="1400" spc="-20" dirty="0">
                          <a:effectLst/>
                        </a:rPr>
                        <a:t> </a:t>
                      </a:r>
                      <a:r>
                        <a:rPr lang="en-US" sz="1400" dirty="0">
                          <a:effectLst/>
                        </a:rPr>
                        <a:t>messages</a:t>
                      </a:r>
                      <a:r>
                        <a:rPr lang="en-US" sz="1400" spc="-20" dirty="0">
                          <a:effectLst/>
                        </a:rPr>
                        <a:t> </a:t>
                      </a:r>
                      <a:r>
                        <a:rPr lang="en-US" sz="1400" dirty="0">
                          <a:effectLst/>
                        </a:rPr>
                        <a:t>around</a:t>
                      </a:r>
                      <a:r>
                        <a:rPr lang="en-US" sz="1400" spc="-25" dirty="0">
                          <a:effectLst/>
                        </a:rPr>
                        <a:t> </a:t>
                      </a:r>
                      <a:r>
                        <a:rPr lang="en-US" sz="1400" dirty="0">
                          <a:effectLst/>
                        </a:rPr>
                        <a:t>scheduled</a:t>
                      </a:r>
                      <a:r>
                        <a:rPr lang="en-US" sz="1400" spc="-25" dirty="0">
                          <a:effectLst/>
                        </a:rPr>
                        <a:t> </a:t>
                      </a:r>
                      <a:r>
                        <a:rPr lang="en-US" sz="1400" dirty="0">
                          <a:effectLst/>
                        </a:rPr>
                        <a:t>cleaning</a:t>
                      </a:r>
                      <a:r>
                        <a:rPr lang="en-US" sz="1400" spc="-15" dirty="0">
                          <a:effectLst/>
                        </a:rPr>
                        <a:t> </a:t>
                      </a:r>
                      <a:r>
                        <a:rPr lang="en-US" sz="1400" dirty="0">
                          <a:effectLst/>
                        </a:rPr>
                        <a:t>(once</a:t>
                      </a:r>
                      <a:r>
                        <a:rPr lang="en-US" sz="1400" spc="-235" dirty="0">
                          <a:effectLst/>
                        </a:rPr>
                        <a:t> </a:t>
                      </a:r>
                      <a:r>
                        <a:rPr lang="en-US" sz="1400" dirty="0">
                          <a:effectLst/>
                        </a:rPr>
                        <a:t>in</a:t>
                      </a:r>
                      <a:r>
                        <a:rPr lang="en-US" sz="1400" spc="-15" dirty="0">
                          <a:effectLst/>
                        </a:rPr>
                        <a:t> </a:t>
                      </a:r>
                      <a:r>
                        <a:rPr lang="en-US" sz="1400" dirty="0">
                          <a:effectLst/>
                        </a:rPr>
                        <a:t>every</a:t>
                      </a:r>
                      <a:r>
                        <a:rPr lang="en-US" sz="1400" spc="-10" dirty="0">
                          <a:effectLst/>
                        </a:rPr>
                        <a:t> </a:t>
                      </a:r>
                      <a:r>
                        <a:rPr lang="en-US" sz="1400" dirty="0">
                          <a:effectLst/>
                        </a:rPr>
                        <a:t>3</a:t>
                      </a:r>
                      <a:r>
                        <a:rPr lang="en-US" sz="1400" spc="-20" dirty="0">
                          <a:effectLst/>
                        </a:rPr>
                        <a:t> </a:t>
                      </a:r>
                      <a:r>
                        <a:rPr lang="en-US" sz="1400" dirty="0">
                          <a:effectLst/>
                        </a:rPr>
                        <a:t>years)</a:t>
                      </a:r>
                      <a:r>
                        <a:rPr lang="en-US" sz="1400" spc="-10" dirty="0">
                          <a:effectLst/>
                        </a:rPr>
                        <a:t> </a:t>
                      </a:r>
                      <a:r>
                        <a:rPr lang="en-US" sz="1400" dirty="0">
                          <a:effectLst/>
                        </a:rPr>
                        <a:t>of</a:t>
                      </a:r>
                      <a:r>
                        <a:rPr lang="en-US" sz="1400" spc="-10" dirty="0">
                          <a:effectLst/>
                        </a:rPr>
                        <a:t> </a:t>
                      </a:r>
                      <a:r>
                        <a:rPr lang="en-US" sz="1400" dirty="0">
                          <a:effectLst/>
                        </a:rPr>
                        <a:t>septic</a:t>
                      </a:r>
                      <a:r>
                        <a:rPr lang="en-US" sz="1400" spc="-20" dirty="0">
                          <a:effectLst/>
                        </a:rPr>
                        <a:t> </a:t>
                      </a:r>
                      <a:r>
                        <a:rPr lang="en-US" sz="1400" dirty="0">
                          <a:effectLst/>
                        </a:rPr>
                        <a:t>tanks?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86125601"/>
                  </a:ext>
                </a:extLst>
              </a:tr>
              <a:tr h="1141412">
                <a:tc>
                  <a:txBody>
                    <a:bodyPr/>
                    <a:lstStyle/>
                    <a:p>
                      <a:pPr marL="210185">
                        <a:spcBef>
                          <a:spcPts val="605"/>
                        </a:spcBef>
                        <a:spcAft>
                          <a:spcPts val="0"/>
                        </a:spcAft>
                      </a:pPr>
                      <a:r>
                        <a:rPr lang="en-US" sz="1400" dirty="0">
                          <a:effectLst/>
                        </a:rPr>
                        <a:t>Photographs of the IEC campaigns to disseminate the</a:t>
                      </a:r>
                      <a:r>
                        <a:rPr lang="en-US" sz="1400" spc="5" dirty="0">
                          <a:effectLst/>
                        </a:rPr>
                        <a:t> </a:t>
                      </a:r>
                      <a:r>
                        <a:rPr lang="en-US" sz="1400" dirty="0">
                          <a:effectLst/>
                        </a:rPr>
                        <a:t>messages around penal actions for non-compliance under</a:t>
                      </a:r>
                      <a:r>
                        <a:rPr lang="en-US" sz="1400" spc="5" dirty="0">
                          <a:effectLst/>
                        </a:rPr>
                        <a:t> </a:t>
                      </a:r>
                      <a:r>
                        <a:rPr lang="en-US" sz="1400" dirty="0">
                          <a:effectLst/>
                        </a:rPr>
                        <a:t>‘The</a:t>
                      </a:r>
                      <a:r>
                        <a:rPr lang="en-US" sz="1400" spc="-20" dirty="0">
                          <a:effectLst/>
                        </a:rPr>
                        <a:t> </a:t>
                      </a:r>
                      <a:r>
                        <a:rPr lang="en-US" sz="1400" dirty="0">
                          <a:effectLst/>
                        </a:rPr>
                        <a:t>Prohibition</a:t>
                      </a:r>
                      <a:r>
                        <a:rPr lang="en-US" sz="1400" spc="-20" dirty="0">
                          <a:effectLst/>
                        </a:rPr>
                        <a:t> </a:t>
                      </a:r>
                      <a:r>
                        <a:rPr lang="en-US" sz="1400" dirty="0">
                          <a:effectLst/>
                        </a:rPr>
                        <a:t>of</a:t>
                      </a:r>
                      <a:r>
                        <a:rPr lang="en-US" sz="1400" spc="-15" dirty="0">
                          <a:effectLst/>
                        </a:rPr>
                        <a:t> </a:t>
                      </a:r>
                      <a:r>
                        <a:rPr lang="en-US" sz="1400" dirty="0">
                          <a:effectLst/>
                        </a:rPr>
                        <a:t>Employment</a:t>
                      </a:r>
                      <a:r>
                        <a:rPr lang="en-US" sz="1400" spc="-25" dirty="0">
                          <a:effectLst/>
                        </a:rPr>
                        <a:t> </a:t>
                      </a:r>
                      <a:r>
                        <a:rPr lang="en-US" sz="1400" dirty="0">
                          <a:effectLst/>
                        </a:rPr>
                        <a:t>as</a:t>
                      </a:r>
                      <a:r>
                        <a:rPr lang="en-US" sz="1400" spc="-20" dirty="0">
                          <a:effectLst/>
                        </a:rPr>
                        <a:t> </a:t>
                      </a:r>
                      <a:r>
                        <a:rPr lang="en-US" sz="1400" dirty="0">
                          <a:effectLst/>
                        </a:rPr>
                        <a:t>Manual</a:t>
                      </a:r>
                      <a:r>
                        <a:rPr lang="en-US" sz="1400" spc="-10" dirty="0">
                          <a:effectLst/>
                        </a:rPr>
                        <a:t> </a:t>
                      </a:r>
                      <a:r>
                        <a:rPr lang="en-US" sz="1400" dirty="0">
                          <a:effectLst/>
                        </a:rPr>
                        <a:t>Scavengers</a:t>
                      </a:r>
                      <a:r>
                        <a:rPr lang="en-US" sz="1400" spc="-15" dirty="0">
                          <a:effectLst/>
                        </a:rPr>
                        <a:t> </a:t>
                      </a:r>
                      <a:r>
                        <a:rPr lang="en-US" sz="1400" dirty="0">
                          <a:effectLst/>
                        </a:rPr>
                        <a:t>and</a:t>
                      </a:r>
                      <a:r>
                        <a:rPr lang="en-US" sz="1400" spc="-235" dirty="0">
                          <a:effectLst/>
                        </a:rPr>
                        <a:t> </a:t>
                      </a:r>
                      <a:r>
                        <a:rPr lang="en-US" sz="1400" dirty="0">
                          <a:effectLst/>
                        </a:rPr>
                        <a:t>their</a:t>
                      </a:r>
                      <a:r>
                        <a:rPr lang="en-US" sz="1400" spc="-15" dirty="0">
                          <a:effectLst/>
                        </a:rPr>
                        <a:t> </a:t>
                      </a:r>
                      <a:r>
                        <a:rPr lang="en-US" sz="1400" dirty="0">
                          <a:effectLst/>
                        </a:rPr>
                        <a:t>Rehabilitation</a:t>
                      </a:r>
                      <a:r>
                        <a:rPr lang="en-US" sz="1400" spc="-15" dirty="0">
                          <a:effectLst/>
                        </a:rPr>
                        <a:t> </a:t>
                      </a:r>
                      <a:r>
                        <a:rPr lang="en-US" sz="1400" dirty="0">
                          <a:effectLst/>
                        </a:rPr>
                        <a:t>Act</a:t>
                      </a:r>
                      <a:r>
                        <a:rPr lang="en-US" sz="1400" spc="-20" dirty="0">
                          <a:effectLst/>
                        </a:rPr>
                        <a:t> </a:t>
                      </a:r>
                      <a:r>
                        <a:rPr lang="en-US" sz="1400" dirty="0">
                          <a:effectLst/>
                        </a:rPr>
                        <a:t>(PEMSRA)</a:t>
                      </a:r>
                      <a:r>
                        <a:rPr lang="en-US" sz="1400" spc="-10" dirty="0">
                          <a:effectLst/>
                        </a:rPr>
                        <a:t> </a:t>
                      </a:r>
                      <a:r>
                        <a:rPr lang="en-US" sz="1400" dirty="0">
                          <a:effectLst/>
                        </a:rPr>
                        <a:t>2013’</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83692994"/>
                  </a:ext>
                </a:extLst>
              </a:tr>
              <a:tr h="1141412">
                <a:tc>
                  <a:txBody>
                    <a:bodyPr/>
                    <a:lstStyle/>
                    <a:p>
                      <a:pPr marL="210185" marR="168275">
                        <a:spcBef>
                          <a:spcPts val="605"/>
                        </a:spcBef>
                        <a:spcAft>
                          <a:spcPts val="0"/>
                        </a:spcAft>
                      </a:pPr>
                      <a:r>
                        <a:rPr lang="en-US" sz="1400" dirty="0">
                          <a:effectLst/>
                        </a:rPr>
                        <a:t>Photographs of the IEC campaigns to disseminate the</a:t>
                      </a:r>
                      <a:r>
                        <a:rPr lang="en-US" sz="1400" spc="5" dirty="0">
                          <a:effectLst/>
                        </a:rPr>
                        <a:t> </a:t>
                      </a:r>
                      <a:r>
                        <a:rPr lang="en-US" sz="1400" dirty="0">
                          <a:effectLst/>
                        </a:rPr>
                        <a:t>messages</a:t>
                      </a:r>
                      <a:r>
                        <a:rPr lang="en-US" sz="1400" spc="-10" dirty="0">
                          <a:effectLst/>
                        </a:rPr>
                        <a:t> </a:t>
                      </a:r>
                      <a:r>
                        <a:rPr lang="en-US" sz="1400" dirty="0">
                          <a:effectLst/>
                        </a:rPr>
                        <a:t>around</a:t>
                      </a:r>
                      <a:r>
                        <a:rPr lang="en-US" sz="1400" spc="-15" dirty="0">
                          <a:effectLst/>
                        </a:rPr>
                        <a:t> </a:t>
                      </a:r>
                      <a:r>
                        <a:rPr lang="en-US" sz="1400" dirty="0">
                          <a:effectLst/>
                        </a:rPr>
                        <a:t>engagement</a:t>
                      </a:r>
                      <a:r>
                        <a:rPr lang="en-US" sz="1400" spc="-20" dirty="0">
                          <a:effectLst/>
                        </a:rPr>
                        <a:t> </a:t>
                      </a:r>
                      <a:r>
                        <a:rPr lang="en-US" sz="1400" dirty="0">
                          <a:effectLst/>
                        </a:rPr>
                        <a:t>of</a:t>
                      </a:r>
                      <a:r>
                        <a:rPr lang="en-US" sz="1400" spc="-10" dirty="0">
                          <a:effectLst/>
                        </a:rPr>
                        <a:t> </a:t>
                      </a:r>
                      <a:r>
                        <a:rPr lang="en-US" sz="1400" dirty="0">
                          <a:effectLst/>
                        </a:rPr>
                        <a:t>ONLY</a:t>
                      </a:r>
                      <a:r>
                        <a:rPr lang="en-US" sz="1400" spc="-20" dirty="0">
                          <a:effectLst/>
                        </a:rPr>
                        <a:t> </a:t>
                      </a:r>
                      <a:r>
                        <a:rPr lang="en-US" sz="1400" dirty="0">
                          <a:effectLst/>
                        </a:rPr>
                        <a:t>licensed</a:t>
                      </a:r>
                      <a:r>
                        <a:rPr lang="en-US" sz="1400" spc="-20" dirty="0">
                          <a:effectLst/>
                        </a:rPr>
                        <a:t> </a:t>
                      </a:r>
                      <a:r>
                        <a:rPr lang="en-US" sz="1400" dirty="0">
                          <a:effectLst/>
                        </a:rPr>
                        <a:t>operators</a:t>
                      </a:r>
                      <a:r>
                        <a:rPr lang="en-US" sz="1400" spc="-230" dirty="0">
                          <a:effectLst/>
                        </a:rPr>
                        <a:t> </a:t>
                      </a:r>
                      <a:r>
                        <a:rPr lang="en-US" sz="1400" dirty="0">
                          <a:effectLst/>
                        </a:rPr>
                        <a:t>in all wards and 100% De-sludging Vehicles carrying IEC</a:t>
                      </a:r>
                      <a:r>
                        <a:rPr lang="en-US" sz="1400" spc="5" dirty="0">
                          <a:effectLst/>
                        </a:rPr>
                        <a:t> </a:t>
                      </a:r>
                      <a:r>
                        <a:rPr lang="en-US" sz="1400" dirty="0">
                          <a:effectLst/>
                        </a:rPr>
                        <a:t>messages.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42934307"/>
                  </a:ext>
                </a:extLst>
              </a:tr>
            </a:tbl>
          </a:graphicData>
        </a:graphic>
      </p:graphicFrame>
      <p:graphicFrame>
        <p:nvGraphicFramePr>
          <p:cNvPr id="15" name="Table 14">
            <a:extLst>
              <a:ext uri="{FF2B5EF4-FFF2-40B4-BE49-F238E27FC236}">
                <a16:creationId xmlns:a16="http://schemas.microsoft.com/office/drawing/2014/main" id="{B45301C1-814A-FD10-7201-8A85FA439DDF}"/>
              </a:ext>
            </a:extLst>
          </p:cNvPr>
          <p:cNvGraphicFramePr>
            <a:graphicFrameLocks noGrp="1"/>
          </p:cNvGraphicFramePr>
          <p:nvPr>
            <p:extLst>
              <p:ext uri="{D42A27DB-BD31-4B8C-83A1-F6EECF244321}">
                <p14:modId xmlns:p14="http://schemas.microsoft.com/office/powerpoint/2010/main" val="3874924418"/>
              </p:ext>
            </p:extLst>
          </p:nvPr>
        </p:nvGraphicFramePr>
        <p:xfrm>
          <a:off x="8689007" y="223159"/>
          <a:ext cx="3030601" cy="431381"/>
        </p:xfrm>
        <a:graphic>
          <a:graphicData uri="http://schemas.openxmlformats.org/drawingml/2006/table">
            <a:tbl>
              <a:tblPr firstRow="1" firstCol="1" lastRow="1" lastCol="1" bandRow="1" bandCol="1">
                <a:tableStyleId>{775DCB02-9BB8-47FD-8907-85C794F793BA}</a:tableStyleId>
              </a:tblPr>
              <a:tblGrid>
                <a:gridCol w="3030601">
                  <a:extLst>
                    <a:ext uri="{9D8B030D-6E8A-4147-A177-3AD203B41FA5}">
                      <a16:colId xmlns:a16="http://schemas.microsoft.com/office/drawing/2014/main" val="96406881"/>
                    </a:ext>
                  </a:extLst>
                </a:gridCol>
              </a:tblGrid>
              <a:tr h="431381">
                <a:tc>
                  <a:txBody>
                    <a:bodyPr/>
                    <a:lstStyle/>
                    <a:p>
                      <a:pPr marL="210185">
                        <a:spcBef>
                          <a:spcPts val="605"/>
                        </a:spcBef>
                        <a:spcAft>
                          <a:spcPts val="0"/>
                        </a:spcAft>
                      </a:pPr>
                      <a:r>
                        <a:rPr lang="en-US" sz="1400" dirty="0">
                          <a:effectLst/>
                        </a:rPr>
                        <a:t>Documents</a:t>
                      </a:r>
                      <a:r>
                        <a:rPr lang="en-US" sz="1400" spc="-25" dirty="0">
                          <a:effectLst/>
                        </a:rPr>
                        <a:t> </a:t>
                      </a:r>
                      <a:r>
                        <a:rPr lang="en-US" sz="1400" dirty="0">
                          <a:effectLst/>
                        </a:rPr>
                        <a:t>to</a:t>
                      </a:r>
                      <a:r>
                        <a:rPr lang="en-US" sz="1400" spc="-5" dirty="0">
                          <a:effectLst/>
                        </a:rPr>
                        <a:t> </a:t>
                      </a:r>
                      <a:r>
                        <a:rPr lang="en-US" sz="1400" dirty="0">
                          <a:effectLst/>
                        </a:rPr>
                        <a:t>be</a:t>
                      </a:r>
                      <a:r>
                        <a:rPr lang="en-US" sz="1400" spc="-15" dirty="0">
                          <a:effectLst/>
                        </a:rPr>
                        <a:t> </a:t>
                      </a:r>
                      <a:r>
                        <a:rPr lang="en-US" sz="1400" dirty="0">
                          <a:effectLst/>
                        </a:rPr>
                        <a:t>submitted</a:t>
                      </a:r>
                      <a:r>
                        <a:rPr lang="en-US" sz="1400" spc="-5" dirty="0">
                          <a:effectLst/>
                        </a:rPr>
                        <a:t> </a:t>
                      </a:r>
                      <a:r>
                        <a:rPr lang="en-US" sz="1400" dirty="0">
                          <a:effectLst/>
                        </a:rPr>
                        <a:t>by</a:t>
                      </a:r>
                      <a:r>
                        <a:rPr lang="en-US" sz="1400" spc="-10" dirty="0">
                          <a:effectLst/>
                        </a:rPr>
                        <a:t> </a:t>
                      </a:r>
                      <a:r>
                        <a:rPr lang="en-US" sz="1400" dirty="0">
                          <a:effectLst/>
                        </a:rPr>
                        <a:t>the</a:t>
                      </a:r>
                      <a:r>
                        <a:rPr lang="en-US" sz="1400" spc="-15" dirty="0">
                          <a:effectLst/>
                        </a:rPr>
                        <a:t> </a:t>
                      </a:r>
                      <a:r>
                        <a:rPr lang="en-US" sz="1400" dirty="0">
                          <a:effectLst/>
                        </a:rPr>
                        <a:t>ULB</a:t>
                      </a:r>
                      <a:r>
                        <a:rPr lang="en-US" sz="1400" spc="-10" dirty="0">
                          <a:effectLst/>
                        </a:rPr>
                        <a:t> </a:t>
                      </a:r>
                      <a:r>
                        <a:rPr lang="en-US" sz="1400" dirty="0">
                          <a:effectLst/>
                        </a:rPr>
                        <a:t>for</a:t>
                      </a:r>
                      <a:r>
                        <a:rPr lang="en-US" sz="1400" spc="-20" dirty="0">
                          <a:effectLst/>
                        </a:rPr>
                        <a:t> </a:t>
                      </a:r>
                      <a:r>
                        <a:rPr lang="en-US" sz="1400" dirty="0">
                          <a:effectLst/>
                        </a:rPr>
                        <a:t>evaluation 3.8</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05585745"/>
                  </a:ext>
                </a:extLst>
              </a:tr>
            </a:tbl>
          </a:graphicData>
        </a:graphic>
      </p:graphicFrame>
      <p:graphicFrame>
        <p:nvGraphicFramePr>
          <p:cNvPr id="16" name="Table 15">
            <a:extLst>
              <a:ext uri="{FF2B5EF4-FFF2-40B4-BE49-F238E27FC236}">
                <a16:creationId xmlns:a16="http://schemas.microsoft.com/office/drawing/2014/main" id="{9ED982DD-302F-2231-19CB-DE358559489E}"/>
              </a:ext>
            </a:extLst>
          </p:cNvPr>
          <p:cNvGraphicFramePr>
            <a:graphicFrameLocks noGrp="1"/>
          </p:cNvGraphicFramePr>
          <p:nvPr>
            <p:extLst>
              <p:ext uri="{D42A27DB-BD31-4B8C-83A1-F6EECF244321}">
                <p14:modId xmlns:p14="http://schemas.microsoft.com/office/powerpoint/2010/main" val="3614710913"/>
              </p:ext>
            </p:extLst>
          </p:nvPr>
        </p:nvGraphicFramePr>
        <p:xfrm>
          <a:off x="8689008" y="636100"/>
          <a:ext cx="3030601" cy="4574340"/>
        </p:xfrm>
        <a:graphic>
          <a:graphicData uri="http://schemas.openxmlformats.org/drawingml/2006/table">
            <a:tbl>
              <a:tblPr firstRow="1" firstCol="1" lastRow="1" lastCol="1" bandRow="1" bandCol="1">
                <a:tableStyleId>{C4B1156A-380E-4F78-BDF5-A606A8083BF9}</a:tableStyleId>
              </a:tblPr>
              <a:tblGrid>
                <a:gridCol w="3030601">
                  <a:extLst>
                    <a:ext uri="{9D8B030D-6E8A-4147-A177-3AD203B41FA5}">
                      <a16:colId xmlns:a16="http://schemas.microsoft.com/office/drawing/2014/main" val="2267583792"/>
                    </a:ext>
                  </a:extLst>
                </a:gridCol>
              </a:tblGrid>
              <a:tr h="560264">
                <a:tc>
                  <a:txBody>
                    <a:bodyPr/>
                    <a:lstStyle/>
                    <a:p>
                      <a:pPr marL="210185" marR="90170" algn="l">
                        <a:spcBef>
                          <a:spcPts val="605"/>
                        </a:spcBef>
                        <a:spcAft>
                          <a:spcPts val="0"/>
                        </a:spcAft>
                      </a:pPr>
                      <a:r>
                        <a:rPr lang="en-US" sz="900" dirty="0">
                          <a:effectLst/>
                        </a:rPr>
                        <a:t>Photographs of the sanitary workers (involved in liquid waste management) working using the PPE kits provide to them</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22751092"/>
                  </a:ext>
                </a:extLst>
              </a:tr>
              <a:tr h="565621">
                <a:tc>
                  <a:txBody>
                    <a:bodyPr/>
                    <a:lstStyle/>
                    <a:p>
                      <a:pPr marL="210185" marR="187960" algn="l">
                        <a:spcBef>
                          <a:spcPts val="605"/>
                        </a:spcBef>
                        <a:spcAft>
                          <a:spcPts val="0"/>
                        </a:spcAft>
                      </a:pPr>
                      <a:r>
                        <a:rPr lang="en-US" sz="900" dirty="0">
                          <a:effectLst/>
                        </a:rPr>
                        <a:t>List of the sanitary workers (involved in liquid waste management) who have been awarded with monthly recognition in the months of November, December and January (Phase 3) </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86815483"/>
                  </a:ext>
                </a:extLst>
              </a:tr>
              <a:tr h="565621">
                <a:tc>
                  <a:txBody>
                    <a:bodyPr/>
                    <a:lstStyle/>
                    <a:p>
                      <a:pPr marL="210185" marR="242570" algn="l">
                        <a:spcBef>
                          <a:spcPts val="605"/>
                        </a:spcBef>
                        <a:spcAft>
                          <a:spcPts val="0"/>
                        </a:spcAft>
                      </a:pPr>
                      <a:r>
                        <a:rPr lang="en-US" sz="900">
                          <a:effectLst/>
                        </a:rPr>
                        <a:t>Document specifying the schemes that the sanitary workers have been linked to and the number of the sanitary workers (involved in liquid waste management) enrolled with each scheme. </a:t>
                      </a:r>
                      <a:endParaRPr lang="en-IN" sz="9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44061524"/>
                  </a:ext>
                </a:extLst>
              </a:tr>
              <a:tr h="2034403">
                <a:tc>
                  <a:txBody>
                    <a:bodyPr/>
                    <a:lstStyle/>
                    <a:p>
                      <a:pPr marL="144145" algn="l">
                        <a:spcBef>
                          <a:spcPts val="600"/>
                        </a:spcBef>
                        <a:spcAft>
                          <a:spcPts val="600"/>
                        </a:spcAft>
                      </a:pPr>
                      <a:r>
                        <a:rPr lang="en-US" sz="900" dirty="0">
                          <a:effectLst/>
                        </a:rPr>
                        <a:t>Photographs of 30% of all </a:t>
                      </a:r>
                      <a:r>
                        <a:rPr lang="en-US" sz="900" dirty="0" err="1">
                          <a:effectLst/>
                        </a:rPr>
                        <a:t>Sewermen</a:t>
                      </a:r>
                      <a:r>
                        <a:rPr lang="en-US" sz="900" dirty="0">
                          <a:effectLst/>
                        </a:rPr>
                        <a:t> and Sanitary </a:t>
                      </a:r>
                      <a:r>
                        <a:rPr lang="en-US" sz="900" dirty="0" err="1">
                          <a:effectLst/>
                        </a:rPr>
                        <a:t>Beldars</a:t>
                      </a:r>
                      <a:r>
                        <a:rPr lang="en-US" sz="900" dirty="0">
                          <a:effectLst/>
                        </a:rPr>
                        <a:t> (In-house/Private Operator supplied workforce) who have been provided a certified training on safety measures and legal norms, in past 12 Months, related to</a:t>
                      </a:r>
                      <a:endParaRPr lang="en-IN" sz="900" dirty="0">
                        <a:effectLst/>
                      </a:endParaRPr>
                    </a:p>
                    <a:p>
                      <a:pPr marL="144145" algn="l">
                        <a:spcBef>
                          <a:spcPts val="600"/>
                        </a:spcBef>
                        <a:spcAft>
                          <a:spcPts val="600"/>
                        </a:spcAft>
                      </a:pPr>
                      <a:r>
                        <a:rPr lang="en-US" sz="900" dirty="0">
                          <a:effectLst/>
                        </a:rPr>
                        <a:t>1)Occupational Health and Safety</a:t>
                      </a:r>
                      <a:endParaRPr lang="en-IN" sz="900" dirty="0">
                        <a:effectLst/>
                      </a:endParaRPr>
                    </a:p>
                    <a:p>
                      <a:pPr marL="144145" algn="l">
                        <a:spcBef>
                          <a:spcPts val="600"/>
                        </a:spcBef>
                        <a:spcAft>
                          <a:spcPts val="600"/>
                        </a:spcAft>
                      </a:pPr>
                      <a:r>
                        <a:rPr lang="en-US" sz="900" dirty="0">
                          <a:effectLst/>
                        </a:rPr>
                        <a:t>2)Mechanized cleaning of septic tanks, sewer lines, stormwater drains and machine holes</a:t>
                      </a:r>
                      <a:endParaRPr lang="en-IN" sz="900" dirty="0">
                        <a:effectLst/>
                      </a:endParaRPr>
                    </a:p>
                    <a:p>
                      <a:pPr marL="144145" algn="l">
                        <a:spcBef>
                          <a:spcPts val="600"/>
                        </a:spcBef>
                        <a:spcAft>
                          <a:spcPts val="600"/>
                        </a:spcAft>
                      </a:pPr>
                      <a:r>
                        <a:rPr lang="en-US" sz="900" dirty="0">
                          <a:effectLst/>
                        </a:rPr>
                        <a:t>3)Prohibition of Employment as Manual Scavengers and their Rehabilitation Act, 2013.</a:t>
                      </a:r>
                      <a:endParaRPr lang="en-IN" sz="900" dirty="0">
                        <a:effectLst/>
                      </a:endParaRPr>
                    </a:p>
                    <a:p>
                      <a:pPr marL="210185" marR="133985" algn="l">
                        <a:spcBef>
                          <a:spcPts val="605"/>
                        </a:spcBef>
                        <a:spcAft>
                          <a:spcPts val="0"/>
                        </a:spcAft>
                      </a:pPr>
                      <a:r>
                        <a:rPr lang="en-US" sz="900" dirty="0">
                          <a:effectLst/>
                        </a:rPr>
                        <a:t> </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7633806"/>
                  </a:ext>
                </a:extLst>
              </a:tr>
              <a:tr h="848431">
                <a:tc>
                  <a:txBody>
                    <a:bodyPr/>
                    <a:lstStyle/>
                    <a:p>
                      <a:pPr marL="210185" marR="199390" algn="l">
                        <a:spcBef>
                          <a:spcPts val="605"/>
                        </a:spcBef>
                        <a:spcAft>
                          <a:spcPts val="0"/>
                        </a:spcAft>
                      </a:pPr>
                      <a:r>
                        <a:rPr lang="en-US" sz="900" dirty="0">
                          <a:effectLst/>
                        </a:rPr>
                        <a:t>Document with the list of the Sewer Entry Personnel who have been given the minimum 10% monthly hazardous allowance with salary or risk allowance. The details like Name, Phone Number, and amount provided in the last three months should be provided.</a:t>
                      </a:r>
                      <a:endParaRPr lang="en-IN"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40592529"/>
                  </a:ext>
                </a:extLst>
              </a:tr>
            </a:tbl>
          </a:graphicData>
        </a:graphic>
      </p:graphicFrame>
    </p:spTree>
    <p:extLst>
      <p:ext uri="{BB962C8B-B14F-4D97-AF65-F5344CB8AC3E}">
        <p14:creationId xmlns:p14="http://schemas.microsoft.com/office/powerpoint/2010/main" val="3281404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6D35B9-8C76-48FD-9724-178186D0941A}"/>
              </a:ext>
            </a:extLst>
          </p:cNvPr>
          <p:cNvSpPr/>
          <p:nvPr/>
        </p:nvSpPr>
        <p:spPr>
          <a:xfrm>
            <a:off x="325637" y="78190"/>
            <a:ext cx="11427543" cy="5711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Points to Remember</a:t>
            </a:r>
          </a:p>
        </p:txBody>
      </p:sp>
      <p:sp>
        <p:nvSpPr>
          <p:cNvPr id="12" name="TextBox 11">
            <a:extLst>
              <a:ext uri="{FF2B5EF4-FFF2-40B4-BE49-F238E27FC236}">
                <a16:creationId xmlns:a16="http://schemas.microsoft.com/office/drawing/2014/main" id="{A84C4917-0490-4B04-92B0-64C46BEFC7C3}"/>
              </a:ext>
            </a:extLst>
          </p:cNvPr>
          <p:cNvSpPr txBox="1"/>
          <p:nvPr/>
        </p:nvSpPr>
        <p:spPr>
          <a:xfrm>
            <a:off x="325640" y="742122"/>
            <a:ext cx="11427543" cy="6003234"/>
          </a:xfrm>
          <a:prstGeom prst="rect">
            <a:avLst/>
          </a:prstGeom>
          <a:solidFill>
            <a:schemeClr val="bg1">
              <a:lumMod val="95000"/>
            </a:schemeClr>
          </a:solidFill>
          <a:ln w="28575">
            <a:solidFill>
              <a:schemeClr val="tx1"/>
            </a:solidFill>
          </a:ln>
        </p:spPr>
        <p:txBody>
          <a:bodyPr wrap="square" lIns="88699" tIns="44349" rIns="88699" bIns="44349" rtlCol="0">
            <a:noAutofit/>
          </a:bodyPr>
          <a:lstStyle/>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tab pos="42930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rPr>
              <a:t>ULBs are advised to update their MIS/City Profile on the basis of </a:t>
            </a: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Times New Roman"/>
              </a:rPr>
              <a:t>electoral wards only </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Times New Roman"/>
              </a:rPr>
              <a:t>administrative wards will not be considered</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all such cases, where electoral wards are not in place, administrative wards will be considered upon approval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MoHUA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tab pos="42930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rPr>
              <a:t>A </a:t>
            </a: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Times New Roman"/>
              </a:rPr>
              <a:t>declaration</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rPr>
              <a:t> (section wise) from the </a:t>
            </a: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Times New Roman"/>
              </a:rPr>
              <a:t>Executive Officers </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rPr>
              <a:t>confirming the monthly progress ‘claimed’ will be considered as a documentary support for </a:t>
            </a: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Times New Roman"/>
              </a:rPr>
              <a:t>first two phases for ULBs with &gt;1 L population.   </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tab pos="42930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declaration from Administrator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 be included if ULB has been dissolved and Administrator  has been appointed by the State (wherever applicable).</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tab pos="429307"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a:rPr>
              <a:t>Commercial area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a:rPr>
              <a:t> in residential areas under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a:rPr>
              <a:t>‘Mixed-land Use’</a:t>
            </a:r>
          </a:p>
          <a:p>
            <a:pPr marL="742950" marR="0" lvl="1"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tab pos="42930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a:rPr>
              <a:t>Commercial area is real estate intended for use by for-profit businesses, such as office complexes, shopping malls, service stations and restaurants.</a:t>
            </a:r>
          </a:p>
          <a:p>
            <a:pPr marL="742950" marR="0" lvl="1"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tab pos="42930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a:rPr>
              <a:t>Please note, number of shops (floor wise or in a row and either side or only one side of the road), as per following criteria,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a:rPr>
              <a:t>in residential area shall be qualified as commercial area</a:t>
            </a:r>
          </a:p>
          <a:p>
            <a:pPr marL="0" marR="0" lvl="0" indent="0" algn="just" defTabSz="914400" rtl="0" eaLnBrk="1" fontAlgn="auto" latinLnBrk="0" hangingPunct="1">
              <a:lnSpc>
                <a:spcPct val="107000"/>
              </a:lnSpc>
              <a:spcBef>
                <a:spcPts val="0"/>
              </a:spcBef>
              <a:spcAft>
                <a:spcPts val="753"/>
              </a:spcAft>
              <a:buClrTx/>
              <a:buSzTx/>
              <a:buFontTx/>
              <a:buNone/>
              <a:tabLst>
                <a:tab pos="429307" algn="l"/>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0" marR="0" lvl="0" indent="0" algn="just" defTabSz="914400" rtl="0" eaLnBrk="1" fontAlgn="auto" latinLnBrk="0" hangingPunct="1">
              <a:lnSpc>
                <a:spcPct val="107000"/>
              </a:lnSpc>
              <a:spcBef>
                <a:spcPts val="0"/>
              </a:spcBef>
              <a:spcAft>
                <a:spcPts val="753"/>
              </a:spcAft>
              <a:buClrTx/>
              <a:buSzTx/>
              <a:buFontTx/>
              <a:buNone/>
              <a:tabLst>
                <a:tab pos="429307"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0" marR="0" lvl="0" indent="0" algn="just" defTabSz="914400" rtl="0" eaLnBrk="1" fontAlgn="auto" latinLnBrk="0" hangingPunct="1">
              <a:lnSpc>
                <a:spcPct val="107000"/>
              </a:lnSpc>
              <a:spcBef>
                <a:spcPts val="0"/>
              </a:spcBef>
              <a:spcAft>
                <a:spcPts val="753"/>
              </a:spcAft>
              <a:buClrTx/>
              <a:buSzTx/>
              <a:buFontTx/>
              <a:buNone/>
              <a:tabLst>
                <a:tab pos="429307"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321980" marR="0" lvl="0" indent="-321980" algn="just" defTabSz="914400" rtl="0" eaLnBrk="1" fontAlgn="auto" latinLnBrk="0" hangingPunct="1">
              <a:lnSpc>
                <a:spcPct val="107000"/>
              </a:lnSpc>
              <a:spcBef>
                <a:spcPts val="0"/>
              </a:spcBef>
              <a:spcAft>
                <a:spcPts val="753"/>
              </a:spcAft>
              <a:buClrTx/>
              <a:buSzTx/>
              <a:buFont typeface="Arial"/>
              <a:buChar char="•"/>
              <a:tabLst>
                <a:tab pos="429307" algn="l"/>
              </a:tabLst>
              <a:defRPr/>
            </a:pPr>
            <a:endParaRPr kumimoji="0" lang="en-SG" sz="1800" b="0" i="0" u="none" strike="noStrike" kern="1200" cap="none" spc="0" normalizeH="0" baseline="0" noProof="0" dirty="0">
              <a:ln>
                <a:noFill/>
              </a:ln>
              <a:solidFill>
                <a:prstClr val="black"/>
              </a:solidFill>
              <a:effectLst/>
              <a:uLnTx/>
              <a:uFillTx/>
              <a:latin typeface="Times New Roman"/>
              <a:ea typeface="Calibri"/>
              <a:cs typeface="Times New Roman"/>
            </a:endParaRPr>
          </a:p>
        </p:txBody>
      </p:sp>
      <p:graphicFrame>
        <p:nvGraphicFramePr>
          <p:cNvPr id="6" name="Table 5">
            <a:extLst>
              <a:ext uri="{FF2B5EF4-FFF2-40B4-BE49-F238E27FC236}">
                <a16:creationId xmlns:a16="http://schemas.microsoft.com/office/drawing/2014/main" id="{61B2690E-1D13-45C0-B9C7-F6B52AEABEC3}"/>
              </a:ext>
            </a:extLst>
          </p:cNvPr>
          <p:cNvGraphicFramePr>
            <a:graphicFrameLocks noGrp="1"/>
          </p:cNvGraphicFramePr>
          <p:nvPr>
            <p:extLst>
              <p:ext uri="{D42A27DB-BD31-4B8C-83A1-F6EECF244321}">
                <p14:modId xmlns:p14="http://schemas.microsoft.com/office/powerpoint/2010/main" val="378251085"/>
              </p:ext>
            </p:extLst>
          </p:nvPr>
        </p:nvGraphicFramePr>
        <p:xfrm>
          <a:off x="482973" y="5469959"/>
          <a:ext cx="11086367" cy="1076614"/>
        </p:xfrm>
        <a:graphic>
          <a:graphicData uri="http://schemas.openxmlformats.org/drawingml/2006/table">
            <a:tbl>
              <a:tblPr firstRow="1" bandRow="1">
                <a:tableStyleId>{8EC20E35-A176-4012-BC5E-935CFFF8708E}</a:tableStyleId>
              </a:tblPr>
              <a:tblGrid>
                <a:gridCol w="2271655">
                  <a:extLst>
                    <a:ext uri="{9D8B030D-6E8A-4147-A177-3AD203B41FA5}">
                      <a16:colId xmlns:a16="http://schemas.microsoft.com/office/drawing/2014/main" val="20000"/>
                    </a:ext>
                  </a:extLst>
                </a:gridCol>
                <a:gridCol w="1534370">
                  <a:extLst>
                    <a:ext uri="{9D8B030D-6E8A-4147-A177-3AD203B41FA5}">
                      <a16:colId xmlns:a16="http://schemas.microsoft.com/office/drawing/2014/main" val="20001"/>
                    </a:ext>
                  </a:extLst>
                </a:gridCol>
                <a:gridCol w="1974461">
                  <a:extLst>
                    <a:ext uri="{9D8B030D-6E8A-4147-A177-3AD203B41FA5}">
                      <a16:colId xmlns:a16="http://schemas.microsoft.com/office/drawing/2014/main" val="20002"/>
                    </a:ext>
                  </a:extLst>
                </a:gridCol>
                <a:gridCol w="1610426">
                  <a:extLst>
                    <a:ext uri="{9D8B030D-6E8A-4147-A177-3AD203B41FA5}">
                      <a16:colId xmlns:a16="http://schemas.microsoft.com/office/drawing/2014/main" val="20003"/>
                    </a:ext>
                  </a:extLst>
                </a:gridCol>
                <a:gridCol w="2088714">
                  <a:extLst>
                    <a:ext uri="{9D8B030D-6E8A-4147-A177-3AD203B41FA5}">
                      <a16:colId xmlns:a16="http://schemas.microsoft.com/office/drawing/2014/main" val="20004"/>
                    </a:ext>
                  </a:extLst>
                </a:gridCol>
                <a:gridCol w="1606741">
                  <a:extLst>
                    <a:ext uri="{9D8B030D-6E8A-4147-A177-3AD203B41FA5}">
                      <a16:colId xmlns:a16="http://schemas.microsoft.com/office/drawing/2014/main" val="20005"/>
                    </a:ext>
                  </a:extLst>
                </a:gridCol>
              </a:tblGrid>
              <a:tr h="562279">
                <a:tc>
                  <a:txBody>
                    <a:bodyPr/>
                    <a:lstStyle/>
                    <a:p>
                      <a:pPr algn="ctr"/>
                      <a:r>
                        <a:rPr lang="en-US" sz="1800" dirty="0">
                          <a:latin typeface="Garamond" panose="02020404030301010803" pitchFamily="18" charset="0"/>
                        </a:rPr>
                        <a:t>ULB’s Population Category</a:t>
                      </a:r>
                      <a:endParaRPr lang="en-US"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800" dirty="0">
                          <a:latin typeface="Garamond" panose="02020404030301010803" pitchFamily="18" charset="0"/>
                        </a:rPr>
                        <a:t>Up to 25K</a:t>
                      </a:r>
                      <a:endParaRPr lang="en-US"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800" dirty="0">
                          <a:latin typeface="Garamond" panose="02020404030301010803" pitchFamily="18" charset="0"/>
                        </a:rPr>
                        <a:t>Between </a:t>
                      </a:r>
                    </a:p>
                    <a:p>
                      <a:pPr algn="ctr"/>
                      <a:r>
                        <a:rPr lang="en-US" sz="1800" dirty="0">
                          <a:latin typeface="Garamond" panose="02020404030301010803" pitchFamily="18" charset="0"/>
                        </a:rPr>
                        <a:t>25K - 50K</a:t>
                      </a:r>
                      <a:endParaRPr lang="en-US"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800" dirty="0">
                          <a:latin typeface="Garamond" panose="02020404030301010803" pitchFamily="18" charset="0"/>
                        </a:rPr>
                        <a:t>Between </a:t>
                      </a:r>
                    </a:p>
                    <a:p>
                      <a:pPr algn="ctr"/>
                      <a:r>
                        <a:rPr lang="en-US" sz="1800" dirty="0">
                          <a:latin typeface="Garamond" panose="02020404030301010803" pitchFamily="18" charset="0"/>
                        </a:rPr>
                        <a:t>50K - 1 Lakh</a:t>
                      </a:r>
                      <a:endParaRPr lang="en-US"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Garamond" panose="02020404030301010803" pitchFamily="18" charset="0"/>
                        </a:rPr>
                        <a:t>Between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Garamond" panose="02020404030301010803" pitchFamily="18" charset="0"/>
                        </a:rPr>
                        <a:t>1 Lakh</a:t>
                      </a:r>
                      <a:r>
                        <a:rPr lang="en-US" sz="1800" baseline="0" dirty="0">
                          <a:latin typeface="Garamond" panose="02020404030301010803" pitchFamily="18" charset="0"/>
                        </a:rPr>
                        <a:t> – 3 Lakh</a:t>
                      </a:r>
                      <a:endParaRPr lang="en-US"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800" dirty="0">
                          <a:latin typeface="Garamond" panose="02020404030301010803" pitchFamily="18" charset="0"/>
                        </a:rPr>
                        <a:t>Above 3 Lakh</a:t>
                      </a:r>
                      <a:endParaRPr lang="en-US"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0"/>
                  </a:ext>
                </a:extLst>
              </a:tr>
              <a:tr h="436534">
                <a:tc>
                  <a:txBody>
                    <a:bodyPr/>
                    <a:lstStyle/>
                    <a:p>
                      <a:pPr algn="ctr"/>
                      <a:r>
                        <a:rPr lang="en-US" sz="1800" dirty="0">
                          <a:latin typeface="Garamond" panose="02020404030301010803" pitchFamily="18" charset="0"/>
                        </a:rPr>
                        <a:t>Number of Shops</a:t>
                      </a:r>
                      <a:endParaRPr lang="en-US" sz="18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aramond" panose="02020404030301010803"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aramond" panose="02020404030301010803"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aramond" panose="02020404030301010803" pitchFamily="18"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aramond" panose="02020404030301010803" pitchFamily="18"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aramond" panose="02020404030301010803" pitchFamily="18"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018760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63807" y="0"/>
            <a:ext cx="1028700" cy="594995"/>
            <a:chOff x="11163807" y="0"/>
            <a:chExt cx="1028700" cy="594995"/>
          </a:xfrm>
        </p:grpSpPr>
        <p:sp>
          <p:nvSpPr>
            <p:cNvPr id="4" name="object 4"/>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sp>
        <p:nvSpPr>
          <p:cNvPr id="6" name="object 6"/>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972882" y="679226"/>
            <a:ext cx="10169589" cy="566822"/>
          </a:xfrm>
          <a:prstGeom prst="rect">
            <a:avLst/>
          </a:prstGeom>
        </p:spPr>
        <p:txBody>
          <a:bodyPr vert="horz" wrap="square" lIns="0" tIns="12700" rIns="0" bIns="0" rtlCol="0">
            <a:spAutoFit/>
          </a:bodyPr>
          <a:lstStyle/>
          <a:p>
            <a:pPr marL="12700" algn="ctr">
              <a:lnSpc>
                <a:spcPct val="100000"/>
              </a:lnSpc>
              <a:spcBef>
                <a:spcPts val="100"/>
              </a:spcBef>
            </a:pPr>
            <a:r>
              <a:rPr lang="en-US" sz="3600" b="0" spc="100" dirty="0">
                <a:solidFill>
                  <a:srgbClr val="2E469C"/>
                </a:solidFill>
                <a:latin typeface="Arial Black"/>
                <a:cs typeface="Arial Black"/>
              </a:rPr>
              <a:t>E</a:t>
            </a:r>
            <a:r>
              <a:rPr lang="en-IN" sz="3600" b="0" spc="100" dirty="0">
                <a:solidFill>
                  <a:srgbClr val="2E469C"/>
                </a:solidFill>
                <a:latin typeface="Arial Black"/>
                <a:cs typeface="Arial Black"/>
              </a:rPr>
              <a:t>QUIPMENT SHED/VEHICLE DEPOT</a:t>
            </a:r>
            <a:endParaRPr lang="en-IN" sz="3600" dirty="0">
              <a:latin typeface="Arial Black"/>
              <a:cs typeface="Arial Black"/>
            </a:endParaRPr>
          </a:p>
        </p:txBody>
      </p:sp>
      <p:sp>
        <p:nvSpPr>
          <p:cNvPr id="8" name="object 8"/>
          <p:cNvSpPr txBox="1"/>
          <p:nvPr/>
        </p:nvSpPr>
        <p:spPr>
          <a:xfrm>
            <a:off x="972882" y="1752600"/>
            <a:ext cx="10760075" cy="629018"/>
          </a:xfrm>
          <a:prstGeom prst="rect">
            <a:avLst/>
          </a:prstGeom>
        </p:spPr>
        <p:txBody>
          <a:bodyPr vert="horz" wrap="square" lIns="0" tIns="13335" rIns="0" bIns="0" rtlCol="0">
            <a:spAutoFit/>
          </a:bodyPr>
          <a:lstStyle/>
          <a:p>
            <a:pPr marL="12065">
              <a:lnSpc>
                <a:spcPct val="100000"/>
              </a:lnSpc>
              <a:spcBef>
                <a:spcPts val="105"/>
              </a:spcBef>
              <a:tabLst>
                <a:tab pos="354965" algn="l"/>
                <a:tab pos="355600" algn="l"/>
              </a:tabLst>
            </a:pPr>
            <a:r>
              <a:rPr lang="en-US" sz="2000" b="1" dirty="0">
                <a:solidFill>
                  <a:srgbClr val="1F2023"/>
                </a:solidFill>
                <a:latin typeface="Arial"/>
                <a:cs typeface="Arial"/>
              </a:rPr>
              <a:t>A location where vehicles/equipments used by the ULB for sewer/septic tank cleaning would be available/parked</a:t>
            </a:r>
            <a:r>
              <a:rPr sz="2000" b="1" dirty="0">
                <a:solidFill>
                  <a:srgbClr val="1F2023"/>
                </a:solidFill>
                <a:latin typeface="Arial"/>
                <a:cs typeface="Arial"/>
              </a:rPr>
              <a:t>.</a:t>
            </a:r>
            <a:endParaRPr sz="2000" dirty="0">
              <a:latin typeface="Arial"/>
              <a:cs typeface="Arial"/>
            </a:endParaRPr>
          </a:p>
        </p:txBody>
      </p:sp>
      <p:sp>
        <p:nvSpPr>
          <p:cNvPr id="9" name="object 9"/>
          <p:cNvSpPr/>
          <p:nvPr/>
        </p:nvSpPr>
        <p:spPr>
          <a:xfrm>
            <a:off x="918973" y="3159647"/>
            <a:ext cx="3096768" cy="2633472"/>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10" name="object 10"/>
          <p:cNvSpPr/>
          <p:nvPr/>
        </p:nvSpPr>
        <p:spPr>
          <a:xfrm>
            <a:off x="4806696" y="3148291"/>
            <a:ext cx="3096768" cy="2634996"/>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11" name="object 11"/>
          <p:cNvSpPr/>
          <p:nvPr/>
        </p:nvSpPr>
        <p:spPr>
          <a:xfrm>
            <a:off x="8637713" y="3159647"/>
            <a:ext cx="3095244" cy="2634996"/>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9C39B58D-56A1-997B-C413-C787B4EC5493}"/>
              </a:ext>
            </a:extLst>
          </p:cNvPr>
          <p:cNvSpPr txBox="1"/>
          <p:nvPr/>
        </p:nvSpPr>
        <p:spPr>
          <a:xfrm>
            <a:off x="178615" y="5994108"/>
            <a:ext cx="11992048" cy="369332"/>
          </a:xfrm>
          <a:prstGeom prst="rect">
            <a:avLst/>
          </a:prstGeom>
          <a:noFill/>
        </p:spPr>
        <p:txBody>
          <a:bodyPr wrap="square" rtlCol="0">
            <a:spAutoFit/>
          </a:bodyPr>
          <a:lstStyle/>
          <a:p>
            <a:r>
              <a:rPr lang="en-IN" b="1" dirty="0">
                <a:solidFill>
                  <a:schemeClr val="bg1"/>
                </a:solidFill>
                <a:highlight>
                  <a:srgbClr val="800000"/>
                </a:highlight>
              </a:rPr>
              <a:t>Assessor will Visit Equipment sheds of the ULB and assess the availability of following Vehicles, equipment and Safety Gears.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4437126" y="683767"/>
            <a:ext cx="3317875" cy="391160"/>
          </a:xfrm>
          <a:prstGeom prst="rect">
            <a:avLst/>
          </a:prstGeom>
        </p:spPr>
        <p:txBody>
          <a:bodyPr vert="horz" wrap="square" lIns="0" tIns="12700" rIns="0" bIns="0" rtlCol="0">
            <a:spAutoFit/>
          </a:bodyPr>
          <a:lstStyle/>
          <a:p>
            <a:pPr marL="12700">
              <a:lnSpc>
                <a:spcPct val="100000"/>
              </a:lnSpc>
              <a:spcBef>
                <a:spcPts val="100"/>
              </a:spcBef>
            </a:pPr>
            <a:r>
              <a:rPr lang="en-US" sz="2400" b="1" spc="-5" dirty="0">
                <a:solidFill>
                  <a:schemeClr val="bg1"/>
                </a:solidFill>
              </a:rPr>
              <a:t>HydroVac Machine</a:t>
            </a:r>
            <a:endParaRPr sz="2400" b="1" dirty="0">
              <a:solidFill>
                <a:schemeClr val="bg1"/>
              </a:solidFill>
            </a:endParaRPr>
          </a:p>
        </p:txBody>
      </p:sp>
      <p:sp>
        <p:nvSpPr>
          <p:cNvPr id="28" name="TextBox 27">
            <a:extLst>
              <a:ext uri="{FF2B5EF4-FFF2-40B4-BE49-F238E27FC236}">
                <a16:creationId xmlns:a16="http://schemas.microsoft.com/office/drawing/2014/main" id="{0CD86F5E-D881-4A3E-B829-617F975C2195}"/>
              </a:ext>
            </a:extLst>
          </p:cNvPr>
          <p:cNvSpPr txBox="1"/>
          <p:nvPr/>
        </p:nvSpPr>
        <p:spPr>
          <a:xfrm>
            <a:off x="263499" y="1447800"/>
            <a:ext cx="9601200" cy="707886"/>
          </a:xfrm>
          <a:prstGeom prst="rect">
            <a:avLst/>
          </a:prstGeom>
          <a:noFill/>
        </p:spPr>
        <p:txBody>
          <a:bodyPr wrap="square" rtlCol="0">
            <a:spAutoFit/>
          </a:bodyPr>
          <a:lstStyle/>
          <a:p>
            <a:r>
              <a:rPr lang="en-US" sz="2000" dirty="0">
                <a:latin typeface="Arial"/>
                <a:cs typeface="Arial"/>
              </a:rPr>
              <a:t>HydroVac is a combination of </a:t>
            </a:r>
            <a:r>
              <a:rPr lang="en-US" sz="2000" b="1" dirty="0">
                <a:latin typeface="Arial"/>
                <a:cs typeface="Arial"/>
              </a:rPr>
              <a:t>suction </a:t>
            </a:r>
            <a:r>
              <a:rPr lang="en-US" sz="2000" dirty="0">
                <a:latin typeface="Arial"/>
                <a:cs typeface="Arial"/>
              </a:rPr>
              <a:t>and high-pressure </a:t>
            </a:r>
            <a:r>
              <a:rPr lang="en-US" sz="2000" b="1" dirty="0">
                <a:latin typeface="Arial"/>
                <a:cs typeface="Arial"/>
              </a:rPr>
              <a:t>jetting</a:t>
            </a:r>
            <a:r>
              <a:rPr lang="en-US" sz="2000" dirty="0">
                <a:latin typeface="Arial"/>
                <a:cs typeface="Arial"/>
              </a:rPr>
              <a:t> machine used for cleaning of sewer lines.</a:t>
            </a:r>
            <a:endParaRPr lang="en-IN" sz="2000" dirty="0">
              <a:latin typeface="Arial"/>
              <a:cs typeface="Arial"/>
            </a:endParaRPr>
          </a:p>
        </p:txBody>
      </p:sp>
      <p:pic>
        <p:nvPicPr>
          <p:cNvPr id="31" name="Picture 30">
            <a:extLst>
              <a:ext uri="{FF2B5EF4-FFF2-40B4-BE49-F238E27FC236}">
                <a16:creationId xmlns:a16="http://schemas.microsoft.com/office/drawing/2014/main" id="{CAE311AC-189C-42C7-A4C2-57474C30317E}"/>
              </a:ext>
            </a:extLst>
          </p:cNvPr>
          <p:cNvPicPr>
            <a:picLocks noChangeAspect="1"/>
          </p:cNvPicPr>
          <p:nvPr/>
        </p:nvPicPr>
        <p:blipFill>
          <a:blip r:embed="rId5"/>
          <a:stretch>
            <a:fillRect/>
          </a:stretch>
        </p:blipFill>
        <p:spPr>
          <a:xfrm>
            <a:off x="152400" y="2891201"/>
            <a:ext cx="3607990" cy="2362294"/>
          </a:xfrm>
          <a:prstGeom prst="rect">
            <a:avLst/>
          </a:prstGeom>
        </p:spPr>
      </p:pic>
      <p:pic>
        <p:nvPicPr>
          <p:cNvPr id="33" name="Picture 32" descr="A picture containing outdoor, road, truck, concrete mixer&#10;&#10;Description automatically generated">
            <a:extLst>
              <a:ext uri="{FF2B5EF4-FFF2-40B4-BE49-F238E27FC236}">
                <a16:creationId xmlns:a16="http://schemas.microsoft.com/office/drawing/2014/main" id="{07CF3288-2C03-4304-800C-C1444ACDE386}"/>
              </a:ext>
            </a:extLst>
          </p:cNvPr>
          <p:cNvPicPr>
            <a:picLocks noChangeAspect="1"/>
          </p:cNvPicPr>
          <p:nvPr/>
        </p:nvPicPr>
        <p:blipFill rotWithShape="1">
          <a:blip r:embed="rId6">
            <a:extLst>
              <a:ext uri="{28A0092B-C50C-407E-A947-70E740481C1C}">
                <a14:useLocalDpi xmlns:a14="http://schemas.microsoft.com/office/drawing/2010/main" val="0"/>
              </a:ext>
            </a:extLst>
          </a:blip>
          <a:srcRect l="3802" t="27112" r="12047" b="11698"/>
          <a:stretch/>
        </p:blipFill>
        <p:spPr>
          <a:xfrm>
            <a:off x="4034273" y="2891201"/>
            <a:ext cx="3814327" cy="2301999"/>
          </a:xfrm>
          <a:prstGeom prst="rect">
            <a:avLst/>
          </a:prstGeom>
        </p:spPr>
      </p:pic>
      <p:pic>
        <p:nvPicPr>
          <p:cNvPr id="35" name="Picture 34" descr="A large yellow truck&#10;&#10;Description automatically generated with low confidence">
            <a:extLst>
              <a:ext uri="{FF2B5EF4-FFF2-40B4-BE49-F238E27FC236}">
                <a16:creationId xmlns:a16="http://schemas.microsoft.com/office/drawing/2014/main" id="{82E7A22D-249E-4B4A-BE7F-AC54BFA091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7727" y="2658297"/>
            <a:ext cx="3768755" cy="2828103"/>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nSpc>
                <a:spcPct val="100000"/>
              </a:lnSpc>
              <a:spcBef>
                <a:spcPts val="100"/>
              </a:spcBef>
            </a:pPr>
            <a:r>
              <a:rPr lang="en-US" sz="2400" b="1" spc="-5" dirty="0">
                <a:solidFill>
                  <a:schemeClr val="bg1"/>
                </a:solidFill>
              </a:rPr>
              <a:t>Grabber/</a:t>
            </a:r>
            <a:r>
              <a:rPr lang="en-US" sz="2400" b="1" spc="-5" dirty="0" err="1">
                <a:solidFill>
                  <a:schemeClr val="bg1"/>
                </a:solidFill>
              </a:rPr>
              <a:t>Desilter</a:t>
            </a:r>
            <a:r>
              <a:rPr lang="en-US" sz="2400" b="1" spc="-5" dirty="0">
                <a:solidFill>
                  <a:schemeClr val="bg1"/>
                </a:solidFill>
              </a:rPr>
              <a:t> (Machine Hole Dredger)</a:t>
            </a:r>
            <a:endParaRPr sz="2400" b="1" dirty="0">
              <a:solidFill>
                <a:schemeClr val="bg1"/>
              </a:solidFill>
            </a:endParaRPr>
          </a:p>
        </p:txBody>
      </p:sp>
      <p:sp>
        <p:nvSpPr>
          <p:cNvPr id="28" name="TextBox 27">
            <a:extLst>
              <a:ext uri="{FF2B5EF4-FFF2-40B4-BE49-F238E27FC236}">
                <a16:creationId xmlns:a16="http://schemas.microsoft.com/office/drawing/2014/main" id="{0CD86F5E-D881-4A3E-B829-617F975C2195}"/>
              </a:ext>
            </a:extLst>
          </p:cNvPr>
          <p:cNvSpPr txBox="1"/>
          <p:nvPr/>
        </p:nvSpPr>
        <p:spPr>
          <a:xfrm>
            <a:off x="263498" y="1295400"/>
            <a:ext cx="11471301" cy="1015663"/>
          </a:xfrm>
          <a:prstGeom prst="rect">
            <a:avLst/>
          </a:prstGeom>
          <a:noFill/>
        </p:spPr>
        <p:txBody>
          <a:bodyPr wrap="square" rtlCol="0">
            <a:spAutoFit/>
          </a:bodyPr>
          <a:lstStyle/>
          <a:p>
            <a:r>
              <a:rPr lang="en-US" sz="2000" dirty="0">
                <a:latin typeface="Arial"/>
                <a:cs typeface="Arial"/>
              </a:rPr>
              <a:t>It consists of a </a:t>
            </a:r>
            <a:r>
              <a:rPr lang="en-US" sz="2000" b="1" dirty="0">
                <a:latin typeface="Arial"/>
                <a:cs typeface="Arial"/>
              </a:rPr>
              <a:t>grab bucket</a:t>
            </a:r>
            <a:r>
              <a:rPr lang="en-US" sz="2000" dirty="0">
                <a:latin typeface="Arial"/>
                <a:cs typeface="Arial"/>
              </a:rPr>
              <a:t> on a </a:t>
            </a:r>
            <a:r>
              <a:rPr lang="en-US" sz="2000" b="1" dirty="0">
                <a:latin typeface="Arial"/>
                <a:cs typeface="Arial"/>
              </a:rPr>
              <a:t>wire rope</a:t>
            </a:r>
            <a:r>
              <a:rPr lang="en-US" sz="2000" dirty="0">
                <a:latin typeface="Arial"/>
                <a:cs typeface="Arial"/>
              </a:rPr>
              <a:t>, which is lowered into the manhole in an open condition with the help of a crane and pulley. On reaching the bottom of the manhole, the segments are closed, and the accumulated silt is picked up</a:t>
            </a:r>
            <a:endParaRPr lang="en-IN" sz="2000" dirty="0">
              <a:latin typeface="Arial"/>
              <a:cs typeface="Arial"/>
            </a:endParaRPr>
          </a:p>
        </p:txBody>
      </p:sp>
      <p:sp>
        <p:nvSpPr>
          <p:cNvPr id="20" name="Rectangle 19">
            <a:extLst>
              <a:ext uri="{FF2B5EF4-FFF2-40B4-BE49-F238E27FC236}">
                <a16:creationId xmlns:a16="http://schemas.microsoft.com/office/drawing/2014/main" id="{53E5B3D3-68C2-4BAD-BD2A-BF3CB160C8E7}"/>
              </a:ext>
            </a:extLst>
          </p:cNvPr>
          <p:cNvSpPr/>
          <p:nvPr/>
        </p:nvSpPr>
        <p:spPr>
          <a:xfrm>
            <a:off x="4425018" y="2618043"/>
            <a:ext cx="3480600" cy="28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237FA136-FC30-4497-BBE2-7179F1B7198C}"/>
              </a:ext>
            </a:extLst>
          </p:cNvPr>
          <p:cNvSpPr/>
          <p:nvPr/>
        </p:nvSpPr>
        <p:spPr>
          <a:xfrm>
            <a:off x="8278800" y="2618043"/>
            <a:ext cx="3456000" cy="288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4" name="Picture 23">
            <a:extLst>
              <a:ext uri="{FF2B5EF4-FFF2-40B4-BE49-F238E27FC236}">
                <a16:creationId xmlns:a16="http://schemas.microsoft.com/office/drawing/2014/main" id="{D7D59524-412D-4E04-805D-BA5A8AE1D7BB}"/>
              </a:ext>
            </a:extLst>
          </p:cNvPr>
          <p:cNvPicPr>
            <a:picLocks noChangeAspect="1"/>
          </p:cNvPicPr>
          <p:nvPr/>
        </p:nvPicPr>
        <p:blipFill>
          <a:blip r:embed="rId7"/>
          <a:stretch>
            <a:fillRect/>
          </a:stretch>
        </p:blipFill>
        <p:spPr>
          <a:xfrm>
            <a:off x="152401" y="2618043"/>
            <a:ext cx="3962400" cy="2894765"/>
          </a:xfrm>
          <a:prstGeom prst="rect">
            <a:avLst/>
          </a:prstGeom>
        </p:spPr>
      </p:pic>
    </p:spTree>
    <p:extLst>
      <p:ext uri="{BB962C8B-B14F-4D97-AF65-F5344CB8AC3E}">
        <p14:creationId xmlns:p14="http://schemas.microsoft.com/office/powerpoint/2010/main" val="11772923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b="1" spc="-5" dirty="0">
                <a:solidFill>
                  <a:schemeClr val="bg1"/>
                </a:solidFill>
              </a:rPr>
              <a:t>Desludging Vehicle</a:t>
            </a:r>
            <a:endParaRPr sz="2400" b="1" dirty="0">
              <a:solidFill>
                <a:schemeClr val="bg1"/>
              </a:solidFill>
            </a:endParaRPr>
          </a:p>
        </p:txBody>
      </p:sp>
      <p:sp>
        <p:nvSpPr>
          <p:cNvPr id="28" name="TextBox 27">
            <a:extLst>
              <a:ext uri="{FF2B5EF4-FFF2-40B4-BE49-F238E27FC236}">
                <a16:creationId xmlns:a16="http://schemas.microsoft.com/office/drawing/2014/main" id="{0CD86F5E-D881-4A3E-B829-617F975C2195}"/>
              </a:ext>
            </a:extLst>
          </p:cNvPr>
          <p:cNvSpPr txBox="1"/>
          <p:nvPr/>
        </p:nvSpPr>
        <p:spPr>
          <a:xfrm>
            <a:off x="263498" y="1295400"/>
            <a:ext cx="11471301" cy="1015663"/>
          </a:xfrm>
          <a:prstGeom prst="rect">
            <a:avLst/>
          </a:prstGeom>
          <a:noFill/>
        </p:spPr>
        <p:txBody>
          <a:bodyPr wrap="square" rtlCol="0">
            <a:spAutoFit/>
          </a:bodyPr>
          <a:lstStyle/>
          <a:p>
            <a:r>
              <a:rPr lang="en-US" sz="2000" dirty="0">
                <a:latin typeface="Arial"/>
                <a:cs typeface="Arial"/>
              </a:rPr>
              <a:t>Septic tanks are required to be periodically </a:t>
            </a:r>
            <a:r>
              <a:rPr lang="en-US" sz="2000" b="1" dirty="0">
                <a:latin typeface="Arial"/>
                <a:cs typeface="Arial"/>
              </a:rPr>
              <a:t>desludged (cleaned)</a:t>
            </a:r>
            <a:r>
              <a:rPr lang="en-US" sz="2000" dirty="0">
                <a:latin typeface="Arial"/>
                <a:cs typeface="Arial"/>
              </a:rPr>
              <a:t> using vacuum loaders with a blow back arrangement </a:t>
            </a:r>
            <a:r>
              <a:rPr lang="en-US" sz="2000" b="1" dirty="0">
                <a:latin typeface="Arial"/>
                <a:cs typeface="Arial"/>
              </a:rPr>
              <a:t>(suction)</a:t>
            </a:r>
            <a:r>
              <a:rPr lang="en-US" sz="2000" dirty="0">
                <a:latin typeface="Arial"/>
                <a:cs typeface="Arial"/>
              </a:rPr>
              <a:t> to ensure complete evacuation of the faecal matter from the septic tanks.</a:t>
            </a:r>
            <a:endParaRPr lang="en-IN" sz="2000" dirty="0">
              <a:latin typeface="Arial"/>
              <a:cs typeface="Arial"/>
            </a:endParaRPr>
          </a:p>
        </p:txBody>
      </p:sp>
      <p:sp>
        <p:nvSpPr>
          <p:cNvPr id="19" name="Rectangle 18">
            <a:extLst>
              <a:ext uri="{FF2B5EF4-FFF2-40B4-BE49-F238E27FC236}">
                <a16:creationId xmlns:a16="http://schemas.microsoft.com/office/drawing/2014/main" id="{E060F560-C4A1-4A7F-855C-C60A55F75F40}"/>
              </a:ext>
            </a:extLst>
          </p:cNvPr>
          <p:cNvSpPr/>
          <p:nvPr/>
        </p:nvSpPr>
        <p:spPr>
          <a:xfrm>
            <a:off x="541299" y="2618043"/>
            <a:ext cx="3510537" cy="2880000"/>
          </a:xfrm>
          <a:prstGeom prst="rect">
            <a:avLst/>
          </a:prstGeom>
          <a:blipFill>
            <a:blip r:embed="rId5">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Rectangle 19">
            <a:extLst>
              <a:ext uri="{FF2B5EF4-FFF2-40B4-BE49-F238E27FC236}">
                <a16:creationId xmlns:a16="http://schemas.microsoft.com/office/drawing/2014/main" id="{53E5B3D3-68C2-4BAD-BD2A-BF3CB160C8E7}"/>
              </a:ext>
            </a:extLst>
          </p:cNvPr>
          <p:cNvSpPr/>
          <p:nvPr/>
        </p:nvSpPr>
        <p:spPr>
          <a:xfrm>
            <a:off x="4425018" y="2618043"/>
            <a:ext cx="3480600" cy="2880000"/>
          </a:xfrm>
          <a:prstGeom prst="rect">
            <a:avLst/>
          </a:prstGeom>
          <a:blipFill>
            <a:blip r:embed="rId6">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237FA136-FC30-4497-BBE2-7179F1B7198C}"/>
              </a:ext>
            </a:extLst>
          </p:cNvPr>
          <p:cNvSpPr/>
          <p:nvPr/>
        </p:nvSpPr>
        <p:spPr>
          <a:xfrm>
            <a:off x="8278800" y="2618043"/>
            <a:ext cx="3456000" cy="2880000"/>
          </a:xfrm>
          <a:prstGeom prst="rect">
            <a:avLst/>
          </a:prstGeom>
          <a:blipFill>
            <a:blip r:embed="rId7">
              <a:extLst>
                <a:ext uri="{28A0092B-C50C-407E-A947-70E740481C1C}">
                  <a14:useLocalDpi xmlns:a14="http://schemas.microsoft.com/office/drawing/2010/main" val="0"/>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218790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b="1" spc="-5" dirty="0">
                <a:solidFill>
                  <a:schemeClr val="bg1"/>
                </a:solidFill>
              </a:rPr>
              <a:t>Safety Gears</a:t>
            </a:r>
            <a:endParaRPr sz="2400" b="1" dirty="0">
              <a:solidFill>
                <a:schemeClr val="bg1"/>
              </a:solidFill>
            </a:endParaRPr>
          </a:p>
        </p:txBody>
      </p:sp>
      <p:sp>
        <p:nvSpPr>
          <p:cNvPr id="39" name="TextBox 38">
            <a:extLst>
              <a:ext uri="{FF2B5EF4-FFF2-40B4-BE49-F238E27FC236}">
                <a16:creationId xmlns:a16="http://schemas.microsoft.com/office/drawing/2014/main" id="{A495D0C3-67E5-4FDA-917C-94AA8D1A6681}"/>
              </a:ext>
            </a:extLst>
          </p:cNvPr>
          <p:cNvSpPr txBox="1"/>
          <p:nvPr/>
        </p:nvSpPr>
        <p:spPr>
          <a:xfrm>
            <a:off x="9908482" y="3471446"/>
            <a:ext cx="2816918" cy="33855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Breathing Apparatus </a:t>
            </a:r>
          </a:p>
        </p:txBody>
      </p:sp>
      <p:grpSp>
        <p:nvGrpSpPr>
          <p:cNvPr id="13" name="Group 12">
            <a:extLst>
              <a:ext uri="{FF2B5EF4-FFF2-40B4-BE49-F238E27FC236}">
                <a16:creationId xmlns:a16="http://schemas.microsoft.com/office/drawing/2014/main" id="{8309A17F-F633-409F-890C-CF318732F8FD}"/>
              </a:ext>
            </a:extLst>
          </p:cNvPr>
          <p:cNvGrpSpPr/>
          <p:nvPr/>
        </p:nvGrpSpPr>
        <p:grpSpPr>
          <a:xfrm>
            <a:off x="263611" y="1905000"/>
            <a:ext cx="11480790" cy="4243487"/>
            <a:chOff x="263611" y="1344504"/>
            <a:chExt cx="11480790" cy="4581530"/>
          </a:xfrm>
        </p:grpSpPr>
        <p:pic>
          <p:nvPicPr>
            <p:cNvPr id="16" name="Picture 15" descr="What Size Ventilation Unit is Needed for My Confined Space? - PK Safety  Supply">
              <a:extLst>
                <a:ext uri="{FF2B5EF4-FFF2-40B4-BE49-F238E27FC236}">
                  <a16:creationId xmlns:a16="http://schemas.microsoft.com/office/drawing/2014/main" id="{22767433-1137-4EB0-8AFB-5FB41F7B49F9}"/>
                </a:ext>
              </a:extLst>
            </p:cNvPr>
            <p:cNvPicPr>
              <a:picLocks noChangeAspect="1" noChangeArrowheads="1"/>
            </p:cNvPicPr>
            <p:nvPr/>
          </p:nvPicPr>
          <p:blipFill>
            <a:blip r:embed="rId5" cstate="print"/>
            <a:srcRect/>
            <a:stretch>
              <a:fillRect/>
            </a:stretch>
          </p:blipFill>
          <p:spPr bwMode="auto">
            <a:xfrm>
              <a:off x="2478628" y="1748620"/>
              <a:ext cx="1858220" cy="1022778"/>
            </a:xfrm>
            <a:prstGeom prst="rect">
              <a:avLst/>
            </a:prstGeom>
            <a:noFill/>
          </p:spPr>
        </p:pic>
        <p:pic>
          <p:nvPicPr>
            <p:cNvPr id="23" name="Picture 22" descr="The Right Products for H2S Monitoring | DOD Technologies">
              <a:extLst>
                <a:ext uri="{FF2B5EF4-FFF2-40B4-BE49-F238E27FC236}">
                  <a16:creationId xmlns:a16="http://schemas.microsoft.com/office/drawing/2014/main" id="{913C2BA4-8A64-43BC-AEE6-24DBF58A11C6}"/>
                </a:ext>
              </a:extLst>
            </p:cNvPr>
            <p:cNvPicPr>
              <a:picLocks noChangeAspect="1" noChangeArrowheads="1"/>
            </p:cNvPicPr>
            <p:nvPr/>
          </p:nvPicPr>
          <p:blipFill>
            <a:blip r:embed="rId6"/>
            <a:srcRect/>
            <a:stretch>
              <a:fillRect/>
            </a:stretch>
          </p:blipFill>
          <p:spPr bwMode="auto">
            <a:xfrm rot="19845685">
              <a:off x="505465" y="1546916"/>
              <a:ext cx="802026" cy="1095717"/>
            </a:xfrm>
            <a:prstGeom prst="rect">
              <a:avLst/>
            </a:prstGeom>
            <a:noFill/>
          </p:spPr>
        </p:pic>
        <p:pic>
          <p:nvPicPr>
            <p:cNvPr id="24" name="Picture 23" descr="Steel And Fibber Air Breathing Apparatus, For Wtp &amp; Stp, Max Working  Pressure: 200 &amp; 300, Rs 15000 /onwards | ID: 15249901912">
              <a:extLst>
                <a:ext uri="{FF2B5EF4-FFF2-40B4-BE49-F238E27FC236}">
                  <a16:creationId xmlns:a16="http://schemas.microsoft.com/office/drawing/2014/main" id="{93924DBA-824A-41E6-96E7-0527BE90A057}"/>
                </a:ext>
              </a:extLst>
            </p:cNvPr>
            <p:cNvPicPr>
              <a:picLocks noChangeAspect="1" noChangeArrowheads="1"/>
            </p:cNvPicPr>
            <p:nvPr/>
          </p:nvPicPr>
          <p:blipFill>
            <a:blip r:embed="rId7"/>
            <a:srcRect t="16525" b="6990"/>
            <a:stretch>
              <a:fillRect/>
            </a:stretch>
          </p:blipFill>
          <p:spPr bwMode="auto">
            <a:xfrm>
              <a:off x="8943886" y="3836623"/>
              <a:ext cx="1637189" cy="1157354"/>
            </a:xfrm>
            <a:prstGeom prst="rect">
              <a:avLst/>
            </a:prstGeom>
            <a:noFill/>
          </p:spPr>
        </p:pic>
        <p:pic>
          <p:nvPicPr>
            <p:cNvPr id="25" name="Picture 24" descr="Mild Steel Airline Breathing Apparatus, Rs 45700 /piece Reines Wasser  Engineering Private Limited | ID: 19035001873">
              <a:extLst>
                <a:ext uri="{FF2B5EF4-FFF2-40B4-BE49-F238E27FC236}">
                  <a16:creationId xmlns:a16="http://schemas.microsoft.com/office/drawing/2014/main" id="{2BE79051-7042-4E08-BA3B-C8B7560971EF}"/>
                </a:ext>
              </a:extLst>
            </p:cNvPr>
            <p:cNvPicPr>
              <a:picLocks noChangeAspect="1" noChangeArrowheads="1"/>
            </p:cNvPicPr>
            <p:nvPr/>
          </p:nvPicPr>
          <p:blipFill>
            <a:blip r:embed="rId8"/>
            <a:srcRect t="10417"/>
            <a:stretch>
              <a:fillRect/>
            </a:stretch>
          </p:blipFill>
          <p:spPr bwMode="auto">
            <a:xfrm>
              <a:off x="7291740" y="1344504"/>
              <a:ext cx="1618581" cy="1665719"/>
            </a:xfrm>
            <a:prstGeom prst="rect">
              <a:avLst/>
            </a:prstGeom>
            <a:noFill/>
          </p:spPr>
        </p:pic>
        <p:pic>
          <p:nvPicPr>
            <p:cNvPr id="30" name="Picture 29">
              <a:extLst>
                <a:ext uri="{FF2B5EF4-FFF2-40B4-BE49-F238E27FC236}">
                  <a16:creationId xmlns:a16="http://schemas.microsoft.com/office/drawing/2014/main" id="{41DB9479-69B8-43D3-A6CD-C253C1559A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000" r="27600"/>
            <a:stretch>
              <a:fillRect/>
            </a:stretch>
          </p:blipFill>
          <p:spPr bwMode="auto">
            <a:xfrm>
              <a:off x="5258818" y="1678508"/>
              <a:ext cx="1080798" cy="116300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A1D82EC-1BC7-4608-A2ED-4326B77B8BC6}"/>
                </a:ext>
              </a:extLst>
            </p:cNvPr>
            <p:cNvSpPr txBox="1"/>
            <p:nvPr/>
          </p:nvSpPr>
          <p:spPr>
            <a:xfrm>
              <a:off x="4873436" y="2967163"/>
              <a:ext cx="2120002" cy="36552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Safety Body Harness</a:t>
              </a:r>
            </a:p>
          </p:txBody>
        </p:sp>
        <p:sp>
          <p:nvSpPr>
            <p:cNvPr id="33" name="TextBox 32">
              <a:extLst>
                <a:ext uri="{FF2B5EF4-FFF2-40B4-BE49-F238E27FC236}">
                  <a16:creationId xmlns:a16="http://schemas.microsoft.com/office/drawing/2014/main" id="{E4EF01BB-4355-40E3-881D-22CD8F221AC2}"/>
                </a:ext>
              </a:extLst>
            </p:cNvPr>
            <p:cNvSpPr txBox="1"/>
            <p:nvPr/>
          </p:nvSpPr>
          <p:spPr>
            <a:xfrm>
              <a:off x="263611" y="2960191"/>
              <a:ext cx="1618581" cy="36552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Gas Monitor </a:t>
              </a:r>
            </a:p>
          </p:txBody>
        </p:sp>
        <p:sp>
          <p:nvSpPr>
            <p:cNvPr id="35" name="TextBox 34">
              <a:extLst>
                <a:ext uri="{FF2B5EF4-FFF2-40B4-BE49-F238E27FC236}">
                  <a16:creationId xmlns:a16="http://schemas.microsoft.com/office/drawing/2014/main" id="{DE6724C2-7FE8-42D4-AE58-4A12270FB61E}"/>
                </a:ext>
              </a:extLst>
            </p:cNvPr>
            <p:cNvSpPr txBox="1"/>
            <p:nvPr/>
          </p:nvSpPr>
          <p:spPr>
            <a:xfrm>
              <a:off x="2057114" y="2958344"/>
              <a:ext cx="2891709" cy="36552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Blower with Air Compressor</a:t>
              </a:r>
            </a:p>
          </p:txBody>
        </p:sp>
        <p:sp>
          <p:nvSpPr>
            <p:cNvPr id="37" name="TextBox 36">
              <a:extLst>
                <a:ext uri="{FF2B5EF4-FFF2-40B4-BE49-F238E27FC236}">
                  <a16:creationId xmlns:a16="http://schemas.microsoft.com/office/drawing/2014/main" id="{923B902A-DBDD-4C32-A882-D5B16268D887}"/>
                </a:ext>
              </a:extLst>
            </p:cNvPr>
            <p:cNvSpPr txBox="1"/>
            <p:nvPr/>
          </p:nvSpPr>
          <p:spPr>
            <a:xfrm>
              <a:off x="7032044" y="3010223"/>
              <a:ext cx="2816918" cy="36552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Airline Breathing Apparatus </a:t>
              </a:r>
            </a:p>
          </p:txBody>
        </p:sp>
        <p:pic>
          <p:nvPicPr>
            <p:cNvPr id="5" name="Picture 4">
              <a:extLst>
                <a:ext uri="{FF2B5EF4-FFF2-40B4-BE49-F238E27FC236}">
                  <a16:creationId xmlns:a16="http://schemas.microsoft.com/office/drawing/2014/main" id="{286C625E-5D54-4556-A834-2E7E12EF2618}"/>
                </a:ext>
              </a:extLst>
            </p:cNvPr>
            <p:cNvPicPr>
              <a:picLocks noChangeAspect="1"/>
            </p:cNvPicPr>
            <p:nvPr/>
          </p:nvPicPr>
          <p:blipFill>
            <a:blip r:embed="rId10"/>
            <a:stretch>
              <a:fillRect/>
            </a:stretch>
          </p:blipFill>
          <p:spPr>
            <a:xfrm>
              <a:off x="10065628" y="1538465"/>
              <a:ext cx="1678773" cy="1313517"/>
            </a:xfrm>
            <a:prstGeom prst="rect">
              <a:avLst/>
            </a:prstGeom>
          </p:spPr>
        </p:pic>
        <p:pic>
          <p:nvPicPr>
            <p:cNvPr id="40" name="Picture 39" descr="Drysuit PU full body waders suit chest entry, all sizes | eBay">
              <a:extLst>
                <a:ext uri="{FF2B5EF4-FFF2-40B4-BE49-F238E27FC236}">
                  <a16:creationId xmlns:a16="http://schemas.microsoft.com/office/drawing/2014/main" id="{0E725732-ED3C-47FB-971C-2C7CFE0B5ED6}"/>
                </a:ext>
              </a:extLst>
            </p:cNvPr>
            <p:cNvPicPr>
              <a:picLocks noChangeAspect="1" noChangeArrowheads="1"/>
            </p:cNvPicPr>
            <p:nvPr/>
          </p:nvPicPr>
          <p:blipFill>
            <a:blip r:embed="rId11"/>
            <a:srcRect/>
            <a:stretch>
              <a:fillRect/>
            </a:stretch>
          </p:blipFill>
          <p:spPr bwMode="auto">
            <a:xfrm>
              <a:off x="6645830" y="3619913"/>
              <a:ext cx="1429508" cy="1843814"/>
            </a:xfrm>
            <a:prstGeom prst="rect">
              <a:avLst/>
            </a:prstGeom>
            <a:noFill/>
          </p:spPr>
        </p:pic>
        <p:pic>
          <p:nvPicPr>
            <p:cNvPr id="41" name="Picture 40" descr="Salalift II Winch with 7ft Aluminum Tripod">
              <a:extLst>
                <a:ext uri="{FF2B5EF4-FFF2-40B4-BE49-F238E27FC236}">
                  <a16:creationId xmlns:a16="http://schemas.microsoft.com/office/drawing/2014/main" id="{DDA89CB8-4605-44B9-8A36-2F2B7C92A9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121" y="3619914"/>
              <a:ext cx="1429508" cy="16147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hina Fire Emergency Escape Soft Nylon Safety Rope Ladder - China Fire  Escape Ladder, Pilot Rope Embarkation Ladder">
              <a:extLst>
                <a:ext uri="{FF2B5EF4-FFF2-40B4-BE49-F238E27FC236}">
                  <a16:creationId xmlns:a16="http://schemas.microsoft.com/office/drawing/2014/main" id="{C57D64EB-EF5C-4DFE-9CB0-63B295D4E2D1}"/>
                </a:ext>
              </a:extLst>
            </p:cNvPr>
            <p:cNvPicPr>
              <a:picLocks noChangeAspect="1" noChangeArrowheads="1"/>
            </p:cNvPicPr>
            <p:nvPr/>
          </p:nvPicPr>
          <p:blipFill>
            <a:blip r:embed="rId13"/>
            <a:srcRect l="29585" t="13985" r="31185" b="14904"/>
            <a:stretch>
              <a:fillRect/>
            </a:stretch>
          </p:blipFill>
          <p:spPr bwMode="auto">
            <a:xfrm>
              <a:off x="4532160" y="3661338"/>
              <a:ext cx="1032221" cy="1632317"/>
            </a:xfrm>
            <a:prstGeom prst="rect">
              <a:avLst/>
            </a:prstGeom>
            <a:noFill/>
          </p:spPr>
        </p:pic>
        <p:sp>
          <p:nvSpPr>
            <p:cNvPr id="43" name="TextBox 42">
              <a:extLst>
                <a:ext uri="{FF2B5EF4-FFF2-40B4-BE49-F238E27FC236}">
                  <a16:creationId xmlns:a16="http://schemas.microsoft.com/office/drawing/2014/main" id="{14899930-6459-43B3-93ED-24FDB7FA9DAE}"/>
                </a:ext>
              </a:extLst>
            </p:cNvPr>
            <p:cNvSpPr txBox="1"/>
            <p:nvPr/>
          </p:nvSpPr>
          <p:spPr>
            <a:xfrm>
              <a:off x="1920072" y="5558321"/>
              <a:ext cx="1858220" cy="36552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Safety Tripod Set </a:t>
              </a:r>
            </a:p>
          </p:txBody>
        </p:sp>
        <p:sp>
          <p:nvSpPr>
            <p:cNvPr id="44" name="TextBox 43">
              <a:extLst>
                <a:ext uri="{FF2B5EF4-FFF2-40B4-BE49-F238E27FC236}">
                  <a16:creationId xmlns:a16="http://schemas.microsoft.com/office/drawing/2014/main" id="{CA890560-E730-40A3-BED3-AE9E037FC6AA}"/>
                </a:ext>
              </a:extLst>
            </p:cNvPr>
            <p:cNvSpPr txBox="1"/>
            <p:nvPr/>
          </p:nvSpPr>
          <p:spPr>
            <a:xfrm>
              <a:off x="4079840" y="5560510"/>
              <a:ext cx="2114491" cy="36552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Nylon Rope Ladder</a:t>
              </a:r>
            </a:p>
          </p:txBody>
        </p:sp>
        <p:sp>
          <p:nvSpPr>
            <p:cNvPr id="45" name="TextBox 44">
              <a:extLst>
                <a:ext uri="{FF2B5EF4-FFF2-40B4-BE49-F238E27FC236}">
                  <a16:creationId xmlns:a16="http://schemas.microsoft.com/office/drawing/2014/main" id="{16D0A95E-26ED-4D0E-B121-6C3F59A662AE}"/>
                </a:ext>
              </a:extLst>
            </p:cNvPr>
            <p:cNvSpPr txBox="1"/>
            <p:nvPr/>
          </p:nvSpPr>
          <p:spPr>
            <a:xfrm>
              <a:off x="6332269" y="5558706"/>
              <a:ext cx="2114491" cy="365524"/>
            </a:xfrm>
            <a:prstGeom prst="rect">
              <a:avLst/>
            </a:prstGeom>
            <a:noFill/>
          </p:spPr>
          <p:txBody>
            <a:bodyPr wrap="square" rtlCol="0">
              <a:spAutoFit/>
            </a:bodyPr>
            <a:lstStyle/>
            <a:p>
              <a:r>
                <a:rPr lang="en-IN" sz="1600" dirty="0">
                  <a:latin typeface="Arial" panose="020B0604020202020204" pitchFamily="34" charset="0"/>
                  <a:cs typeface="Arial" panose="020B0604020202020204" pitchFamily="34" charset="0"/>
                </a:rPr>
                <a:t>Full Body Wader Suit </a:t>
              </a:r>
            </a:p>
          </p:txBody>
        </p:sp>
        <p:sp>
          <p:nvSpPr>
            <p:cNvPr id="46" name="TextBox 45">
              <a:extLst>
                <a:ext uri="{FF2B5EF4-FFF2-40B4-BE49-F238E27FC236}">
                  <a16:creationId xmlns:a16="http://schemas.microsoft.com/office/drawing/2014/main" id="{DB7E24D1-8984-462C-B7F3-BE8D5150E5FC}"/>
                </a:ext>
              </a:extLst>
            </p:cNvPr>
            <p:cNvSpPr txBox="1"/>
            <p:nvPr/>
          </p:nvSpPr>
          <p:spPr>
            <a:xfrm>
              <a:off x="8809780" y="5463728"/>
              <a:ext cx="1858220" cy="365524"/>
            </a:xfrm>
            <a:prstGeom prst="rect">
              <a:avLst/>
            </a:prstGeom>
            <a:noFill/>
          </p:spPr>
          <p:txBody>
            <a:bodyPr wrap="square" rtlCol="0">
              <a:spAutoFit/>
            </a:bodyPr>
            <a:lstStyle/>
            <a:p>
              <a:pPr algn="ctr"/>
              <a:r>
                <a:rPr lang="en-IN" sz="1600" dirty="0">
                  <a:latin typeface="Arial" panose="020B0604020202020204" pitchFamily="34" charset="0"/>
                  <a:cs typeface="Arial" panose="020B0604020202020204" pitchFamily="34" charset="0"/>
                </a:rPr>
                <a:t>Gas Mask</a:t>
              </a:r>
            </a:p>
          </p:txBody>
        </p:sp>
      </p:grpSp>
      <p:sp>
        <p:nvSpPr>
          <p:cNvPr id="14" name="TextBox 13">
            <a:extLst>
              <a:ext uri="{FF2B5EF4-FFF2-40B4-BE49-F238E27FC236}">
                <a16:creationId xmlns:a16="http://schemas.microsoft.com/office/drawing/2014/main" id="{85602238-9B0B-41D6-BDA8-5DF41F15B6B7}"/>
              </a:ext>
            </a:extLst>
          </p:cNvPr>
          <p:cNvSpPr txBox="1"/>
          <p:nvPr/>
        </p:nvSpPr>
        <p:spPr>
          <a:xfrm>
            <a:off x="263611" y="1295400"/>
            <a:ext cx="11699789" cy="400110"/>
          </a:xfrm>
          <a:prstGeom prst="rect">
            <a:avLst/>
          </a:prstGeom>
          <a:noFill/>
        </p:spPr>
        <p:txBody>
          <a:bodyPr wrap="square" rtlCol="0">
            <a:spAutoFit/>
          </a:bodyPr>
          <a:lstStyle/>
          <a:p>
            <a:r>
              <a:rPr lang="en-US" sz="2000" b="1" dirty="0">
                <a:latin typeface="Arial"/>
                <a:cs typeface="Arial"/>
              </a:rPr>
              <a:t>Safety Gear</a:t>
            </a:r>
            <a:r>
              <a:rPr lang="en-US" sz="2000" dirty="0">
                <a:latin typeface="Arial"/>
                <a:cs typeface="Arial"/>
              </a:rPr>
              <a:t> for entering into manhole/septic tank to avoid hazards of gases and ensure safety of life</a:t>
            </a:r>
            <a:endParaRPr lang="en-IN" sz="2000" dirty="0">
              <a:latin typeface="Arial"/>
              <a:cs typeface="Arial"/>
            </a:endParaRPr>
          </a:p>
        </p:txBody>
      </p:sp>
    </p:spTree>
    <p:extLst>
      <p:ext uri="{BB962C8B-B14F-4D97-AF65-F5344CB8AC3E}">
        <p14:creationId xmlns:p14="http://schemas.microsoft.com/office/powerpoint/2010/main" val="25242423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b="1" spc="-5" dirty="0">
                <a:solidFill>
                  <a:schemeClr val="bg1"/>
                </a:solidFill>
              </a:rPr>
              <a:t>Sewer Inspection Camera Apparatus</a:t>
            </a:r>
            <a:endParaRPr sz="2400" b="1" dirty="0">
              <a:solidFill>
                <a:schemeClr val="bg1"/>
              </a:solidFill>
            </a:endParaRPr>
          </a:p>
        </p:txBody>
      </p:sp>
      <p:sp>
        <p:nvSpPr>
          <p:cNvPr id="28" name="TextBox 27">
            <a:extLst>
              <a:ext uri="{FF2B5EF4-FFF2-40B4-BE49-F238E27FC236}">
                <a16:creationId xmlns:a16="http://schemas.microsoft.com/office/drawing/2014/main" id="{0CD86F5E-D881-4A3E-B829-617F975C2195}"/>
              </a:ext>
            </a:extLst>
          </p:cNvPr>
          <p:cNvSpPr txBox="1"/>
          <p:nvPr/>
        </p:nvSpPr>
        <p:spPr>
          <a:xfrm>
            <a:off x="317465" y="1483217"/>
            <a:ext cx="11471301" cy="400110"/>
          </a:xfrm>
          <a:prstGeom prst="rect">
            <a:avLst/>
          </a:prstGeom>
          <a:noFill/>
        </p:spPr>
        <p:txBody>
          <a:bodyPr wrap="square" rtlCol="0">
            <a:spAutoFit/>
          </a:bodyPr>
          <a:lstStyle/>
          <a:p>
            <a:r>
              <a:rPr lang="en-US" sz="2000" dirty="0">
                <a:latin typeface="Arial"/>
                <a:cs typeface="Arial"/>
              </a:rPr>
              <a:t>Used for inspection of sewer lines for assessing the condition of sewer and planning it cleaning.</a:t>
            </a:r>
            <a:endParaRPr lang="en-IN" sz="2000" dirty="0">
              <a:latin typeface="Arial"/>
              <a:cs typeface="Arial"/>
            </a:endParaRPr>
          </a:p>
        </p:txBody>
      </p:sp>
      <p:pic>
        <p:nvPicPr>
          <p:cNvPr id="3" name="Picture 2">
            <a:extLst>
              <a:ext uri="{FF2B5EF4-FFF2-40B4-BE49-F238E27FC236}">
                <a16:creationId xmlns:a16="http://schemas.microsoft.com/office/drawing/2014/main" id="{13BA2961-8115-4514-B1BF-42ECE037F427}"/>
              </a:ext>
            </a:extLst>
          </p:cNvPr>
          <p:cNvPicPr>
            <a:picLocks noChangeAspect="1"/>
          </p:cNvPicPr>
          <p:nvPr/>
        </p:nvPicPr>
        <p:blipFill rotWithShape="1">
          <a:blip r:embed="rId5"/>
          <a:srcRect l="1187" t="2303" r="1754" b="1287"/>
          <a:stretch/>
        </p:blipFill>
        <p:spPr>
          <a:xfrm>
            <a:off x="194119" y="2100903"/>
            <a:ext cx="6130481" cy="3807984"/>
          </a:xfrm>
          <a:prstGeom prst="rect">
            <a:avLst/>
          </a:prstGeom>
        </p:spPr>
      </p:pic>
      <p:pic>
        <p:nvPicPr>
          <p:cNvPr id="5" name="Picture 4">
            <a:extLst>
              <a:ext uri="{FF2B5EF4-FFF2-40B4-BE49-F238E27FC236}">
                <a16:creationId xmlns:a16="http://schemas.microsoft.com/office/drawing/2014/main" id="{A621D2D7-8E43-4B1B-8A0E-DEA8A53F2579}"/>
              </a:ext>
            </a:extLst>
          </p:cNvPr>
          <p:cNvPicPr>
            <a:picLocks noChangeAspect="1"/>
          </p:cNvPicPr>
          <p:nvPr/>
        </p:nvPicPr>
        <p:blipFill>
          <a:blip r:embed="rId6"/>
          <a:stretch>
            <a:fillRect/>
          </a:stretch>
        </p:blipFill>
        <p:spPr>
          <a:xfrm>
            <a:off x="6324600" y="2266278"/>
            <a:ext cx="2596277" cy="2380259"/>
          </a:xfrm>
          <a:prstGeom prst="rect">
            <a:avLst/>
          </a:prstGeom>
        </p:spPr>
      </p:pic>
      <p:pic>
        <p:nvPicPr>
          <p:cNvPr id="14" name="Picture 13">
            <a:extLst>
              <a:ext uri="{FF2B5EF4-FFF2-40B4-BE49-F238E27FC236}">
                <a16:creationId xmlns:a16="http://schemas.microsoft.com/office/drawing/2014/main" id="{C6F3D912-6B42-40C2-89FB-4D954B4BC063}"/>
              </a:ext>
            </a:extLst>
          </p:cNvPr>
          <p:cNvPicPr>
            <a:picLocks noChangeAspect="1"/>
          </p:cNvPicPr>
          <p:nvPr/>
        </p:nvPicPr>
        <p:blipFill>
          <a:blip r:embed="rId7"/>
          <a:stretch>
            <a:fillRect/>
          </a:stretch>
        </p:blipFill>
        <p:spPr>
          <a:xfrm>
            <a:off x="8920877" y="3187073"/>
            <a:ext cx="3077004" cy="2375527"/>
          </a:xfrm>
          <a:prstGeom prst="rect">
            <a:avLst/>
          </a:prstGeom>
        </p:spPr>
      </p:pic>
    </p:spTree>
    <p:extLst>
      <p:ext uri="{BB962C8B-B14F-4D97-AF65-F5344CB8AC3E}">
        <p14:creationId xmlns:p14="http://schemas.microsoft.com/office/powerpoint/2010/main" val="23115171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b="1" dirty="0">
                <a:solidFill>
                  <a:schemeClr val="bg1"/>
                </a:solidFill>
              </a:rPr>
              <a:t>Hydro Jetting Machine</a:t>
            </a:r>
            <a:endParaRPr sz="2400" b="1" dirty="0">
              <a:solidFill>
                <a:schemeClr val="bg1"/>
              </a:solidFill>
            </a:endParaRPr>
          </a:p>
        </p:txBody>
      </p:sp>
      <p:sp>
        <p:nvSpPr>
          <p:cNvPr id="28" name="TextBox 27">
            <a:extLst>
              <a:ext uri="{FF2B5EF4-FFF2-40B4-BE49-F238E27FC236}">
                <a16:creationId xmlns:a16="http://schemas.microsoft.com/office/drawing/2014/main" id="{0CD86F5E-D881-4A3E-B829-617F975C2195}"/>
              </a:ext>
            </a:extLst>
          </p:cNvPr>
          <p:cNvSpPr txBox="1"/>
          <p:nvPr/>
        </p:nvSpPr>
        <p:spPr>
          <a:xfrm>
            <a:off x="317465" y="1219200"/>
            <a:ext cx="11471301" cy="1015663"/>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Arial"/>
                <a:cs typeface="Arial"/>
              </a:rPr>
              <a:t>Directs high velocities of water against pipe walls.</a:t>
            </a:r>
          </a:p>
          <a:p>
            <a:pPr marL="342900" indent="-342900">
              <a:buFont typeface="Wingdings" panose="05000000000000000000" pitchFamily="2" charset="2"/>
              <a:buChar char="§"/>
            </a:pPr>
            <a:r>
              <a:rPr lang="en-US" sz="2000" dirty="0">
                <a:latin typeface="Arial"/>
                <a:cs typeface="Arial"/>
              </a:rPr>
              <a:t>Removes debris and grease build-up, clears blockages, and cuts roots within small diameter  pipes.</a:t>
            </a:r>
            <a:endParaRPr lang="en-IN" sz="2000" dirty="0">
              <a:latin typeface="Arial"/>
              <a:cs typeface="Arial"/>
            </a:endParaRPr>
          </a:p>
        </p:txBody>
      </p:sp>
      <p:pic>
        <p:nvPicPr>
          <p:cNvPr id="4" name="Picture 3">
            <a:extLst>
              <a:ext uri="{FF2B5EF4-FFF2-40B4-BE49-F238E27FC236}">
                <a16:creationId xmlns:a16="http://schemas.microsoft.com/office/drawing/2014/main" id="{53B071E7-AD6C-4D96-B6A2-C8890512FEAC}"/>
              </a:ext>
            </a:extLst>
          </p:cNvPr>
          <p:cNvPicPr>
            <a:picLocks noChangeAspect="1"/>
          </p:cNvPicPr>
          <p:nvPr/>
        </p:nvPicPr>
        <p:blipFill>
          <a:blip r:embed="rId5"/>
          <a:stretch>
            <a:fillRect/>
          </a:stretch>
        </p:blipFill>
        <p:spPr>
          <a:xfrm>
            <a:off x="2733210" y="2035323"/>
            <a:ext cx="6639809" cy="4102776"/>
          </a:xfrm>
          <a:prstGeom prst="rect">
            <a:avLst/>
          </a:prstGeom>
        </p:spPr>
      </p:pic>
    </p:spTree>
    <p:extLst>
      <p:ext uri="{BB962C8B-B14F-4D97-AF65-F5344CB8AC3E}">
        <p14:creationId xmlns:p14="http://schemas.microsoft.com/office/powerpoint/2010/main" val="30681913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b="1" dirty="0">
                <a:solidFill>
                  <a:schemeClr val="bg1"/>
                </a:solidFill>
              </a:rPr>
              <a:t>Power Bucket Machine</a:t>
            </a:r>
            <a:endParaRPr sz="2400" b="1" dirty="0">
              <a:solidFill>
                <a:schemeClr val="bg1"/>
              </a:solidFill>
            </a:endParaRPr>
          </a:p>
        </p:txBody>
      </p:sp>
      <p:sp>
        <p:nvSpPr>
          <p:cNvPr id="28" name="TextBox 27">
            <a:extLst>
              <a:ext uri="{FF2B5EF4-FFF2-40B4-BE49-F238E27FC236}">
                <a16:creationId xmlns:a16="http://schemas.microsoft.com/office/drawing/2014/main" id="{0CD86F5E-D881-4A3E-B829-617F975C2195}"/>
              </a:ext>
            </a:extLst>
          </p:cNvPr>
          <p:cNvSpPr txBox="1"/>
          <p:nvPr/>
        </p:nvSpPr>
        <p:spPr>
          <a:xfrm>
            <a:off x="317465" y="1219200"/>
            <a:ext cx="11471301" cy="707886"/>
          </a:xfrm>
          <a:prstGeom prst="rect">
            <a:avLst/>
          </a:prstGeom>
          <a:noFill/>
        </p:spPr>
        <p:txBody>
          <a:bodyPr wrap="square" rtlCol="0">
            <a:spAutoFit/>
          </a:bodyPr>
          <a:lstStyle/>
          <a:p>
            <a:r>
              <a:rPr lang="en-US" sz="2000" dirty="0">
                <a:latin typeface="Arial"/>
                <a:cs typeface="Arial"/>
              </a:rPr>
              <a:t>Jaws of the power bucket machine open and scrape off the material and deposit it in the bucket. It Partially removes large deposits of silt, sand, gravel, and some types of solid waste</a:t>
            </a:r>
            <a:endParaRPr lang="en-IN" sz="2000" dirty="0">
              <a:latin typeface="Arial"/>
              <a:cs typeface="Arial"/>
            </a:endParaRPr>
          </a:p>
        </p:txBody>
      </p:sp>
      <p:sp>
        <p:nvSpPr>
          <p:cNvPr id="19" name="Rectangle 18">
            <a:extLst>
              <a:ext uri="{FF2B5EF4-FFF2-40B4-BE49-F238E27FC236}">
                <a16:creationId xmlns:a16="http://schemas.microsoft.com/office/drawing/2014/main" id="{B2DED16C-CE37-43E8-8283-DC48CF07E9F8}"/>
              </a:ext>
            </a:extLst>
          </p:cNvPr>
          <p:cNvSpPr/>
          <p:nvPr/>
        </p:nvSpPr>
        <p:spPr>
          <a:xfrm>
            <a:off x="818776" y="2590800"/>
            <a:ext cx="4648200" cy="342432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3" name="Picture 12">
            <a:extLst>
              <a:ext uri="{FF2B5EF4-FFF2-40B4-BE49-F238E27FC236}">
                <a16:creationId xmlns:a16="http://schemas.microsoft.com/office/drawing/2014/main" id="{81791BF5-F934-4E45-9449-C41B50FADABB}"/>
              </a:ext>
            </a:extLst>
          </p:cNvPr>
          <p:cNvPicPr>
            <a:picLocks noChangeAspect="1"/>
          </p:cNvPicPr>
          <p:nvPr/>
        </p:nvPicPr>
        <p:blipFill rotWithShape="1">
          <a:blip r:embed="rId6"/>
          <a:srcRect t="3661"/>
          <a:stretch/>
        </p:blipFill>
        <p:spPr>
          <a:xfrm>
            <a:off x="6725024" y="1938091"/>
            <a:ext cx="4648200" cy="4077033"/>
          </a:xfrm>
          <a:prstGeom prst="rect">
            <a:avLst/>
          </a:prstGeom>
        </p:spPr>
      </p:pic>
    </p:spTree>
    <p:extLst>
      <p:ext uri="{BB962C8B-B14F-4D97-AF65-F5344CB8AC3E}">
        <p14:creationId xmlns:p14="http://schemas.microsoft.com/office/powerpoint/2010/main" val="14597141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b="1" dirty="0">
                <a:solidFill>
                  <a:schemeClr val="bg1"/>
                </a:solidFill>
              </a:rPr>
              <a:t>Hydraulic Sewer Root Cutter</a:t>
            </a:r>
            <a:endParaRPr sz="2400" b="1" dirty="0">
              <a:solidFill>
                <a:schemeClr val="bg1"/>
              </a:solidFill>
            </a:endParaRPr>
          </a:p>
        </p:txBody>
      </p:sp>
      <p:sp>
        <p:nvSpPr>
          <p:cNvPr id="28" name="TextBox 27">
            <a:extLst>
              <a:ext uri="{FF2B5EF4-FFF2-40B4-BE49-F238E27FC236}">
                <a16:creationId xmlns:a16="http://schemas.microsoft.com/office/drawing/2014/main" id="{0CD86F5E-D881-4A3E-B829-617F975C2195}"/>
              </a:ext>
            </a:extLst>
          </p:cNvPr>
          <p:cNvSpPr txBox="1"/>
          <p:nvPr/>
        </p:nvSpPr>
        <p:spPr>
          <a:xfrm>
            <a:off x="317465" y="1219200"/>
            <a:ext cx="11471301" cy="707886"/>
          </a:xfrm>
          <a:prstGeom prst="rect">
            <a:avLst/>
          </a:prstGeom>
          <a:noFill/>
        </p:spPr>
        <p:txBody>
          <a:bodyPr wrap="square" rtlCol="0">
            <a:spAutoFit/>
          </a:bodyPr>
          <a:lstStyle/>
          <a:p>
            <a:r>
              <a:rPr lang="en-US" sz="2000" dirty="0">
                <a:latin typeface="Arial"/>
                <a:cs typeface="Arial"/>
              </a:rPr>
              <a:t>Sewer Root Cutters quickly cuts and clear roots and debris from sewer lines. These cutters are worked back and forth in the pipe until the obstruction is cleared.</a:t>
            </a:r>
            <a:endParaRPr lang="en-IN" sz="2000" dirty="0">
              <a:latin typeface="Arial"/>
              <a:cs typeface="Arial"/>
            </a:endParaRPr>
          </a:p>
        </p:txBody>
      </p:sp>
      <p:pic>
        <p:nvPicPr>
          <p:cNvPr id="14" name="Picture 6" descr="PRO Tips &amp; Product Showcase - Sewer and Drain Cleaning Tools - Chains,  Nozzles and Root Cutters — Pipe Cleaning Pro : Pipe Cleaning Pro">
            <a:extLst>
              <a:ext uri="{FF2B5EF4-FFF2-40B4-BE49-F238E27FC236}">
                <a16:creationId xmlns:a16="http://schemas.microsoft.com/office/drawing/2014/main" id="{3E27B888-EDD9-4D42-8416-97DA8DEAA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30404"/>
            <a:ext cx="4486278" cy="34169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84F534-ED53-4A1D-860D-D959FB7DFCAE}"/>
              </a:ext>
            </a:extLst>
          </p:cNvPr>
          <p:cNvPicPr>
            <a:picLocks noChangeAspect="1"/>
          </p:cNvPicPr>
          <p:nvPr/>
        </p:nvPicPr>
        <p:blipFill>
          <a:blip r:embed="rId6"/>
          <a:stretch>
            <a:fillRect/>
          </a:stretch>
        </p:blipFill>
        <p:spPr>
          <a:xfrm>
            <a:off x="6451105" y="2234863"/>
            <a:ext cx="5353797" cy="3412529"/>
          </a:xfrm>
          <a:prstGeom prst="rect">
            <a:avLst/>
          </a:prstGeom>
        </p:spPr>
      </p:pic>
    </p:spTree>
    <p:extLst>
      <p:ext uri="{BB962C8B-B14F-4D97-AF65-F5344CB8AC3E}">
        <p14:creationId xmlns:p14="http://schemas.microsoft.com/office/powerpoint/2010/main" val="33975714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1163807" y="0"/>
            <a:ext cx="1028700" cy="594995"/>
            <a:chOff x="11163807" y="0"/>
            <a:chExt cx="1028700" cy="594995"/>
          </a:xfrm>
        </p:grpSpPr>
        <p:sp>
          <p:nvSpPr>
            <p:cNvPr id="7" name="object 7"/>
            <p:cNvSpPr/>
            <p:nvPr/>
          </p:nvSpPr>
          <p:spPr>
            <a:xfrm>
              <a:off x="11163807" y="0"/>
              <a:ext cx="1028192" cy="59450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175491" y="0"/>
              <a:ext cx="995172" cy="554736"/>
            </a:xfrm>
            <a:prstGeom prst="rect">
              <a:avLst/>
            </a:prstGeom>
            <a:blipFill>
              <a:blip r:embed="rId3" cstate="print"/>
              <a:stretch>
                <a:fillRect/>
              </a:stretch>
            </a:blipFill>
          </p:spPr>
          <p:txBody>
            <a:bodyPr wrap="square" lIns="0" tIns="0" rIns="0" bIns="0" rtlCol="0"/>
            <a:lstStyle/>
            <a:p>
              <a:endParaRPr/>
            </a:p>
          </p:txBody>
        </p:sp>
      </p:grpSp>
      <p:grpSp>
        <p:nvGrpSpPr>
          <p:cNvPr id="9" name="object 9"/>
          <p:cNvGrpSpPr/>
          <p:nvPr/>
        </p:nvGrpSpPr>
        <p:grpSpPr>
          <a:xfrm>
            <a:off x="0" y="57838"/>
            <a:ext cx="12192000" cy="1067435"/>
            <a:chOff x="0" y="57838"/>
            <a:chExt cx="12192000" cy="1067435"/>
          </a:xfrm>
        </p:grpSpPr>
        <p:sp>
          <p:nvSpPr>
            <p:cNvPr id="10" name="object 10"/>
            <p:cNvSpPr/>
            <p:nvPr/>
          </p:nvSpPr>
          <p:spPr>
            <a:xfrm>
              <a:off x="63524" y="57838"/>
              <a:ext cx="829781" cy="56296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0" y="649224"/>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2" name="object 12"/>
          <p:cNvSpPr txBox="1">
            <a:spLocks noGrp="1"/>
          </p:cNvSpPr>
          <p:nvPr>
            <p:ph type="title"/>
          </p:nvPr>
        </p:nvSpPr>
        <p:spPr>
          <a:xfrm>
            <a:off x="3124200" y="660241"/>
            <a:ext cx="5943600" cy="382156"/>
          </a:xfrm>
          <a:prstGeom prst="rect">
            <a:avLst/>
          </a:prstGeom>
        </p:spPr>
        <p:txBody>
          <a:bodyPr vert="horz" wrap="square" lIns="0" tIns="12700" rIns="0" bIns="0" rtlCol="0">
            <a:spAutoFit/>
          </a:bodyPr>
          <a:lstStyle/>
          <a:p>
            <a:pPr marL="12700" algn="ctr">
              <a:lnSpc>
                <a:spcPct val="100000"/>
              </a:lnSpc>
              <a:spcBef>
                <a:spcPts val="100"/>
              </a:spcBef>
            </a:pPr>
            <a:r>
              <a:rPr lang="en-US" sz="2400" b="1" dirty="0">
                <a:solidFill>
                  <a:schemeClr val="bg1"/>
                </a:solidFill>
              </a:rPr>
              <a:t>Other Special Machine</a:t>
            </a:r>
            <a:endParaRPr sz="2400" b="1" dirty="0">
              <a:solidFill>
                <a:schemeClr val="bg1"/>
              </a:solidFill>
            </a:endParaRPr>
          </a:p>
        </p:txBody>
      </p:sp>
      <p:pic>
        <p:nvPicPr>
          <p:cNvPr id="3" name="Picture 2">
            <a:extLst>
              <a:ext uri="{FF2B5EF4-FFF2-40B4-BE49-F238E27FC236}">
                <a16:creationId xmlns:a16="http://schemas.microsoft.com/office/drawing/2014/main" id="{F0C22E08-5686-4E4A-BF33-DA2D97CB1B93}"/>
              </a:ext>
            </a:extLst>
          </p:cNvPr>
          <p:cNvPicPr>
            <a:picLocks noChangeAspect="1"/>
          </p:cNvPicPr>
          <p:nvPr/>
        </p:nvPicPr>
        <p:blipFill>
          <a:blip r:embed="rId5"/>
          <a:stretch>
            <a:fillRect/>
          </a:stretch>
        </p:blipFill>
        <p:spPr>
          <a:xfrm>
            <a:off x="909170" y="1842004"/>
            <a:ext cx="4430059" cy="3714789"/>
          </a:xfrm>
          <a:prstGeom prst="rect">
            <a:avLst/>
          </a:prstGeom>
        </p:spPr>
      </p:pic>
      <p:pic>
        <p:nvPicPr>
          <p:cNvPr id="5" name="Picture 4">
            <a:extLst>
              <a:ext uri="{FF2B5EF4-FFF2-40B4-BE49-F238E27FC236}">
                <a16:creationId xmlns:a16="http://schemas.microsoft.com/office/drawing/2014/main" id="{A7B71BCD-5146-4149-BAD8-EAAA95C8F54D}"/>
              </a:ext>
            </a:extLst>
          </p:cNvPr>
          <p:cNvPicPr>
            <a:picLocks noChangeAspect="1"/>
          </p:cNvPicPr>
          <p:nvPr/>
        </p:nvPicPr>
        <p:blipFill>
          <a:blip r:embed="rId6"/>
          <a:stretch>
            <a:fillRect/>
          </a:stretch>
        </p:blipFill>
        <p:spPr>
          <a:xfrm>
            <a:off x="6553200" y="1775561"/>
            <a:ext cx="4430059" cy="3714789"/>
          </a:xfrm>
          <a:prstGeom prst="rect">
            <a:avLst/>
          </a:prstGeom>
        </p:spPr>
      </p:pic>
      <p:sp>
        <p:nvSpPr>
          <p:cNvPr id="13" name="TextBox 12">
            <a:extLst>
              <a:ext uri="{FF2B5EF4-FFF2-40B4-BE49-F238E27FC236}">
                <a16:creationId xmlns:a16="http://schemas.microsoft.com/office/drawing/2014/main" id="{E74BA2C5-BD70-443D-99B5-4B3A14079F1D}"/>
              </a:ext>
            </a:extLst>
          </p:cNvPr>
          <p:cNvSpPr txBox="1"/>
          <p:nvPr/>
        </p:nvSpPr>
        <p:spPr>
          <a:xfrm>
            <a:off x="4038600" y="5700532"/>
            <a:ext cx="4114800" cy="430887"/>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Bandicoot Robot</a:t>
            </a:r>
            <a:endParaRPr lang="en-IN"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632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AEEA321-F77E-254D-9A7E-07EE263208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006" y="112782"/>
            <a:ext cx="811190" cy="426021"/>
          </a:xfrm>
          <a:prstGeom prst="rect">
            <a:avLst/>
          </a:prstGeom>
        </p:spPr>
      </p:pic>
      <p:pic>
        <p:nvPicPr>
          <p:cNvPr id="39" name="Picture 38">
            <a:extLst>
              <a:ext uri="{FF2B5EF4-FFF2-40B4-BE49-F238E27FC236}">
                <a16:creationId xmlns:a16="http://schemas.microsoft.com/office/drawing/2014/main" id="{1A49A852-B20A-5F4F-A223-4A2B43405FC3}"/>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635107" y="33007"/>
            <a:ext cx="623895" cy="505993"/>
          </a:xfrm>
          <a:prstGeom prst="rect">
            <a:avLst/>
          </a:prstGeom>
          <a:ln>
            <a:noFill/>
          </a:ln>
          <a:extLst>
            <a:ext uri="{53640926-AAD7-44D8-BBD7-CCE9431645EC}">
              <a14:shadowObscured xmlns:a14="http://schemas.microsoft.com/office/drawing/2010/main"/>
            </a:ext>
          </a:extLst>
        </p:spPr>
      </p:pic>
      <p:pic>
        <p:nvPicPr>
          <p:cNvPr id="40" name="Picture 39">
            <a:extLst>
              <a:ext uri="{FF2B5EF4-FFF2-40B4-BE49-F238E27FC236}">
                <a16:creationId xmlns:a16="http://schemas.microsoft.com/office/drawing/2014/main" id="{469E44C7-BFAB-0349-BBBE-B816242BC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96" y="75193"/>
            <a:ext cx="736544" cy="461567"/>
          </a:xfrm>
          <a:prstGeom prst="rect">
            <a:avLst/>
          </a:prstGeom>
        </p:spPr>
      </p:pic>
      <p:sp>
        <p:nvSpPr>
          <p:cNvPr id="22" name="Rectangle 21">
            <a:extLst>
              <a:ext uri="{FF2B5EF4-FFF2-40B4-BE49-F238E27FC236}">
                <a16:creationId xmlns:a16="http://schemas.microsoft.com/office/drawing/2014/main" id="{218A56E7-2112-264B-ADA1-472CC70972C3}"/>
              </a:ext>
            </a:extLst>
          </p:cNvPr>
          <p:cNvSpPr/>
          <p:nvPr/>
        </p:nvSpPr>
        <p:spPr>
          <a:xfrm>
            <a:off x="939067" y="44473"/>
            <a:ext cx="9678035" cy="8831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SEGREGATED COLLECTION</a:t>
            </a:r>
          </a:p>
        </p:txBody>
      </p:sp>
      <p:sp>
        <p:nvSpPr>
          <p:cNvPr id="23" name="TextBox 22">
            <a:extLst>
              <a:ext uri="{FF2B5EF4-FFF2-40B4-BE49-F238E27FC236}">
                <a16:creationId xmlns:a16="http://schemas.microsoft.com/office/drawing/2014/main" id="{84D70221-9B12-A24E-B8DD-EAC76C20A16B}"/>
              </a:ext>
            </a:extLst>
          </p:cNvPr>
          <p:cNvSpPr txBox="1"/>
          <p:nvPr/>
        </p:nvSpPr>
        <p:spPr>
          <a:xfrm>
            <a:off x="148995" y="5462694"/>
            <a:ext cx="4979598" cy="534994"/>
          </a:xfrm>
          <a:prstGeom prst="rect">
            <a:avLst/>
          </a:prstGeom>
          <a:solidFill>
            <a:schemeClr val="accent1">
              <a:lumMod val="20000"/>
              <a:lumOff val="80000"/>
            </a:schemeClr>
          </a:solidFill>
          <a:ln>
            <a:noFill/>
          </a:ln>
        </p:spPr>
        <p:txBody>
          <a:bodyPr wrap="square" lIns="51278" tIns="51278" rIns="51278" bIns="51278" rtlCol="0">
            <a:noAutofit/>
          </a:bodyPr>
          <a:lstStyle/>
          <a:p>
            <a:pPr marL="0" marR="0" lvl="0" indent="0" algn="ctr" defTabSz="914400" rtl="0" eaLnBrk="1" fontAlgn="auto" latinLnBrk="0" hangingPunct="1">
              <a:lnSpc>
                <a:spcPct val="107000"/>
              </a:lnSpc>
              <a:spcBef>
                <a:spcPts val="0"/>
              </a:spcBef>
              <a:spcAft>
                <a:spcPts val="563"/>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Total Number of Indicators: </a:t>
            </a:r>
            <a:r>
              <a:rPr lang="en-US" sz="2400" b="1" dirty="0">
                <a:solidFill>
                  <a:prstClr val="black"/>
                </a:solidFill>
                <a:latin typeface="Cambria" panose="02040503050406030204" pitchFamily="18" charset="0"/>
                <a:ea typeface="Cambria" panose="02040503050406030204" pitchFamily="18" charset="0"/>
              </a:rPr>
              <a:t>10</a:t>
            </a:r>
            <a:endParaRPr kumimoji="0" lang="en-SG"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9892E63F-4BAA-3247-BAE1-731EC38C3800}"/>
              </a:ext>
            </a:extLst>
          </p:cNvPr>
          <p:cNvSpPr txBox="1"/>
          <p:nvPr/>
        </p:nvSpPr>
        <p:spPr>
          <a:xfrm>
            <a:off x="148995" y="6120829"/>
            <a:ext cx="4979598" cy="466421"/>
          </a:xfrm>
          <a:prstGeom prst="rect">
            <a:avLst/>
          </a:prstGeom>
          <a:solidFill>
            <a:schemeClr val="accent1">
              <a:lumMod val="20000"/>
              <a:lumOff val="80000"/>
            </a:schemeClr>
          </a:solidFill>
          <a:ln>
            <a:noFill/>
          </a:ln>
        </p:spPr>
        <p:txBody>
          <a:bodyPr wrap="square" lIns="51278" tIns="51278" rIns="51278" bIns="51278" rtlCol="0">
            <a:noAutofit/>
          </a:bodyPr>
          <a:lstStyle/>
          <a:p>
            <a:pPr marL="0" marR="0" lvl="0" indent="0" algn="ctr" defTabSz="914400" rtl="0" eaLnBrk="1" fontAlgn="auto" latinLnBrk="0" hangingPunct="1">
              <a:lnSpc>
                <a:spcPct val="107000"/>
              </a:lnSpc>
              <a:spcBef>
                <a:spcPts val="0"/>
              </a:spcBef>
              <a:spcAft>
                <a:spcPts val="563"/>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1,600 Marks /  4,830 Marks</a:t>
            </a:r>
            <a:endParaRPr kumimoji="0" lang="en-SG"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0" name="Group 29">
            <a:extLst>
              <a:ext uri="{FF2B5EF4-FFF2-40B4-BE49-F238E27FC236}">
                <a16:creationId xmlns:a16="http://schemas.microsoft.com/office/drawing/2014/main" id="{840CE4AB-C70B-4FEE-9B6D-17CB7E52A3E3}"/>
              </a:ext>
            </a:extLst>
          </p:cNvPr>
          <p:cNvGrpSpPr/>
          <p:nvPr/>
        </p:nvGrpSpPr>
        <p:grpSpPr>
          <a:xfrm>
            <a:off x="396971" y="1267588"/>
            <a:ext cx="10880035" cy="3644348"/>
            <a:chOff x="2688507" y="1281599"/>
            <a:chExt cx="6243320" cy="2147401"/>
          </a:xfrm>
        </p:grpSpPr>
        <p:sp>
          <p:nvSpPr>
            <p:cNvPr id="31" name="object 4">
              <a:extLst>
                <a:ext uri="{FF2B5EF4-FFF2-40B4-BE49-F238E27FC236}">
                  <a16:creationId xmlns:a16="http://schemas.microsoft.com/office/drawing/2014/main" id="{E4EEDD69-8A24-412E-90D2-8E4F4D820249}"/>
                </a:ext>
              </a:extLst>
            </p:cNvPr>
            <p:cNvSpPr/>
            <p:nvPr/>
          </p:nvSpPr>
          <p:spPr>
            <a:xfrm>
              <a:off x="2688507" y="1281599"/>
              <a:ext cx="6243320" cy="2147401"/>
            </a:xfrm>
            <a:custGeom>
              <a:avLst/>
              <a:gdLst/>
              <a:ahLst/>
              <a:cxnLst/>
              <a:rect l="l" t="t" r="r" b="b"/>
              <a:pathLst>
                <a:path w="6243320" h="3532504">
                  <a:moveTo>
                    <a:pt x="0" y="3532391"/>
                  </a:moveTo>
                  <a:lnTo>
                    <a:pt x="6242792" y="3532391"/>
                  </a:lnTo>
                  <a:lnTo>
                    <a:pt x="6242792" y="0"/>
                  </a:lnTo>
                  <a:lnTo>
                    <a:pt x="0" y="0"/>
                  </a:lnTo>
                  <a:lnTo>
                    <a:pt x="0" y="3532391"/>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bject 23">
              <a:extLst>
                <a:ext uri="{FF2B5EF4-FFF2-40B4-BE49-F238E27FC236}">
                  <a16:creationId xmlns:a16="http://schemas.microsoft.com/office/drawing/2014/main" id="{93860076-58F6-4639-9320-D6E0FE04723D}"/>
                </a:ext>
              </a:extLst>
            </p:cNvPr>
            <p:cNvSpPr/>
            <p:nvPr/>
          </p:nvSpPr>
          <p:spPr>
            <a:xfrm>
              <a:off x="7052143" y="1531211"/>
              <a:ext cx="1681480" cy="1730375"/>
            </a:xfrm>
            <a:custGeom>
              <a:avLst/>
              <a:gdLst/>
              <a:ahLst/>
              <a:cxnLst/>
              <a:rect l="l" t="t" r="r" b="b"/>
              <a:pathLst>
                <a:path w="1681479"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30" y="1682725"/>
                  </a:lnTo>
                  <a:lnTo>
                    <a:pt x="1157170" y="1666313"/>
                  </a:lnTo>
                  <a:lnTo>
                    <a:pt x="1198487" y="1647650"/>
                  </a:lnTo>
                  <a:lnTo>
                    <a:pt x="1238610" y="1626808"/>
                  </a:lnTo>
                  <a:lnTo>
                    <a:pt x="1277467" y="1603860"/>
                  </a:lnTo>
                  <a:lnTo>
                    <a:pt x="1314987" y="1578880"/>
                  </a:lnTo>
                  <a:lnTo>
                    <a:pt x="1351100" y="1551940"/>
                  </a:lnTo>
                  <a:lnTo>
                    <a:pt x="1385734" y="1523114"/>
                  </a:lnTo>
                  <a:lnTo>
                    <a:pt x="1418819" y="1492474"/>
                  </a:lnTo>
                  <a:lnTo>
                    <a:pt x="1450284" y="1460094"/>
                  </a:lnTo>
                  <a:lnTo>
                    <a:pt x="1480058" y="1426047"/>
                  </a:lnTo>
                  <a:lnTo>
                    <a:pt x="1508069" y="1390405"/>
                  </a:lnTo>
                  <a:lnTo>
                    <a:pt x="1534247" y="1353241"/>
                  </a:lnTo>
                  <a:lnTo>
                    <a:pt x="1558521" y="1314629"/>
                  </a:lnTo>
                  <a:lnTo>
                    <a:pt x="1580820" y="1274642"/>
                  </a:lnTo>
                  <a:lnTo>
                    <a:pt x="1601073"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3" y="496468"/>
                  </a:lnTo>
                  <a:lnTo>
                    <a:pt x="1580820" y="455179"/>
                  </a:lnTo>
                  <a:lnTo>
                    <a:pt x="1558521" y="415191"/>
                  </a:lnTo>
                  <a:lnTo>
                    <a:pt x="1534247" y="376580"/>
                  </a:lnTo>
                  <a:lnTo>
                    <a:pt x="1508069" y="339416"/>
                  </a:lnTo>
                  <a:lnTo>
                    <a:pt x="1480058" y="303775"/>
                  </a:lnTo>
                  <a:lnTo>
                    <a:pt x="1450284" y="269727"/>
                  </a:lnTo>
                  <a:lnTo>
                    <a:pt x="1418819" y="237347"/>
                  </a:lnTo>
                  <a:lnTo>
                    <a:pt x="1385734" y="206708"/>
                  </a:lnTo>
                  <a:lnTo>
                    <a:pt x="1351100" y="177882"/>
                  </a:lnTo>
                  <a:lnTo>
                    <a:pt x="1314987" y="150943"/>
                  </a:lnTo>
                  <a:lnTo>
                    <a:pt x="1277467" y="125963"/>
                  </a:lnTo>
                  <a:lnTo>
                    <a:pt x="1238610" y="103015"/>
                  </a:lnTo>
                  <a:lnTo>
                    <a:pt x="1198487" y="82174"/>
                  </a:lnTo>
                  <a:lnTo>
                    <a:pt x="1157170" y="63510"/>
                  </a:lnTo>
                  <a:lnTo>
                    <a:pt x="1114730"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24">
              <a:extLst>
                <a:ext uri="{FF2B5EF4-FFF2-40B4-BE49-F238E27FC236}">
                  <a16:creationId xmlns:a16="http://schemas.microsoft.com/office/drawing/2014/main" id="{380BF0AC-7A3B-468C-BC08-040312CF3CEF}"/>
                </a:ext>
              </a:extLst>
            </p:cNvPr>
            <p:cNvSpPr/>
            <p:nvPr/>
          </p:nvSpPr>
          <p:spPr>
            <a:xfrm>
              <a:off x="7052143"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30" y="47099"/>
                  </a:lnTo>
                  <a:lnTo>
                    <a:pt x="1157170" y="63510"/>
                  </a:lnTo>
                  <a:lnTo>
                    <a:pt x="1198487" y="82174"/>
                  </a:lnTo>
                  <a:lnTo>
                    <a:pt x="1238610" y="103015"/>
                  </a:lnTo>
                  <a:lnTo>
                    <a:pt x="1277467" y="125963"/>
                  </a:lnTo>
                  <a:lnTo>
                    <a:pt x="1314987" y="150943"/>
                  </a:lnTo>
                  <a:lnTo>
                    <a:pt x="1351100" y="177882"/>
                  </a:lnTo>
                  <a:lnTo>
                    <a:pt x="1385734" y="206708"/>
                  </a:lnTo>
                  <a:lnTo>
                    <a:pt x="1418819" y="237347"/>
                  </a:lnTo>
                  <a:lnTo>
                    <a:pt x="1450284" y="269727"/>
                  </a:lnTo>
                  <a:lnTo>
                    <a:pt x="1480058" y="303775"/>
                  </a:lnTo>
                  <a:lnTo>
                    <a:pt x="1508069" y="339416"/>
                  </a:lnTo>
                  <a:lnTo>
                    <a:pt x="1534247" y="376580"/>
                  </a:lnTo>
                  <a:lnTo>
                    <a:pt x="1558521" y="415191"/>
                  </a:lnTo>
                  <a:lnTo>
                    <a:pt x="1580820" y="455179"/>
                  </a:lnTo>
                  <a:lnTo>
                    <a:pt x="1601073"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3" y="1233352"/>
                  </a:lnTo>
                  <a:lnTo>
                    <a:pt x="1580820" y="1274642"/>
                  </a:lnTo>
                  <a:lnTo>
                    <a:pt x="1558521" y="1314629"/>
                  </a:lnTo>
                  <a:lnTo>
                    <a:pt x="1534247" y="1353241"/>
                  </a:lnTo>
                  <a:lnTo>
                    <a:pt x="1508069" y="1390405"/>
                  </a:lnTo>
                  <a:lnTo>
                    <a:pt x="1480058" y="1426047"/>
                  </a:lnTo>
                  <a:lnTo>
                    <a:pt x="1450284" y="1460094"/>
                  </a:lnTo>
                  <a:lnTo>
                    <a:pt x="1418819" y="1492474"/>
                  </a:lnTo>
                  <a:lnTo>
                    <a:pt x="1385734" y="1523114"/>
                  </a:lnTo>
                  <a:lnTo>
                    <a:pt x="1351100" y="1551940"/>
                  </a:lnTo>
                  <a:lnTo>
                    <a:pt x="1314987" y="1578880"/>
                  </a:lnTo>
                  <a:lnTo>
                    <a:pt x="1277467" y="1603860"/>
                  </a:lnTo>
                  <a:lnTo>
                    <a:pt x="1238610" y="1626808"/>
                  </a:lnTo>
                  <a:lnTo>
                    <a:pt x="1198487" y="1647650"/>
                  </a:lnTo>
                  <a:lnTo>
                    <a:pt x="1157170" y="1666313"/>
                  </a:lnTo>
                  <a:lnTo>
                    <a:pt x="1114730"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25">
              <a:extLst>
                <a:ext uri="{FF2B5EF4-FFF2-40B4-BE49-F238E27FC236}">
                  <a16:creationId xmlns:a16="http://schemas.microsoft.com/office/drawing/2014/main" id="{AE307094-CFE3-4F12-97E0-97A2631A3302}"/>
                </a:ext>
              </a:extLst>
            </p:cNvPr>
            <p:cNvSpPr/>
            <p:nvPr/>
          </p:nvSpPr>
          <p:spPr>
            <a:xfrm>
              <a:off x="7843945" y="1503279"/>
              <a:ext cx="917575" cy="925830"/>
            </a:xfrm>
            <a:custGeom>
              <a:avLst/>
              <a:gdLst/>
              <a:ahLst/>
              <a:cxnLst/>
              <a:rect l="l" t="t" r="r" b="b"/>
              <a:pathLst>
                <a:path w="917575" h="925829">
                  <a:moveTo>
                    <a:pt x="334092" y="48336"/>
                  </a:moveTo>
                  <a:lnTo>
                    <a:pt x="50627" y="48336"/>
                  </a:lnTo>
                  <a:lnTo>
                    <a:pt x="100848" y="49756"/>
                  </a:lnTo>
                  <a:lnTo>
                    <a:pt x="150549" y="54291"/>
                  </a:lnTo>
                  <a:lnTo>
                    <a:pt x="199614" y="61885"/>
                  </a:lnTo>
                  <a:lnTo>
                    <a:pt x="247928" y="72485"/>
                  </a:lnTo>
                  <a:lnTo>
                    <a:pt x="295376" y="86038"/>
                  </a:lnTo>
                  <a:lnTo>
                    <a:pt x="341844" y="102489"/>
                  </a:lnTo>
                  <a:lnTo>
                    <a:pt x="387216" y="121785"/>
                  </a:lnTo>
                  <a:lnTo>
                    <a:pt x="431377" y="143873"/>
                  </a:lnTo>
                  <a:lnTo>
                    <a:pt x="474212" y="168698"/>
                  </a:lnTo>
                  <a:lnTo>
                    <a:pt x="515607" y="196207"/>
                  </a:lnTo>
                  <a:lnTo>
                    <a:pt x="555446" y="226346"/>
                  </a:lnTo>
                  <a:lnTo>
                    <a:pt x="593614" y="259061"/>
                  </a:lnTo>
                  <a:lnTo>
                    <a:pt x="629996" y="294299"/>
                  </a:lnTo>
                  <a:lnTo>
                    <a:pt x="663300" y="330647"/>
                  </a:lnTo>
                  <a:lnTo>
                    <a:pt x="694233" y="368652"/>
                  </a:lnTo>
                  <a:lnTo>
                    <a:pt x="722765" y="408203"/>
                  </a:lnTo>
                  <a:lnTo>
                    <a:pt x="748862" y="449190"/>
                  </a:lnTo>
                  <a:lnTo>
                    <a:pt x="772494" y="491502"/>
                  </a:lnTo>
                  <a:lnTo>
                    <a:pt x="793627" y="535028"/>
                  </a:lnTo>
                  <a:lnTo>
                    <a:pt x="812230" y="579656"/>
                  </a:lnTo>
                  <a:lnTo>
                    <a:pt x="828271" y="625276"/>
                  </a:lnTo>
                  <a:lnTo>
                    <a:pt x="841718" y="671776"/>
                  </a:lnTo>
                  <a:lnTo>
                    <a:pt x="852539" y="719047"/>
                  </a:lnTo>
                  <a:lnTo>
                    <a:pt x="860702" y="766976"/>
                  </a:lnTo>
                  <a:lnTo>
                    <a:pt x="866176" y="815453"/>
                  </a:lnTo>
                  <a:lnTo>
                    <a:pt x="868927" y="864367"/>
                  </a:lnTo>
                  <a:lnTo>
                    <a:pt x="868925" y="913607"/>
                  </a:lnTo>
                  <a:lnTo>
                    <a:pt x="881046" y="915480"/>
                  </a:lnTo>
                  <a:lnTo>
                    <a:pt x="893102" y="918057"/>
                  </a:lnTo>
                  <a:lnTo>
                    <a:pt x="905062" y="921348"/>
                  </a:lnTo>
                  <a:lnTo>
                    <a:pt x="916898" y="925361"/>
                  </a:lnTo>
                  <a:lnTo>
                    <a:pt x="917520" y="876074"/>
                  </a:lnTo>
                  <a:lnTo>
                    <a:pt x="915526" y="827070"/>
                  </a:lnTo>
                  <a:lnTo>
                    <a:pt x="910945" y="778447"/>
                  </a:lnTo>
                  <a:lnTo>
                    <a:pt x="903806" y="730304"/>
                  </a:lnTo>
                  <a:lnTo>
                    <a:pt x="894136" y="682739"/>
                  </a:lnTo>
                  <a:lnTo>
                    <a:pt x="881964" y="635853"/>
                  </a:lnTo>
                  <a:lnTo>
                    <a:pt x="867319" y="589743"/>
                  </a:lnTo>
                  <a:lnTo>
                    <a:pt x="850229" y="544509"/>
                  </a:lnTo>
                  <a:lnTo>
                    <a:pt x="830723" y="500249"/>
                  </a:lnTo>
                  <a:lnTo>
                    <a:pt x="808830" y="457063"/>
                  </a:lnTo>
                  <a:lnTo>
                    <a:pt x="784578" y="415049"/>
                  </a:lnTo>
                  <a:lnTo>
                    <a:pt x="757995" y="374305"/>
                  </a:lnTo>
                  <a:lnTo>
                    <a:pt x="729110" y="334932"/>
                  </a:lnTo>
                  <a:lnTo>
                    <a:pt x="697952" y="297027"/>
                  </a:lnTo>
                  <a:lnTo>
                    <a:pt x="664549" y="260690"/>
                  </a:lnTo>
                  <a:lnTo>
                    <a:pt x="630110" y="227131"/>
                  </a:lnTo>
                  <a:lnTo>
                    <a:pt x="593924" y="195536"/>
                  </a:lnTo>
                  <a:lnTo>
                    <a:pt x="556072" y="165989"/>
                  </a:lnTo>
                  <a:lnTo>
                    <a:pt x="516636" y="138573"/>
                  </a:lnTo>
                  <a:lnTo>
                    <a:pt x="475696" y="113371"/>
                  </a:lnTo>
                  <a:lnTo>
                    <a:pt x="433335" y="90468"/>
                  </a:lnTo>
                  <a:lnTo>
                    <a:pt x="389632" y="69947"/>
                  </a:lnTo>
                  <a:lnTo>
                    <a:pt x="344669" y="51890"/>
                  </a:lnTo>
                  <a:lnTo>
                    <a:pt x="334092" y="48336"/>
                  </a:lnTo>
                  <a:close/>
                </a:path>
                <a:path w="917575" h="925829">
                  <a:moveTo>
                    <a:pt x="52974" y="0"/>
                  </a:moveTo>
                  <a:lnTo>
                    <a:pt x="6299" y="1285"/>
                  </a:lnTo>
                  <a:lnTo>
                    <a:pt x="5313" y="8172"/>
                  </a:lnTo>
                  <a:lnTo>
                    <a:pt x="4113" y="15111"/>
                  </a:lnTo>
                  <a:lnTo>
                    <a:pt x="2691" y="22100"/>
                  </a:lnTo>
                  <a:lnTo>
                    <a:pt x="1043" y="29137"/>
                  </a:lnTo>
                  <a:lnTo>
                    <a:pt x="1043" y="37129"/>
                  </a:lnTo>
                  <a:lnTo>
                    <a:pt x="629" y="43940"/>
                  </a:lnTo>
                  <a:lnTo>
                    <a:pt x="0" y="50082"/>
                  </a:lnTo>
                  <a:lnTo>
                    <a:pt x="50627" y="48336"/>
                  </a:lnTo>
                  <a:lnTo>
                    <a:pt x="334092" y="48336"/>
                  </a:lnTo>
                  <a:lnTo>
                    <a:pt x="298527" y="36383"/>
                  </a:lnTo>
                  <a:lnTo>
                    <a:pt x="251287" y="23508"/>
                  </a:lnTo>
                  <a:lnTo>
                    <a:pt x="203031" y="13348"/>
                  </a:lnTo>
                  <a:lnTo>
                    <a:pt x="153839" y="5988"/>
                  </a:lnTo>
                  <a:lnTo>
                    <a:pt x="103793" y="1511"/>
                  </a:lnTo>
                  <a:lnTo>
                    <a:pt x="52974"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26">
              <a:extLst>
                <a:ext uri="{FF2B5EF4-FFF2-40B4-BE49-F238E27FC236}">
                  <a16:creationId xmlns:a16="http://schemas.microsoft.com/office/drawing/2014/main" id="{DE0AAF6F-0B99-4E85-B497-C6BE4AFECA66}"/>
                </a:ext>
              </a:extLst>
            </p:cNvPr>
            <p:cNvSpPr txBox="1"/>
            <p:nvPr/>
          </p:nvSpPr>
          <p:spPr>
            <a:xfrm>
              <a:off x="7461464" y="1785920"/>
              <a:ext cx="904875" cy="367621"/>
            </a:xfrm>
            <a:prstGeom prst="rect">
              <a:avLst/>
            </a:prstGeom>
          </p:spPr>
          <p:txBody>
            <a:bodyPr vert="horz" wrap="square" lIns="0" tIns="15875" rIns="0" bIns="0" rtlCol="0">
              <a:spAutoFit/>
            </a:bodyPr>
            <a:lstStyle/>
            <a:p>
              <a:pPr marL="12700" marR="0" lvl="0" indent="0" algn="ctr" defTabSz="914400" rtl="0" eaLnBrk="1" fontAlgn="auto" latinLnBrk="0" hangingPunct="1">
                <a:lnSpc>
                  <a:spcPct val="100000"/>
                </a:lnSpc>
                <a:spcBef>
                  <a:spcPts val="125"/>
                </a:spcBef>
                <a:spcAft>
                  <a:spcPts val="0"/>
                </a:spcAft>
                <a:buClrTx/>
                <a:buSzTx/>
                <a:buFontTx/>
                <a:buNone/>
                <a:tabLst/>
                <a:defRPr/>
              </a:pP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2</a:t>
              </a:r>
              <a:r>
                <a:rPr kumimoji="0" lang="en-IN" sz="3950" b="1" i="0" u="none" strike="noStrike" kern="1200" cap="none" spc="-330" normalizeH="0" baseline="0" noProof="0" dirty="0">
                  <a:ln>
                    <a:noFill/>
                  </a:ln>
                  <a:solidFill>
                    <a:srgbClr val="00AFEF"/>
                  </a:solidFill>
                  <a:effectLst/>
                  <a:uLnTx/>
                  <a:uFillTx/>
                  <a:latin typeface="Times New Roman"/>
                  <a:ea typeface="+mn-ea"/>
                  <a:cs typeface="Times New Roman"/>
                </a:rPr>
                <a:t>7</a:t>
              </a: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6" name="object 27">
              <a:extLst>
                <a:ext uri="{FF2B5EF4-FFF2-40B4-BE49-F238E27FC236}">
                  <a16:creationId xmlns:a16="http://schemas.microsoft.com/office/drawing/2014/main" id="{92457178-AED3-48B6-9F4B-0B66D141EE5D}"/>
                </a:ext>
              </a:extLst>
            </p:cNvPr>
            <p:cNvSpPr txBox="1"/>
            <p:nvPr/>
          </p:nvSpPr>
          <p:spPr>
            <a:xfrm>
              <a:off x="7065504" y="2249767"/>
              <a:ext cx="1816906" cy="452858"/>
            </a:xfrm>
            <a:prstGeom prst="rect">
              <a:avLst/>
            </a:prstGeom>
          </p:spPr>
          <p:txBody>
            <a:bodyPr vert="horz" wrap="square" lIns="0" tIns="45085" rIns="0" bIns="0" rtlCol="0">
              <a:spAutoFit/>
            </a:bodyPr>
            <a:lstStyle/>
            <a:p>
              <a:pPr marL="12700" marR="5080" lvl="0" indent="0" algn="ctr" defTabSz="914400" rtl="0" eaLnBrk="1" fontAlgn="auto" latinLnBrk="0" hangingPunct="1">
                <a:lnSpc>
                  <a:spcPct val="77800"/>
                </a:lnSpc>
                <a:spcBef>
                  <a:spcPts val="355"/>
                </a:spcBef>
                <a:spcAft>
                  <a:spcPts val="0"/>
                </a:spcAft>
                <a:buClrTx/>
                <a:buSzTx/>
                <a:buFontTx/>
                <a:buNone/>
                <a:tabLst/>
                <a:defRPr/>
              </a:pPr>
              <a:r>
                <a:rPr kumimoji="0" lang="en-US" sz="1750" b="1" i="0" u="none" strike="noStrike" kern="1200" cap="none" spc="-2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UWM </a:t>
              </a:r>
              <a:r>
                <a:rPr kumimoji="0" sz="1750" b="1" i="0" u="none" strike="noStrike" kern="1200" cap="none" spc="-1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endParaRPr kumimoji="0" lang="en-US"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Safaimitra</a:t>
              </a:r>
              <a:r>
                <a:rPr kumimoji="0" lang="en-US"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Suraksha</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35560" marR="0" lvl="0" indent="0" algn="ctr" defTabSz="914400" rtl="0" eaLnBrk="1" fontAlgn="auto" latinLnBrk="0" hangingPunct="1">
                <a:lnSpc>
                  <a:spcPct val="100000"/>
                </a:lnSpc>
                <a:spcBef>
                  <a:spcPts val="114"/>
                </a:spcBef>
                <a:spcAft>
                  <a:spcPts val="0"/>
                </a:spcAft>
                <a:buClrTx/>
                <a:buSzTx/>
                <a:buFontTx/>
                <a:buNone/>
                <a:tabLst/>
                <a:defRPr/>
              </a:pPr>
              <a:r>
                <a:rPr kumimoji="0" lang="en-IN" sz="1750" b="1" i="0" u="none" strike="noStrike" kern="1200" cap="none" spc="2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1,320</a:t>
              </a:r>
              <a:r>
                <a:rPr kumimoji="0" sz="1750" b="1" i="0" u="none" strike="noStrike" kern="1200" cap="none" spc="-2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37" name="object 28">
              <a:extLst>
                <a:ext uri="{FF2B5EF4-FFF2-40B4-BE49-F238E27FC236}">
                  <a16:creationId xmlns:a16="http://schemas.microsoft.com/office/drawing/2014/main" id="{6219FD19-00FA-4EA7-8A63-C40F86DC9CE6}"/>
                </a:ext>
              </a:extLst>
            </p:cNvPr>
            <p:cNvSpPr/>
            <p:nvPr/>
          </p:nvSpPr>
          <p:spPr>
            <a:xfrm>
              <a:off x="4954927" y="1531211"/>
              <a:ext cx="1681480" cy="1730375"/>
            </a:xfrm>
            <a:custGeom>
              <a:avLst/>
              <a:gdLst/>
              <a:ahLst/>
              <a:cxnLst/>
              <a:rect l="l" t="t" r="r" b="b"/>
              <a:pathLst>
                <a:path w="1681479" h="1730375">
                  <a:moveTo>
                    <a:pt x="840463" y="0"/>
                  </a:moveTo>
                  <a:lnTo>
                    <a:pt x="792770" y="1369"/>
                  </a:lnTo>
                  <a:lnTo>
                    <a:pt x="745775" y="5427"/>
                  </a:lnTo>
                  <a:lnTo>
                    <a:pt x="699549" y="12103"/>
                  </a:lnTo>
                  <a:lnTo>
                    <a:pt x="654162" y="21322"/>
                  </a:lnTo>
                  <a:lnTo>
                    <a:pt x="609687" y="33011"/>
                  </a:lnTo>
                  <a:lnTo>
                    <a:pt x="566194" y="47099"/>
                  </a:lnTo>
                  <a:lnTo>
                    <a:pt x="523753" y="63510"/>
                  </a:lnTo>
                  <a:lnTo>
                    <a:pt x="482436" y="82174"/>
                  </a:lnTo>
                  <a:lnTo>
                    <a:pt x="442313" y="103015"/>
                  </a:lnTo>
                  <a:lnTo>
                    <a:pt x="403456" y="125963"/>
                  </a:lnTo>
                  <a:lnTo>
                    <a:pt x="365936" y="150943"/>
                  </a:lnTo>
                  <a:lnTo>
                    <a:pt x="329823" y="177882"/>
                  </a:lnTo>
                  <a:lnTo>
                    <a:pt x="295189" y="206708"/>
                  </a:lnTo>
                  <a:lnTo>
                    <a:pt x="262104" y="237347"/>
                  </a:lnTo>
                  <a:lnTo>
                    <a:pt x="230639" y="269727"/>
                  </a:lnTo>
                  <a:lnTo>
                    <a:pt x="200866" y="303775"/>
                  </a:lnTo>
                  <a:lnTo>
                    <a:pt x="172855" y="339416"/>
                  </a:lnTo>
                  <a:lnTo>
                    <a:pt x="146677" y="376580"/>
                  </a:lnTo>
                  <a:lnTo>
                    <a:pt x="122403" y="415191"/>
                  </a:lnTo>
                  <a:lnTo>
                    <a:pt x="100104" y="455179"/>
                  </a:lnTo>
                  <a:lnTo>
                    <a:pt x="79851" y="496468"/>
                  </a:lnTo>
                  <a:lnTo>
                    <a:pt x="61715" y="538987"/>
                  </a:lnTo>
                  <a:lnTo>
                    <a:pt x="45767" y="582662"/>
                  </a:lnTo>
                  <a:lnTo>
                    <a:pt x="32078"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8" y="1102399"/>
                  </a:lnTo>
                  <a:lnTo>
                    <a:pt x="45767" y="1147158"/>
                  </a:lnTo>
                  <a:lnTo>
                    <a:pt x="61715" y="1190833"/>
                  </a:lnTo>
                  <a:lnTo>
                    <a:pt x="79851" y="1233352"/>
                  </a:lnTo>
                  <a:lnTo>
                    <a:pt x="100104" y="1274642"/>
                  </a:lnTo>
                  <a:lnTo>
                    <a:pt x="122403" y="1314629"/>
                  </a:lnTo>
                  <a:lnTo>
                    <a:pt x="146677" y="1353241"/>
                  </a:lnTo>
                  <a:lnTo>
                    <a:pt x="172855" y="1390405"/>
                  </a:lnTo>
                  <a:lnTo>
                    <a:pt x="200866" y="1426047"/>
                  </a:lnTo>
                  <a:lnTo>
                    <a:pt x="230639" y="1460094"/>
                  </a:lnTo>
                  <a:lnTo>
                    <a:pt x="262104" y="1492474"/>
                  </a:lnTo>
                  <a:lnTo>
                    <a:pt x="295189" y="1523114"/>
                  </a:lnTo>
                  <a:lnTo>
                    <a:pt x="329823" y="1551940"/>
                  </a:lnTo>
                  <a:lnTo>
                    <a:pt x="365936" y="1578880"/>
                  </a:lnTo>
                  <a:lnTo>
                    <a:pt x="403456" y="1603860"/>
                  </a:lnTo>
                  <a:lnTo>
                    <a:pt x="442313" y="1626808"/>
                  </a:lnTo>
                  <a:lnTo>
                    <a:pt x="482436" y="1647650"/>
                  </a:lnTo>
                  <a:lnTo>
                    <a:pt x="523753" y="1666313"/>
                  </a:lnTo>
                  <a:lnTo>
                    <a:pt x="566194" y="1682725"/>
                  </a:lnTo>
                  <a:lnTo>
                    <a:pt x="609687" y="1696812"/>
                  </a:lnTo>
                  <a:lnTo>
                    <a:pt x="654162" y="1708502"/>
                  </a:lnTo>
                  <a:lnTo>
                    <a:pt x="699549"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29" y="1682725"/>
                  </a:lnTo>
                  <a:lnTo>
                    <a:pt x="1157170" y="1666313"/>
                  </a:lnTo>
                  <a:lnTo>
                    <a:pt x="1198487" y="1647650"/>
                  </a:lnTo>
                  <a:lnTo>
                    <a:pt x="1238609" y="1626808"/>
                  </a:lnTo>
                  <a:lnTo>
                    <a:pt x="1277466" y="1603860"/>
                  </a:lnTo>
                  <a:lnTo>
                    <a:pt x="1314986" y="1578880"/>
                  </a:lnTo>
                  <a:lnTo>
                    <a:pt x="1351098" y="1551940"/>
                  </a:lnTo>
                  <a:lnTo>
                    <a:pt x="1385733" y="1523114"/>
                  </a:lnTo>
                  <a:lnTo>
                    <a:pt x="1418818" y="1492474"/>
                  </a:lnTo>
                  <a:lnTo>
                    <a:pt x="1450282" y="1460094"/>
                  </a:lnTo>
                  <a:lnTo>
                    <a:pt x="1480056" y="1426047"/>
                  </a:lnTo>
                  <a:lnTo>
                    <a:pt x="1508067" y="1390405"/>
                  </a:lnTo>
                  <a:lnTo>
                    <a:pt x="1534245" y="1353241"/>
                  </a:lnTo>
                  <a:lnTo>
                    <a:pt x="1558519" y="1314629"/>
                  </a:lnTo>
                  <a:lnTo>
                    <a:pt x="1580817" y="1274642"/>
                  </a:lnTo>
                  <a:lnTo>
                    <a:pt x="1601070" y="1233352"/>
                  </a:lnTo>
                  <a:lnTo>
                    <a:pt x="1619206" y="1190833"/>
                  </a:lnTo>
                  <a:lnTo>
                    <a:pt x="1635154" y="1147158"/>
                  </a:lnTo>
                  <a:lnTo>
                    <a:pt x="1648843" y="1102399"/>
                  </a:lnTo>
                  <a:lnTo>
                    <a:pt x="1660202" y="1056630"/>
                  </a:lnTo>
                  <a:lnTo>
                    <a:pt x="1669161" y="1009923"/>
                  </a:lnTo>
                  <a:lnTo>
                    <a:pt x="1675647" y="962353"/>
                  </a:lnTo>
                  <a:lnTo>
                    <a:pt x="1679592" y="913991"/>
                  </a:lnTo>
                  <a:lnTo>
                    <a:pt x="1680922" y="864910"/>
                  </a:lnTo>
                  <a:lnTo>
                    <a:pt x="1679592" y="815830"/>
                  </a:lnTo>
                  <a:lnTo>
                    <a:pt x="1675647" y="767468"/>
                  </a:lnTo>
                  <a:lnTo>
                    <a:pt x="1669161" y="719897"/>
                  </a:lnTo>
                  <a:lnTo>
                    <a:pt x="1660202" y="673190"/>
                  </a:lnTo>
                  <a:lnTo>
                    <a:pt x="1648843" y="627421"/>
                  </a:lnTo>
                  <a:lnTo>
                    <a:pt x="1635154" y="582662"/>
                  </a:lnTo>
                  <a:lnTo>
                    <a:pt x="1619206" y="538987"/>
                  </a:lnTo>
                  <a:lnTo>
                    <a:pt x="1601070" y="496468"/>
                  </a:lnTo>
                  <a:lnTo>
                    <a:pt x="1580817" y="455179"/>
                  </a:lnTo>
                  <a:lnTo>
                    <a:pt x="1558519" y="415191"/>
                  </a:lnTo>
                  <a:lnTo>
                    <a:pt x="1534245" y="376580"/>
                  </a:lnTo>
                  <a:lnTo>
                    <a:pt x="1508067" y="339416"/>
                  </a:lnTo>
                  <a:lnTo>
                    <a:pt x="1480056" y="303775"/>
                  </a:lnTo>
                  <a:lnTo>
                    <a:pt x="1450282" y="269727"/>
                  </a:lnTo>
                  <a:lnTo>
                    <a:pt x="1418818" y="237347"/>
                  </a:lnTo>
                  <a:lnTo>
                    <a:pt x="1385733" y="206708"/>
                  </a:lnTo>
                  <a:lnTo>
                    <a:pt x="1351098" y="177882"/>
                  </a:lnTo>
                  <a:lnTo>
                    <a:pt x="1314986" y="150943"/>
                  </a:lnTo>
                  <a:lnTo>
                    <a:pt x="1277466" y="125963"/>
                  </a:lnTo>
                  <a:lnTo>
                    <a:pt x="1238609" y="103015"/>
                  </a:lnTo>
                  <a:lnTo>
                    <a:pt x="1198487" y="82174"/>
                  </a:lnTo>
                  <a:lnTo>
                    <a:pt x="1157170" y="63510"/>
                  </a:lnTo>
                  <a:lnTo>
                    <a:pt x="1114729"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9">
              <a:extLst>
                <a:ext uri="{FF2B5EF4-FFF2-40B4-BE49-F238E27FC236}">
                  <a16:creationId xmlns:a16="http://schemas.microsoft.com/office/drawing/2014/main" id="{08790523-2E97-48E1-B125-20234118D226}"/>
                </a:ext>
              </a:extLst>
            </p:cNvPr>
            <p:cNvSpPr/>
            <p:nvPr/>
          </p:nvSpPr>
          <p:spPr>
            <a:xfrm>
              <a:off x="4954927"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29" y="47099"/>
                  </a:lnTo>
                  <a:lnTo>
                    <a:pt x="1157170" y="63510"/>
                  </a:lnTo>
                  <a:lnTo>
                    <a:pt x="1198487" y="82174"/>
                  </a:lnTo>
                  <a:lnTo>
                    <a:pt x="1238609" y="103015"/>
                  </a:lnTo>
                  <a:lnTo>
                    <a:pt x="1277466" y="125963"/>
                  </a:lnTo>
                  <a:lnTo>
                    <a:pt x="1314986" y="150943"/>
                  </a:lnTo>
                  <a:lnTo>
                    <a:pt x="1351098" y="177882"/>
                  </a:lnTo>
                  <a:lnTo>
                    <a:pt x="1385733" y="206708"/>
                  </a:lnTo>
                  <a:lnTo>
                    <a:pt x="1418818" y="237347"/>
                  </a:lnTo>
                  <a:lnTo>
                    <a:pt x="1450282" y="269727"/>
                  </a:lnTo>
                  <a:lnTo>
                    <a:pt x="1480056" y="303775"/>
                  </a:lnTo>
                  <a:lnTo>
                    <a:pt x="1508067" y="339416"/>
                  </a:lnTo>
                  <a:lnTo>
                    <a:pt x="1534245" y="376580"/>
                  </a:lnTo>
                  <a:lnTo>
                    <a:pt x="1558519" y="415191"/>
                  </a:lnTo>
                  <a:lnTo>
                    <a:pt x="1580817" y="455179"/>
                  </a:lnTo>
                  <a:lnTo>
                    <a:pt x="1601070" y="496468"/>
                  </a:lnTo>
                  <a:lnTo>
                    <a:pt x="1619206" y="538987"/>
                  </a:lnTo>
                  <a:lnTo>
                    <a:pt x="1635154" y="582662"/>
                  </a:lnTo>
                  <a:lnTo>
                    <a:pt x="1648843" y="627421"/>
                  </a:lnTo>
                  <a:lnTo>
                    <a:pt x="1660202" y="673190"/>
                  </a:lnTo>
                  <a:lnTo>
                    <a:pt x="1669161" y="719897"/>
                  </a:lnTo>
                  <a:lnTo>
                    <a:pt x="1675647" y="767468"/>
                  </a:lnTo>
                  <a:lnTo>
                    <a:pt x="1679592" y="815830"/>
                  </a:lnTo>
                  <a:lnTo>
                    <a:pt x="1680922" y="864910"/>
                  </a:lnTo>
                  <a:lnTo>
                    <a:pt x="1679592" y="913991"/>
                  </a:lnTo>
                  <a:lnTo>
                    <a:pt x="1675647" y="962353"/>
                  </a:lnTo>
                  <a:lnTo>
                    <a:pt x="1669161" y="1009923"/>
                  </a:lnTo>
                  <a:lnTo>
                    <a:pt x="1660202" y="1056630"/>
                  </a:lnTo>
                  <a:lnTo>
                    <a:pt x="1648843" y="1102399"/>
                  </a:lnTo>
                  <a:lnTo>
                    <a:pt x="1635154" y="1147158"/>
                  </a:lnTo>
                  <a:lnTo>
                    <a:pt x="1619206" y="1190833"/>
                  </a:lnTo>
                  <a:lnTo>
                    <a:pt x="1601070" y="1233352"/>
                  </a:lnTo>
                  <a:lnTo>
                    <a:pt x="1580817" y="1274642"/>
                  </a:lnTo>
                  <a:lnTo>
                    <a:pt x="1558519" y="1314629"/>
                  </a:lnTo>
                  <a:lnTo>
                    <a:pt x="1534245" y="1353241"/>
                  </a:lnTo>
                  <a:lnTo>
                    <a:pt x="1508067" y="1390405"/>
                  </a:lnTo>
                  <a:lnTo>
                    <a:pt x="1480056" y="1426047"/>
                  </a:lnTo>
                  <a:lnTo>
                    <a:pt x="1450282" y="1460094"/>
                  </a:lnTo>
                  <a:lnTo>
                    <a:pt x="1418818" y="1492474"/>
                  </a:lnTo>
                  <a:lnTo>
                    <a:pt x="1385733" y="1523114"/>
                  </a:lnTo>
                  <a:lnTo>
                    <a:pt x="1351098" y="1551940"/>
                  </a:lnTo>
                  <a:lnTo>
                    <a:pt x="1314986" y="1578880"/>
                  </a:lnTo>
                  <a:lnTo>
                    <a:pt x="1277466" y="1603860"/>
                  </a:lnTo>
                  <a:lnTo>
                    <a:pt x="1238609" y="1626808"/>
                  </a:lnTo>
                  <a:lnTo>
                    <a:pt x="1198487" y="1647650"/>
                  </a:lnTo>
                  <a:lnTo>
                    <a:pt x="1157170" y="1666313"/>
                  </a:lnTo>
                  <a:lnTo>
                    <a:pt x="1114729"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49" y="1717721"/>
                  </a:lnTo>
                  <a:lnTo>
                    <a:pt x="654162" y="1708502"/>
                  </a:lnTo>
                  <a:lnTo>
                    <a:pt x="609687" y="1696812"/>
                  </a:lnTo>
                  <a:lnTo>
                    <a:pt x="566194" y="1682725"/>
                  </a:lnTo>
                  <a:lnTo>
                    <a:pt x="523753" y="1666313"/>
                  </a:lnTo>
                  <a:lnTo>
                    <a:pt x="482436" y="1647650"/>
                  </a:lnTo>
                  <a:lnTo>
                    <a:pt x="442313" y="1626808"/>
                  </a:lnTo>
                  <a:lnTo>
                    <a:pt x="403456" y="1603860"/>
                  </a:lnTo>
                  <a:lnTo>
                    <a:pt x="365936" y="1578880"/>
                  </a:lnTo>
                  <a:lnTo>
                    <a:pt x="329823" y="1551940"/>
                  </a:lnTo>
                  <a:lnTo>
                    <a:pt x="295189" y="1523114"/>
                  </a:lnTo>
                  <a:lnTo>
                    <a:pt x="262104" y="1492474"/>
                  </a:lnTo>
                  <a:lnTo>
                    <a:pt x="230639" y="1460094"/>
                  </a:lnTo>
                  <a:lnTo>
                    <a:pt x="200866" y="1426047"/>
                  </a:lnTo>
                  <a:lnTo>
                    <a:pt x="172855" y="1390405"/>
                  </a:lnTo>
                  <a:lnTo>
                    <a:pt x="146677" y="1353241"/>
                  </a:lnTo>
                  <a:lnTo>
                    <a:pt x="122403" y="1314629"/>
                  </a:lnTo>
                  <a:lnTo>
                    <a:pt x="100104" y="1274642"/>
                  </a:lnTo>
                  <a:lnTo>
                    <a:pt x="79851" y="1233352"/>
                  </a:lnTo>
                  <a:lnTo>
                    <a:pt x="61715" y="1190833"/>
                  </a:lnTo>
                  <a:lnTo>
                    <a:pt x="45767" y="1147158"/>
                  </a:lnTo>
                  <a:lnTo>
                    <a:pt x="32078"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8" y="627421"/>
                  </a:lnTo>
                  <a:lnTo>
                    <a:pt x="45767" y="582662"/>
                  </a:lnTo>
                  <a:lnTo>
                    <a:pt x="61715" y="538987"/>
                  </a:lnTo>
                  <a:lnTo>
                    <a:pt x="79851" y="496468"/>
                  </a:lnTo>
                  <a:lnTo>
                    <a:pt x="100104" y="455179"/>
                  </a:lnTo>
                  <a:lnTo>
                    <a:pt x="122403" y="415191"/>
                  </a:lnTo>
                  <a:lnTo>
                    <a:pt x="146677" y="376580"/>
                  </a:lnTo>
                  <a:lnTo>
                    <a:pt x="172855" y="339416"/>
                  </a:lnTo>
                  <a:lnTo>
                    <a:pt x="200866" y="303775"/>
                  </a:lnTo>
                  <a:lnTo>
                    <a:pt x="230639" y="269727"/>
                  </a:lnTo>
                  <a:lnTo>
                    <a:pt x="262104" y="237347"/>
                  </a:lnTo>
                  <a:lnTo>
                    <a:pt x="295189" y="206708"/>
                  </a:lnTo>
                  <a:lnTo>
                    <a:pt x="329823" y="177882"/>
                  </a:lnTo>
                  <a:lnTo>
                    <a:pt x="365936" y="150943"/>
                  </a:lnTo>
                  <a:lnTo>
                    <a:pt x="403456" y="125963"/>
                  </a:lnTo>
                  <a:lnTo>
                    <a:pt x="442313" y="103015"/>
                  </a:lnTo>
                  <a:lnTo>
                    <a:pt x="482436" y="82174"/>
                  </a:lnTo>
                  <a:lnTo>
                    <a:pt x="523753" y="63510"/>
                  </a:lnTo>
                  <a:lnTo>
                    <a:pt x="566194" y="47099"/>
                  </a:lnTo>
                  <a:lnTo>
                    <a:pt x="609687" y="33011"/>
                  </a:lnTo>
                  <a:lnTo>
                    <a:pt x="654162" y="21322"/>
                  </a:lnTo>
                  <a:lnTo>
                    <a:pt x="699549" y="12103"/>
                  </a:lnTo>
                  <a:lnTo>
                    <a:pt x="745775" y="5427"/>
                  </a:lnTo>
                  <a:lnTo>
                    <a:pt x="792770" y="1369"/>
                  </a:lnTo>
                  <a:lnTo>
                    <a:pt x="840463" y="0"/>
                  </a:lnTo>
                  <a:close/>
                </a:path>
              </a:pathLst>
            </a:custGeom>
            <a:ln w="50799">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30">
              <a:extLst>
                <a:ext uri="{FF2B5EF4-FFF2-40B4-BE49-F238E27FC236}">
                  <a16:creationId xmlns:a16="http://schemas.microsoft.com/office/drawing/2014/main" id="{31C34F77-E826-450F-AF52-B29422DC3160}"/>
                </a:ext>
              </a:extLst>
            </p:cNvPr>
            <p:cNvSpPr/>
            <p:nvPr/>
          </p:nvSpPr>
          <p:spPr>
            <a:xfrm>
              <a:off x="5787704" y="1507908"/>
              <a:ext cx="868044" cy="1532890"/>
            </a:xfrm>
            <a:custGeom>
              <a:avLst/>
              <a:gdLst/>
              <a:ahLst/>
              <a:cxnLst/>
              <a:rect l="l" t="t" r="r" b="b"/>
              <a:pathLst>
                <a:path w="868045" h="1532890">
                  <a:moveTo>
                    <a:pt x="284313" y="48341"/>
                  </a:moveTo>
                  <a:lnTo>
                    <a:pt x="3181" y="48341"/>
                  </a:lnTo>
                  <a:lnTo>
                    <a:pt x="54787" y="49993"/>
                  </a:lnTo>
                  <a:lnTo>
                    <a:pt x="105540" y="54884"/>
                  </a:lnTo>
                  <a:lnTo>
                    <a:pt x="155346" y="62915"/>
                  </a:lnTo>
                  <a:lnTo>
                    <a:pt x="204107" y="73988"/>
                  </a:lnTo>
                  <a:lnTo>
                    <a:pt x="251729" y="88005"/>
                  </a:lnTo>
                  <a:lnTo>
                    <a:pt x="298115" y="104867"/>
                  </a:lnTo>
                  <a:lnTo>
                    <a:pt x="343171" y="124476"/>
                  </a:lnTo>
                  <a:lnTo>
                    <a:pt x="386800" y="146733"/>
                  </a:lnTo>
                  <a:lnTo>
                    <a:pt x="428907" y="171541"/>
                  </a:lnTo>
                  <a:lnTo>
                    <a:pt x="469397" y="198800"/>
                  </a:lnTo>
                  <a:lnTo>
                    <a:pt x="508172" y="228412"/>
                  </a:lnTo>
                  <a:lnTo>
                    <a:pt x="545139" y="260279"/>
                  </a:lnTo>
                  <a:lnTo>
                    <a:pt x="580200" y="294303"/>
                  </a:lnTo>
                  <a:lnTo>
                    <a:pt x="613298" y="330426"/>
                  </a:lnTo>
                  <a:lnTo>
                    <a:pt x="644298" y="368516"/>
                  </a:lnTo>
                  <a:lnTo>
                    <a:pt x="673105" y="408472"/>
                  </a:lnTo>
                  <a:lnTo>
                    <a:pt x="699623" y="450198"/>
                  </a:lnTo>
                  <a:lnTo>
                    <a:pt x="723756" y="493595"/>
                  </a:lnTo>
                  <a:lnTo>
                    <a:pt x="745408" y="538563"/>
                  </a:lnTo>
                  <a:lnTo>
                    <a:pt x="764484" y="585005"/>
                  </a:lnTo>
                  <a:lnTo>
                    <a:pt x="780888" y="632822"/>
                  </a:lnTo>
                  <a:lnTo>
                    <a:pt x="794524" y="681916"/>
                  </a:lnTo>
                  <a:lnTo>
                    <a:pt x="805296" y="732187"/>
                  </a:lnTo>
                  <a:lnTo>
                    <a:pt x="813109" y="783538"/>
                  </a:lnTo>
                  <a:lnTo>
                    <a:pt x="817867" y="835870"/>
                  </a:lnTo>
                  <a:lnTo>
                    <a:pt x="819475" y="889085"/>
                  </a:lnTo>
                  <a:lnTo>
                    <a:pt x="818073" y="938532"/>
                  </a:lnTo>
                  <a:lnTo>
                    <a:pt x="813896" y="987541"/>
                  </a:lnTo>
                  <a:lnTo>
                    <a:pt x="806988" y="1036001"/>
                  </a:lnTo>
                  <a:lnTo>
                    <a:pt x="797392" y="1083799"/>
                  </a:lnTo>
                  <a:lnTo>
                    <a:pt x="785152" y="1130824"/>
                  </a:lnTo>
                  <a:lnTo>
                    <a:pt x="770311" y="1176965"/>
                  </a:lnTo>
                  <a:lnTo>
                    <a:pt x="752912" y="1222111"/>
                  </a:lnTo>
                  <a:lnTo>
                    <a:pt x="733001" y="1266151"/>
                  </a:lnTo>
                  <a:lnTo>
                    <a:pt x="710619" y="1308972"/>
                  </a:lnTo>
                  <a:lnTo>
                    <a:pt x="685810" y="1350463"/>
                  </a:lnTo>
                  <a:lnTo>
                    <a:pt x="658618" y="1390514"/>
                  </a:lnTo>
                  <a:lnTo>
                    <a:pt x="629087" y="1429013"/>
                  </a:lnTo>
                  <a:lnTo>
                    <a:pt x="597260" y="1465848"/>
                  </a:lnTo>
                  <a:lnTo>
                    <a:pt x="563180" y="1500908"/>
                  </a:lnTo>
                  <a:lnTo>
                    <a:pt x="572809" y="1507971"/>
                  </a:lnTo>
                  <a:lnTo>
                    <a:pt x="582089" y="1515643"/>
                  </a:lnTo>
                  <a:lnTo>
                    <a:pt x="590993" y="1523925"/>
                  </a:lnTo>
                  <a:lnTo>
                    <a:pt x="599497" y="1532818"/>
                  </a:lnTo>
                  <a:lnTo>
                    <a:pt x="635151" y="1495831"/>
                  </a:lnTo>
                  <a:lnTo>
                    <a:pt x="668455" y="1456999"/>
                  </a:lnTo>
                  <a:lnTo>
                    <a:pt x="699360" y="1416439"/>
                  </a:lnTo>
                  <a:lnTo>
                    <a:pt x="727822" y="1374265"/>
                  </a:lnTo>
                  <a:lnTo>
                    <a:pt x="753793" y="1330593"/>
                  </a:lnTo>
                  <a:lnTo>
                    <a:pt x="777228" y="1285537"/>
                  </a:lnTo>
                  <a:lnTo>
                    <a:pt x="798079" y="1239212"/>
                  </a:lnTo>
                  <a:lnTo>
                    <a:pt x="816301" y="1191734"/>
                  </a:lnTo>
                  <a:lnTo>
                    <a:pt x="831847" y="1143217"/>
                  </a:lnTo>
                  <a:lnTo>
                    <a:pt x="844670" y="1093777"/>
                  </a:lnTo>
                  <a:lnTo>
                    <a:pt x="854725" y="1043529"/>
                  </a:lnTo>
                  <a:lnTo>
                    <a:pt x="861964" y="992588"/>
                  </a:lnTo>
                  <a:lnTo>
                    <a:pt x="866341" y="941068"/>
                  </a:lnTo>
                  <a:lnTo>
                    <a:pt x="867811" y="889085"/>
                  </a:lnTo>
                  <a:lnTo>
                    <a:pt x="866344" y="836886"/>
                  </a:lnTo>
                  <a:lnTo>
                    <a:pt x="861998" y="785478"/>
                  </a:lnTo>
                  <a:lnTo>
                    <a:pt x="854853" y="734946"/>
                  </a:lnTo>
                  <a:lnTo>
                    <a:pt x="844992" y="685371"/>
                  </a:lnTo>
                  <a:lnTo>
                    <a:pt x="832494" y="636839"/>
                  </a:lnTo>
                  <a:lnTo>
                    <a:pt x="817440" y="589431"/>
                  </a:lnTo>
                  <a:lnTo>
                    <a:pt x="799913" y="543233"/>
                  </a:lnTo>
                  <a:lnTo>
                    <a:pt x="779993" y="498326"/>
                  </a:lnTo>
                  <a:lnTo>
                    <a:pt x="757761" y="454795"/>
                  </a:lnTo>
                  <a:lnTo>
                    <a:pt x="733297" y="412723"/>
                  </a:lnTo>
                  <a:lnTo>
                    <a:pt x="706684" y="372194"/>
                  </a:lnTo>
                  <a:lnTo>
                    <a:pt x="678003" y="333290"/>
                  </a:lnTo>
                  <a:lnTo>
                    <a:pt x="647333" y="296095"/>
                  </a:lnTo>
                  <a:lnTo>
                    <a:pt x="614757" y="260694"/>
                  </a:lnTo>
                  <a:lnTo>
                    <a:pt x="580318" y="227134"/>
                  </a:lnTo>
                  <a:lnTo>
                    <a:pt x="544132" y="195539"/>
                  </a:lnTo>
                  <a:lnTo>
                    <a:pt x="506280" y="165991"/>
                  </a:lnTo>
                  <a:lnTo>
                    <a:pt x="466844" y="138575"/>
                  </a:lnTo>
                  <a:lnTo>
                    <a:pt x="425904" y="113373"/>
                  </a:lnTo>
                  <a:lnTo>
                    <a:pt x="383543" y="90469"/>
                  </a:lnTo>
                  <a:lnTo>
                    <a:pt x="339839" y="69948"/>
                  </a:lnTo>
                  <a:lnTo>
                    <a:pt x="294876" y="51891"/>
                  </a:lnTo>
                  <a:lnTo>
                    <a:pt x="284313" y="48341"/>
                  </a:lnTo>
                  <a:close/>
                </a:path>
                <a:path w="868045" h="1532890">
                  <a:moveTo>
                    <a:pt x="3181" y="0"/>
                  </a:moveTo>
                  <a:lnTo>
                    <a:pt x="0" y="21"/>
                  </a:lnTo>
                  <a:lnTo>
                    <a:pt x="377" y="11069"/>
                  </a:lnTo>
                  <a:lnTo>
                    <a:pt x="570" y="22653"/>
                  </a:lnTo>
                  <a:lnTo>
                    <a:pt x="636" y="48359"/>
                  </a:lnTo>
                  <a:lnTo>
                    <a:pt x="284313" y="48341"/>
                  </a:lnTo>
                  <a:lnTo>
                    <a:pt x="248734" y="36383"/>
                  </a:lnTo>
                  <a:lnTo>
                    <a:pt x="201495" y="23508"/>
                  </a:lnTo>
                  <a:lnTo>
                    <a:pt x="153238" y="13348"/>
                  </a:lnTo>
                  <a:lnTo>
                    <a:pt x="104046" y="5988"/>
                  </a:lnTo>
                  <a:lnTo>
                    <a:pt x="54000" y="1511"/>
                  </a:lnTo>
                  <a:lnTo>
                    <a:pt x="3181"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31">
              <a:extLst>
                <a:ext uri="{FF2B5EF4-FFF2-40B4-BE49-F238E27FC236}">
                  <a16:creationId xmlns:a16="http://schemas.microsoft.com/office/drawing/2014/main" id="{E8457118-FEA0-4ADE-9C69-CD86B15F6941}"/>
                </a:ext>
              </a:extLst>
            </p:cNvPr>
            <p:cNvSpPr txBox="1"/>
            <p:nvPr/>
          </p:nvSpPr>
          <p:spPr>
            <a:xfrm>
              <a:off x="5092299" y="1608696"/>
              <a:ext cx="1435735" cy="981583"/>
            </a:xfrm>
            <a:prstGeom prst="rect">
              <a:avLst/>
            </a:prstGeom>
          </p:spPr>
          <p:txBody>
            <a:bodyPr vert="horz" wrap="square" lIns="0" tIns="361950" rIns="0" bIns="0" rtlCol="0">
              <a:spAutoFit/>
            </a:bodyPr>
            <a:lstStyle/>
            <a:p>
              <a:pPr marL="0" marR="0" lvl="0" indent="0" algn="ctr" defTabSz="914400" rtl="0" eaLnBrk="1" fontAlgn="auto" latinLnBrk="0" hangingPunct="1">
                <a:lnSpc>
                  <a:spcPct val="100000"/>
                </a:lnSpc>
                <a:spcBef>
                  <a:spcPts val="2850"/>
                </a:spcBef>
                <a:spcAft>
                  <a:spcPts val="0"/>
                </a:spcAft>
                <a:buClrTx/>
                <a:buSzTx/>
                <a:buFontTx/>
                <a:buNone/>
                <a:tabLst/>
                <a:defRPr/>
              </a:pPr>
              <a:r>
                <a:rPr lang="en-IN" sz="3950" b="1" spc="-330" dirty="0">
                  <a:solidFill>
                    <a:srgbClr val="F58634"/>
                  </a:solidFill>
                  <a:latin typeface="Times New Roman"/>
                  <a:cs typeface="Times New Roman"/>
                </a:rPr>
                <a:t>40</a:t>
              </a:r>
              <a:r>
                <a:rPr kumimoji="0" sz="3950" b="1" i="0" u="none" strike="noStrike" kern="1200" cap="none" spc="-330" normalizeH="0" baseline="0" noProof="0" dirty="0">
                  <a:ln>
                    <a:noFill/>
                  </a:ln>
                  <a:solidFill>
                    <a:srgbClr val="F58634"/>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890"/>
                </a:spcBef>
                <a:spcAft>
                  <a:spcPts val="0"/>
                </a:spcAft>
                <a:buClrTx/>
                <a:buSzTx/>
                <a:buFontTx/>
                <a:buNone/>
                <a:tabLst/>
                <a:defRPr/>
              </a:pPr>
              <a:r>
                <a:rPr kumimoji="0" sz="175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Processing </a:t>
              </a:r>
              <a:r>
                <a:rPr kumimoji="0" sz="1750" b="1" i="0" u="none" strike="noStrike" kern="1200" cap="none" spc="-9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r>
                <a:rPr kumimoji="0" sz="1750" b="1" i="0" u="none" strike="noStrike" kern="1200" cap="none" spc="-2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Disposal</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1590" marR="0" lvl="0" indent="0" algn="ctr" defTabSz="914400" rtl="0" eaLnBrk="1" fontAlgn="auto" latinLnBrk="0" hangingPunct="1">
                <a:lnSpc>
                  <a:spcPct val="100000"/>
                </a:lnSpc>
                <a:spcBef>
                  <a:spcPts val="300"/>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91</a:t>
              </a: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45" name="object 32">
              <a:extLst>
                <a:ext uri="{FF2B5EF4-FFF2-40B4-BE49-F238E27FC236}">
                  <a16:creationId xmlns:a16="http://schemas.microsoft.com/office/drawing/2014/main" id="{82D57B10-4870-4D4E-B526-C453B05E3FAA}"/>
                </a:ext>
              </a:extLst>
            </p:cNvPr>
            <p:cNvSpPr/>
            <p:nvPr/>
          </p:nvSpPr>
          <p:spPr>
            <a:xfrm>
              <a:off x="2852606" y="1531211"/>
              <a:ext cx="1681480" cy="1730375"/>
            </a:xfrm>
            <a:custGeom>
              <a:avLst/>
              <a:gdLst/>
              <a:ahLst/>
              <a:cxnLst/>
              <a:rect l="l" t="t" r="r" b="b"/>
              <a:pathLst>
                <a:path w="1681480"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6" y="1717721"/>
                  </a:lnTo>
                  <a:lnTo>
                    <a:pt x="1026762" y="1708502"/>
                  </a:lnTo>
                  <a:lnTo>
                    <a:pt x="1071237" y="1696812"/>
                  </a:lnTo>
                  <a:lnTo>
                    <a:pt x="1114730" y="1682725"/>
                  </a:lnTo>
                  <a:lnTo>
                    <a:pt x="1157171" y="1666313"/>
                  </a:lnTo>
                  <a:lnTo>
                    <a:pt x="1198488" y="1647650"/>
                  </a:lnTo>
                  <a:lnTo>
                    <a:pt x="1238610" y="1626808"/>
                  </a:lnTo>
                  <a:lnTo>
                    <a:pt x="1277467" y="1603860"/>
                  </a:lnTo>
                  <a:lnTo>
                    <a:pt x="1314987" y="1578880"/>
                  </a:lnTo>
                  <a:lnTo>
                    <a:pt x="1351100" y="1551940"/>
                  </a:lnTo>
                  <a:lnTo>
                    <a:pt x="1385735" y="1523114"/>
                  </a:lnTo>
                  <a:lnTo>
                    <a:pt x="1418820" y="1492474"/>
                  </a:lnTo>
                  <a:lnTo>
                    <a:pt x="1450285" y="1460094"/>
                  </a:lnTo>
                  <a:lnTo>
                    <a:pt x="1480058" y="1426047"/>
                  </a:lnTo>
                  <a:lnTo>
                    <a:pt x="1508070" y="1390405"/>
                  </a:lnTo>
                  <a:lnTo>
                    <a:pt x="1534248" y="1353241"/>
                  </a:lnTo>
                  <a:lnTo>
                    <a:pt x="1558522" y="1314629"/>
                  </a:lnTo>
                  <a:lnTo>
                    <a:pt x="1580821" y="1274642"/>
                  </a:lnTo>
                  <a:lnTo>
                    <a:pt x="1601074"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4" y="496468"/>
                  </a:lnTo>
                  <a:lnTo>
                    <a:pt x="1580821" y="455179"/>
                  </a:lnTo>
                  <a:lnTo>
                    <a:pt x="1558522" y="415191"/>
                  </a:lnTo>
                  <a:lnTo>
                    <a:pt x="1534248" y="376580"/>
                  </a:lnTo>
                  <a:lnTo>
                    <a:pt x="1508070" y="339416"/>
                  </a:lnTo>
                  <a:lnTo>
                    <a:pt x="1480058" y="303775"/>
                  </a:lnTo>
                  <a:lnTo>
                    <a:pt x="1450285" y="269727"/>
                  </a:lnTo>
                  <a:lnTo>
                    <a:pt x="1418820" y="237347"/>
                  </a:lnTo>
                  <a:lnTo>
                    <a:pt x="1385735" y="206708"/>
                  </a:lnTo>
                  <a:lnTo>
                    <a:pt x="1351100" y="177882"/>
                  </a:lnTo>
                  <a:lnTo>
                    <a:pt x="1314987" y="150943"/>
                  </a:lnTo>
                  <a:lnTo>
                    <a:pt x="1277467" y="125963"/>
                  </a:lnTo>
                  <a:lnTo>
                    <a:pt x="1238610" y="103015"/>
                  </a:lnTo>
                  <a:lnTo>
                    <a:pt x="1198488" y="82174"/>
                  </a:lnTo>
                  <a:lnTo>
                    <a:pt x="1157171" y="63510"/>
                  </a:lnTo>
                  <a:lnTo>
                    <a:pt x="1114730" y="47099"/>
                  </a:lnTo>
                  <a:lnTo>
                    <a:pt x="1071237" y="33011"/>
                  </a:lnTo>
                  <a:lnTo>
                    <a:pt x="1026762" y="21322"/>
                  </a:lnTo>
                  <a:lnTo>
                    <a:pt x="981376"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33">
              <a:extLst>
                <a:ext uri="{FF2B5EF4-FFF2-40B4-BE49-F238E27FC236}">
                  <a16:creationId xmlns:a16="http://schemas.microsoft.com/office/drawing/2014/main" id="{3408F1BD-907B-41D4-9A7A-DB547991267C}"/>
                </a:ext>
              </a:extLst>
            </p:cNvPr>
            <p:cNvSpPr/>
            <p:nvPr/>
          </p:nvSpPr>
          <p:spPr>
            <a:xfrm>
              <a:off x="2852606" y="1531211"/>
              <a:ext cx="1681480" cy="1730375"/>
            </a:xfrm>
            <a:custGeom>
              <a:avLst/>
              <a:gdLst/>
              <a:ahLst/>
              <a:cxnLst/>
              <a:rect l="l" t="t" r="r" b="b"/>
              <a:pathLst>
                <a:path w="1681480" h="1730375">
                  <a:moveTo>
                    <a:pt x="840463" y="0"/>
                  </a:moveTo>
                  <a:lnTo>
                    <a:pt x="888155" y="1369"/>
                  </a:lnTo>
                  <a:lnTo>
                    <a:pt x="935150" y="5427"/>
                  </a:lnTo>
                  <a:lnTo>
                    <a:pt x="981376" y="12103"/>
                  </a:lnTo>
                  <a:lnTo>
                    <a:pt x="1026762" y="21322"/>
                  </a:lnTo>
                  <a:lnTo>
                    <a:pt x="1071237" y="33011"/>
                  </a:lnTo>
                  <a:lnTo>
                    <a:pt x="1114730" y="47099"/>
                  </a:lnTo>
                  <a:lnTo>
                    <a:pt x="1157171" y="63510"/>
                  </a:lnTo>
                  <a:lnTo>
                    <a:pt x="1198488" y="82174"/>
                  </a:lnTo>
                  <a:lnTo>
                    <a:pt x="1238610" y="103015"/>
                  </a:lnTo>
                  <a:lnTo>
                    <a:pt x="1277467" y="125963"/>
                  </a:lnTo>
                  <a:lnTo>
                    <a:pt x="1314987" y="150943"/>
                  </a:lnTo>
                  <a:lnTo>
                    <a:pt x="1351100" y="177882"/>
                  </a:lnTo>
                  <a:lnTo>
                    <a:pt x="1385735" y="206708"/>
                  </a:lnTo>
                  <a:lnTo>
                    <a:pt x="1418820" y="237347"/>
                  </a:lnTo>
                  <a:lnTo>
                    <a:pt x="1450285" y="269727"/>
                  </a:lnTo>
                  <a:lnTo>
                    <a:pt x="1480058" y="303775"/>
                  </a:lnTo>
                  <a:lnTo>
                    <a:pt x="1508070" y="339416"/>
                  </a:lnTo>
                  <a:lnTo>
                    <a:pt x="1534248" y="376580"/>
                  </a:lnTo>
                  <a:lnTo>
                    <a:pt x="1558522" y="415191"/>
                  </a:lnTo>
                  <a:lnTo>
                    <a:pt x="1580821" y="455179"/>
                  </a:lnTo>
                  <a:lnTo>
                    <a:pt x="1601074"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4" y="1233352"/>
                  </a:lnTo>
                  <a:lnTo>
                    <a:pt x="1580821" y="1274642"/>
                  </a:lnTo>
                  <a:lnTo>
                    <a:pt x="1558522" y="1314629"/>
                  </a:lnTo>
                  <a:lnTo>
                    <a:pt x="1534248" y="1353241"/>
                  </a:lnTo>
                  <a:lnTo>
                    <a:pt x="1508070" y="1390405"/>
                  </a:lnTo>
                  <a:lnTo>
                    <a:pt x="1480058" y="1426047"/>
                  </a:lnTo>
                  <a:lnTo>
                    <a:pt x="1450285" y="1460094"/>
                  </a:lnTo>
                  <a:lnTo>
                    <a:pt x="1418820" y="1492474"/>
                  </a:lnTo>
                  <a:lnTo>
                    <a:pt x="1385735" y="1523114"/>
                  </a:lnTo>
                  <a:lnTo>
                    <a:pt x="1351100" y="1551940"/>
                  </a:lnTo>
                  <a:lnTo>
                    <a:pt x="1314987" y="1578880"/>
                  </a:lnTo>
                  <a:lnTo>
                    <a:pt x="1277467" y="1603860"/>
                  </a:lnTo>
                  <a:lnTo>
                    <a:pt x="1238610" y="1626808"/>
                  </a:lnTo>
                  <a:lnTo>
                    <a:pt x="1198488" y="1647650"/>
                  </a:lnTo>
                  <a:lnTo>
                    <a:pt x="1157171" y="1666313"/>
                  </a:lnTo>
                  <a:lnTo>
                    <a:pt x="1114730" y="1682725"/>
                  </a:lnTo>
                  <a:lnTo>
                    <a:pt x="1071237" y="1696812"/>
                  </a:lnTo>
                  <a:lnTo>
                    <a:pt x="1026762" y="1708502"/>
                  </a:lnTo>
                  <a:lnTo>
                    <a:pt x="981376"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34">
              <a:extLst>
                <a:ext uri="{FF2B5EF4-FFF2-40B4-BE49-F238E27FC236}">
                  <a16:creationId xmlns:a16="http://schemas.microsoft.com/office/drawing/2014/main" id="{2C50BF7F-9669-4C94-B020-D750D95CC607}"/>
                </a:ext>
              </a:extLst>
            </p:cNvPr>
            <p:cNvSpPr txBox="1"/>
            <p:nvPr/>
          </p:nvSpPr>
          <p:spPr>
            <a:xfrm>
              <a:off x="2980559" y="1717685"/>
              <a:ext cx="1425575" cy="885238"/>
            </a:xfrm>
            <a:prstGeom prst="rect">
              <a:avLst/>
            </a:prstGeom>
          </p:spPr>
          <p:txBody>
            <a:bodyPr vert="horz" wrap="square" lIns="0" tIns="225425" rIns="0" bIns="0" rtlCol="0">
              <a:spAutoFit/>
            </a:bodyPr>
            <a:lstStyle/>
            <a:p>
              <a:pPr marL="3175" marR="0" lvl="0" indent="0" algn="ctr" defTabSz="914400" rtl="0" eaLnBrk="1" fontAlgn="auto" latinLnBrk="0" hangingPunct="1">
                <a:lnSpc>
                  <a:spcPct val="100000"/>
                </a:lnSpc>
                <a:spcBef>
                  <a:spcPts val="1775"/>
                </a:spcBef>
                <a:spcAft>
                  <a:spcPts val="0"/>
                </a:spcAft>
                <a:buClrTx/>
                <a:buSzTx/>
                <a:buFontTx/>
                <a:buNone/>
                <a:tabLst/>
                <a:defRPr/>
              </a:pP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3</a:t>
              </a:r>
              <a:r>
                <a:rPr kumimoji="0" lang="en-IN" sz="3950" b="1" i="0" u="none" strike="noStrike" kern="1200" cap="none" spc="-330" normalizeH="0" baseline="0" noProof="0" dirty="0">
                  <a:ln>
                    <a:noFill/>
                  </a:ln>
                  <a:solidFill>
                    <a:srgbClr val="00A859"/>
                  </a:solidFill>
                  <a:effectLst/>
                  <a:uLnTx/>
                  <a:uFillTx/>
                  <a:latin typeface="Times New Roman"/>
                  <a:ea typeface="+mn-ea"/>
                  <a:cs typeface="Times New Roman"/>
                </a:rPr>
                <a:t>3</a:t>
              </a: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525"/>
                </a:spcBef>
                <a:spcAft>
                  <a:spcPts val="0"/>
                </a:spcAft>
                <a:buClrTx/>
                <a:buSzTx/>
                <a:buFontTx/>
                <a:buNone/>
                <a:tabLst/>
                <a:defRPr/>
              </a:pPr>
              <a:r>
                <a:rPr kumimoji="0" sz="1750" b="1" i="0" u="none" strike="noStrike" kern="1200" cap="none" spc="-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Segregated</a:t>
              </a:r>
              <a:r>
                <a:rPr kumimoji="0" sz="1750" b="1" i="0" u="none" strike="noStrike" kern="1200" cap="none" spc="-12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1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Collection</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27305" lvl="0" indent="0" algn="ctr" defTabSz="914400" rtl="0" eaLnBrk="1" fontAlgn="auto" latinLnBrk="0" hangingPunct="1">
                <a:lnSpc>
                  <a:spcPct val="100000"/>
                </a:lnSpc>
                <a:spcBef>
                  <a:spcPts val="495"/>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60</a:t>
              </a: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48" name="object 35">
              <a:extLst>
                <a:ext uri="{FF2B5EF4-FFF2-40B4-BE49-F238E27FC236}">
                  <a16:creationId xmlns:a16="http://schemas.microsoft.com/office/drawing/2014/main" id="{0A9C57B3-82DD-451F-8FD0-403EDF8F8F5F}"/>
                </a:ext>
              </a:extLst>
            </p:cNvPr>
            <p:cNvSpPr/>
            <p:nvPr/>
          </p:nvSpPr>
          <p:spPr>
            <a:xfrm>
              <a:off x="3716836" y="1507378"/>
              <a:ext cx="841375" cy="1673225"/>
            </a:xfrm>
            <a:custGeom>
              <a:avLst/>
              <a:gdLst/>
              <a:ahLst/>
              <a:cxnLst/>
              <a:rect l="l" t="t" r="r" b="b"/>
              <a:pathLst>
                <a:path w="841375" h="1673225">
                  <a:moveTo>
                    <a:pt x="0" y="0"/>
                  </a:moveTo>
                  <a:lnTo>
                    <a:pt x="2275" y="11810"/>
                  </a:lnTo>
                  <a:lnTo>
                    <a:pt x="4363" y="24112"/>
                  </a:lnTo>
                  <a:lnTo>
                    <a:pt x="6201" y="36512"/>
                  </a:lnTo>
                  <a:lnTo>
                    <a:pt x="7725" y="48614"/>
                  </a:lnTo>
                  <a:lnTo>
                    <a:pt x="60476" y="52421"/>
                  </a:lnTo>
                  <a:lnTo>
                    <a:pt x="112253" y="59615"/>
                  </a:lnTo>
                  <a:lnTo>
                    <a:pt x="162950" y="70087"/>
                  </a:lnTo>
                  <a:lnTo>
                    <a:pt x="212462" y="83728"/>
                  </a:lnTo>
                  <a:lnTo>
                    <a:pt x="260683" y="100430"/>
                  </a:lnTo>
                  <a:lnTo>
                    <a:pt x="307508" y="120085"/>
                  </a:lnTo>
                  <a:lnTo>
                    <a:pt x="352833" y="142585"/>
                  </a:lnTo>
                  <a:lnTo>
                    <a:pt x="396551" y="167821"/>
                  </a:lnTo>
                  <a:lnTo>
                    <a:pt x="438557" y="195685"/>
                  </a:lnTo>
                  <a:lnTo>
                    <a:pt x="478746" y="226068"/>
                  </a:lnTo>
                  <a:lnTo>
                    <a:pt x="517012" y="258863"/>
                  </a:lnTo>
                  <a:lnTo>
                    <a:pt x="553251" y="293961"/>
                  </a:lnTo>
                  <a:lnTo>
                    <a:pt x="586349" y="330085"/>
                  </a:lnTo>
                  <a:lnTo>
                    <a:pt x="617349" y="368174"/>
                  </a:lnTo>
                  <a:lnTo>
                    <a:pt x="646156" y="408131"/>
                  </a:lnTo>
                  <a:lnTo>
                    <a:pt x="672673" y="449857"/>
                  </a:lnTo>
                  <a:lnTo>
                    <a:pt x="696806" y="493254"/>
                  </a:lnTo>
                  <a:lnTo>
                    <a:pt x="718459" y="538223"/>
                  </a:lnTo>
                  <a:lnTo>
                    <a:pt x="737534" y="584665"/>
                  </a:lnTo>
                  <a:lnTo>
                    <a:pt x="753938" y="632482"/>
                  </a:lnTo>
                  <a:lnTo>
                    <a:pt x="767574" y="681576"/>
                  </a:lnTo>
                  <a:lnTo>
                    <a:pt x="778347" y="731847"/>
                  </a:lnTo>
                  <a:lnTo>
                    <a:pt x="786160" y="783198"/>
                  </a:lnTo>
                  <a:lnTo>
                    <a:pt x="790918" y="835529"/>
                  </a:lnTo>
                  <a:lnTo>
                    <a:pt x="792525" y="888743"/>
                  </a:lnTo>
                  <a:lnTo>
                    <a:pt x="790918" y="941957"/>
                  </a:lnTo>
                  <a:lnTo>
                    <a:pt x="786160" y="994288"/>
                  </a:lnTo>
                  <a:lnTo>
                    <a:pt x="778347" y="1045639"/>
                  </a:lnTo>
                  <a:lnTo>
                    <a:pt x="767574" y="1095910"/>
                  </a:lnTo>
                  <a:lnTo>
                    <a:pt x="753938" y="1145003"/>
                  </a:lnTo>
                  <a:lnTo>
                    <a:pt x="737534" y="1192820"/>
                  </a:lnTo>
                  <a:lnTo>
                    <a:pt x="718459" y="1239262"/>
                  </a:lnTo>
                  <a:lnTo>
                    <a:pt x="696806" y="1284231"/>
                  </a:lnTo>
                  <a:lnTo>
                    <a:pt x="672673" y="1327628"/>
                  </a:lnTo>
                  <a:lnTo>
                    <a:pt x="646156" y="1369354"/>
                  </a:lnTo>
                  <a:lnTo>
                    <a:pt x="617349" y="1409311"/>
                  </a:lnTo>
                  <a:lnTo>
                    <a:pt x="586349" y="1447400"/>
                  </a:lnTo>
                  <a:lnTo>
                    <a:pt x="553251" y="1483523"/>
                  </a:lnTo>
                  <a:lnTo>
                    <a:pt x="516560" y="1519033"/>
                  </a:lnTo>
                  <a:lnTo>
                    <a:pt x="477793" y="1552181"/>
                  </a:lnTo>
                  <a:lnTo>
                    <a:pt x="437059" y="1582855"/>
                  </a:lnTo>
                  <a:lnTo>
                    <a:pt x="394468" y="1610944"/>
                  </a:lnTo>
                  <a:lnTo>
                    <a:pt x="350128" y="1636336"/>
                  </a:lnTo>
                  <a:lnTo>
                    <a:pt x="359461" y="1644773"/>
                  </a:lnTo>
                  <a:lnTo>
                    <a:pt x="368219" y="1653699"/>
                  </a:lnTo>
                  <a:lnTo>
                    <a:pt x="376396" y="1663080"/>
                  </a:lnTo>
                  <a:lnTo>
                    <a:pt x="383983" y="1672884"/>
                  </a:lnTo>
                  <a:lnTo>
                    <a:pt x="428346" y="1646667"/>
                  </a:lnTo>
                  <a:lnTo>
                    <a:pt x="471010" y="1617882"/>
                  </a:lnTo>
                  <a:lnTo>
                    <a:pt x="511875" y="1586630"/>
                  </a:lnTo>
                  <a:lnTo>
                    <a:pt x="550841" y="1553013"/>
                  </a:lnTo>
                  <a:lnTo>
                    <a:pt x="587808" y="1517134"/>
                  </a:lnTo>
                  <a:lnTo>
                    <a:pt x="620384" y="1481732"/>
                  </a:lnTo>
                  <a:lnTo>
                    <a:pt x="651053" y="1444538"/>
                  </a:lnTo>
                  <a:lnTo>
                    <a:pt x="679736" y="1405634"/>
                  </a:lnTo>
                  <a:lnTo>
                    <a:pt x="706349" y="1365104"/>
                  </a:lnTo>
                  <a:lnTo>
                    <a:pt x="730813" y="1323032"/>
                  </a:lnTo>
                  <a:lnTo>
                    <a:pt x="753045" y="1279501"/>
                  </a:lnTo>
                  <a:lnTo>
                    <a:pt x="772966" y="1234594"/>
                  </a:lnTo>
                  <a:lnTo>
                    <a:pt x="790494" y="1188396"/>
                  </a:lnTo>
                  <a:lnTo>
                    <a:pt x="805548" y="1140988"/>
                  </a:lnTo>
                  <a:lnTo>
                    <a:pt x="818046" y="1092456"/>
                  </a:lnTo>
                  <a:lnTo>
                    <a:pt x="827909" y="1042881"/>
                  </a:lnTo>
                  <a:lnTo>
                    <a:pt x="835053" y="992349"/>
                  </a:lnTo>
                  <a:lnTo>
                    <a:pt x="839400" y="940942"/>
                  </a:lnTo>
                  <a:lnTo>
                    <a:pt x="840866" y="888743"/>
                  </a:lnTo>
                  <a:lnTo>
                    <a:pt x="839400" y="836544"/>
                  </a:lnTo>
                  <a:lnTo>
                    <a:pt x="835053" y="785137"/>
                  </a:lnTo>
                  <a:lnTo>
                    <a:pt x="827909" y="734604"/>
                  </a:lnTo>
                  <a:lnTo>
                    <a:pt x="818046" y="685030"/>
                  </a:lnTo>
                  <a:lnTo>
                    <a:pt x="805548" y="636497"/>
                  </a:lnTo>
                  <a:lnTo>
                    <a:pt x="790494" y="589090"/>
                  </a:lnTo>
                  <a:lnTo>
                    <a:pt x="772966" y="542891"/>
                  </a:lnTo>
                  <a:lnTo>
                    <a:pt x="753045" y="497985"/>
                  </a:lnTo>
                  <a:lnTo>
                    <a:pt x="730813" y="454454"/>
                  </a:lnTo>
                  <a:lnTo>
                    <a:pt x="706349" y="412382"/>
                  </a:lnTo>
                  <a:lnTo>
                    <a:pt x="679736" y="371852"/>
                  </a:lnTo>
                  <a:lnTo>
                    <a:pt x="651053" y="332948"/>
                  </a:lnTo>
                  <a:lnTo>
                    <a:pt x="620384" y="295754"/>
                  </a:lnTo>
                  <a:lnTo>
                    <a:pt x="587808" y="260352"/>
                  </a:lnTo>
                  <a:lnTo>
                    <a:pt x="551916" y="225456"/>
                  </a:lnTo>
                  <a:lnTo>
                    <a:pt x="514134" y="192693"/>
                  </a:lnTo>
                  <a:lnTo>
                    <a:pt x="474555" y="162157"/>
                  </a:lnTo>
                  <a:lnTo>
                    <a:pt x="433268" y="133942"/>
                  </a:lnTo>
                  <a:lnTo>
                    <a:pt x="390367" y="108142"/>
                  </a:lnTo>
                  <a:lnTo>
                    <a:pt x="345942" y="84852"/>
                  </a:lnTo>
                  <a:lnTo>
                    <a:pt x="300085" y="64166"/>
                  </a:lnTo>
                  <a:lnTo>
                    <a:pt x="252888" y="46178"/>
                  </a:lnTo>
                  <a:lnTo>
                    <a:pt x="204441" y="30981"/>
                  </a:lnTo>
                  <a:lnTo>
                    <a:pt x="154838" y="18671"/>
                  </a:lnTo>
                  <a:lnTo>
                    <a:pt x="104169" y="9341"/>
                  </a:lnTo>
                  <a:lnTo>
                    <a:pt x="52525" y="3086"/>
                  </a:lnTo>
                  <a:lnTo>
                    <a:pt x="0"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386F50DD-88A5-4A48-85C7-5878D7E3FC98}"/>
              </a:ext>
            </a:extLst>
          </p:cNvPr>
          <p:cNvSpPr/>
          <p:nvPr/>
        </p:nvSpPr>
        <p:spPr>
          <a:xfrm>
            <a:off x="396970" y="1087519"/>
            <a:ext cx="3498227" cy="4079278"/>
          </a:xfrm>
          <a:prstGeom prst="rect">
            <a:avLst/>
          </a:prstGeom>
          <a:noFill/>
          <a:ln w="762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0864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87815642"/>
              </p:ext>
            </p:extLst>
          </p:nvPr>
        </p:nvGraphicFramePr>
        <p:xfrm>
          <a:off x="203201" y="990600"/>
          <a:ext cx="11074399" cy="3962400"/>
        </p:xfrm>
        <a:graphic>
          <a:graphicData uri="http://schemas.openxmlformats.org/drawingml/2006/table">
            <a:tbl>
              <a:tblPr/>
              <a:tblGrid>
                <a:gridCol w="938508">
                  <a:extLst>
                    <a:ext uri="{9D8B030D-6E8A-4147-A177-3AD203B41FA5}">
                      <a16:colId xmlns:a16="http://schemas.microsoft.com/office/drawing/2014/main" val="20000"/>
                    </a:ext>
                  </a:extLst>
                </a:gridCol>
                <a:gridCol w="8815092">
                  <a:extLst>
                    <a:ext uri="{9D8B030D-6E8A-4147-A177-3AD203B41FA5}">
                      <a16:colId xmlns:a16="http://schemas.microsoft.com/office/drawing/2014/main" val="20001"/>
                    </a:ext>
                  </a:extLst>
                </a:gridCol>
                <a:gridCol w="1320799">
                  <a:extLst>
                    <a:ext uri="{9D8B030D-6E8A-4147-A177-3AD203B41FA5}">
                      <a16:colId xmlns:a16="http://schemas.microsoft.com/office/drawing/2014/main" val="20002"/>
                    </a:ext>
                  </a:extLst>
                </a:gridCol>
              </a:tblGrid>
              <a:tr h="609600">
                <a:tc>
                  <a:txBody>
                    <a:bodyPr/>
                    <a:lstStyle/>
                    <a:p>
                      <a:pPr marL="0" marR="0" algn="ctr">
                        <a:spcBef>
                          <a:spcPts val="0"/>
                        </a:spcBef>
                        <a:spcAft>
                          <a:spcPts val="0"/>
                        </a:spcAft>
                      </a:pPr>
                      <a:endParaRPr lang="en-US" sz="1600" dirty="0">
                        <a:latin typeface="Arial" pitchFamily="34" charset="0"/>
                        <a:cs typeface="Arial" pitchFamily="34" charset="0"/>
                      </a:endParaRPr>
                    </a:p>
                  </a:txBody>
                  <a:tcPr marL="9253" marR="9253" marT="44415" marB="444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itchFamily="34" charset="0"/>
                          <a:cs typeface="Arial" pitchFamily="34" charset="0"/>
                        </a:rPr>
                        <a:t>Scheme of Marking</a:t>
                      </a:r>
                      <a:endParaRPr lang="en-US" sz="1600" dirty="0">
                        <a:latin typeface="Arial" pitchFamily="34" charset="0"/>
                        <a:cs typeface="Arial" pitchFamily="34" charset="0"/>
                      </a:endParaRPr>
                    </a:p>
                    <a:p>
                      <a:pPr marL="0" marR="0" algn="ctr">
                        <a:spcBef>
                          <a:spcPts val="0"/>
                        </a:spcBef>
                        <a:spcAft>
                          <a:spcPts val="0"/>
                        </a:spcAft>
                      </a:pPr>
                      <a:endParaRPr lang="en-US" sz="1600" dirty="0">
                        <a:latin typeface="Arial" pitchFamily="34" charset="0"/>
                        <a:cs typeface="Arial" pitchFamily="34" charset="0"/>
                      </a:endParaRPr>
                    </a:p>
                  </a:txBody>
                  <a:tcPr marL="9253" marR="9253" marT="44415" marB="44415">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itchFamily="34" charset="0"/>
                          <a:cs typeface="Arial" pitchFamily="34" charset="0"/>
                        </a:rPr>
                        <a:t>Max Marks</a:t>
                      </a:r>
                      <a:endParaRPr lang="en-US" sz="1600" dirty="0">
                        <a:latin typeface="Arial" pitchFamily="34" charset="0"/>
                        <a:cs typeface="Arial" pitchFamily="34" charset="0"/>
                      </a:endParaRPr>
                    </a:p>
                  </a:txBody>
                  <a:tcPr marL="88831" marR="88831" marT="44415" marB="44415">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0"/>
                  </a:ext>
                </a:extLst>
              </a:tr>
              <a:tr h="1064189">
                <a:tc>
                  <a:txBody>
                    <a:bodyPr/>
                    <a:lstStyle/>
                    <a:p>
                      <a:pPr marL="0" marR="0" algn="ctr">
                        <a:spcBef>
                          <a:spcPts val="0"/>
                        </a:spcBef>
                        <a:spcAft>
                          <a:spcPts val="0"/>
                        </a:spcAft>
                      </a:pPr>
                      <a:r>
                        <a:rPr lang="en-US" sz="1600">
                          <a:latin typeface="Arial" pitchFamily="34" charset="0"/>
                          <a:cs typeface="Arial" pitchFamily="34" charset="0"/>
                        </a:rPr>
                        <a:t>(a)</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a:latin typeface="Arial" pitchFamily="34" charset="0"/>
                          <a:cs typeface="Arial" pitchFamily="34" charset="0"/>
                        </a:rPr>
                        <a:t>IEC messages around </a:t>
                      </a:r>
                      <a:r>
                        <a:rPr lang="en-US" sz="1600" b="1">
                          <a:latin typeface="Arial" pitchFamily="34" charset="0"/>
                          <a:cs typeface="Arial" pitchFamily="34" charset="0"/>
                        </a:rPr>
                        <a:t>availability of 24X7 Helpline 14420 </a:t>
                      </a:r>
                      <a:r>
                        <a:rPr lang="en-US" sz="1600">
                          <a:latin typeface="Arial" pitchFamily="34" charset="0"/>
                          <a:cs typeface="Arial" pitchFamily="34" charset="0"/>
                        </a:rPr>
                        <a:t>to help citizens in all queries/complaints around cleaning of septic tanks and sewer lines (machinehole)/ stormwater drains or any other services provided by the ULB. The helpline should also address Safaimitra’s grievances</a:t>
                      </a:r>
                    </a:p>
                  </a:txBody>
                  <a:tcPr marL="243840"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Arial" pitchFamily="34" charset="0"/>
                          <a:cs typeface="Arial" pitchFamily="34" charset="0"/>
                        </a:rPr>
                        <a:t>20</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710645">
                <a:tc>
                  <a:txBody>
                    <a:bodyPr/>
                    <a:lstStyle/>
                    <a:p>
                      <a:pPr marL="0" marR="0" algn="ctr">
                        <a:spcBef>
                          <a:spcPts val="0"/>
                        </a:spcBef>
                        <a:spcAft>
                          <a:spcPts val="0"/>
                        </a:spcAft>
                      </a:pPr>
                      <a:r>
                        <a:rPr lang="en-US" sz="1600">
                          <a:latin typeface="Arial" pitchFamily="34" charset="0"/>
                          <a:cs typeface="Arial" pitchFamily="34" charset="0"/>
                        </a:rPr>
                        <a:t>(b)</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dirty="0">
                          <a:latin typeface="Arial" pitchFamily="34" charset="0"/>
                          <a:cs typeface="Arial" pitchFamily="34" charset="0"/>
                        </a:rPr>
                        <a:t>IEC messages around </a:t>
                      </a:r>
                      <a:r>
                        <a:rPr lang="en-US" sz="1600" b="1" dirty="0">
                          <a:latin typeface="Arial" pitchFamily="34" charset="0"/>
                          <a:cs typeface="Arial" pitchFamily="34" charset="0"/>
                        </a:rPr>
                        <a:t>scheduled cleaning </a:t>
                      </a:r>
                      <a:r>
                        <a:rPr lang="en-US" sz="1600" dirty="0">
                          <a:latin typeface="Arial" pitchFamily="34" charset="0"/>
                          <a:cs typeface="Arial" pitchFamily="34" charset="0"/>
                        </a:rPr>
                        <a:t>(once in every 3 years) of </a:t>
                      </a:r>
                      <a:r>
                        <a:rPr lang="en-US" sz="1600" b="1" dirty="0">
                          <a:latin typeface="Arial" pitchFamily="34" charset="0"/>
                          <a:cs typeface="Arial" pitchFamily="34" charset="0"/>
                        </a:rPr>
                        <a:t>septic tanks</a:t>
                      </a:r>
                      <a:endParaRPr lang="en-US" sz="1600" dirty="0">
                        <a:latin typeface="Arial" pitchFamily="34" charset="0"/>
                        <a:cs typeface="Arial" pitchFamily="34" charset="0"/>
                      </a:endParaRPr>
                    </a:p>
                  </a:txBody>
                  <a:tcPr marL="243840"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Arial" pitchFamily="34" charset="0"/>
                          <a:cs typeface="Arial" pitchFamily="34" charset="0"/>
                        </a:rPr>
                        <a:t>20</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663565">
                <a:tc>
                  <a:txBody>
                    <a:bodyPr/>
                    <a:lstStyle/>
                    <a:p>
                      <a:pPr marL="0" marR="0" algn="ctr">
                        <a:spcBef>
                          <a:spcPts val="0"/>
                        </a:spcBef>
                        <a:spcAft>
                          <a:spcPts val="0"/>
                        </a:spcAft>
                      </a:pPr>
                      <a:r>
                        <a:rPr lang="en-US" sz="1600">
                          <a:latin typeface="Arial" pitchFamily="34" charset="0"/>
                          <a:cs typeface="Arial" pitchFamily="34" charset="0"/>
                        </a:rPr>
                        <a:t>(c)</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a:latin typeface="Arial" pitchFamily="34" charset="0"/>
                          <a:cs typeface="Arial" pitchFamily="34" charset="0"/>
                        </a:rPr>
                        <a:t>IEC messages around </a:t>
                      </a:r>
                      <a:r>
                        <a:rPr lang="en-US" sz="1600" b="1">
                          <a:latin typeface="Arial" pitchFamily="34" charset="0"/>
                          <a:cs typeface="Arial" pitchFamily="34" charset="0"/>
                        </a:rPr>
                        <a:t>penal actions </a:t>
                      </a:r>
                      <a:r>
                        <a:rPr lang="en-US" sz="1600">
                          <a:latin typeface="Arial" pitchFamily="34" charset="0"/>
                          <a:cs typeface="Arial" pitchFamily="34" charset="0"/>
                        </a:rPr>
                        <a:t>for non-compliance under ‘The Prohibition of Employment as Manual Scavengers and their Rehabilitation Act (PEMSRA) 2013’</a:t>
                      </a:r>
                    </a:p>
                  </a:txBody>
                  <a:tcPr marL="243840"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Arial" pitchFamily="34" charset="0"/>
                          <a:cs typeface="Arial" pitchFamily="34" charset="0"/>
                        </a:rPr>
                        <a:t>20</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914400">
                <a:tc>
                  <a:txBody>
                    <a:bodyPr/>
                    <a:lstStyle/>
                    <a:p>
                      <a:pPr marL="0" marR="0" algn="ctr">
                        <a:spcBef>
                          <a:spcPts val="0"/>
                        </a:spcBef>
                        <a:spcAft>
                          <a:spcPts val="0"/>
                        </a:spcAft>
                      </a:pPr>
                      <a:r>
                        <a:rPr lang="en-US" sz="1600">
                          <a:latin typeface="Arial" pitchFamily="34" charset="0"/>
                          <a:cs typeface="Arial" pitchFamily="34" charset="0"/>
                        </a:rPr>
                        <a:t>(d)</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dirty="0">
                          <a:latin typeface="Arial" pitchFamily="34" charset="0"/>
                          <a:cs typeface="Arial" pitchFamily="34" charset="0"/>
                        </a:rPr>
                        <a:t>IEC messages around engagement of </a:t>
                      </a:r>
                      <a:r>
                        <a:rPr lang="en-US" sz="1600" b="1" dirty="0">
                          <a:latin typeface="Arial" pitchFamily="34" charset="0"/>
                          <a:cs typeface="Arial" pitchFamily="34" charset="0"/>
                        </a:rPr>
                        <a:t>ONLY empanelled operators </a:t>
                      </a:r>
                      <a:r>
                        <a:rPr lang="en-US" sz="1600" dirty="0">
                          <a:latin typeface="Arial" pitchFamily="34" charset="0"/>
                          <a:cs typeface="Arial" pitchFamily="34" charset="0"/>
                        </a:rPr>
                        <a:t>in all wards</a:t>
                      </a:r>
                    </a:p>
                  </a:txBody>
                  <a:tcPr marL="243840"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Arial" pitchFamily="34" charset="0"/>
                          <a:cs typeface="Arial" pitchFamily="34" charset="0"/>
                        </a:rPr>
                        <a:t>20</a:t>
                      </a:r>
                    </a:p>
                  </a:txBody>
                  <a:tcPr marL="9253" marR="9253" marT="44415" marB="44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 name="Rectangle 2"/>
          <p:cNvSpPr/>
          <p:nvPr/>
        </p:nvSpPr>
        <p:spPr>
          <a:xfrm>
            <a:off x="304800" y="76201"/>
            <a:ext cx="7620000" cy="502766"/>
          </a:xfrm>
          <a:prstGeom prst="rect">
            <a:avLst/>
          </a:prstGeom>
        </p:spPr>
        <p:txBody>
          <a:bodyPr wrap="square">
            <a:spAutoFit/>
          </a:bodyPr>
          <a:lstStyle/>
          <a:p>
            <a:pPr defTabSz="1219170" fontAlgn="base">
              <a:spcBef>
                <a:spcPct val="0"/>
              </a:spcBef>
              <a:spcAft>
                <a:spcPts val="800"/>
              </a:spcAft>
            </a:pPr>
            <a:r>
              <a:rPr lang="en-US" sz="2667" b="1" dirty="0">
                <a:solidFill>
                  <a:srgbClr val="F79646">
                    <a:lumMod val="50000"/>
                  </a:srgbClr>
                </a:solidFill>
                <a:latin typeface="Calibri"/>
                <a:ea typeface="Calibri" pitchFamily="34" charset="0"/>
                <a:cs typeface="Times New Roman" pitchFamily="18" charset="0"/>
              </a:rPr>
              <a:t>Citizen Empowerment Measures (IEC)-   80 Marks </a:t>
            </a:r>
            <a:endParaRPr lang="en-US" sz="2667" dirty="0">
              <a:solidFill>
                <a:srgbClr val="F79646">
                  <a:lumMod val="50000"/>
                </a:srgbClr>
              </a:solidFill>
              <a:latin typeface="Calibri"/>
              <a:cs typeface="Arial" pitchFamily="34" charset="0"/>
            </a:endParaRPr>
          </a:p>
        </p:txBody>
      </p:sp>
      <p:sp>
        <p:nvSpPr>
          <p:cNvPr id="5" name="Rectangle 4"/>
          <p:cNvSpPr/>
          <p:nvPr/>
        </p:nvSpPr>
        <p:spPr>
          <a:xfrm>
            <a:off x="508000" y="5156201"/>
            <a:ext cx="10668000" cy="584775"/>
          </a:xfrm>
          <a:prstGeom prst="rect">
            <a:avLst/>
          </a:prstGeom>
        </p:spPr>
        <p:txBody>
          <a:bodyPr wrap="square">
            <a:spAutoFit/>
          </a:bodyPr>
          <a:lstStyle/>
          <a:p>
            <a:pPr defTabSz="1219170"/>
            <a:r>
              <a:rPr lang="en-US" sz="1600" b="1" dirty="0">
                <a:solidFill>
                  <a:prstClr val="black"/>
                </a:solidFill>
                <a:latin typeface="Arial" pitchFamily="34" charset="0"/>
                <a:cs typeface="Arial" pitchFamily="34" charset="0"/>
              </a:rPr>
              <a:t>100% Sanitation Vehicles (Municipal, Private enrolled and </a:t>
            </a:r>
            <a:r>
              <a:rPr lang="en-US" sz="1600" b="1" dirty="0" err="1">
                <a:solidFill>
                  <a:prstClr val="black"/>
                </a:solidFill>
                <a:latin typeface="Arial" pitchFamily="34" charset="0"/>
                <a:cs typeface="Arial" pitchFamily="34" charset="0"/>
              </a:rPr>
              <a:t>parastatal</a:t>
            </a:r>
            <a:r>
              <a:rPr lang="en-US" sz="1600" b="1" dirty="0">
                <a:solidFill>
                  <a:prstClr val="black"/>
                </a:solidFill>
                <a:latin typeface="Arial" pitchFamily="34" charset="0"/>
                <a:cs typeface="Arial" pitchFamily="34" charset="0"/>
              </a:rPr>
              <a:t>/ State Department  to carry these IEC messages</a:t>
            </a:r>
            <a:endParaRPr lang="en-US" sz="1600" dirty="0">
              <a:solidFill>
                <a:prstClr val="black"/>
              </a:solidFill>
              <a:latin typeface="Arial" pitchFamily="34" charset="0"/>
              <a:cs typeface="Arial"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00057202"/>
              </p:ext>
            </p:extLst>
          </p:nvPr>
        </p:nvGraphicFramePr>
        <p:xfrm>
          <a:off x="304800" y="584200"/>
          <a:ext cx="11684000" cy="6690983"/>
        </p:xfrm>
        <a:graphic>
          <a:graphicData uri="http://schemas.openxmlformats.org/drawingml/2006/table">
            <a:tbl>
              <a:tblPr/>
              <a:tblGrid>
                <a:gridCol w="406400">
                  <a:extLst>
                    <a:ext uri="{9D8B030D-6E8A-4147-A177-3AD203B41FA5}">
                      <a16:colId xmlns:a16="http://schemas.microsoft.com/office/drawing/2014/main" val="20000"/>
                    </a:ext>
                  </a:extLst>
                </a:gridCol>
                <a:gridCol w="103632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360757">
                <a:tc>
                  <a:txBody>
                    <a:bodyPr/>
                    <a:lstStyle/>
                    <a:p>
                      <a:pPr marL="0" marR="0" algn="ctr">
                        <a:spcBef>
                          <a:spcPts val="0"/>
                        </a:spcBef>
                        <a:spcAft>
                          <a:spcPts val="1000"/>
                        </a:spcAft>
                      </a:pPr>
                      <a:endParaRPr lang="en-US" sz="1900" b="0" dirty="0">
                        <a:latin typeface="+mn-lt"/>
                      </a:endParaRP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100" b="1" dirty="0">
                          <a:latin typeface="+mn-lt"/>
                        </a:rPr>
                        <a:t>Scheme of Marking</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dirty="0">
                          <a:latin typeface="+mn-lt"/>
                        </a:rPr>
                        <a:t>Marks</a:t>
                      </a:r>
                    </a:p>
                  </a:txBody>
                  <a:tcPr marL="35636" marR="35636"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4597">
                <a:tc>
                  <a:txBody>
                    <a:bodyPr/>
                    <a:lstStyle/>
                    <a:p>
                      <a:pPr marL="0" marR="0">
                        <a:spcBef>
                          <a:spcPts val="0"/>
                        </a:spcBef>
                        <a:spcAft>
                          <a:spcPts val="1000"/>
                        </a:spcAft>
                      </a:pPr>
                      <a:r>
                        <a:rPr lang="en-US" sz="1900" b="0">
                          <a:latin typeface="+mn-lt"/>
                        </a:rPr>
                        <a:t>(a)</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1000"/>
                        </a:spcAft>
                      </a:pPr>
                      <a:r>
                        <a:rPr lang="en-US" sz="1900" b="0" dirty="0">
                          <a:latin typeface="+mn-lt"/>
                        </a:rPr>
                        <a:t>Personal Protection Equipment (PPE) released to 100% Sanitation Workers engaged in liquid waste management – including new uniform as advised by </a:t>
                      </a:r>
                      <a:r>
                        <a:rPr lang="en-US" sz="1900" b="0" dirty="0" err="1">
                          <a:latin typeface="+mn-lt"/>
                        </a:rPr>
                        <a:t>MoHUA</a:t>
                      </a:r>
                      <a:r>
                        <a:rPr lang="en-US" sz="1900" b="0" dirty="0">
                          <a:latin typeface="+mn-lt"/>
                        </a:rPr>
                        <a:t>, </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1000"/>
                        </a:spcAft>
                      </a:pPr>
                      <a:r>
                        <a:rPr lang="en-US" sz="1900" b="0" dirty="0">
                          <a:latin typeface="+mn-lt"/>
                        </a:rPr>
                        <a:t>20</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6499">
                <a:tc>
                  <a:txBody>
                    <a:bodyPr/>
                    <a:lstStyle/>
                    <a:p>
                      <a:pPr marL="0" marR="0">
                        <a:spcBef>
                          <a:spcPts val="0"/>
                        </a:spcBef>
                        <a:spcAft>
                          <a:spcPts val="1000"/>
                        </a:spcAft>
                      </a:pPr>
                      <a:r>
                        <a:rPr lang="en-US" sz="1900" b="0">
                          <a:latin typeface="+mn-lt"/>
                        </a:rPr>
                        <a:t>(b)</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1000"/>
                        </a:spcAft>
                      </a:pPr>
                      <a:r>
                        <a:rPr lang="en-US" sz="1900" b="0" dirty="0">
                          <a:latin typeface="+mn-lt"/>
                        </a:rPr>
                        <a:t>Monthly recognition being given to best performing workers (Male and Female separately where &gt; 10 work</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1000"/>
                        </a:spcAft>
                      </a:pPr>
                      <a:r>
                        <a:rPr lang="en-US" sz="1900" b="0" dirty="0">
                          <a:latin typeface="+mn-lt"/>
                        </a:rPr>
                        <a:t>20</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04597">
                <a:tc>
                  <a:txBody>
                    <a:bodyPr/>
                    <a:lstStyle/>
                    <a:p>
                      <a:pPr marL="0" marR="0">
                        <a:spcBef>
                          <a:spcPts val="0"/>
                        </a:spcBef>
                        <a:spcAft>
                          <a:spcPts val="1000"/>
                        </a:spcAft>
                      </a:pPr>
                      <a:r>
                        <a:rPr lang="en-US" sz="1900" b="0" dirty="0">
                          <a:latin typeface="+mn-lt"/>
                        </a:rPr>
                        <a:t>(c)</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1000"/>
                        </a:spcAft>
                      </a:pPr>
                      <a:r>
                        <a:rPr lang="en-US" sz="1900" b="0" dirty="0">
                          <a:latin typeface="+mn-lt"/>
                        </a:rPr>
                        <a:t>Whether all Enumerated Skilled Sewer Entry Professionals are given minimum  additional 10% monthly hazardous allowance with monthly salary or a </a:t>
                      </a:r>
                      <a:r>
                        <a:rPr lang="en-US" sz="1900" b="0" dirty="0" err="1">
                          <a:latin typeface="+mn-lt"/>
                        </a:rPr>
                        <a:t>lumpsum</a:t>
                      </a:r>
                      <a:r>
                        <a:rPr lang="en-US" sz="1900" b="0" dirty="0">
                          <a:latin typeface="+mn-lt"/>
                        </a:rPr>
                        <a:t>  </a:t>
                      </a:r>
                      <a:r>
                        <a:rPr lang="en-US" sz="1900" b="1" dirty="0">
                          <a:latin typeface="+mn-lt"/>
                        </a:rPr>
                        <a:t>Risk  Grant </a:t>
                      </a:r>
                      <a:r>
                        <a:rPr lang="en-US" sz="1900" b="0" dirty="0">
                          <a:latin typeface="+mn-lt"/>
                        </a:rPr>
                        <a:t>for each  confined space entry.</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1000"/>
                        </a:spcAft>
                      </a:pPr>
                      <a:r>
                        <a:rPr lang="en-US" sz="1900" b="0" dirty="0">
                          <a:latin typeface="+mn-lt"/>
                        </a:rPr>
                        <a:t>20</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89077">
                <a:tc>
                  <a:txBody>
                    <a:bodyPr/>
                    <a:lstStyle/>
                    <a:p>
                      <a:pPr marL="0" marR="0">
                        <a:spcBef>
                          <a:spcPts val="0"/>
                        </a:spcBef>
                        <a:spcAft>
                          <a:spcPts val="1000"/>
                        </a:spcAft>
                      </a:pPr>
                      <a:r>
                        <a:rPr lang="en-US" sz="1900" b="0" dirty="0">
                          <a:latin typeface="+mn-lt"/>
                        </a:rPr>
                        <a:t>(d)</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1000"/>
                        </a:spcAft>
                      </a:pPr>
                      <a:r>
                        <a:rPr lang="en-US" sz="1900" b="0" dirty="0">
                          <a:latin typeface="+mn-lt"/>
                        </a:rPr>
                        <a:t>All </a:t>
                      </a:r>
                      <a:r>
                        <a:rPr lang="en-US" sz="1900" b="0" baseline="0" dirty="0">
                          <a:latin typeface="+mn-lt"/>
                        </a:rPr>
                        <a:t>semi skilled </a:t>
                      </a:r>
                      <a:r>
                        <a:rPr lang="en-US" sz="1900" b="0" baseline="0" dirty="0" err="1">
                          <a:latin typeface="+mn-lt"/>
                        </a:rPr>
                        <a:t>sewermen</a:t>
                      </a:r>
                      <a:r>
                        <a:rPr lang="en-US" sz="1900" b="0" baseline="0" dirty="0">
                          <a:latin typeface="+mn-lt"/>
                        </a:rPr>
                        <a:t> and </a:t>
                      </a:r>
                      <a:r>
                        <a:rPr lang="en-US" sz="1900" b="0" baseline="0" dirty="0" err="1">
                          <a:latin typeface="+mn-lt"/>
                        </a:rPr>
                        <a:t>beldars</a:t>
                      </a:r>
                      <a:r>
                        <a:rPr lang="en-US" sz="1900" b="0" baseline="0" dirty="0">
                          <a:latin typeface="+mn-lt"/>
                        </a:rPr>
                        <a:t> (on municipal rolls)</a:t>
                      </a:r>
                      <a:r>
                        <a:rPr lang="en-US" sz="1900" b="0" dirty="0">
                          <a:latin typeface="+mn-lt"/>
                        </a:rPr>
                        <a:t>  have been facilitated to link with at least three eligible government welfare schemes e.g. </a:t>
                      </a:r>
                      <a:r>
                        <a:rPr lang="en-US" sz="1900" b="0" dirty="0" err="1">
                          <a:latin typeface="+mn-lt"/>
                        </a:rPr>
                        <a:t>Ayushman</a:t>
                      </a:r>
                      <a:r>
                        <a:rPr lang="en-US" sz="1900" b="0" dirty="0">
                          <a:latin typeface="+mn-lt"/>
                        </a:rPr>
                        <a:t> Bharat, Life/Accident Insurance, Education, providing Ration Cards for subsidized food grain etc. (Additional: Quarterly health Check-up is mandatory)</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1000"/>
                        </a:spcAft>
                      </a:pPr>
                      <a:r>
                        <a:rPr lang="en-US" sz="1900" b="0" dirty="0">
                          <a:latin typeface="+mn-lt"/>
                        </a:rPr>
                        <a:t>20</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173557">
                <a:tc>
                  <a:txBody>
                    <a:bodyPr/>
                    <a:lstStyle/>
                    <a:p>
                      <a:pPr marL="0" marR="0">
                        <a:spcBef>
                          <a:spcPts val="0"/>
                        </a:spcBef>
                        <a:spcAft>
                          <a:spcPts val="1000"/>
                        </a:spcAft>
                      </a:pPr>
                      <a:r>
                        <a:rPr lang="en-US" sz="1900" b="0">
                          <a:latin typeface="+mn-lt"/>
                        </a:rPr>
                        <a:t>(e)</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1000"/>
                        </a:spcAft>
                      </a:pPr>
                      <a:r>
                        <a:rPr lang="en-US" sz="1900" b="0" dirty="0">
                          <a:latin typeface="+mn-lt"/>
                        </a:rPr>
                        <a:t>All </a:t>
                      </a:r>
                      <a:r>
                        <a:rPr lang="en-US" sz="1900" b="0" baseline="0" dirty="0">
                          <a:latin typeface="+mn-lt"/>
                        </a:rPr>
                        <a:t>semi skilled </a:t>
                      </a:r>
                      <a:r>
                        <a:rPr lang="en-US" sz="1900" b="0" baseline="0" dirty="0" err="1">
                          <a:latin typeface="+mn-lt"/>
                        </a:rPr>
                        <a:t>sewermen</a:t>
                      </a:r>
                      <a:r>
                        <a:rPr lang="en-US" sz="1900" b="0" baseline="0" dirty="0">
                          <a:latin typeface="+mn-lt"/>
                        </a:rPr>
                        <a:t> and </a:t>
                      </a:r>
                      <a:r>
                        <a:rPr lang="en-US" sz="1900" b="0" baseline="0" dirty="0" err="1">
                          <a:latin typeface="+mn-lt"/>
                        </a:rPr>
                        <a:t>beldars</a:t>
                      </a:r>
                      <a:r>
                        <a:rPr lang="en-US" sz="1900" b="0" baseline="0" dirty="0">
                          <a:latin typeface="+mn-lt"/>
                        </a:rPr>
                        <a:t> (on municipal rolls)</a:t>
                      </a:r>
                      <a:r>
                        <a:rPr lang="en-US" sz="1900" b="0" dirty="0">
                          <a:latin typeface="+mn-lt"/>
                        </a:rPr>
                        <a:t> as well as registered erstwhile manual</a:t>
                      </a:r>
                      <a:r>
                        <a:rPr lang="en-US" sz="1900" b="0" baseline="0" dirty="0">
                          <a:latin typeface="+mn-lt"/>
                        </a:rPr>
                        <a:t> scavengers enumerated by </a:t>
                      </a:r>
                      <a:r>
                        <a:rPr lang="en-US" sz="1900" b="0" baseline="0" dirty="0" err="1">
                          <a:latin typeface="+mn-lt"/>
                        </a:rPr>
                        <a:t>MoSJE</a:t>
                      </a:r>
                      <a:r>
                        <a:rPr lang="en-US" sz="1900" b="0" baseline="0" dirty="0">
                          <a:latin typeface="+mn-lt"/>
                        </a:rPr>
                        <a:t>,  </a:t>
                      </a:r>
                      <a:r>
                        <a:rPr lang="en-US" sz="1900" b="0" dirty="0">
                          <a:latin typeface="+mn-lt"/>
                        </a:rPr>
                        <a:t>have been provided with livelihood opportunities – e.g. employment as </a:t>
                      </a:r>
                      <a:r>
                        <a:rPr lang="en-US" sz="1900" b="0" dirty="0" err="1">
                          <a:latin typeface="+mn-lt"/>
                        </a:rPr>
                        <a:t>sewermen</a:t>
                      </a:r>
                      <a:r>
                        <a:rPr lang="en-US" sz="1900" b="0" dirty="0">
                          <a:latin typeface="+mn-lt"/>
                        </a:rPr>
                        <a:t>/ </a:t>
                      </a:r>
                      <a:r>
                        <a:rPr lang="en-US" sz="1900" b="0" dirty="0" err="1">
                          <a:latin typeface="+mn-lt"/>
                        </a:rPr>
                        <a:t>beldars</a:t>
                      </a:r>
                      <a:r>
                        <a:rPr lang="en-US" sz="1900" b="0" dirty="0">
                          <a:latin typeface="+mn-lt"/>
                        </a:rPr>
                        <a:t>, engagement as CT/PT caretakers or supported entrepreneurship model through access to subsidized loan (Loan </a:t>
                      </a:r>
                      <a:r>
                        <a:rPr lang="en-US" sz="1900" b="0" dirty="0" err="1">
                          <a:latin typeface="+mn-lt"/>
                        </a:rPr>
                        <a:t>Mela</a:t>
                      </a:r>
                      <a:r>
                        <a:rPr lang="en-US" sz="1900" b="0" dirty="0">
                          <a:latin typeface="+mn-lt"/>
                        </a:rPr>
                        <a:t>) and assured</a:t>
                      </a:r>
                      <a:r>
                        <a:rPr lang="en-US" sz="1900" b="0" baseline="0" dirty="0">
                          <a:latin typeface="+mn-lt"/>
                        </a:rPr>
                        <a:t> engagement of their equipment.</a:t>
                      </a:r>
                      <a:endParaRPr lang="en-US" sz="1900" b="0" dirty="0">
                        <a:latin typeface="+mn-lt"/>
                      </a:endParaRP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1000"/>
                        </a:spcAft>
                      </a:pPr>
                      <a:r>
                        <a:rPr lang="en-US" sz="1900" b="0" dirty="0">
                          <a:latin typeface="+mn-lt"/>
                        </a:rPr>
                        <a:t>30</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42517">
                <a:tc>
                  <a:txBody>
                    <a:bodyPr/>
                    <a:lstStyle/>
                    <a:p>
                      <a:pPr marL="0" marR="0">
                        <a:spcBef>
                          <a:spcPts val="0"/>
                        </a:spcBef>
                        <a:spcAft>
                          <a:spcPts val="1000"/>
                        </a:spcAft>
                      </a:pPr>
                      <a:r>
                        <a:rPr lang="en-US" sz="1900" b="0" dirty="0">
                          <a:latin typeface="+mn-lt"/>
                        </a:rPr>
                        <a:t>(f)</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900" b="0" dirty="0">
                          <a:latin typeface="+mn-lt"/>
                        </a:rPr>
                        <a:t>Whether 30% of all </a:t>
                      </a:r>
                      <a:r>
                        <a:rPr lang="en-US" sz="1900" b="0" dirty="0" err="1">
                          <a:latin typeface="+mn-lt"/>
                        </a:rPr>
                        <a:t>Sewermen</a:t>
                      </a:r>
                      <a:r>
                        <a:rPr lang="en-US" sz="1900" b="0" dirty="0">
                          <a:latin typeface="+mn-lt"/>
                        </a:rPr>
                        <a:t> and Sanitary </a:t>
                      </a:r>
                      <a:r>
                        <a:rPr lang="en-US" sz="1900" b="0" dirty="0" err="1">
                          <a:latin typeface="+mn-lt"/>
                        </a:rPr>
                        <a:t>Beldars</a:t>
                      </a:r>
                      <a:r>
                        <a:rPr lang="en-US" sz="1900" b="0" baseline="0" dirty="0">
                          <a:latin typeface="+mn-lt"/>
                        </a:rPr>
                        <a:t> </a:t>
                      </a:r>
                      <a:r>
                        <a:rPr lang="en-US" sz="1900" b="0" dirty="0">
                          <a:latin typeface="+mn-lt"/>
                        </a:rPr>
                        <a:t>(In-house/Private Operator supplied workforce)</a:t>
                      </a:r>
                      <a:r>
                        <a:rPr lang="en-US" sz="1900" b="0" baseline="0" dirty="0">
                          <a:latin typeface="+mn-lt"/>
                        </a:rPr>
                        <a:t> have </a:t>
                      </a:r>
                      <a:r>
                        <a:rPr lang="en-US" sz="1900" b="0" dirty="0">
                          <a:latin typeface="+mn-lt"/>
                        </a:rPr>
                        <a:t>gone through a certified training on safety measures and legal norms, in past 12 Months,  related to -</a:t>
                      </a:r>
                    </a:p>
                    <a:p>
                      <a:pPr marL="742950" lvl="1" indent="-742950">
                        <a:spcAft>
                          <a:spcPts val="0"/>
                        </a:spcAft>
                        <a:buFont typeface="Wingdings" pitchFamily="2" charset="2"/>
                        <a:buChar char="§"/>
                      </a:pPr>
                      <a:r>
                        <a:rPr lang="en-US" sz="1900" b="0" dirty="0">
                          <a:latin typeface="+mn-lt"/>
                        </a:rPr>
                        <a:t>Occupational Health and Safety</a:t>
                      </a:r>
                    </a:p>
                    <a:p>
                      <a:pPr marL="742950" indent="-742950">
                        <a:spcAft>
                          <a:spcPts val="0"/>
                        </a:spcAft>
                        <a:buFont typeface="Arial"/>
                        <a:buChar char="•"/>
                      </a:pPr>
                      <a:r>
                        <a:rPr lang="en-US" sz="1900" b="0" dirty="0">
                          <a:latin typeface="+mn-lt"/>
                        </a:rPr>
                        <a:t>Mechanized cleaning of septic tanks, sewer lines, </a:t>
                      </a:r>
                      <a:r>
                        <a:rPr lang="en-US" sz="1900" b="0" dirty="0" err="1">
                          <a:latin typeface="+mn-lt"/>
                        </a:rPr>
                        <a:t>stormwater</a:t>
                      </a:r>
                      <a:r>
                        <a:rPr lang="en-US" sz="1900" b="0" dirty="0">
                          <a:latin typeface="+mn-lt"/>
                        </a:rPr>
                        <a:t> drains and machine holes</a:t>
                      </a:r>
                    </a:p>
                    <a:p>
                      <a:pPr marL="742950" indent="-742950">
                        <a:spcAft>
                          <a:spcPts val="0"/>
                        </a:spcAft>
                        <a:buFont typeface="Arial"/>
                        <a:buChar char="•"/>
                      </a:pPr>
                      <a:r>
                        <a:rPr lang="en-US" sz="1900" b="0" dirty="0">
                          <a:latin typeface="+mn-lt"/>
                        </a:rPr>
                        <a:t>Prohibition of Employment as Manual Scavengers and their Rehabilitation Act, 2013.</a:t>
                      </a:r>
                    </a:p>
                    <a:p>
                      <a:pPr marL="742950" marR="0" indent="-742950" algn="l" defTabSz="914400" rtl="0" eaLnBrk="1" fontAlgn="auto" latinLnBrk="0" hangingPunct="1">
                        <a:lnSpc>
                          <a:spcPct val="100000"/>
                        </a:lnSpc>
                        <a:spcBef>
                          <a:spcPts val="0"/>
                        </a:spcBef>
                        <a:spcAft>
                          <a:spcPts val="0"/>
                        </a:spcAft>
                        <a:buClrTx/>
                        <a:buSzTx/>
                        <a:buFont typeface="Arial"/>
                        <a:buNone/>
                        <a:tabLst/>
                        <a:defRPr/>
                      </a:pPr>
                      <a:r>
                        <a:rPr lang="en-US" sz="1900" b="0" dirty="0">
                          <a:latin typeface="+mn-lt"/>
                        </a:rPr>
                        <a:t>Record maintained for all trainings conducted and attended digitally linked with SBM Portal</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1000"/>
                        </a:spcAft>
                      </a:pPr>
                      <a:r>
                        <a:rPr lang="en-US" sz="1900" b="0" dirty="0">
                          <a:latin typeface="+mn-lt"/>
                        </a:rPr>
                        <a:t>36</a:t>
                      </a:r>
                    </a:p>
                    <a:p>
                      <a:pPr marL="0" marR="0" algn="ctr">
                        <a:spcBef>
                          <a:spcPts val="0"/>
                        </a:spcBef>
                        <a:spcAft>
                          <a:spcPts val="1000"/>
                        </a:spcAft>
                      </a:pPr>
                      <a:endParaRPr lang="en-US" sz="1900" b="0" dirty="0">
                        <a:latin typeface="+mn-lt"/>
                      </a:endParaRPr>
                    </a:p>
                    <a:p>
                      <a:pPr marL="0" marR="0" algn="ctr">
                        <a:spcBef>
                          <a:spcPts val="0"/>
                        </a:spcBef>
                        <a:spcAft>
                          <a:spcPts val="1000"/>
                        </a:spcAft>
                      </a:pPr>
                      <a:endParaRPr lang="en-US" sz="1900" b="0" dirty="0">
                        <a:latin typeface="+mn-lt"/>
                      </a:endParaRPr>
                    </a:p>
                    <a:p>
                      <a:pPr marL="0" marR="0" algn="ctr">
                        <a:spcBef>
                          <a:spcPts val="0"/>
                        </a:spcBef>
                        <a:spcAft>
                          <a:spcPts val="1000"/>
                        </a:spcAft>
                      </a:pPr>
                      <a:r>
                        <a:rPr lang="en-US" sz="1900" b="0" dirty="0">
                          <a:latin typeface="+mn-lt"/>
                        </a:rPr>
                        <a:t>4</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04597">
                <a:tc>
                  <a:txBody>
                    <a:bodyPr/>
                    <a:lstStyle/>
                    <a:p>
                      <a:pPr marL="0" marR="0">
                        <a:spcBef>
                          <a:spcPts val="0"/>
                        </a:spcBef>
                        <a:spcAft>
                          <a:spcPts val="1000"/>
                        </a:spcAft>
                      </a:pPr>
                      <a:r>
                        <a:rPr lang="en-US" sz="1900" b="0" dirty="0">
                          <a:latin typeface="+mn-lt"/>
                        </a:rPr>
                        <a:t>(c)</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1000"/>
                        </a:spcAft>
                      </a:pPr>
                      <a:r>
                        <a:rPr lang="en-US" sz="1900" b="0" dirty="0">
                          <a:latin typeface="+mn-lt"/>
                        </a:rPr>
                        <a:t>Digital record being maintained of all </a:t>
                      </a:r>
                      <a:r>
                        <a:rPr lang="en-US" sz="1900" b="0" dirty="0" err="1">
                          <a:latin typeface="+mn-lt"/>
                        </a:rPr>
                        <a:t>Sewermen</a:t>
                      </a:r>
                      <a:r>
                        <a:rPr lang="en-US" sz="1900" b="0" dirty="0">
                          <a:latin typeface="+mn-lt"/>
                        </a:rPr>
                        <a:t> and Sanitary </a:t>
                      </a:r>
                      <a:r>
                        <a:rPr lang="en-US" sz="1900" b="0" dirty="0" err="1">
                          <a:latin typeface="+mn-lt"/>
                        </a:rPr>
                        <a:t>Beldar</a:t>
                      </a:r>
                      <a:r>
                        <a:rPr lang="en-US" sz="1900" b="0" dirty="0">
                          <a:latin typeface="+mn-lt"/>
                        </a:rPr>
                        <a:t> including private engaged personnel – Name, Address, Contact Numbers, Gender, any special need etc.</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1000"/>
                        </a:spcAft>
                      </a:pPr>
                      <a:r>
                        <a:rPr lang="en-US" sz="1900" b="0" dirty="0">
                          <a:latin typeface="+mn-lt"/>
                        </a:rPr>
                        <a:t>20</a:t>
                      </a:r>
                    </a:p>
                  </a:txBody>
                  <a:tcPr marL="3712" marR="3712" marT="17819" marB="178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Rectangle 3"/>
          <p:cNvSpPr/>
          <p:nvPr/>
        </p:nvSpPr>
        <p:spPr>
          <a:xfrm>
            <a:off x="304800" y="1"/>
            <a:ext cx="11480800" cy="461665"/>
          </a:xfrm>
          <a:prstGeom prst="rect">
            <a:avLst/>
          </a:prstGeom>
        </p:spPr>
        <p:txBody>
          <a:bodyPr wrap="square">
            <a:spAutoFit/>
          </a:bodyPr>
          <a:lstStyle/>
          <a:p>
            <a:pPr defTabSz="1219170" eaLnBrk="0" fontAlgn="base" hangingPunct="0">
              <a:spcBef>
                <a:spcPct val="0"/>
              </a:spcBef>
              <a:spcAft>
                <a:spcPts val="800"/>
              </a:spcAft>
            </a:pPr>
            <a:r>
              <a:rPr lang="en-US" sz="2400" b="1" dirty="0">
                <a:solidFill>
                  <a:srgbClr val="F79646">
                    <a:lumMod val="50000"/>
                  </a:srgbClr>
                </a:solidFill>
                <a:latin typeface="Calibri"/>
                <a:ea typeface="Calibri" pitchFamily="34" charset="0"/>
                <a:cs typeface="Times New Roman" pitchFamily="18" charset="0"/>
              </a:rPr>
              <a:t>Mechanical cleaning – Soft Measures     (CB, Safety and Welfare)		- 170 Marks </a:t>
            </a:r>
            <a:endParaRPr lang="en-US" sz="2400" dirty="0">
              <a:solidFill>
                <a:srgbClr val="F79646">
                  <a:lumMod val="50000"/>
                </a:srgbClr>
              </a:solidFill>
              <a:latin typeface="Calibri"/>
              <a:cs typeface="Arial"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668" y="1"/>
            <a:ext cx="6096000" cy="502766"/>
          </a:xfrm>
          <a:prstGeom prst="rect">
            <a:avLst/>
          </a:prstGeom>
        </p:spPr>
        <p:txBody>
          <a:bodyPr>
            <a:spAutoFit/>
          </a:bodyPr>
          <a:lstStyle/>
          <a:p>
            <a:pPr defTabSz="1219170" eaLnBrk="0" fontAlgn="base" hangingPunct="0">
              <a:spcBef>
                <a:spcPct val="0"/>
              </a:spcBef>
              <a:spcAft>
                <a:spcPts val="800"/>
              </a:spcAft>
            </a:pPr>
            <a:r>
              <a:rPr lang="en-US" sz="2667" b="1" dirty="0">
                <a:solidFill>
                  <a:srgbClr val="F79646">
                    <a:lumMod val="50000"/>
                  </a:srgbClr>
                </a:solidFill>
                <a:latin typeface="Calibri"/>
                <a:ea typeface="Calibri" pitchFamily="34" charset="0"/>
                <a:cs typeface="Times New Roman" pitchFamily="18" charset="0"/>
              </a:rPr>
              <a:t>Eco-System Parameters -  180 Marks</a:t>
            </a:r>
            <a:endParaRPr lang="en-US" sz="2667" dirty="0">
              <a:solidFill>
                <a:srgbClr val="F79646">
                  <a:lumMod val="50000"/>
                </a:srgbClr>
              </a:solidFill>
              <a:latin typeface="Calibri"/>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2752768"/>
              </p:ext>
            </p:extLst>
          </p:nvPr>
        </p:nvGraphicFramePr>
        <p:xfrm>
          <a:off x="304799" y="704630"/>
          <a:ext cx="11582405" cy="6086405"/>
        </p:xfrm>
        <a:graphic>
          <a:graphicData uri="http://schemas.openxmlformats.org/drawingml/2006/table">
            <a:tbl>
              <a:tblPr/>
              <a:tblGrid>
                <a:gridCol w="508001">
                  <a:extLst>
                    <a:ext uri="{9D8B030D-6E8A-4147-A177-3AD203B41FA5}">
                      <a16:colId xmlns:a16="http://schemas.microsoft.com/office/drawing/2014/main" val="20000"/>
                    </a:ext>
                  </a:extLst>
                </a:gridCol>
                <a:gridCol w="10261600">
                  <a:extLst>
                    <a:ext uri="{9D8B030D-6E8A-4147-A177-3AD203B41FA5}">
                      <a16:colId xmlns:a16="http://schemas.microsoft.com/office/drawing/2014/main" val="20001"/>
                    </a:ext>
                  </a:extLst>
                </a:gridCol>
                <a:gridCol w="812804">
                  <a:extLst>
                    <a:ext uri="{9D8B030D-6E8A-4147-A177-3AD203B41FA5}">
                      <a16:colId xmlns:a16="http://schemas.microsoft.com/office/drawing/2014/main" val="20002"/>
                    </a:ext>
                  </a:extLst>
                </a:gridCol>
              </a:tblGrid>
              <a:tr h="681653">
                <a:tc gridSpan="2">
                  <a:txBody>
                    <a:bodyPr/>
                    <a:lstStyle/>
                    <a:p>
                      <a:pPr marL="0" marR="0" algn="ctr">
                        <a:spcBef>
                          <a:spcPts val="0"/>
                        </a:spcBef>
                        <a:spcAft>
                          <a:spcPts val="0"/>
                        </a:spcAft>
                      </a:pPr>
                      <a:r>
                        <a:rPr lang="en-US" sz="2100" b="1" dirty="0">
                          <a:latin typeface="+mn-lt"/>
                        </a:rPr>
                        <a:t>Scheme of Marks</a:t>
                      </a:r>
                      <a:endParaRPr lang="en-US" sz="21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spcBef>
                          <a:spcPts val="0"/>
                        </a:spcBef>
                        <a:spcAft>
                          <a:spcPts val="0"/>
                        </a:spcAft>
                      </a:pPr>
                      <a:r>
                        <a:rPr lang="en-US" sz="2100" b="1" dirty="0">
                          <a:latin typeface="+mn-lt"/>
                        </a:rPr>
                        <a:t>Max Marks</a:t>
                      </a:r>
                      <a:endParaRPr lang="en-US" sz="21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75253">
                <a:tc gridSpan="2">
                  <a:txBody>
                    <a:bodyPr/>
                    <a:lstStyle/>
                    <a:p>
                      <a:pPr marL="0" marR="0">
                        <a:spcBef>
                          <a:spcPts val="0"/>
                        </a:spcBef>
                        <a:spcAft>
                          <a:spcPts val="0"/>
                        </a:spcAft>
                      </a:pPr>
                      <a:r>
                        <a:rPr lang="en-US" sz="1600" b="1" dirty="0">
                          <a:latin typeface="+mn-lt"/>
                        </a:rPr>
                        <a:t>(a) Notifications</a:t>
                      </a:r>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mn-lt"/>
                        </a:rPr>
                        <a:t>20</a:t>
                      </a:r>
                      <a:endParaRPr lang="en-US" sz="1600" dirty="0">
                        <a:latin typeface="+mn-lt"/>
                      </a:endParaRPr>
                    </a:p>
                  </a:txBody>
                  <a:tcPr marL="243840" marR="243840" marT="15707" marB="15707">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275253">
                <a:tc>
                  <a:txBody>
                    <a:bodyPr/>
                    <a:lstStyle/>
                    <a:p>
                      <a:pPr marL="0" marR="0" algn="r">
                        <a:spcBef>
                          <a:spcPts val="0"/>
                        </a:spcBef>
                        <a:spcAft>
                          <a:spcPts val="0"/>
                        </a:spcAft>
                      </a:pPr>
                      <a:r>
                        <a:rPr lang="en-US" sz="1600" b="1" dirty="0">
                          <a:latin typeface="+mn-lt"/>
                        </a:rPr>
                        <a:t>1.</a:t>
                      </a:r>
                      <a:endParaRPr lang="en-US" sz="1600" dirty="0">
                        <a:latin typeface="+mn-lt"/>
                      </a:endParaRPr>
                    </a:p>
                  </a:txBody>
                  <a:tcPr marL="3272" marR="12192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 Ban on </a:t>
                      </a:r>
                      <a:r>
                        <a:rPr lang="en-US" sz="1600" b="1" dirty="0">
                          <a:latin typeface="+mn-lt"/>
                        </a:rPr>
                        <a:t>Manual hazardous en</a:t>
                      </a:r>
                      <a:r>
                        <a:rPr lang="en-US" sz="1600" dirty="0">
                          <a:latin typeface="+mn-lt"/>
                        </a:rPr>
                        <a:t>try (without safety gear)</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0" dirty="0">
                          <a:latin typeface="+mn-lt"/>
                        </a:rPr>
                        <a:t>4</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82237">
                <a:tc>
                  <a:txBody>
                    <a:bodyPr/>
                    <a:lstStyle/>
                    <a:p>
                      <a:pPr marL="0" marR="0" algn="r">
                        <a:spcBef>
                          <a:spcPts val="0"/>
                        </a:spcBef>
                        <a:spcAft>
                          <a:spcPts val="0"/>
                        </a:spcAft>
                      </a:pPr>
                      <a:r>
                        <a:rPr lang="en-US" sz="1600" b="1" dirty="0">
                          <a:latin typeface="+mn-lt"/>
                        </a:rPr>
                        <a:t>2.</a:t>
                      </a:r>
                      <a:endParaRPr lang="en-US" sz="1600" dirty="0">
                        <a:latin typeface="+mn-lt"/>
                      </a:endParaRPr>
                    </a:p>
                  </a:txBody>
                  <a:tcPr marL="3272" marR="12192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 User Charges for providing</a:t>
                      </a:r>
                      <a:r>
                        <a:rPr lang="en-US" sz="1600" baseline="0" dirty="0">
                          <a:latin typeface="+mn-lt"/>
                        </a:rPr>
                        <a:t> at least the </a:t>
                      </a:r>
                      <a:r>
                        <a:rPr lang="en-US" sz="1600" b="1" dirty="0">
                          <a:latin typeface="+mn-lt"/>
                        </a:rPr>
                        <a:t>O&amp;M for</a:t>
                      </a:r>
                      <a:r>
                        <a:rPr lang="en-US" sz="1600" b="1" baseline="0" dirty="0">
                          <a:latin typeface="+mn-lt"/>
                        </a:rPr>
                        <a:t> </a:t>
                      </a:r>
                      <a:r>
                        <a:rPr lang="en-US" sz="1600" b="1" dirty="0">
                          <a:latin typeface="+mn-lt"/>
                        </a:rPr>
                        <a:t>sewerage and septic tank </a:t>
                      </a:r>
                      <a:r>
                        <a:rPr lang="en-US" sz="1600" b="1" dirty="0" err="1">
                          <a:latin typeface="+mn-lt"/>
                        </a:rPr>
                        <a:t>desludging</a:t>
                      </a:r>
                      <a:r>
                        <a:rPr lang="en-US" sz="1600" b="1" dirty="0">
                          <a:latin typeface="+mn-lt"/>
                        </a:rPr>
                        <a:t> Services </a:t>
                      </a:r>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mn-lt"/>
                        </a:rPr>
                        <a:t>4</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519093">
                <a:tc>
                  <a:txBody>
                    <a:bodyPr/>
                    <a:lstStyle/>
                    <a:p>
                      <a:pPr marL="0" marR="0" algn="r">
                        <a:spcBef>
                          <a:spcPts val="0"/>
                        </a:spcBef>
                        <a:spcAft>
                          <a:spcPts val="0"/>
                        </a:spcAft>
                      </a:pPr>
                      <a:r>
                        <a:rPr lang="en-US" sz="1600" b="1" dirty="0">
                          <a:latin typeface="+mn-lt"/>
                        </a:rPr>
                        <a:t>3.</a:t>
                      </a:r>
                      <a:endParaRPr lang="en-US" sz="1600" dirty="0">
                        <a:latin typeface="+mn-lt"/>
                      </a:endParaRPr>
                    </a:p>
                  </a:txBody>
                  <a:tcPr marL="3272" marR="12192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 Compulsory </a:t>
                      </a:r>
                      <a:r>
                        <a:rPr lang="en-US" sz="1600" b="1" dirty="0">
                          <a:latin typeface="+mn-lt"/>
                        </a:rPr>
                        <a:t>Registration by appropriate SRU of  all Private Sanitation Services Providers* (</a:t>
                      </a:r>
                      <a:r>
                        <a:rPr lang="en-US" sz="1600" dirty="0">
                          <a:latin typeface="+mn-lt"/>
                        </a:rPr>
                        <a:t>whose equipment/ manpower is being engaged to make-up the requirement under norms </a:t>
                      </a:r>
                      <a:r>
                        <a:rPr lang="en-US" sz="1600" b="1" dirty="0">
                          <a:latin typeface="+mn-lt"/>
                        </a:rPr>
                        <a:t>by the ULB or Cluster)</a:t>
                      </a:r>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mn-lt"/>
                        </a:rPr>
                        <a:t>4</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519093">
                <a:tc>
                  <a:txBody>
                    <a:bodyPr/>
                    <a:lstStyle/>
                    <a:p>
                      <a:pPr marL="0" marR="0" algn="r">
                        <a:spcBef>
                          <a:spcPts val="0"/>
                        </a:spcBef>
                        <a:spcAft>
                          <a:spcPts val="0"/>
                        </a:spcAft>
                      </a:pPr>
                      <a:r>
                        <a:rPr lang="en-US" sz="1600" b="1" dirty="0">
                          <a:latin typeface="+mn-lt"/>
                        </a:rPr>
                        <a:t>4.</a:t>
                      </a:r>
                      <a:endParaRPr lang="en-US" sz="1600" dirty="0">
                        <a:latin typeface="+mn-lt"/>
                      </a:endParaRPr>
                    </a:p>
                  </a:txBody>
                  <a:tcPr marL="3272" marR="12192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Whether ULB has notified </a:t>
                      </a:r>
                      <a:r>
                        <a:rPr lang="en-US" sz="1600" b="1" dirty="0">
                          <a:latin typeface="+mn-lt"/>
                        </a:rPr>
                        <a:t>fines against persons / de-</a:t>
                      </a:r>
                      <a:r>
                        <a:rPr lang="en-US" sz="1600" b="1" dirty="0" err="1">
                          <a:latin typeface="+mn-lt"/>
                        </a:rPr>
                        <a:t>sludging</a:t>
                      </a:r>
                      <a:r>
                        <a:rPr lang="en-US" sz="1600" b="1" dirty="0">
                          <a:latin typeface="+mn-lt"/>
                        </a:rPr>
                        <a:t> operators dumping untreated </a:t>
                      </a:r>
                      <a:r>
                        <a:rPr lang="en-US" sz="1600" b="1" dirty="0" err="1">
                          <a:latin typeface="+mn-lt"/>
                        </a:rPr>
                        <a:t>faecal</a:t>
                      </a:r>
                      <a:r>
                        <a:rPr lang="en-US" sz="1600" b="1" dirty="0">
                          <a:latin typeface="+mn-lt"/>
                        </a:rPr>
                        <a:t> sludge </a:t>
                      </a:r>
                      <a:r>
                        <a:rPr lang="en-US" sz="1600" dirty="0">
                          <a:latin typeface="+mn-lt"/>
                        </a:rPr>
                        <a:t>in drains and / or open areas</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mn-lt"/>
                        </a:rPr>
                        <a:t>4</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75253">
                <a:tc>
                  <a:txBody>
                    <a:bodyPr/>
                    <a:lstStyle/>
                    <a:p>
                      <a:pPr marL="0" marR="0" algn="r">
                        <a:spcBef>
                          <a:spcPts val="0"/>
                        </a:spcBef>
                        <a:spcAft>
                          <a:spcPts val="0"/>
                        </a:spcAft>
                      </a:pPr>
                      <a:r>
                        <a:rPr lang="en-US" sz="1600" b="1" dirty="0">
                          <a:latin typeface="+mn-lt"/>
                        </a:rPr>
                        <a:t>5.</a:t>
                      </a:r>
                      <a:endParaRPr lang="en-US" sz="1600" dirty="0">
                        <a:latin typeface="+mn-lt"/>
                      </a:endParaRPr>
                    </a:p>
                  </a:txBody>
                  <a:tcPr marL="3272" marR="12192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All Septic Tanks Constructed after 01 January 2021 are as per </a:t>
                      </a:r>
                      <a:r>
                        <a:rPr lang="en-US" sz="1600" b="1" dirty="0">
                          <a:latin typeface="+mn-lt"/>
                        </a:rPr>
                        <a:t>IS 2470 (Parts 1 &amp; 2)</a:t>
                      </a:r>
                      <a:endParaRPr lang="en-US" sz="1600" dirty="0"/>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dirty="0"/>
                        <a:t>4</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275253">
                <a:tc gridSpan="2">
                  <a:txBody>
                    <a:bodyPr/>
                    <a:lstStyle/>
                    <a:p>
                      <a:pPr marL="0" marR="0">
                        <a:spcBef>
                          <a:spcPts val="0"/>
                        </a:spcBef>
                        <a:spcAft>
                          <a:spcPts val="0"/>
                        </a:spcAft>
                      </a:pPr>
                      <a:r>
                        <a:rPr lang="en-US" sz="1600" b="1" dirty="0">
                          <a:latin typeface="+mn-lt"/>
                        </a:rPr>
                        <a:t>(b) Enforcement</a:t>
                      </a:r>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mn-lt"/>
                        </a:rPr>
                        <a:t>80</a:t>
                      </a:r>
                      <a:endParaRPr lang="en-US" sz="1600" dirty="0">
                        <a:latin typeface="+mn-lt"/>
                      </a:endParaRPr>
                    </a:p>
                  </a:txBody>
                  <a:tcPr marL="243840" marR="243840" marT="15707" marB="15707">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7"/>
                  </a:ext>
                </a:extLst>
              </a:tr>
              <a:tr h="275253">
                <a:tc>
                  <a:txBody>
                    <a:bodyPr/>
                    <a:lstStyle/>
                    <a:p>
                      <a:r>
                        <a:rPr lang="en-US" sz="1600">
                          <a:latin typeface="+mn-lt"/>
                        </a:rPr>
                        <a:t> </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Manual hazardous entry (without safety gear) banned in the city – Enforced 100%</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0" dirty="0">
                          <a:latin typeface="+mn-lt"/>
                        </a:rPr>
                        <a:t>16</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519093">
                <a:tc>
                  <a:txBody>
                    <a:bodyPr/>
                    <a:lstStyle/>
                    <a:p>
                      <a:r>
                        <a:rPr lang="en-US" sz="1600">
                          <a:latin typeface="+mn-lt"/>
                        </a:rPr>
                        <a:t> </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More than 75% operational cost in  providing sewerage and septic tank de-</a:t>
                      </a:r>
                      <a:r>
                        <a:rPr lang="en-US" sz="1600" dirty="0" err="1">
                          <a:latin typeface="+mn-lt"/>
                        </a:rPr>
                        <a:t>sludging</a:t>
                      </a:r>
                      <a:r>
                        <a:rPr lang="en-US" sz="1600" dirty="0">
                          <a:latin typeface="+mn-lt"/>
                        </a:rPr>
                        <a:t> services recovered from user charges – direct or as part of  Utility bill.</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0" dirty="0">
                          <a:latin typeface="+mn-lt"/>
                        </a:rPr>
                        <a:t>16</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75253">
                <a:tc>
                  <a:txBody>
                    <a:bodyPr/>
                    <a:lstStyle/>
                    <a:p>
                      <a:r>
                        <a:rPr lang="en-US" sz="1600">
                          <a:latin typeface="+mn-lt"/>
                        </a:rPr>
                        <a:t> </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Private Sanitation Services Providers are registered* (10 vehicles/ 20 Workers)</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0" dirty="0">
                          <a:latin typeface="+mn-lt"/>
                        </a:rPr>
                        <a:t>16</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275253">
                <a:tc>
                  <a:txBody>
                    <a:bodyPr/>
                    <a:lstStyle/>
                    <a:p>
                      <a:r>
                        <a:rPr lang="en-US" sz="1600" dirty="0">
                          <a:latin typeface="+mn-lt"/>
                        </a:rPr>
                        <a:t> </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Fines being collected from persons dumping </a:t>
                      </a:r>
                      <a:r>
                        <a:rPr lang="en-US" sz="1600" dirty="0" err="1">
                          <a:latin typeface="+mn-lt"/>
                        </a:rPr>
                        <a:t>faecal</a:t>
                      </a:r>
                      <a:r>
                        <a:rPr lang="en-US" sz="1600" dirty="0">
                          <a:latin typeface="+mn-lt"/>
                        </a:rPr>
                        <a:t> sludge in drains/ open areas</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0" dirty="0">
                          <a:latin typeface="+mn-lt"/>
                        </a:rPr>
                        <a:t>16</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275253">
                <a:tc>
                  <a:txBody>
                    <a:bodyPr/>
                    <a:lstStyle/>
                    <a:p>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Septic tank systems  being  construction as per provision of IS 2470     </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mn-lt"/>
                        </a:rPr>
                        <a:t>16</a:t>
                      </a:r>
                    </a:p>
                  </a:txBody>
                  <a:tcPr marL="243840" marR="243840"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275253">
                <a:tc>
                  <a:txBody>
                    <a:bodyPr/>
                    <a:lstStyle/>
                    <a:p>
                      <a:pPr>
                        <a:spcAft>
                          <a:spcPts val="0"/>
                        </a:spcAft>
                      </a:pPr>
                      <a:r>
                        <a:rPr lang="en-US" sz="1600" dirty="0">
                          <a:latin typeface="+mn-lt"/>
                        </a:rPr>
                        <a:t>(c)</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Whether Zero incident of  Sanitation  Related Fatality  in the ULB during  past 12 Calendar months (Yes/No)</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1" dirty="0">
                          <a:latin typeface="+mn-lt"/>
                        </a:rPr>
                        <a:t>20</a:t>
                      </a:r>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519093">
                <a:tc>
                  <a:txBody>
                    <a:bodyPr/>
                    <a:lstStyle/>
                    <a:p>
                      <a:pPr>
                        <a:spcAft>
                          <a:spcPts val="0"/>
                        </a:spcAft>
                      </a:pPr>
                      <a:r>
                        <a:rPr lang="en-US" sz="1600" dirty="0">
                          <a:latin typeface="+mn-lt"/>
                        </a:rPr>
                        <a:t>(d)</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baseline="0" dirty="0">
                          <a:latin typeface="+mn-lt"/>
                        </a:rPr>
                        <a:t> Greater than </a:t>
                      </a:r>
                      <a:r>
                        <a:rPr lang="en-US" sz="1600" dirty="0">
                          <a:latin typeface="+mn-lt"/>
                        </a:rPr>
                        <a:t>80% complaints registered through 14420 Helpline  have been resolved satisfactorily </a:t>
                      </a:r>
                    </a:p>
                    <a:p>
                      <a:pPr marL="0" marR="0">
                        <a:spcBef>
                          <a:spcPts val="0"/>
                        </a:spcBef>
                        <a:spcAft>
                          <a:spcPts val="0"/>
                        </a:spcAft>
                      </a:pPr>
                      <a:r>
                        <a:rPr lang="en-US" sz="1600" dirty="0">
                          <a:latin typeface="+mn-lt"/>
                        </a:rPr>
                        <a:t>(Pro-rata marks down to 50% of objective)</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1" dirty="0">
                          <a:latin typeface="+mn-lt"/>
                        </a:rPr>
                        <a:t>20</a:t>
                      </a:r>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568853">
                <a:tc>
                  <a:txBody>
                    <a:bodyPr/>
                    <a:lstStyle/>
                    <a:p>
                      <a:pPr>
                        <a:spcAft>
                          <a:spcPts val="0"/>
                        </a:spcAft>
                      </a:pPr>
                      <a:r>
                        <a:rPr lang="en-US" sz="1600" dirty="0">
                          <a:latin typeface="+mn-lt"/>
                        </a:rPr>
                        <a:t>(e) </a:t>
                      </a:r>
                    </a:p>
                  </a:txBody>
                  <a:tcPr marL="3272" marR="3272" marT="15707" marB="1570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US" sz="1600" dirty="0">
                          <a:latin typeface="+mn-lt"/>
                        </a:rPr>
                        <a:t>Whether &gt;50% Septic tanks are geo-tagged for scheduled cleaning?</a:t>
                      </a:r>
                    </a:p>
                    <a:p>
                      <a:pPr marL="0" marR="0">
                        <a:spcBef>
                          <a:spcPts val="0"/>
                        </a:spcBef>
                        <a:spcAft>
                          <a:spcPts val="0"/>
                        </a:spcAft>
                      </a:pPr>
                      <a:r>
                        <a:rPr lang="en-US" sz="1600" b="1" dirty="0">
                          <a:latin typeface="+mn-lt"/>
                        </a:rPr>
                        <a:t>(</a:t>
                      </a:r>
                      <a:r>
                        <a:rPr lang="en-US" sz="1600" b="1" dirty="0" err="1">
                          <a:latin typeface="+mn-lt"/>
                        </a:rPr>
                        <a:t>Prorata</a:t>
                      </a:r>
                      <a:r>
                        <a:rPr lang="en-US" sz="1600" b="1" dirty="0">
                          <a:latin typeface="+mn-lt"/>
                        </a:rPr>
                        <a:t> marks down to 50% of objective)</a:t>
                      </a:r>
                      <a:endParaRPr lang="en-US" sz="1600" dirty="0">
                        <a:latin typeface="+mn-lt"/>
                      </a:endParaRPr>
                    </a:p>
                  </a:txBody>
                  <a:tcPr marL="3272" marR="3272" marT="15707" marB="15707">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dirty="0">
                          <a:latin typeface="+mj-lt"/>
                        </a:rPr>
                        <a:t>40</a:t>
                      </a:r>
                    </a:p>
                  </a:txBody>
                  <a:tcPr marL="3272" marR="3272" marT="15707" marB="15707">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
        <p:nvSpPr>
          <p:cNvPr id="34817" name="Rectangle 1"/>
          <p:cNvSpPr>
            <a:spLocks noChangeArrowheads="1"/>
          </p:cNvSpPr>
          <p:nvPr/>
        </p:nvSpPr>
        <p:spPr bwMode="auto">
          <a:xfrm>
            <a:off x="1" y="-430886"/>
            <a:ext cx="246286" cy="861774"/>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pPr defTabSz="1219170" fontAlgn="base">
              <a:spcBef>
                <a:spcPct val="0"/>
              </a:spcBef>
              <a:spcAft>
                <a:spcPct val="0"/>
              </a:spcAft>
            </a:pPr>
            <a:br>
              <a:rPr lang="en-US" sz="2400">
                <a:solidFill>
                  <a:prstClr val="black"/>
                </a:solidFill>
                <a:latin typeface="Arial" pitchFamily="34" charset="0"/>
                <a:cs typeface="Arial" pitchFamily="34" charset="0"/>
              </a:rPr>
            </a:br>
            <a:endParaRPr lang="en-US" sz="2400">
              <a:solidFill>
                <a:prstClr val="black"/>
              </a:solidFill>
              <a:latin typeface="Arial" pitchFamily="34" charset="0"/>
              <a:cs typeface="Arial"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7904" y="1859834"/>
            <a:ext cx="9293984" cy="3282655"/>
          </a:xfrm>
          <a:prstGeom prst="rect">
            <a:avLst/>
          </a:prstGeom>
        </p:spPr>
      </p:pic>
      <p:sp>
        <p:nvSpPr>
          <p:cNvPr id="7" name="Rectangle 6"/>
          <p:cNvSpPr/>
          <p:nvPr/>
        </p:nvSpPr>
        <p:spPr>
          <a:xfrm>
            <a:off x="1964258" y="4861471"/>
            <a:ext cx="7981245" cy="615698"/>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Sampling Criteria</a:t>
            </a:r>
          </a:p>
        </p:txBody>
      </p:sp>
      <p:sp>
        <p:nvSpPr>
          <p:cNvPr id="8" name="Rectangle 7">
            <a:extLst>
              <a:ext uri="{FF2B5EF4-FFF2-40B4-BE49-F238E27FC236}">
                <a16:creationId xmlns:a16="http://schemas.microsoft.com/office/drawing/2014/main" id="{037EB422-854D-4EEC-B1A9-70A721F8B9F5}"/>
              </a:ext>
            </a:extLst>
          </p:cNvPr>
          <p:cNvSpPr/>
          <p:nvPr/>
        </p:nvSpPr>
        <p:spPr>
          <a:xfrm>
            <a:off x="1930391" y="1358254"/>
            <a:ext cx="7981245" cy="760021"/>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C000"/>
                </a:solidFill>
              </a:rPr>
              <a:t>Independent Validation Matrix</a:t>
            </a:r>
          </a:p>
        </p:txBody>
      </p:sp>
      <p:sp>
        <p:nvSpPr>
          <p:cNvPr id="10" name="Bevel 9">
            <a:extLst>
              <a:ext uri="{FF2B5EF4-FFF2-40B4-BE49-F238E27FC236}">
                <a16:creationId xmlns:a16="http://schemas.microsoft.com/office/drawing/2014/main" id="{E3D4476A-3828-7B4A-B5F0-49B14DAB3B03}"/>
              </a:ext>
            </a:extLst>
          </p:cNvPr>
          <p:cNvSpPr/>
          <p:nvPr/>
        </p:nvSpPr>
        <p:spPr>
          <a:xfrm>
            <a:off x="1941108" y="55894"/>
            <a:ext cx="7981245" cy="592290"/>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Improved</a:t>
            </a:r>
            <a:r>
              <a:rPr lang="en-US" sz="2800" b="1" dirty="0">
                <a:solidFill>
                  <a:schemeClr val="tx1"/>
                </a:solidFill>
              </a:rPr>
              <a:t> Robustness of Assessment</a:t>
            </a:r>
          </a:p>
        </p:txBody>
      </p:sp>
      <p:pic>
        <p:nvPicPr>
          <p:cNvPr id="14" name="Picture 13">
            <a:extLst>
              <a:ext uri="{FF2B5EF4-FFF2-40B4-BE49-F238E27FC236}">
                <a16:creationId xmlns:a16="http://schemas.microsoft.com/office/drawing/2014/main" id="{A3129B6F-7BC5-2A4B-8FBD-25CCAA236A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4959" y="89628"/>
            <a:ext cx="1027314" cy="539525"/>
          </a:xfrm>
          <a:prstGeom prst="rect">
            <a:avLst/>
          </a:prstGeom>
        </p:spPr>
      </p:pic>
      <p:pic>
        <p:nvPicPr>
          <p:cNvPr id="15" name="Picture 14">
            <a:extLst>
              <a:ext uri="{FF2B5EF4-FFF2-40B4-BE49-F238E27FC236}">
                <a16:creationId xmlns:a16="http://schemas.microsoft.com/office/drawing/2014/main" id="{38C28E18-D381-5B4F-9D9C-F01A895B0684}"/>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10253139" y="-13297"/>
            <a:ext cx="828551" cy="640803"/>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C717DD9B-06C1-3A45-B7DD-6359DA5D03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20" y="98339"/>
            <a:ext cx="932779" cy="584541"/>
          </a:xfrm>
          <a:prstGeom prst="rect">
            <a:avLst/>
          </a:prstGeom>
        </p:spPr>
      </p:pic>
    </p:spTree>
    <p:extLst>
      <p:ext uri="{BB962C8B-B14F-4D97-AF65-F5344CB8AC3E}">
        <p14:creationId xmlns:p14="http://schemas.microsoft.com/office/powerpoint/2010/main" val="4795590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936" y="2269964"/>
            <a:ext cx="11927568" cy="465216"/>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en-US" sz="2466" b="0" i="0" u="none" strike="noStrike" kern="1200" cap="none" spc="0" normalizeH="0" baseline="0" noProof="0" dirty="0">
                <a:ln>
                  <a:noFill/>
                </a:ln>
                <a:solidFill>
                  <a:prstClr val="white"/>
                </a:solidFill>
                <a:effectLst/>
                <a:uLnTx/>
                <a:uFillTx/>
                <a:latin typeface="Calibri" panose="020F0502020204030204"/>
                <a:ea typeface="+mn-ea"/>
                <a:cs typeface="+mn-cs"/>
              </a:rPr>
              <a:t>Independent Validation – Impact on ‘Service Level Progress/Citizen’s Voice’ Marks claimed</a:t>
            </a:r>
          </a:p>
        </p:txBody>
      </p:sp>
      <p:sp>
        <p:nvSpPr>
          <p:cNvPr id="9" name="Rectangle 8"/>
          <p:cNvSpPr/>
          <p:nvPr/>
        </p:nvSpPr>
        <p:spPr>
          <a:xfrm>
            <a:off x="72953" y="18039"/>
            <a:ext cx="11927551" cy="477021"/>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en-US" sz="2466" b="1" i="0" u="none" strike="noStrike" kern="1200" cap="none" spc="0" normalizeH="0" baseline="0" noProof="0" dirty="0">
                <a:ln>
                  <a:noFill/>
                </a:ln>
                <a:solidFill>
                  <a:srgbClr val="FFC000"/>
                </a:solidFill>
                <a:effectLst/>
                <a:uLnTx/>
                <a:uFillTx/>
                <a:latin typeface="Calibri" panose="020F0502020204030204"/>
                <a:ea typeface="+mn-ea"/>
                <a:cs typeface="+mn-cs"/>
              </a:rPr>
              <a:t>Independent Validation Matrix</a:t>
            </a:r>
            <a:r>
              <a:rPr kumimoji="0" lang="en-US" sz="2466" b="1" i="0" u="none" strike="noStrike" kern="1200" cap="none" spc="0" normalizeH="0" baseline="0" noProof="0" dirty="0">
                <a:ln>
                  <a:noFill/>
                </a:ln>
                <a:solidFill>
                  <a:prstClr val="white"/>
                </a:solidFill>
                <a:effectLst/>
                <a:uLnTx/>
                <a:uFillTx/>
                <a:latin typeface="Calibri" panose="020F0502020204030204"/>
                <a:ea typeface="+mn-ea"/>
                <a:cs typeface="+mn-cs"/>
              </a:rPr>
              <a:t>: Population wise respondents</a:t>
            </a:r>
          </a:p>
        </p:txBody>
      </p:sp>
      <p:sp>
        <p:nvSpPr>
          <p:cNvPr id="2" name="Rectangle 1"/>
          <p:cNvSpPr/>
          <p:nvPr/>
        </p:nvSpPr>
        <p:spPr>
          <a:xfrm>
            <a:off x="72936" y="2732518"/>
            <a:ext cx="11927568" cy="77949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578" tIns="40288" rIns="80578" bIns="40288" numCol="1" spcCol="0" rtlCol="0" fromWordArt="0" anchor="ctr" anchorCtr="0" forceAA="0" compatLnSpc="1">
            <a:prstTxWarp prst="textNoShape">
              <a:avLst/>
            </a:prstTxWarp>
            <a:noAutofit/>
          </a:bodyPr>
          <a:lstStyle/>
          <a:p>
            <a:pPr marL="251777" marR="0" lvl="0" indent="-25177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Step-1:</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Adjusted Marks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 of samples failed will lead to same % of marks deducted from the marks claimed under ‘Service Level Progress’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1777" marR="0" lvl="0" indent="-25177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Step-2: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Negative Marking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On account of failure of samples from 20% onwards, further negative marking will be applied as per the following table, to calculate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‘Final Marks’</a:t>
            </a:r>
          </a:p>
        </p:txBody>
      </p:sp>
      <p:sp>
        <p:nvSpPr>
          <p:cNvPr id="12" name="TextBox 11"/>
          <p:cNvSpPr txBox="1"/>
          <p:nvPr/>
        </p:nvSpPr>
        <p:spPr>
          <a:xfrm>
            <a:off x="6386796" y="3520378"/>
            <a:ext cx="37912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Example - </a:t>
            </a: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presenting</a:t>
            </a: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rPr>
              <a:t>3 Scenarios</a:t>
            </a: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a:t>
            </a:r>
          </a:p>
        </p:txBody>
      </p:sp>
      <p:sp>
        <p:nvSpPr>
          <p:cNvPr id="4" name="TextBox 3"/>
          <p:cNvSpPr txBox="1"/>
          <p:nvPr/>
        </p:nvSpPr>
        <p:spPr>
          <a:xfrm>
            <a:off x="4176965" y="5746707"/>
            <a:ext cx="7942082" cy="1077218"/>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Note: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600" dirty="0">
                <a:solidFill>
                  <a:prstClr val="black"/>
                </a:solidFill>
                <a:latin typeface="Calibri" panose="020F0502020204030204"/>
              </a:rPr>
              <a:t> </a:t>
            </a:r>
            <a:r>
              <a:rPr lang="en-US" sz="1600" b="1" dirty="0">
                <a:solidFill>
                  <a:prstClr val="black"/>
                </a:solidFill>
                <a:latin typeface="Calibri" panose="020F0502020204030204"/>
              </a:rPr>
              <a:t>(a)</a:t>
            </a:r>
            <a:r>
              <a:rPr lang="en-US" sz="1600" dirty="0">
                <a:solidFill>
                  <a:prstClr val="black"/>
                </a:solidFill>
                <a:latin typeface="Calibri" panose="020F0502020204030204"/>
              </a:rPr>
              <a:t> </a:t>
            </a:r>
            <a:r>
              <a:rPr lang="en-US" sz="1600" b="1" dirty="0">
                <a:solidFill>
                  <a:prstClr val="black"/>
                </a:solidFill>
                <a:latin typeface="Calibri" panose="020F0502020204030204"/>
              </a:rPr>
              <a:t>40%</a:t>
            </a:r>
            <a:r>
              <a:rPr lang="en-US" sz="1600" dirty="0">
                <a:solidFill>
                  <a:prstClr val="black"/>
                </a:solidFill>
                <a:latin typeface="Calibri" panose="020F0502020204030204"/>
              </a:rPr>
              <a:t> of the wards for on-call validation and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100%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on-field validation will be covered (where progress claimed) under citizens 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For segregated Door to door collection indicator, negative marking will be from 10%, 20%,25%, 30%, 40%, 50%, 60%, 70%, 80% sample failure (%)</a:t>
            </a:r>
          </a:p>
        </p:txBody>
      </p:sp>
      <p:graphicFrame>
        <p:nvGraphicFramePr>
          <p:cNvPr id="7" name="Table 6"/>
          <p:cNvGraphicFramePr>
            <a:graphicFrameLocks noGrp="1"/>
          </p:cNvGraphicFramePr>
          <p:nvPr>
            <p:extLst>
              <p:ext uri="{D42A27DB-BD31-4B8C-83A1-F6EECF244321}">
                <p14:modId xmlns:p14="http://schemas.microsoft.com/office/powerpoint/2010/main" val="1320166054"/>
              </p:ext>
            </p:extLst>
          </p:nvPr>
        </p:nvGraphicFramePr>
        <p:xfrm>
          <a:off x="72953" y="506987"/>
          <a:ext cx="11927568" cy="1685591"/>
        </p:xfrm>
        <a:graphic>
          <a:graphicData uri="http://schemas.openxmlformats.org/drawingml/2006/table">
            <a:tbl>
              <a:tblPr firstRow="1" bandRow="1"/>
              <a:tblGrid>
                <a:gridCol w="2893702">
                  <a:extLst>
                    <a:ext uri="{9D8B030D-6E8A-4147-A177-3AD203B41FA5}">
                      <a16:colId xmlns:a16="http://schemas.microsoft.com/office/drawing/2014/main" val="20000"/>
                    </a:ext>
                  </a:extLst>
                </a:gridCol>
                <a:gridCol w="46168">
                  <a:extLst>
                    <a:ext uri="{9D8B030D-6E8A-4147-A177-3AD203B41FA5}">
                      <a16:colId xmlns:a16="http://schemas.microsoft.com/office/drawing/2014/main" val="20001"/>
                    </a:ext>
                  </a:extLst>
                </a:gridCol>
                <a:gridCol w="1908306">
                  <a:extLst>
                    <a:ext uri="{9D8B030D-6E8A-4147-A177-3AD203B41FA5}">
                      <a16:colId xmlns:a16="http://schemas.microsoft.com/office/drawing/2014/main" val="20002"/>
                    </a:ext>
                  </a:extLst>
                </a:gridCol>
                <a:gridCol w="1804901">
                  <a:extLst>
                    <a:ext uri="{9D8B030D-6E8A-4147-A177-3AD203B41FA5}">
                      <a16:colId xmlns:a16="http://schemas.microsoft.com/office/drawing/2014/main" val="20003"/>
                    </a:ext>
                  </a:extLst>
                </a:gridCol>
                <a:gridCol w="1629099">
                  <a:extLst>
                    <a:ext uri="{9D8B030D-6E8A-4147-A177-3AD203B41FA5}">
                      <a16:colId xmlns:a16="http://schemas.microsoft.com/office/drawing/2014/main" val="20004"/>
                    </a:ext>
                  </a:extLst>
                </a:gridCol>
                <a:gridCol w="1945543">
                  <a:extLst>
                    <a:ext uri="{9D8B030D-6E8A-4147-A177-3AD203B41FA5}">
                      <a16:colId xmlns:a16="http://schemas.microsoft.com/office/drawing/2014/main" val="20005"/>
                    </a:ext>
                  </a:extLst>
                </a:gridCol>
                <a:gridCol w="1699849">
                  <a:extLst>
                    <a:ext uri="{9D8B030D-6E8A-4147-A177-3AD203B41FA5}">
                      <a16:colId xmlns:a16="http://schemas.microsoft.com/office/drawing/2014/main" val="20006"/>
                    </a:ext>
                  </a:extLst>
                </a:gridCol>
              </a:tblGrid>
              <a:tr h="299768">
                <a:tc rowSpan="2">
                  <a:txBody>
                    <a:bodyPr/>
                    <a:lstStyle/>
                    <a:p>
                      <a:pPr algn="ctr" rtl="0" fontAlgn="ctr"/>
                      <a:r>
                        <a:rPr lang="en-US" sz="1600" b="1" i="0" u="none" strike="noStrike" dirty="0">
                          <a:solidFill>
                            <a:srgbClr val="FFFFFF"/>
                          </a:solidFill>
                          <a:effectLst/>
                          <a:latin typeface="Arial" panose="020B0604020202020204" pitchFamily="34" charset="0"/>
                        </a:rPr>
                        <a:t>Assessment Area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gridSpan="6">
                  <a:txBody>
                    <a:bodyPr/>
                    <a:lstStyle/>
                    <a:p>
                      <a:pPr algn="ctr" rtl="0" fontAlgn="ctr"/>
                      <a:r>
                        <a:rPr lang="en-US" sz="1600" b="1" i="0" u="none" strike="noStrike" dirty="0">
                          <a:solidFill>
                            <a:srgbClr val="FFFFFF"/>
                          </a:solidFill>
                          <a:effectLst/>
                          <a:latin typeface="Arial" panose="020B0604020202020204" pitchFamily="34" charset="0"/>
                        </a:rPr>
                        <a:t>Population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1187">
                <a:tc vMerge="1">
                  <a:txBody>
                    <a:bodyPr/>
                    <a:lstStyle/>
                    <a:p>
                      <a:endParaRPr lang="en-US"/>
                    </a:p>
                  </a:txBody>
                  <a:tcPr/>
                </a:tc>
                <a:tc>
                  <a:txBody>
                    <a:bodyPr/>
                    <a:lstStyle/>
                    <a:p>
                      <a:pPr algn="ctr" rtl="0" fontAlgn="ctr"/>
                      <a:endParaRPr lang="en-US" sz="16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600" b="0" i="0" u="none" strike="noStrike" dirty="0">
                          <a:solidFill>
                            <a:srgbClr val="000000"/>
                          </a:solidFill>
                          <a:effectLst/>
                          <a:latin typeface="Arial" panose="020B0604020202020204" pitchFamily="34" charset="0"/>
                        </a:rPr>
                        <a:t>&lt;50 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600" b="0" i="0" u="none" strike="noStrike">
                          <a:solidFill>
                            <a:srgbClr val="000000"/>
                          </a:solidFill>
                          <a:effectLst/>
                          <a:latin typeface="Arial" panose="020B0604020202020204" pitchFamily="34" charset="0"/>
                        </a:rPr>
                        <a:t>50 K - 1 Lakh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600" b="0" i="0" u="none" strike="noStrike">
                          <a:solidFill>
                            <a:srgbClr val="000000"/>
                          </a:solidFill>
                          <a:effectLst/>
                          <a:latin typeface="Arial" panose="020B0604020202020204" pitchFamily="34" charset="0"/>
                        </a:rPr>
                        <a:t>1-3 Lakh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600" b="0" i="0" u="none" strike="noStrike">
                          <a:solidFill>
                            <a:srgbClr val="000000"/>
                          </a:solidFill>
                          <a:effectLst/>
                          <a:latin typeface="Arial" panose="020B0604020202020204" pitchFamily="34" charset="0"/>
                        </a:rPr>
                        <a:t>3-10 Lakh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600" b="0" i="0" u="none" strike="noStrike" dirty="0">
                          <a:solidFill>
                            <a:srgbClr val="000000"/>
                          </a:solidFill>
                          <a:effectLst/>
                          <a:latin typeface="Arial" panose="020B0604020202020204" pitchFamily="34" charset="0"/>
                        </a:rPr>
                        <a:t>&gt;10 Lakh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566229">
                <a:tc>
                  <a:txBody>
                    <a:bodyPr/>
                    <a:lstStyle/>
                    <a:p>
                      <a:pPr algn="ctr" rtl="0" fontAlgn="ctr"/>
                      <a:r>
                        <a:rPr lang="en-US" sz="1600" b="1" i="0" u="none" strike="noStrike" dirty="0">
                          <a:solidFill>
                            <a:srgbClr val="000000"/>
                          </a:solidFill>
                          <a:effectLst/>
                          <a:latin typeface="Arial" panose="020B0604020202020204" pitchFamily="34" charset="0"/>
                        </a:rPr>
                        <a:t>Sample respondent</a:t>
                      </a:r>
                      <a:r>
                        <a:rPr lang="en-US" sz="1600" b="1" i="0" u="none" strike="noStrike" baseline="0" dirty="0">
                          <a:solidFill>
                            <a:srgbClr val="000000"/>
                          </a:solidFill>
                          <a:effectLst/>
                          <a:latin typeface="Arial" panose="020B0604020202020204" pitchFamily="34" charset="0"/>
                        </a:rPr>
                        <a:t> count</a:t>
                      </a:r>
                    </a:p>
                    <a:p>
                      <a:pPr algn="ctr" rtl="0" fontAlgn="ctr"/>
                      <a:r>
                        <a:rPr lang="en-US" sz="1600" b="0" i="0" u="none" strike="noStrike" baseline="0" dirty="0">
                          <a:solidFill>
                            <a:srgbClr val="FF0000"/>
                          </a:solidFill>
                          <a:effectLst/>
                          <a:latin typeface="Arial" panose="020B0604020202020204" pitchFamily="34" charset="0"/>
                        </a:rPr>
                        <a:t>(On-Call for Ph-1 &amp; 2) </a:t>
                      </a:r>
                      <a:endParaRPr lang="en-US" sz="1600" b="0" i="0" u="none" strike="noStrike" dirty="0">
                        <a:solidFill>
                          <a:srgbClr val="FF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endParaRPr lang="en-US" sz="16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566229">
                <a:tc>
                  <a:txBody>
                    <a:bodyPr/>
                    <a:lstStyle/>
                    <a:p>
                      <a:pPr algn="ctr" rtl="0" fontAlgn="ctr"/>
                      <a:r>
                        <a:rPr lang="en-US" sz="1600" b="1" i="0" u="none" strike="noStrike" dirty="0">
                          <a:solidFill>
                            <a:srgbClr val="000000"/>
                          </a:solidFill>
                          <a:effectLst/>
                          <a:latin typeface="Arial" panose="020B0604020202020204" pitchFamily="34" charset="0"/>
                        </a:rPr>
                        <a:t>Sample respondent</a:t>
                      </a:r>
                      <a:r>
                        <a:rPr lang="en-US" sz="1600" b="1" i="0" u="none" strike="noStrike" baseline="0" dirty="0">
                          <a:solidFill>
                            <a:srgbClr val="000000"/>
                          </a:solidFill>
                          <a:effectLst/>
                          <a:latin typeface="Arial" panose="020B0604020202020204" pitchFamily="34" charset="0"/>
                        </a:rPr>
                        <a:t> count</a:t>
                      </a:r>
                    </a:p>
                    <a:p>
                      <a:pPr algn="ctr" rtl="0" fontAlgn="ctr"/>
                      <a:r>
                        <a:rPr lang="en-US" sz="1600" b="0" i="0" u="none" strike="noStrike" baseline="0" dirty="0">
                          <a:solidFill>
                            <a:srgbClr val="FF0000"/>
                          </a:solidFill>
                          <a:effectLst/>
                          <a:latin typeface="Arial" panose="020B0604020202020204" pitchFamily="34" charset="0"/>
                        </a:rPr>
                        <a:t>(On-Field for Ph-3 &amp; Ph-4) </a:t>
                      </a:r>
                      <a:endParaRPr lang="en-US" sz="1600" b="0" i="0" u="none" strike="noStrike" dirty="0">
                        <a:solidFill>
                          <a:srgbClr val="FF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endParaRPr lang="en-US" sz="16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600" b="1" i="0" u="none" strike="noStrike" dirty="0">
                          <a:solidFill>
                            <a:srgbClr val="000000"/>
                          </a:solidFill>
                          <a:effectLst/>
                          <a:latin typeface="Arial" panose="020B0604020202020204" pitchFamily="34" charset="0"/>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903404113"/>
                  </a:ext>
                </a:extLst>
              </a:tr>
            </a:tbl>
          </a:graphicData>
        </a:graphic>
      </p:graphicFrame>
      <p:pic>
        <p:nvPicPr>
          <p:cNvPr id="5" name="Picture 4">
            <a:extLst>
              <a:ext uri="{FF2B5EF4-FFF2-40B4-BE49-F238E27FC236}">
                <a16:creationId xmlns:a16="http://schemas.microsoft.com/office/drawing/2014/main" id="{79A72982-AA90-4278-81B8-F546BFC27F70}"/>
              </a:ext>
            </a:extLst>
          </p:cNvPr>
          <p:cNvPicPr>
            <a:picLocks noChangeAspect="1"/>
          </p:cNvPicPr>
          <p:nvPr/>
        </p:nvPicPr>
        <p:blipFill>
          <a:blip r:embed="rId3"/>
          <a:stretch>
            <a:fillRect/>
          </a:stretch>
        </p:blipFill>
        <p:spPr>
          <a:xfrm>
            <a:off x="72953" y="3530365"/>
            <a:ext cx="4009607" cy="3265374"/>
          </a:xfrm>
          <a:prstGeom prst="rect">
            <a:avLst/>
          </a:prstGeom>
        </p:spPr>
      </p:pic>
      <p:pic>
        <p:nvPicPr>
          <p:cNvPr id="3" name="Picture 2">
            <a:extLst>
              <a:ext uri="{FF2B5EF4-FFF2-40B4-BE49-F238E27FC236}">
                <a16:creationId xmlns:a16="http://schemas.microsoft.com/office/drawing/2014/main" id="{C4F751F9-E185-4669-8129-FF58C863EABD}"/>
              </a:ext>
            </a:extLst>
          </p:cNvPr>
          <p:cNvPicPr>
            <a:picLocks noChangeAspect="1"/>
          </p:cNvPicPr>
          <p:nvPr/>
        </p:nvPicPr>
        <p:blipFill>
          <a:blip r:embed="rId4"/>
          <a:stretch>
            <a:fillRect/>
          </a:stretch>
        </p:blipFill>
        <p:spPr>
          <a:xfrm>
            <a:off x="4176965" y="3920488"/>
            <a:ext cx="7882513" cy="1798298"/>
          </a:xfrm>
          <a:prstGeom prst="rect">
            <a:avLst/>
          </a:prstGeom>
        </p:spPr>
      </p:pic>
      <p:sp>
        <p:nvSpPr>
          <p:cNvPr id="6" name="TextBox 5">
            <a:extLst>
              <a:ext uri="{FF2B5EF4-FFF2-40B4-BE49-F238E27FC236}">
                <a16:creationId xmlns:a16="http://schemas.microsoft.com/office/drawing/2014/main" id="{750828AC-AFCD-4203-9A41-84275A776E98}"/>
              </a:ext>
            </a:extLst>
          </p:cNvPr>
          <p:cNvSpPr txBox="1"/>
          <p:nvPr/>
        </p:nvSpPr>
        <p:spPr>
          <a:xfrm>
            <a:off x="11608904" y="4459830"/>
            <a:ext cx="45719" cy="369332"/>
          </a:xfrm>
          <a:prstGeom prst="rect">
            <a:avLst/>
          </a:prstGeom>
          <a:noFill/>
        </p:spPr>
        <p:txBody>
          <a:bodyPr wrap="square" rtlCol="0">
            <a:spAutoFit/>
          </a:bodyPr>
          <a:lstStyle/>
          <a:p>
            <a:endParaRPr lang="en-IN" dirty="0"/>
          </a:p>
        </p:txBody>
      </p:sp>
    </p:spTree>
    <p:extLst>
      <p:ext uri="{BB962C8B-B14F-4D97-AF65-F5344CB8AC3E}">
        <p14:creationId xmlns:p14="http://schemas.microsoft.com/office/powerpoint/2010/main" val="396356962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1822" y="1720"/>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7" name="Object 16" hidden="1"/>
                      <p:cNvPicPr/>
                      <p:nvPr/>
                    </p:nvPicPr>
                    <p:blipFill>
                      <a:blip r:embed="rId5"/>
                      <a:stretch>
                        <a:fillRect/>
                      </a:stretch>
                    </p:blipFill>
                    <p:spPr>
                      <a:xfrm>
                        <a:off x="1822" y="1720"/>
                        <a:ext cx="1587"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0030B4B-F6D9-4D55-BCF8-F0D1207C795D}"/>
              </a:ext>
            </a:extLst>
          </p:cNvPr>
          <p:cNvSpPr txBox="1"/>
          <p:nvPr/>
        </p:nvSpPr>
        <p:spPr>
          <a:xfrm>
            <a:off x="1070920" y="-6790"/>
            <a:ext cx="8934453" cy="707886"/>
          </a:xfrm>
          <a:prstGeom prst="rect">
            <a:avLst/>
          </a:prstGeom>
          <a:noFill/>
          <a:ln w="6350" cap="flat" cmpd="sng" algn="ctr">
            <a:noFill/>
            <a:prstDash val="solid"/>
            <a:miter lim="800000"/>
          </a:ln>
          <a:effectLst/>
        </p:spPr>
        <p:txBody>
          <a:bodyPr vert="horz" lIns="91440" tIns="45720" rIns="91440" bIns="45720" rtlCol="0" anchor="ctr">
            <a:normAutofit fontScale="97500"/>
          </a:bodyPr>
          <a:lstStyle>
            <a:lvl1pPr algn="ctr">
              <a:lnSpc>
                <a:spcPct val="100000"/>
              </a:lnSpc>
              <a:spcBef>
                <a:spcPts val="0"/>
              </a:spcBef>
              <a:buNone/>
              <a:defRPr sz="4000" b="1" kern="0">
                <a:solidFill>
                  <a:srgbClr val="0070C0"/>
                </a:solidFill>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Certification</a:t>
            </a:r>
          </a:p>
        </p:txBody>
      </p:sp>
      <p:pic>
        <p:nvPicPr>
          <p:cNvPr id="70" name="Picture 69">
            <a:extLst>
              <a:ext uri="{FF2B5EF4-FFF2-40B4-BE49-F238E27FC236}">
                <a16:creationId xmlns:a16="http://schemas.microsoft.com/office/drawing/2014/main" id="{0D983175-E280-4FCB-84B8-2C3370CD4A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26534" y="112782"/>
            <a:ext cx="1027314" cy="539525"/>
          </a:xfrm>
          <a:prstGeom prst="rect">
            <a:avLst/>
          </a:prstGeom>
        </p:spPr>
      </p:pic>
      <p:pic>
        <p:nvPicPr>
          <p:cNvPr id="71" name="Picture 70">
            <a:extLst>
              <a:ext uri="{FF2B5EF4-FFF2-40B4-BE49-F238E27FC236}">
                <a16:creationId xmlns:a16="http://schemas.microsoft.com/office/drawing/2014/main" id="{47AE6FEE-A0D0-4B90-8149-8657750F5B83}"/>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10264714" y="33007"/>
            <a:ext cx="828551" cy="640803"/>
          </a:xfrm>
          <a:prstGeom prst="rect">
            <a:avLst/>
          </a:prstGeom>
          <a:ln>
            <a:noFill/>
          </a:ln>
          <a:extLst>
            <a:ext uri="{53640926-AAD7-44D8-BBD7-CCE9431645EC}">
              <a14:shadowObscured xmlns:a14="http://schemas.microsoft.com/office/drawing/2010/main"/>
            </a:ext>
          </a:extLst>
        </p:spPr>
      </p:pic>
      <p:pic>
        <p:nvPicPr>
          <p:cNvPr id="72" name="Picture 71">
            <a:extLst>
              <a:ext uri="{FF2B5EF4-FFF2-40B4-BE49-F238E27FC236}">
                <a16:creationId xmlns:a16="http://schemas.microsoft.com/office/drawing/2014/main" id="{289C2213-2043-4715-8C16-5CD4F16777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95" y="75193"/>
            <a:ext cx="932779" cy="584541"/>
          </a:xfrm>
          <a:prstGeom prst="rect">
            <a:avLst/>
          </a:prstGeom>
        </p:spPr>
      </p:pic>
      <p:grpSp>
        <p:nvGrpSpPr>
          <p:cNvPr id="5" name="Group 4">
            <a:extLst>
              <a:ext uri="{FF2B5EF4-FFF2-40B4-BE49-F238E27FC236}">
                <a16:creationId xmlns:a16="http://schemas.microsoft.com/office/drawing/2014/main" id="{8E22A78D-A6A4-4336-B23A-ACD467304E80}"/>
              </a:ext>
            </a:extLst>
          </p:cNvPr>
          <p:cNvGrpSpPr/>
          <p:nvPr/>
        </p:nvGrpSpPr>
        <p:grpSpPr>
          <a:xfrm>
            <a:off x="1628773" y="1532085"/>
            <a:ext cx="8934453" cy="3117599"/>
            <a:chOff x="2532714" y="1266423"/>
            <a:chExt cx="6243320" cy="2180159"/>
          </a:xfrm>
        </p:grpSpPr>
        <p:sp>
          <p:nvSpPr>
            <p:cNvPr id="90" name="object 4">
              <a:extLst>
                <a:ext uri="{FF2B5EF4-FFF2-40B4-BE49-F238E27FC236}">
                  <a16:creationId xmlns:a16="http://schemas.microsoft.com/office/drawing/2014/main" id="{367602EC-D90A-445B-BE83-91116B69BFD8}"/>
                </a:ext>
              </a:extLst>
            </p:cNvPr>
            <p:cNvSpPr/>
            <p:nvPr/>
          </p:nvSpPr>
          <p:spPr>
            <a:xfrm>
              <a:off x="2532714" y="1266423"/>
              <a:ext cx="6243320" cy="2180159"/>
            </a:xfrm>
            <a:custGeom>
              <a:avLst/>
              <a:gdLst/>
              <a:ahLst/>
              <a:cxnLst/>
              <a:rect l="l" t="t" r="r" b="b"/>
              <a:pathLst>
                <a:path w="6243320" h="3409950">
                  <a:moveTo>
                    <a:pt x="0" y="3409624"/>
                  </a:moveTo>
                  <a:lnTo>
                    <a:pt x="6242792" y="3409624"/>
                  </a:lnTo>
                  <a:lnTo>
                    <a:pt x="6242792" y="0"/>
                  </a:lnTo>
                  <a:lnTo>
                    <a:pt x="0" y="0"/>
                  </a:lnTo>
                  <a:lnTo>
                    <a:pt x="0" y="3409624"/>
                  </a:lnTo>
                  <a:close/>
                </a:path>
              </a:pathLst>
            </a:custGeom>
            <a:solidFill>
              <a:srgbClr val="F5F5F5"/>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object 25">
              <a:extLst>
                <a:ext uri="{FF2B5EF4-FFF2-40B4-BE49-F238E27FC236}">
                  <a16:creationId xmlns:a16="http://schemas.microsoft.com/office/drawing/2014/main" id="{FC08E950-B1EF-45D5-B44F-EEFACC112FD5}"/>
                </a:ext>
              </a:extLst>
            </p:cNvPr>
            <p:cNvSpPr/>
            <p:nvPr/>
          </p:nvSpPr>
          <p:spPr>
            <a:xfrm>
              <a:off x="6867660" y="1483403"/>
              <a:ext cx="1704975" cy="1754505"/>
            </a:xfrm>
            <a:custGeom>
              <a:avLst/>
              <a:gdLst/>
              <a:ahLst/>
              <a:cxnLst/>
              <a:rect l="l" t="t" r="r" b="b"/>
              <a:pathLst>
                <a:path w="1704975" h="1754504">
                  <a:moveTo>
                    <a:pt x="852224" y="0"/>
                  </a:moveTo>
                  <a:lnTo>
                    <a:pt x="805465" y="1297"/>
                  </a:lnTo>
                  <a:lnTo>
                    <a:pt x="759365" y="5146"/>
                  </a:lnTo>
                  <a:lnTo>
                    <a:pt x="713988" y="11478"/>
                  </a:lnTo>
                  <a:lnTo>
                    <a:pt x="669401" y="20228"/>
                  </a:lnTo>
                  <a:lnTo>
                    <a:pt x="625669" y="31327"/>
                  </a:lnTo>
                  <a:lnTo>
                    <a:pt x="582855" y="44710"/>
                  </a:lnTo>
                  <a:lnTo>
                    <a:pt x="541025" y="60310"/>
                  </a:lnTo>
                  <a:lnTo>
                    <a:pt x="500244" y="78059"/>
                  </a:lnTo>
                  <a:lnTo>
                    <a:pt x="460577" y="97890"/>
                  </a:lnTo>
                  <a:lnTo>
                    <a:pt x="422089" y="119738"/>
                  </a:lnTo>
                  <a:lnTo>
                    <a:pt x="384846" y="143534"/>
                  </a:lnTo>
                  <a:lnTo>
                    <a:pt x="348911" y="169212"/>
                  </a:lnTo>
                  <a:lnTo>
                    <a:pt x="314350" y="196706"/>
                  </a:lnTo>
                  <a:lnTo>
                    <a:pt x="281228" y="225948"/>
                  </a:lnTo>
                  <a:lnTo>
                    <a:pt x="249610" y="256871"/>
                  </a:lnTo>
                  <a:lnTo>
                    <a:pt x="219561" y="289409"/>
                  </a:lnTo>
                  <a:lnTo>
                    <a:pt x="191145" y="323495"/>
                  </a:lnTo>
                  <a:lnTo>
                    <a:pt x="164429" y="359061"/>
                  </a:lnTo>
                  <a:lnTo>
                    <a:pt x="139476"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9"/>
                  </a:lnTo>
                  <a:lnTo>
                    <a:pt x="75852" y="1239236"/>
                  </a:lnTo>
                  <a:lnTo>
                    <a:pt x="95123" y="1280056"/>
                  </a:lnTo>
                  <a:lnTo>
                    <a:pt x="116353" y="1319664"/>
                  </a:lnTo>
                  <a:lnTo>
                    <a:pt x="139476" y="1357991"/>
                  </a:lnTo>
                  <a:lnTo>
                    <a:pt x="164429" y="1394971"/>
                  </a:lnTo>
                  <a:lnTo>
                    <a:pt x="191145" y="1430537"/>
                  </a:lnTo>
                  <a:lnTo>
                    <a:pt x="219561" y="1464623"/>
                  </a:lnTo>
                  <a:lnTo>
                    <a:pt x="249610" y="1497161"/>
                  </a:lnTo>
                  <a:lnTo>
                    <a:pt x="281228" y="1528084"/>
                  </a:lnTo>
                  <a:lnTo>
                    <a:pt x="314350" y="1557326"/>
                  </a:lnTo>
                  <a:lnTo>
                    <a:pt x="348911" y="1584819"/>
                  </a:lnTo>
                  <a:lnTo>
                    <a:pt x="384846" y="1610498"/>
                  </a:lnTo>
                  <a:lnTo>
                    <a:pt x="422089" y="1634294"/>
                  </a:lnTo>
                  <a:lnTo>
                    <a:pt x="460577" y="1656141"/>
                  </a:lnTo>
                  <a:lnTo>
                    <a:pt x="500244" y="1675973"/>
                  </a:lnTo>
                  <a:lnTo>
                    <a:pt x="541025" y="1693722"/>
                  </a:lnTo>
                  <a:lnTo>
                    <a:pt x="582855" y="1709321"/>
                  </a:lnTo>
                  <a:lnTo>
                    <a:pt x="625669" y="1722704"/>
                  </a:lnTo>
                  <a:lnTo>
                    <a:pt x="669401" y="1733804"/>
                  </a:lnTo>
                  <a:lnTo>
                    <a:pt x="713988" y="1742553"/>
                  </a:lnTo>
                  <a:lnTo>
                    <a:pt x="759365" y="1748886"/>
                  </a:lnTo>
                  <a:lnTo>
                    <a:pt x="805465" y="1752734"/>
                  </a:lnTo>
                  <a:lnTo>
                    <a:pt x="852224" y="1754032"/>
                  </a:lnTo>
                  <a:lnTo>
                    <a:pt x="898983" y="1752734"/>
                  </a:lnTo>
                  <a:lnTo>
                    <a:pt x="945083" y="1748886"/>
                  </a:lnTo>
                  <a:lnTo>
                    <a:pt x="990458" y="1742553"/>
                  </a:lnTo>
                  <a:lnTo>
                    <a:pt x="1035045" y="1733804"/>
                  </a:lnTo>
                  <a:lnTo>
                    <a:pt x="1078778" y="1722704"/>
                  </a:lnTo>
                  <a:lnTo>
                    <a:pt x="1121591" y="1709321"/>
                  </a:lnTo>
                  <a:lnTo>
                    <a:pt x="1163421" y="1693722"/>
                  </a:lnTo>
                  <a:lnTo>
                    <a:pt x="1204201" y="1675973"/>
                  </a:lnTo>
                  <a:lnTo>
                    <a:pt x="1243868" y="1656141"/>
                  </a:lnTo>
                  <a:lnTo>
                    <a:pt x="1282356" y="1634294"/>
                  </a:lnTo>
                  <a:lnTo>
                    <a:pt x="1319599" y="1610498"/>
                  </a:lnTo>
                  <a:lnTo>
                    <a:pt x="1355534" y="1584819"/>
                  </a:lnTo>
                  <a:lnTo>
                    <a:pt x="1390095" y="1557326"/>
                  </a:lnTo>
                  <a:lnTo>
                    <a:pt x="1423217" y="1528084"/>
                  </a:lnTo>
                  <a:lnTo>
                    <a:pt x="1454835" y="1497161"/>
                  </a:lnTo>
                  <a:lnTo>
                    <a:pt x="1484884" y="1464623"/>
                  </a:lnTo>
                  <a:lnTo>
                    <a:pt x="1513299" y="1430537"/>
                  </a:lnTo>
                  <a:lnTo>
                    <a:pt x="1540015" y="1394971"/>
                  </a:lnTo>
                  <a:lnTo>
                    <a:pt x="1564968" y="1357991"/>
                  </a:lnTo>
                  <a:lnTo>
                    <a:pt x="1588091" y="1319664"/>
                  </a:lnTo>
                  <a:lnTo>
                    <a:pt x="1609321" y="1280056"/>
                  </a:lnTo>
                  <a:lnTo>
                    <a:pt x="1628592" y="1239236"/>
                  </a:lnTo>
                  <a:lnTo>
                    <a:pt x="1645840" y="1197269"/>
                  </a:lnTo>
                  <a:lnTo>
                    <a:pt x="1660998" y="1154222"/>
                  </a:lnTo>
                  <a:lnTo>
                    <a:pt x="1674003" y="1110163"/>
                  </a:lnTo>
                  <a:lnTo>
                    <a:pt x="1684789" y="1065158"/>
                  </a:lnTo>
                  <a:lnTo>
                    <a:pt x="1693291" y="1019274"/>
                  </a:lnTo>
                  <a:lnTo>
                    <a:pt x="1699444" y="972578"/>
                  </a:lnTo>
                  <a:lnTo>
                    <a:pt x="1703184" y="925136"/>
                  </a:lnTo>
                  <a:lnTo>
                    <a:pt x="1704445" y="877017"/>
                  </a:lnTo>
                  <a:lnTo>
                    <a:pt x="1703184" y="828897"/>
                  </a:lnTo>
                  <a:lnTo>
                    <a:pt x="1699444" y="781456"/>
                  </a:lnTo>
                  <a:lnTo>
                    <a:pt x="1693291" y="734760"/>
                  </a:lnTo>
                  <a:lnTo>
                    <a:pt x="1684789" y="688876"/>
                  </a:lnTo>
                  <a:lnTo>
                    <a:pt x="1674003" y="643870"/>
                  </a:lnTo>
                  <a:lnTo>
                    <a:pt x="1660998" y="599811"/>
                  </a:lnTo>
                  <a:lnTo>
                    <a:pt x="1645840" y="556764"/>
                  </a:lnTo>
                  <a:lnTo>
                    <a:pt x="1628592" y="514797"/>
                  </a:lnTo>
                  <a:lnTo>
                    <a:pt x="1609321" y="473976"/>
                  </a:lnTo>
                  <a:lnTo>
                    <a:pt x="1588091" y="434369"/>
                  </a:lnTo>
                  <a:lnTo>
                    <a:pt x="1564968" y="396041"/>
                  </a:lnTo>
                  <a:lnTo>
                    <a:pt x="1540015" y="359061"/>
                  </a:lnTo>
                  <a:lnTo>
                    <a:pt x="1513299" y="323495"/>
                  </a:lnTo>
                  <a:lnTo>
                    <a:pt x="1484884" y="289409"/>
                  </a:lnTo>
                  <a:lnTo>
                    <a:pt x="1454835" y="256871"/>
                  </a:lnTo>
                  <a:lnTo>
                    <a:pt x="1423217" y="225948"/>
                  </a:lnTo>
                  <a:lnTo>
                    <a:pt x="1390095" y="196706"/>
                  </a:lnTo>
                  <a:lnTo>
                    <a:pt x="1355534" y="169212"/>
                  </a:lnTo>
                  <a:lnTo>
                    <a:pt x="1319599" y="143534"/>
                  </a:lnTo>
                  <a:lnTo>
                    <a:pt x="1282356" y="119738"/>
                  </a:lnTo>
                  <a:lnTo>
                    <a:pt x="1243868" y="97890"/>
                  </a:lnTo>
                  <a:lnTo>
                    <a:pt x="1204201" y="78059"/>
                  </a:lnTo>
                  <a:lnTo>
                    <a:pt x="1163421" y="60310"/>
                  </a:lnTo>
                  <a:lnTo>
                    <a:pt x="1121591" y="44710"/>
                  </a:lnTo>
                  <a:lnTo>
                    <a:pt x="1078778" y="31327"/>
                  </a:lnTo>
                  <a:lnTo>
                    <a:pt x="1035045" y="20228"/>
                  </a:lnTo>
                  <a:lnTo>
                    <a:pt x="990458" y="11478"/>
                  </a:lnTo>
                  <a:lnTo>
                    <a:pt x="945083" y="5146"/>
                  </a:lnTo>
                  <a:lnTo>
                    <a:pt x="898983" y="1297"/>
                  </a:lnTo>
                  <a:lnTo>
                    <a:pt x="852224"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26">
              <a:extLst>
                <a:ext uri="{FF2B5EF4-FFF2-40B4-BE49-F238E27FC236}">
                  <a16:creationId xmlns:a16="http://schemas.microsoft.com/office/drawing/2014/main" id="{CD750C82-2148-4396-83CC-4037B0244A94}"/>
                </a:ext>
              </a:extLst>
            </p:cNvPr>
            <p:cNvSpPr/>
            <p:nvPr/>
          </p:nvSpPr>
          <p:spPr>
            <a:xfrm>
              <a:off x="6867660" y="1483403"/>
              <a:ext cx="1704975" cy="1754505"/>
            </a:xfrm>
            <a:custGeom>
              <a:avLst/>
              <a:gdLst/>
              <a:ahLst/>
              <a:cxnLst/>
              <a:rect l="l" t="t" r="r" b="b"/>
              <a:pathLst>
                <a:path w="1704975" h="1754504">
                  <a:moveTo>
                    <a:pt x="852224" y="0"/>
                  </a:moveTo>
                  <a:lnTo>
                    <a:pt x="898983" y="1297"/>
                  </a:lnTo>
                  <a:lnTo>
                    <a:pt x="945083" y="5146"/>
                  </a:lnTo>
                  <a:lnTo>
                    <a:pt x="990458" y="11478"/>
                  </a:lnTo>
                  <a:lnTo>
                    <a:pt x="1035045" y="20228"/>
                  </a:lnTo>
                  <a:lnTo>
                    <a:pt x="1078778" y="31327"/>
                  </a:lnTo>
                  <a:lnTo>
                    <a:pt x="1121591" y="44710"/>
                  </a:lnTo>
                  <a:lnTo>
                    <a:pt x="1163421" y="60310"/>
                  </a:lnTo>
                  <a:lnTo>
                    <a:pt x="1204201" y="78059"/>
                  </a:lnTo>
                  <a:lnTo>
                    <a:pt x="1243868" y="97890"/>
                  </a:lnTo>
                  <a:lnTo>
                    <a:pt x="1282356" y="119738"/>
                  </a:lnTo>
                  <a:lnTo>
                    <a:pt x="1319599" y="143534"/>
                  </a:lnTo>
                  <a:lnTo>
                    <a:pt x="1355534" y="169212"/>
                  </a:lnTo>
                  <a:lnTo>
                    <a:pt x="1390095" y="196706"/>
                  </a:lnTo>
                  <a:lnTo>
                    <a:pt x="1423217" y="225948"/>
                  </a:lnTo>
                  <a:lnTo>
                    <a:pt x="1454835" y="256871"/>
                  </a:lnTo>
                  <a:lnTo>
                    <a:pt x="1484884" y="289409"/>
                  </a:lnTo>
                  <a:lnTo>
                    <a:pt x="1513299" y="323495"/>
                  </a:lnTo>
                  <a:lnTo>
                    <a:pt x="1540015" y="359061"/>
                  </a:lnTo>
                  <a:lnTo>
                    <a:pt x="1564968" y="396041"/>
                  </a:lnTo>
                  <a:lnTo>
                    <a:pt x="1588091" y="434369"/>
                  </a:lnTo>
                  <a:lnTo>
                    <a:pt x="1609321" y="473976"/>
                  </a:lnTo>
                  <a:lnTo>
                    <a:pt x="1628592" y="514797"/>
                  </a:lnTo>
                  <a:lnTo>
                    <a:pt x="1645840" y="556764"/>
                  </a:lnTo>
                  <a:lnTo>
                    <a:pt x="1660998" y="599811"/>
                  </a:lnTo>
                  <a:lnTo>
                    <a:pt x="1674003" y="643870"/>
                  </a:lnTo>
                  <a:lnTo>
                    <a:pt x="1684789" y="688876"/>
                  </a:lnTo>
                  <a:lnTo>
                    <a:pt x="1693291" y="734760"/>
                  </a:lnTo>
                  <a:lnTo>
                    <a:pt x="1699444" y="781456"/>
                  </a:lnTo>
                  <a:lnTo>
                    <a:pt x="1703184" y="828897"/>
                  </a:lnTo>
                  <a:lnTo>
                    <a:pt x="1704445" y="877017"/>
                  </a:lnTo>
                  <a:lnTo>
                    <a:pt x="1703184" y="925136"/>
                  </a:lnTo>
                  <a:lnTo>
                    <a:pt x="1699444" y="972578"/>
                  </a:lnTo>
                  <a:lnTo>
                    <a:pt x="1693291" y="1019274"/>
                  </a:lnTo>
                  <a:lnTo>
                    <a:pt x="1684789" y="1065158"/>
                  </a:lnTo>
                  <a:lnTo>
                    <a:pt x="1674003" y="1110163"/>
                  </a:lnTo>
                  <a:lnTo>
                    <a:pt x="1660998" y="1154222"/>
                  </a:lnTo>
                  <a:lnTo>
                    <a:pt x="1645840" y="1197269"/>
                  </a:lnTo>
                  <a:lnTo>
                    <a:pt x="1628592" y="1239236"/>
                  </a:lnTo>
                  <a:lnTo>
                    <a:pt x="1609321" y="1280056"/>
                  </a:lnTo>
                  <a:lnTo>
                    <a:pt x="1588091" y="1319664"/>
                  </a:lnTo>
                  <a:lnTo>
                    <a:pt x="1564968" y="1357991"/>
                  </a:lnTo>
                  <a:lnTo>
                    <a:pt x="1540015" y="1394971"/>
                  </a:lnTo>
                  <a:lnTo>
                    <a:pt x="1513299" y="1430537"/>
                  </a:lnTo>
                  <a:lnTo>
                    <a:pt x="1484884" y="1464623"/>
                  </a:lnTo>
                  <a:lnTo>
                    <a:pt x="1454835" y="1497161"/>
                  </a:lnTo>
                  <a:lnTo>
                    <a:pt x="1423217" y="1528084"/>
                  </a:lnTo>
                  <a:lnTo>
                    <a:pt x="1390095" y="1557326"/>
                  </a:lnTo>
                  <a:lnTo>
                    <a:pt x="1355534" y="1584819"/>
                  </a:lnTo>
                  <a:lnTo>
                    <a:pt x="1319599" y="1610498"/>
                  </a:lnTo>
                  <a:lnTo>
                    <a:pt x="1282356" y="1634294"/>
                  </a:lnTo>
                  <a:lnTo>
                    <a:pt x="1243868" y="1656141"/>
                  </a:lnTo>
                  <a:lnTo>
                    <a:pt x="1204201" y="1675973"/>
                  </a:lnTo>
                  <a:lnTo>
                    <a:pt x="1163421" y="1693722"/>
                  </a:lnTo>
                  <a:lnTo>
                    <a:pt x="1121591" y="1709321"/>
                  </a:lnTo>
                  <a:lnTo>
                    <a:pt x="1078778" y="1722704"/>
                  </a:lnTo>
                  <a:lnTo>
                    <a:pt x="1035045" y="1733804"/>
                  </a:lnTo>
                  <a:lnTo>
                    <a:pt x="990458" y="1742553"/>
                  </a:lnTo>
                  <a:lnTo>
                    <a:pt x="945083" y="1748886"/>
                  </a:lnTo>
                  <a:lnTo>
                    <a:pt x="898983" y="1752734"/>
                  </a:lnTo>
                  <a:lnTo>
                    <a:pt x="852224" y="1754032"/>
                  </a:lnTo>
                  <a:lnTo>
                    <a:pt x="805465" y="1752734"/>
                  </a:lnTo>
                  <a:lnTo>
                    <a:pt x="759365" y="1748886"/>
                  </a:lnTo>
                  <a:lnTo>
                    <a:pt x="713988" y="1742553"/>
                  </a:lnTo>
                  <a:lnTo>
                    <a:pt x="669401" y="1733804"/>
                  </a:lnTo>
                  <a:lnTo>
                    <a:pt x="625669" y="1722704"/>
                  </a:lnTo>
                  <a:lnTo>
                    <a:pt x="582855" y="1709321"/>
                  </a:lnTo>
                  <a:lnTo>
                    <a:pt x="541025" y="1693722"/>
                  </a:lnTo>
                  <a:lnTo>
                    <a:pt x="500244" y="1675973"/>
                  </a:lnTo>
                  <a:lnTo>
                    <a:pt x="460577" y="1656141"/>
                  </a:lnTo>
                  <a:lnTo>
                    <a:pt x="422089" y="1634294"/>
                  </a:lnTo>
                  <a:lnTo>
                    <a:pt x="384846" y="1610498"/>
                  </a:lnTo>
                  <a:lnTo>
                    <a:pt x="348911" y="1584819"/>
                  </a:lnTo>
                  <a:lnTo>
                    <a:pt x="314350" y="1557326"/>
                  </a:lnTo>
                  <a:lnTo>
                    <a:pt x="281228" y="1528084"/>
                  </a:lnTo>
                  <a:lnTo>
                    <a:pt x="249610" y="1497161"/>
                  </a:lnTo>
                  <a:lnTo>
                    <a:pt x="219561" y="1464623"/>
                  </a:lnTo>
                  <a:lnTo>
                    <a:pt x="191145" y="1430537"/>
                  </a:lnTo>
                  <a:lnTo>
                    <a:pt x="164429" y="1394971"/>
                  </a:lnTo>
                  <a:lnTo>
                    <a:pt x="139476" y="1357991"/>
                  </a:lnTo>
                  <a:lnTo>
                    <a:pt x="116353" y="1319664"/>
                  </a:lnTo>
                  <a:lnTo>
                    <a:pt x="95123" y="1280056"/>
                  </a:lnTo>
                  <a:lnTo>
                    <a:pt x="75852" y="1239236"/>
                  </a:lnTo>
                  <a:lnTo>
                    <a:pt x="58605" y="1197269"/>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6" y="396041"/>
                  </a:lnTo>
                  <a:lnTo>
                    <a:pt x="164429" y="359061"/>
                  </a:lnTo>
                  <a:lnTo>
                    <a:pt x="191145" y="323495"/>
                  </a:lnTo>
                  <a:lnTo>
                    <a:pt x="219561" y="289409"/>
                  </a:lnTo>
                  <a:lnTo>
                    <a:pt x="249610" y="256871"/>
                  </a:lnTo>
                  <a:lnTo>
                    <a:pt x="281228" y="225948"/>
                  </a:lnTo>
                  <a:lnTo>
                    <a:pt x="314350" y="196706"/>
                  </a:lnTo>
                  <a:lnTo>
                    <a:pt x="348911" y="169212"/>
                  </a:lnTo>
                  <a:lnTo>
                    <a:pt x="384846" y="143534"/>
                  </a:lnTo>
                  <a:lnTo>
                    <a:pt x="422089" y="119738"/>
                  </a:lnTo>
                  <a:lnTo>
                    <a:pt x="460577" y="97890"/>
                  </a:lnTo>
                  <a:lnTo>
                    <a:pt x="500244" y="78059"/>
                  </a:lnTo>
                  <a:lnTo>
                    <a:pt x="541025" y="60310"/>
                  </a:lnTo>
                  <a:lnTo>
                    <a:pt x="582855" y="44710"/>
                  </a:lnTo>
                  <a:lnTo>
                    <a:pt x="625669" y="31327"/>
                  </a:lnTo>
                  <a:lnTo>
                    <a:pt x="669401" y="20228"/>
                  </a:lnTo>
                  <a:lnTo>
                    <a:pt x="713988" y="11478"/>
                  </a:lnTo>
                  <a:lnTo>
                    <a:pt x="759365" y="5146"/>
                  </a:lnTo>
                  <a:lnTo>
                    <a:pt x="805465" y="1297"/>
                  </a:lnTo>
                  <a:lnTo>
                    <a:pt x="852224"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27">
              <a:extLst>
                <a:ext uri="{FF2B5EF4-FFF2-40B4-BE49-F238E27FC236}">
                  <a16:creationId xmlns:a16="http://schemas.microsoft.com/office/drawing/2014/main" id="{CE2C5257-14AC-4251-B679-35B538292AAE}"/>
                </a:ext>
              </a:extLst>
            </p:cNvPr>
            <p:cNvSpPr/>
            <p:nvPr/>
          </p:nvSpPr>
          <p:spPr>
            <a:xfrm>
              <a:off x="7670543" y="1455082"/>
              <a:ext cx="930275" cy="869950"/>
            </a:xfrm>
            <a:custGeom>
              <a:avLst/>
              <a:gdLst/>
              <a:ahLst/>
              <a:cxnLst/>
              <a:rect l="l" t="t" r="r" b="b"/>
              <a:pathLst>
                <a:path w="930275" h="869950">
                  <a:moveTo>
                    <a:pt x="338772" y="49014"/>
                  </a:moveTo>
                  <a:lnTo>
                    <a:pt x="51335" y="49014"/>
                  </a:lnTo>
                  <a:lnTo>
                    <a:pt x="102259" y="50455"/>
                  </a:lnTo>
                  <a:lnTo>
                    <a:pt x="152655" y="55052"/>
                  </a:lnTo>
                  <a:lnTo>
                    <a:pt x="202406" y="62752"/>
                  </a:lnTo>
                  <a:lnTo>
                    <a:pt x="251397" y="73500"/>
                  </a:lnTo>
                  <a:lnTo>
                    <a:pt x="299509" y="87242"/>
                  </a:lnTo>
                  <a:lnTo>
                    <a:pt x="346627" y="103924"/>
                  </a:lnTo>
                  <a:lnTo>
                    <a:pt x="392633" y="123490"/>
                  </a:lnTo>
                  <a:lnTo>
                    <a:pt x="437412" y="145886"/>
                  </a:lnTo>
                  <a:lnTo>
                    <a:pt x="480847" y="171059"/>
                  </a:lnTo>
                  <a:lnTo>
                    <a:pt x="522820" y="198953"/>
                  </a:lnTo>
                  <a:lnTo>
                    <a:pt x="563216" y="229513"/>
                  </a:lnTo>
                  <a:lnTo>
                    <a:pt x="601918" y="262687"/>
                  </a:lnTo>
                  <a:lnTo>
                    <a:pt x="638808" y="298418"/>
                  </a:lnTo>
                  <a:lnTo>
                    <a:pt x="670641" y="333054"/>
                  </a:lnTo>
                  <a:lnTo>
                    <a:pt x="700571" y="369483"/>
                  </a:lnTo>
                  <a:lnTo>
                    <a:pt x="728516" y="407619"/>
                  </a:lnTo>
                  <a:lnTo>
                    <a:pt x="754392" y="447378"/>
                  </a:lnTo>
                  <a:lnTo>
                    <a:pt x="778119" y="488675"/>
                  </a:lnTo>
                  <a:lnTo>
                    <a:pt x="799613" y="531426"/>
                  </a:lnTo>
                  <a:lnTo>
                    <a:pt x="818791" y="575544"/>
                  </a:lnTo>
                  <a:lnTo>
                    <a:pt x="835573" y="620946"/>
                  </a:lnTo>
                  <a:lnTo>
                    <a:pt x="849875" y="667546"/>
                  </a:lnTo>
                  <a:lnTo>
                    <a:pt x="861615" y="715261"/>
                  </a:lnTo>
                  <a:lnTo>
                    <a:pt x="870711" y="764004"/>
                  </a:lnTo>
                  <a:lnTo>
                    <a:pt x="877079" y="813691"/>
                  </a:lnTo>
                  <a:lnTo>
                    <a:pt x="880639" y="864237"/>
                  </a:lnTo>
                  <a:lnTo>
                    <a:pt x="893165" y="864483"/>
                  </a:lnTo>
                  <a:lnTo>
                    <a:pt x="905566" y="865461"/>
                  </a:lnTo>
                  <a:lnTo>
                    <a:pt x="917815" y="867149"/>
                  </a:lnTo>
                  <a:lnTo>
                    <a:pt x="929891" y="869529"/>
                  </a:lnTo>
                  <a:lnTo>
                    <a:pt x="926833" y="819315"/>
                  </a:lnTo>
                  <a:lnTo>
                    <a:pt x="921145" y="769879"/>
                  </a:lnTo>
                  <a:lnTo>
                    <a:pt x="912897" y="721295"/>
                  </a:lnTo>
                  <a:lnTo>
                    <a:pt x="902162" y="673638"/>
                  </a:lnTo>
                  <a:lnTo>
                    <a:pt x="889012" y="626981"/>
                  </a:lnTo>
                  <a:lnTo>
                    <a:pt x="873518" y="581399"/>
                  </a:lnTo>
                  <a:lnTo>
                    <a:pt x="855753" y="536967"/>
                  </a:lnTo>
                  <a:lnTo>
                    <a:pt x="835789" y="493757"/>
                  </a:lnTo>
                  <a:lnTo>
                    <a:pt x="813697" y="451845"/>
                  </a:lnTo>
                  <a:lnTo>
                    <a:pt x="789550" y="411304"/>
                  </a:lnTo>
                  <a:lnTo>
                    <a:pt x="763420" y="372209"/>
                  </a:lnTo>
                  <a:lnTo>
                    <a:pt x="735378" y="334635"/>
                  </a:lnTo>
                  <a:lnTo>
                    <a:pt x="705497" y="298654"/>
                  </a:lnTo>
                  <a:lnTo>
                    <a:pt x="673848" y="264341"/>
                  </a:lnTo>
                  <a:lnTo>
                    <a:pt x="638927" y="230312"/>
                  </a:lnTo>
                  <a:lnTo>
                    <a:pt x="602234" y="198274"/>
                  </a:lnTo>
                  <a:lnTo>
                    <a:pt x="563853" y="168313"/>
                  </a:lnTo>
                  <a:lnTo>
                    <a:pt x="523865" y="140513"/>
                  </a:lnTo>
                  <a:lnTo>
                    <a:pt x="482353" y="114959"/>
                  </a:lnTo>
                  <a:lnTo>
                    <a:pt x="439398" y="91735"/>
                  </a:lnTo>
                  <a:lnTo>
                    <a:pt x="395083" y="70926"/>
                  </a:lnTo>
                  <a:lnTo>
                    <a:pt x="349491" y="52617"/>
                  </a:lnTo>
                  <a:lnTo>
                    <a:pt x="338772" y="49014"/>
                  </a:lnTo>
                  <a:close/>
                </a:path>
                <a:path w="930275" h="869950">
                  <a:moveTo>
                    <a:pt x="53715" y="0"/>
                  </a:moveTo>
                  <a:lnTo>
                    <a:pt x="6390" y="1303"/>
                  </a:lnTo>
                  <a:lnTo>
                    <a:pt x="5389" y="8287"/>
                  </a:lnTo>
                  <a:lnTo>
                    <a:pt x="4170" y="15325"/>
                  </a:lnTo>
                  <a:lnTo>
                    <a:pt x="2729" y="22412"/>
                  </a:lnTo>
                  <a:lnTo>
                    <a:pt x="1057" y="29549"/>
                  </a:lnTo>
                  <a:lnTo>
                    <a:pt x="1057" y="37652"/>
                  </a:lnTo>
                  <a:lnTo>
                    <a:pt x="641" y="44557"/>
                  </a:lnTo>
                  <a:lnTo>
                    <a:pt x="0" y="50786"/>
                  </a:lnTo>
                  <a:lnTo>
                    <a:pt x="51335" y="49014"/>
                  </a:lnTo>
                  <a:lnTo>
                    <a:pt x="338772" y="49014"/>
                  </a:lnTo>
                  <a:lnTo>
                    <a:pt x="302704" y="36892"/>
                  </a:lnTo>
                  <a:lnTo>
                    <a:pt x="254803" y="23837"/>
                  </a:lnTo>
                  <a:lnTo>
                    <a:pt x="205872" y="13535"/>
                  </a:lnTo>
                  <a:lnTo>
                    <a:pt x="155992" y="6072"/>
                  </a:lnTo>
                  <a:lnTo>
                    <a:pt x="105246" y="1532"/>
                  </a:lnTo>
                  <a:lnTo>
                    <a:pt x="53715"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bject 28">
              <a:extLst>
                <a:ext uri="{FF2B5EF4-FFF2-40B4-BE49-F238E27FC236}">
                  <a16:creationId xmlns:a16="http://schemas.microsoft.com/office/drawing/2014/main" id="{8554424D-F0C9-430E-8EC9-9341DA214587}"/>
                </a:ext>
              </a:extLst>
            </p:cNvPr>
            <p:cNvSpPr txBox="1"/>
            <p:nvPr/>
          </p:nvSpPr>
          <p:spPr>
            <a:xfrm>
              <a:off x="7281516" y="1609684"/>
              <a:ext cx="917575" cy="442119"/>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sz="4000" b="1" i="0" u="none" strike="noStrike" kern="1200" cap="none" spc="-330" normalizeH="0" baseline="0" noProof="0" dirty="0">
                  <a:ln>
                    <a:noFill/>
                  </a:ln>
                  <a:solidFill>
                    <a:srgbClr val="00AFEF"/>
                  </a:solidFill>
                  <a:effectLst/>
                  <a:uLnTx/>
                  <a:uFillTx/>
                  <a:latin typeface="Times New Roman"/>
                  <a:ea typeface="+mn-ea"/>
                  <a:cs typeface="Times New Roman"/>
                </a:rPr>
                <a:t>2</a:t>
              </a:r>
              <a:r>
                <a:rPr lang="en-IN" sz="4000" b="1" spc="-330" dirty="0">
                  <a:solidFill>
                    <a:srgbClr val="00AFEF"/>
                  </a:solidFill>
                  <a:latin typeface="Times New Roman"/>
                  <a:cs typeface="Times New Roman"/>
                </a:rPr>
                <a:t>3</a:t>
              </a:r>
              <a:r>
                <a:rPr kumimoji="0" sz="4000" b="1" i="0" u="none" strike="noStrike" kern="1200" cap="none" spc="-330" normalizeH="0" baseline="0" noProof="0" dirty="0">
                  <a:ln>
                    <a:noFill/>
                  </a:ln>
                  <a:solidFill>
                    <a:srgbClr val="00AFEF"/>
                  </a:solidFill>
                  <a:effectLst/>
                  <a:uLnTx/>
                  <a:uFillTx/>
                  <a:latin typeface="Times New Roman"/>
                  <a:ea typeface="+mn-ea"/>
                  <a:cs typeface="Times New Roman"/>
                </a:rPr>
                <a:t>%</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5" name="object 29">
              <a:extLst>
                <a:ext uri="{FF2B5EF4-FFF2-40B4-BE49-F238E27FC236}">
                  <a16:creationId xmlns:a16="http://schemas.microsoft.com/office/drawing/2014/main" id="{529A3A02-19A2-44D5-B6A9-C6680008E8F7}"/>
                </a:ext>
              </a:extLst>
            </p:cNvPr>
            <p:cNvSpPr txBox="1"/>
            <p:nvPr/>
          </p:nvSpPr>
          <p:spPr>
            <a:xfrm>
              <a:off x="7103039" y="2142291"/>
              <a:ext cx="1341755" cy="447948"/>
            </a:xfrm>
            <a:prstGeom prst="rect">
              <a:avLst/>
            </a:prstGeom>
          </p:spPr>
          <p:txBody>
            <a:bodyPr vert="horz" wrap="square" lIns="0" tIns="12065" rIns="0" bIns="0" rtlCol="0">
              <a:spAutoFit/>
            </a:bodyPr>
            <a:lstStyle/>
            <a:p>
              <a:pPr marL="118745" marR="5080" lvl="0" indent="-106680" algn="ctr"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5" normalizeH="0" baseline="0" noProof="0" dirty="0">
                  <a:ln>
                    <a:noFill/>
                  </a:ln>
                  <a:solidFill>
                    <a:srgbClr val="373435"/>
                  </a:solidFill>
                  <a:effectLst/>
                  <a:uLnTx/>
                  <a:uFillTx/>
                  <a:latin typeface="Times New Roman"/>
                  <a:ea typeface="+mn-ea"/>
                  <a:cs typeface="Times New Roman"/>
                </a:rPr>
                <a:t>Citizens’</a:t>
              </a:r>
              <a:r>
                <a:rPr kumimoji="0" sz="200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2000" b="1" i="0" u="none" strike="noStrike" kern="1200" cap="none" spc="-60" normalizeH="0" baseline="0" noProof="0" dirty="0">
                  <a:ln>
                    <a:noFill/>
                  </a:ln>
                  <a:solidFill>
                    <a:srgbClr val="373435"/>
                  </a:solidFill>
                  <a:effectLst/>
                  <a:uLnTx/>
                  <a:uFillTx/>
                  <a:latin typeface="Times New Roman"/>
                  <a:ea typeface="+mn-ea"/>
                  <a:cs typeface="Times New Roman"/>
                </a:rPr>
                <a:t>Voice  </a:t>
              </a:r>
              <a:endParaRPr kumimoji="0" lang="en-US" sz="2000" b="1" i="0" u="none" strike="noStrike" kern="1200" cap="none" spc="-60" normalizeH="0" baseline="0" noProof="0" dirty="0">
                <a:ln>
                  <a:noFill/>
                </a:ln>
                <a:solidFill>
                  <a:srgbClr val="373435"/>
                </a:solidFill>
                <a:effectLst/>
                <a:uLnTx/>
                <a:uFillTx/>
                <a:latin typeface="Times New Roman"/>
                <a:ea typeface="+mn-ea"/>
                <a:cs typeface="Times New Roman"/>
              </a:endParaRPr>
            </a:p>
            <a:p>
              <a:pPr marL="118745" marR="5080" lvl="0" indent="-106680" algn="ctr"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solidFill>
                    <a:srgbClr val="ED3237"/>
                  </a:solidFill>
                  <a:effectLst/>
                  <a:uLnTx/>
                  <a:uFillTx/>
                  <a:latin typeface="Times New Roman"/>
                  <a:ea typeface="+mn-ea"/>
                  <a:cs typeface="Times New Roman"/>
                </a:rPr>
                <a:t>2,</a:t>
              </a:r>
              <a:r>
                <a:rPr kumimoji="0" lang="en-IN" sz="2000" b="1" i="0" u="none" strike="noStrike" kern="1200" cap="none" spc="5" normalizeH="0" baseline="0" noProof="0" dirty="0">
                  <a:ln>
                    <a:noFill/>
                  </a:ln>
                  <a:solidFill>
                    <a:srgbClr val="ED3237"/>
                  </a:solidFill>
                  <a:effectLst/>
                  <a:uLnTx/>
                  <a:uFillTx/>
                  <a:latin typeface="Times New Roman"/>
                  <a:ea typeface="+mn-ea"/>
                  <a:cs typeface="Times New Roman"/>
                </a:rPr>
                <a:t>170</a:t>
              </a:r>
              <a:r>
                <a:rPr kumimoji="0" sz="2000" b="1" i="0" u="none" strike="noStrike" kern="1200" cap="none" spc="-155" normalizeH="0" baseline="0" noProof="0" dirty="0">
                  <a:ln>
                    <a:noFill/>
                  </a:ln>
                  <a:solidFill>
                    <a:srgbClr val="ED3237"/>
                  </a:solidFill>
                  <a:effectLst/>
                  <a:uLnTx/>
                  <a:uFillTx/>
                  <a:latin typeface="Times New Roman"/>
                  <a:ea typeface="+mn-ea"/>
                  <a:cs typeface="Times New Roman"/>
                </a:rPr>
                <a:t> </a:t>
              </a:r>
              <a:r>
                <a:rPr kumimoji="0" sz="200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6" name="object 30">
              <a:extLst>
                <a:ext uri="{FF2B5EF4-FFF2-40B4-BE49-F238E27FC236}">
                  <a16:creationId xmlns:a16="http://schemas.microsoft.com/office/drawing/2014/main" id="{355A16C2-225E-499B-97F1-422AB12BFBC6}"/>
                </a:ext>
              </a:extLst>
            </p:cNvPr>
            <p:cNvSpPr/>
            <p:nvPr/>
          </p:nvSpPr>
          <p:spPr>
            <a:xfrm>
              <a:off x="4794135" y="1481495"/>
              <a:ext cx="1704975" cy="1754505"/>
            </a:xfrm>
            <a:custGeom>
              <a:avLst/>
              <a:gdLst/>
              <a:ahLst/>
              <a:cxnLst/>
              <a:rect l="l" t="t" r="r" b="b"/>
              <a:pathLst>
                <a:path w="1704975" h="1754504">
                  <a:moveTo>
                    <a:pt x="852220" y="0"/>
                  </a:moveTo>
                  <a:lnTo>
                    <a:pt x="805461" y="1297"/>
                  </a:lnTo>
                  <a:lnTo>
                    <a:pt x="759362" y="5146"/>
                  </a:lnTo>
                  <a:lnTo>
                    <a:pt x="713986" y="11478"/>
                  </a:lnTo>
                  <a:lnTo>
                    <a:pt x="669399" y="20228"/>
                  </a:lnTo>
                  <a:lnTo>
                    <a:pt x="625667" y="31327"/>
                  </a:lnTo>
                  <a:lnTo>
                    <a:pt x="582853" y="44710"/>
                  </a:lnTo>
                  <a:lnTo>
                    <a:pt x="541024" y="60310"/>
                  </a:lnTo>
                  <a:lnTo>
                    <a:pt x="500243" y="78059"/>
                  </a:lnTo>
                  <a:lnTo>
                    <a:pt x="460576" y="97890"/>
                  </a:lnTo>
                  <a:lnTo>
                    <a:pt x="422089" y="119738"/>
                  </a:lnTo>
                  <a:lnTo>
                    <a:pt x="384845" y="143534"/>
                  </a:lnTo>
                  <a:lnTo>
                    <a:pt x="348910" y="169212"/>
                  </a:lnTo>
                  <a:lnTo>
                    <a:pt x="314350" y="196706"/>
                  </a:lnTo>
                  <a:lnTo>
                    <a:pt x="281228" y="225948"/>
                  </a:lnTo>
                  <a:lnTo>
                    <a:pt x="249610" y="256871"/>
                  </a:lnTo>
                  <a:lnTo>
                    <a:pt x="219561" y="289409"/>
                  </a:lnTo>
                  <a:lnTo>
                    <a:pt x="191145" y="323495"/>
                  </a:lnTo>
                  <a:lnTo>
                    <a:pt x="164429" y="359061"/>
                  </a:lnTo>
                  <a:lnTo>
                    <a:pt x="139477"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8"/>
                  </a:lnTo>
                  <a:lnTo>
                    <a:pt x="75852" y="1239235"/>
                  </a:lnTo>
                  <a:lnTo>
                    <a:pt x="95123" y="1280056"/>
                  </a:lnTo>
                  <a:lnTo>
                    <a:pt x="116353" y="1319663"/>
                  </a:lnTo>
                  <a:lnTo>
                    <a:pt x="139477" y="1357990"/>
                  </a:lnTo>
                  <a:lnTo>
                    <a:pt x="164429" y="1394971"/>
                  </a:lnTo>
                  <a:lnTo>
                    <a:pt x="191145" y="1430537"/>
                  </a:lnTo>
                  <a:lnTo>
                    <a:pt x="219561" y="1464622"/>
                  </a:lnTo>
                  <a:lnTo>
                    <a:pt x="249610" y="1497160"/>
                  </a:lnTo>
                  <a:lnTo>
                    <a:pt x="281228" y="1528083"/>
                  </a:lnTo>
                  <a:lnTo>
                    <a:pt x="314350" y="1557325"/>
                  </a:lnTo>
                  <a:lnTo>
                    <a:pt x="348910" y="1584818"/>
                  </a:lnTo>
                  <a:lnTo>
                    <a:pt x="384845" y="1610497"/>
                  </a:lnTo>
                  <a:lnTo>
                    <a:pt x="422089" y="1634293"/>
                  </a:lnTo>
                  <a:lnTo>
                    <a:pt x="460576" y="1656140"/>
                  </a:lnTo>
                  <a:lnTo>
                    <a:pt x="500243" y="1675972"/>
                  </a:lnTo>
                  <a:lnTo>
                    <a:pt x="541024" y="1693721"/>
                  </a:lnTo>
                  <a:lnTo>
                    <a:pt x="582853" y="1709320"/>
                  </a:lnTo>
                  <a:lnTo>
                    <a:pt x="625667" y="1722703"/>
                  </a:lnTo>
                  <a:lnTo>
                    <a:pt x="669399" y="1733803"/>
                  </a:lnTo>
                  <a:lnTo>
                    <a:pt x="713986" y="1742552"/>
                  </a:lnTo>
                  <a:lnTo>
                    <a:pt x="759362" y="1748885"/>
                  </a:lnTo>
                  <a:lnTo>
                    <a:pt x="805461" y="1752733"/>
                  </a:lnTo>
                  <a:lnTo>
                    <a:pt x="852220" y="1754031"/>
                  </a:lnTo>
                  <a:lnTo>
                    <a:pt x="898979" y="1752733"/>
                  </a:lnTo>
                  <a:lnTo>
                    <a:pt x="945079" y="1748885"/>
                  </a:lnTo>
                  <a:lnTo>
                    <a:pt x="990455" y="1742552"/>
                  </a:lnTo>
                  <a:lnTo>
                    <a:pt x="1035042" y="1733803"/>
                  </a:lnTo>
                  <a:lnTo>
                    <a:pt x="1078775" y="1722703"/>
                  </a:lnTo>
                  <a:lnTo>
                    <a:pt x="1121588" y="1709320"/>
                  </a:lnTo>
                  <a:lnTo>
                    <a:pt x="1163418" y="1693721"/>
                  </a:lnTo>
                  <a:lnTo>
                    <a:pt x="1204199" y="1675972"/>
                  </a:lnTo>
                  <a:lnTo>
                    <a:pt x="1243866" y="1656140"/>
                  </a:lnTo>
                  <a:lnTo>
                    <a:pt x="1282353" y="1634293"/>
                  </a:lnTo>
                  <a:lnTo>
                    <a:pt x="1319597" y="1610497"/>
                  </a:lnTo>
                  <a:lnTo>
                    <a:pt x="1355532" y="1584818"/>
                  </a:lnTo>
                  <a:lnTo>
                    <a:pt x="1390093" y="1557325"/>
                  </a:lnTo>
                  <a:lnTo>
                    <a:pt x="1423215" y="1528083"/>
                  </a:lnTo>
                  <a:lnTo>
                    <a:pt x="1454833" y="1497160"/>
                  </a:lnTo>
                  <a:lnTo>
                    <a:pt x="1484882" y="1464622"/>
                  </a:lnTo>
                  <a:lnTo>
                    <a:pt x="1513298" y="1430537"/>
                  </a:lnTo>
                  <a:lnTo>
                    <a:pt x="1540014" y="1394971"/>
                  </a:lnTo>
                  <a:lnTo>
                    <a:pt x="1564967" y="1357990"/>
                  </a:lnTo>
                  <a:lnTo>
                    <a:pt x="1588091" y="1319663"/>
                  </a:lnTo>
                  <a:lnTo>
                    <a:pt x="1609321" y="1280056"/>
                  </a:lnTo>
                  <a:lnTo>
                    <a:pt x="1628592" y="1239235"/>
                  </a:lnTo>
                  <a:lnTo>
                    <a:pt x="1645839" y="1197268"/>
                  </a:lnTo>
                  <a:lnTo>
                    <a:pt x="1660998" y="1154222"/>
                  </a:lnTo>
                  <a:lnTo>
                    <a:pt x="1674002" y="1110163"/>
                  </a:lnTo>
                  <a:lnTo>
                    <a:pt x="1684788" y="1065158"/>
                  </a:lnTo>
                  <a:lnTo>
                    <a:pt x="1693291" y="1019274"/>
                  </a:lnTo>
                  <a:lnTo>
                    <a:pt x="1699444" y="972578"/>
                  </a:lnTo>
                  <a:lnTo>
                    <a:pt x="1703184" y="925136"/>
                  </a:lnTo>
                  <a:lnTo>
                    <a:pt x="1704445" y="877017"/>
                  </a:lnTo>
                  <a:lnTo>
                    <a:pt x="1703184" y="828897"/>
                  </a:lnTo>
                  <a:lnTo>
                    <a:pt x="1699444" y="781456"/>
                  </a:lnTo>
                  <a:lnTo>
                    <a:pt x="1693291" y="734760"/>
                  </a:lnTo>
                  <a:lnTo>
                    <a:pt x="1684788" y="688876"/>
                  </a:lnTo>
                  <a:lnTo>
                    <a:pt x="1674002" y="643870"/>
                  </a:lnTo>
                  <a:lnTo>
                    <a:pt x="1660998" y="599811"/>
                  </a:lnTo>
                  <a:lnTo>
                    <a:pt x="1645839" y="556764"/>
                  </a:lnTo>
                  <a:lnTo>
                    <a:pt x="1628592" y="514797"/>
                  </a:lnTo>
                  <a:lnTo>
                    <a:pt x="1609321" y="473976"/>
                  </a:lnTo>
                  <a:lnTo>
                    <a:pt x="1588091" y="434369"/>
                  </a:lnTo>
                  <a:lnTo>
                    <a:pt x="1564967" y="396041"/>
                  </a:lnTo>
                  <a:lnTo>
                    <a:pt x="1540014" y="359061"/>
                  </a:lnTo>
                  <a:lnTo>
                    <a:pt x="1513298" y="323495"/>
                  </a:lnTo>
                  <a:lnTo>
                    <a:pt x="1484882" y="289409"/>
                  </a:lnTo>
                  <a:lnTo>
                    <a:pt x="1454833" y="256871"/>
                  </a:lnTo>
                  <a:lnTo>
                    <a:pt x="1423215" y="225948"/>
                  </a:lnTo>
                  <a:lnTo>
                    <a:pt x="1390093" y="196706"/>
                  </a:lnTo>
                  <a:lnTo>
                    <a:pt x="1355532" y="169212"/>
                  </a:lnTo>
                  <a:lnTo>
                    <a:pt x="1319597" y="143534"/>
                  </a:lnTo>
                  <a:lnTo>
                    <a:pt x="1282353" y="119738"/>
                  </a:lnTo>
                  <a:lnTo>
                    <a:pt x="1243866" y="97890"/>
                  </a:lnTo>
                  <a:lnTo>
                    <a:pt x="1204199" y="78059"/>
                  </a:lnTo>
                  <a:lnTo>
                    <a:pt x="1163418" y="60310"/>
                  </a:lnTo>
                  <a:lnTo>
                    <a:pt x="1121588" y="44710"/>
                  </a:lnTo>
                  <a:lnTo>
                    <a:pt x="1078775" y="31327"/>
                  </a:lnTo>
                  <a:lnTo>
                    <a:pt x="1035042" y="20228"/>
                  </a:lnTo>
                  <a:lnTo>
                    <a:pt x="990455" y="11478"/>
                  </a:lnTo>
                  <a:lnTo>
                    <a:pt x="945079" y="5146"/>
                  </a:lnTo>
                  <a:lnTo>
                    <a:pt x="898979" y="1297"/>
                  </a:lnTo>
                  <a:lnTo>
                    <a:pt x="852220"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object 31">
              <a:extLst>
                <a:ext uri="{FF2B5EF4-FFF2-40B4-BE49-F238E27FC236}">
                  <a16:creationId xmlns:a16="http://schemas.microsoft.com/office/drawing/2014/main" id="{97AD7F57-B626-4C59-AF04-762B6721B2D1}"/>
                </a:ext>
              </a:extLst>
            </p:cNvPr>
            <p:cNvSpPr/>
            <p:nvPr/>
          </p:nvSpPr>
          <p:spPr>
            <a:xfrm>
              <a:off x="4794135" y="1481495"/>
              <a:ext cx="1704975" cy="1754505"/>
            </a:xfrm>
            <a:custGeom>
              <a:avLst/>
              <a:gdLst/>
              <a:ahLst/>
              <a:cxnLst/>
              <a:rect l="l" t="t" r="r" b="b"/>
              <a:pathLst>
                <a:path w="1704975" h="1754504">
                  <a:moveTo>
                    <a:pt x="852220" y="0"/>
                  </a:moveTo>
                  <a:lnTo>
                    <a:pt x="898979" y="1297"/>
                  </a:lnTo>
                  <a:lnTo>
                    <a:pt x="945079" y="5146"/>
                  </a:lnTo>
                  <a:lnTo>
                    <a:pt x="990455" y="11478"/>
                  </a:lnTo>
                  <a:lnTo>
                    <a:pt x="1035042" y="20228"/>
                  </a:lnTo>
                  <a:lnTo>
                    <a:pt x="1078775" y="31327"/>
                  </a:lnTo>
                  <a:lnTo>
                    <a:pt x="1121588" y="44710"/>
                  </a:lnTo>
                  <a:lnTo>
                    <a:pt x="1163418" y="60310"/>
                  </a:lnTo>
                  <a:lnTo>
                    <a:pt x="1204199" y="78059"/>
                  </a:lnTo>
                  <a:lnTo>
                    <a:pt x="1243866" y="97890"/>
                  </a:lnTo>
                  <a:lnTo>
                    <a:pt x="1282353" y="119738"/>
                  </a:lnTo>
                  <a:lnTo>
                    <a:pt x="1319597" y="143534"/>
                  </a:lnTo>
                  <a:lnTo>
                    <a:pt x="1355532" y="169212"/>
                  </a:lnTo>
                  <a:lnTo>
                    <a:pt x="1390093" y="196706"/>
                  </a:lnTo>
                  <a:lnTo>
                    <a:pt x="1423215" y="225948"/>
                  </a:lnTo>
                  <a:lnTo>
                    <a:pt x="1454833" y="256871"/>
                  </a:lnTo>
                  <a:lnTo>
                    <a:pt x="1484882" y="289409"/>
                  </a:lnTo>
                  <a:lnTo>
                    <a:pt x="1513298" y="323495"/>
                  </a:lnTo>
                  <a:lnTo>
                    <a:pt x="1540014" y="359061"/>
                  </a:lnTo>
                  <a:lnTo>
                    <a:pt x="1564967" y="396041"/>
                  </a:lnTo>
                  <a:lnTo>
                    <a:pt x="1588091" y="434369"/>
                  </a:lnTo>
                  <a:lnTo>
                    <a:pt x="1609321" y="473976"/>
                  </a:lnTo>
                  <a:lnTo>
                    <a:pt x="1628592" y="514797"/>
                  </a:lnTo>
                  <a:lnTo>
                    <a:pt x="1645839" y="556764"/>
                  </a:lnTo>
                  <a:lnTo>
                    <a:pt x="1660998" y="599811"/>
                  </a:lnTo>
                  <a:lnTo>
                    <a:pt x="1674002" y="643870"/>
                  </a:lnTo>
                  <a:lnTo>
                    <a:pt x="1684788" y="688876"/>
                  </a:lnTo>
                  <a:lnTo>
                    <a:pt x="1693291" y="734760"/>
                  </a:lnTo>
                  <a:lnTo>
                    <a:pt x="1699444" y="781456"/>
                  </a:lnTo>
                  <a:lnTo>
                    <a:pt x="1703184" y="828897"/>
                  </a:lnTo>
                  <a:lnTo>
                    <a:pt x="1704445" y="877017"/>
                  </a:lnTo>
                  <a:lnTo>
                    <a:pt x="1703184" y="925136"/>
                  </a:lnTo>
                  <a:lnTo>
                    <a:pt x="1699444" y="972578"/>
                  </a:lnTo>
                  <a:lnTo>
                    <a:pt x="1693291" y="1019274"/>
                  </a:lnTo>
                  <a:lnTo>
                    <a:pt x="1684788" y="1065158"/>
                  </a:lnTo>
                  <a:lnTo>
                    <a:pt x="1674002" y="1110163"/>
                  </a:lnTo>
                  <a:lnTo>
                    <a:pt x="1660998" y="1154222"/>
                  </a:lnTo>
                  <a:lnTo>
                    <a:pt x="1645839" y="1197268"/>
                  </a:lnTo>
                  <a:lnTo>
                    <a:pt x="1628592" y="1239235"/>
                  </a:lnTo>
                  <a:lnTo>
                    <a:pt x="1609321" y="1280056"/>
                  </a:lnTo>
                  <a:lnTo>
                    <a:pt x="1588091" y="1319663"/>
                  </a:lnTo>
                  <a:lnTo>
                    <a:pt x="1564967" y="1357990"/>
                  </a:lnTo>
                  <a:lnTo>
                    <a:pt x="1540014" y="1394971"/>
                  </a:lnTo>
                  <a:lnTo>
                    <a:pt x="1513298" y="1430537"/>
                  </a:lnTo>
                  <a:lnTo>
                    <a:pt x="1484882" y="1464622"/>
                  </a:lnTo>
                  <a:lnTo>
                    <a:pt x="1454833" y="1497160"/>
                  </a:lnTo>
                  <a:lnTo>
                    <a:pt x="1423215" y="1528083"/>
                  </a:lnTo>
                  <a:lnTo>
                    <a:pt x="1390093" y="1557325"/>
                  </a:lnTo>
                  <a:lnTo>
                    <a:pt x="1355532" y="1584818"/>
                  </a:lnTo>
                  <a:lnTo>
                    <a:pt x="1319597" y="1610497"/>
                  </a:lnTo>
                  <a:lnTo>
                    <a:pt x="1282353" y="1634293"/>
                  </a:lnTo>
                  <a:lnTo>
                    <a:pt x="1243866" y="1656140"/>
                  </a:lnTo>
                  <a:lnTo>
                    <a:pt x="1204199" y="1675972"/>
                  </a:lnTo>
                  <a:lnTo>
                    <a:pt x="1163418" y="1693721"/>
                  </a:lnTo>
                  <a:lnTo>
                    <a:pt x="1121588" y="1709320"/>
                  </a:lnTo>
                  <a:lnTo>
                    <a:pt x="1078775" y="1722703"/>
                  </a:lnTo>
                  <a:lnTo>
                    <a:pt x="1035042" y="1733803"/>
                  </a:lnTo>
                  <a:lnTo>
                    <a:pt x="990455" y="1742552"/>
                  </a:lnTo>
                  <a:lnTo>
                    <a:pt x="945079" y="1748885"/>
                  </a:lnTo>
                  <a:lnTo>
                    <a:pt x="898979" y="1752733"/>
                  </a:lnTo>
                  <a:lnTo>
                    <a:pt x="852220" y="1754031"/>
                  </a:lnTo>
                  <a:lnTo>
                    <a:pt x="805461" y="1752733"/>
                  </a:lnTo>
                  <a:lnTo>
                    <a:pt x="759362" y="1748885"/>
                  </a:lnTo>
                  <a:lnTo>
                    <a:pt x="713986" y="1742552"/>
                  </a:lnTo>
                  <a:lnTo>
                    <a:pt x="669399" y="1733803"/>
                  </a:lnTo>
                  <a:lnTo>
                    <a:pt x="625667" y="1722703"/>
                  </a:lnTo>
                  <a:lnTo>
                    <a:pt x="582853" y="1709320"/>
                  </a:lnTo>
                  <a:lnTo>
                    <a:pt x="541024" y="1693721"/>
                  </a:lnTo>
                  <a:lnTo>
                    <a:pt x="500243" y="1675972"/>
                  </a:lnTo>
                  <a:lnTo>
                    <a:pt x="460576" y="1656140"/>
                  </a:lnTo>
                  <a:lnTo>
                    <a:pt x="422089" y="1634293"/>
                  </a:lnTo>
                  <a:lnTo>
                    <a:pt x="384845" y="1610497"/>
                  </a:lnTo>
                  <a:lnTo>
                    <a:pt x="348910" y="1584818"/>
                  </a:lnTo>
                  <a:lnTo>
                    <a:pt x="314350" y="1557325"/>
                  </a:lnTo>
                  <a:lnTo>
                    <a:pt x="281228" y="1528083"/>
                  </a:lnTo>
                  <a:lnTo>
                    <a:pt x="249610" y="1497160"/>
                  </a:lnTo>
                  <a:lnTo>
                    <a:pt x="219561" y="1464622"/>
                  </a:lnTo>
                  <a:lnTo>
                    <a:pt x="191145" y="1430537"/>
                  </a:lnTo>
                  <a:lnTo>
                    <a:pt x="164429" y="1394971"/>
                  </a:lnTo>
                  <a:lnTo>
                    <a:pt x="139477" y="1357990"/>
                  </a:lnTo>
                  <a:lnTo>
                    <a:pt x="116353" y="1319663"/>
                  </a:lnTo>
                  <a:lnTo>
                    <a:pt x="95123" y="1280056"/>
                  </a:lnTo>
                  <a:lnTo>
                    <a:pt x="75852" y="1239235"/>
                  </a:lnTo>
                  <a:lnTo>
                    <a:pt x="58605" y="1197268"/>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7" y="396041"/>
                  </a:lnTo>
                  <a:lnTo>
                    <a:pt x="164429" y="359061"/>
                  </a:lnTo>
                  <a:lnTo>
                    <a:pt x="191145" y="323495"/>
                  </a:lnTo>
                  <a:lnTo>
                    <a:pt x="219561" y="289409"/>
                  </a:lnTo>
                  <a:lnTo>
                    <a:pt x="249610" y="256871"/>
                  </a:lnTo>
                  <a:lnTo>
                    <a:pt x="281228" y="225948"/>
                  </a:lnTo>
                  <a:lnTo>
                    <a:pt x="314350" y="196706"/>
                  </a:lnTo>
                  <a:lnTo>
                    <a:pt x="348910" y="169212"/>
                  </a:lnTo>
                  <a:lnTo>
                    <a:pt x="384845" y="143534"/>
                  </a:lnTo>
                  <a:lnTo>
                    <a:pt x="422089" y="119738"/>
                  </a:lnTo>
                  <a:lnTo>
                    <a:pt x="460576" y="97890"/>
                  </a:lnTo>
                  <a:lnTo>
                    <a:pt x="500243" y="78059"/>
                  </a:lnTo>
                  <a:lnTo>
                    <a:pt x="541024" y="60310"/>
                  </a:lnTo>
                  <a:lnTo>
                    <a:pt x="582853" y="44710"/>
                  </a:lnTo>
                  <a:lnTo>
                    <a:pt x="625667" y="31327"/>
                  </a:lnTo>
                  <a:lnTo>
                    <a:pt x="669399" y="20228"/>
                  </a:lnTo>
                  <a:lnTo>
                    <a:pt x="713986" y="11478"/>
                  </a:lnTo>
                  <a:lnTo>
                    <a:pt x="759362" y="5146"/>
                  </a:lnTo>
                  <a:lnTo>
                    <a:pt x="805461" y="1297"/>
                  </a:lnTo>
                  <a:lnTo>
                    <a:pt x="852220"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bject 32">
              <a:extLst>
                <a:ext uri="{FF2B5EF4-FFF2-40B4-BE49-F238E27FC236}">
                  <a16:creationId xmlns:a16="http://schemas.microsoft.com/office/drawing/2014/main" id="{EB950301-59C2-402E-9D5A-2A3C9D23A27A}"/>
                </a:ext>
              </a:extLst>
            </p:cNvPr>
            <p:cNvSpPr/>
            <p:nvPr/>
          </p:nvSpPr>
          <p:spPr>
            <a:xfrm>
              <a:off x="5587090" y="1456990"/>
              <a:ext cx="930910" cy="918210"/>
            </a:xfrm>
            <a:custGeom>
              <a:avLst/>
              <a:gdLst/>
              <a:ahLst/>
              <a:cxnLst/>
              <a:rect l="l" t="t" r="r" b="b"/>
              <a:pathLst>
                <a:path w="930910" h="918209">
                  <a:moveTo>
                    <a:pt x="338760" y="49009"/>
                  </a:moveTo>
                  <a:lnTo>
                    <a:pt x="51335" y="49009"/>
                  </a:lnTo>
                  <a:lnTo>
                    <a:pt x="102258" y="50450"/>
                  </a:lnTo>
                  <a:lnTo>
                    <a:pt x="152654" y="55048"/>
                  </a:lnTo>
                  <a:lnTo>
                    <a:pt x="202405" y="62748"/>
                  </a:lnTo>
                  <a:lnTo>
                    <a:pt x="251395" y="73497"/>
                  </a:lnTo>
                  <a:lnTo>
                    <a:pt x="299507" y="87239"/>
                  </a:lnTo>
                  <a:lnTo>
                    <a:pt x="346625" y="103921"/>
                  </a:lnTo>
                  <a:lnTo>
                    <a:pt x="392631" y="123488"/>
                  </a:lnTo>
                  <a:lnTo>
                    <a:pt x="437410" y="145885"/>
                  </a:lnTo>
                  <a:lnTo>
                    <a:pt x="480845" y="171057"/>
                  </a:lnTo>
                  <a:lnTo>
                    <a:pt x="522819" y="198952"/>
                  </a:lnTo>
                  <a:lnTo>
                    <a:pt x="563215" y="229513"/>
                  </a:lnTo>
                  <a:lnTo>
                    <a:pt x="601917" y="262686"/>
                  </a:lnTo>
                  <a:lnTo>
                    <a:pt x="638808" y="298418"/>
                  </a:lnTo>
                  <a:lnTo>
                    <a:pt x="672159" y="334789"/>
                  </a:lnTo>
                  <a:lnTo>
                    <a:pt x="703172" y="372805"/>
                  </a:lnTo>
                  <a:lnTo>
                    <a:pt x="731815" y="412357"/>
                  </a:lnTo>
                  <a:lnTo>
                    <a:pt x="758056" y="453338"/>
                  </a:lnTo>
                  <a:lnTo>
                    <a:pt x="781863" y="495638"/>
                  </a:lnTo>
                  <a:lnTo>
                    <a:pt x="803204" y="539148"/>
                  </a:lnTo>
                  <a:lnTo>
                    <a:pt x="822046" y="583762"/>
                  </a:lnTo>
                  <a:lnTo>
                    <a:pt x="838357" y="629369"/>
                  </a:lnTo>
                  <a:lnTo>
                    <a:pt x="852106" y="675863"/>
                  </a:lnTo>
                  <a:lnTo>
                    <a:pt x="863260" y="723133"/>
                  </a:lnTo>
                  <a:lnTo>
                    <a:pt x="871790" y="771103"/>
                  </a:lnTo>
                  <a:lnTo>
                    <a:pt x="877654" y="819572"/>
                  </a:lnTo>
                  <a:lnTo>
                    <a:pt x="880830" y="868524"/>
                  </a:lnTo>
                  <a:lnTo>
                    <a:pt x="881283" y="917820"/>
                  </a:lnTo>
                  <a:lnTo>
                    <a:pt x="893443" y="916202"/>
                  </a:lnTo>
                  <a:lnTo>
                    <a:pt x="905746" y="915238"/>
                  </a:lnTo>
                  <a:lnTo>
                    <a:pt x="918082" y="914929"/>
                  </a:lnTo>
                  <a:lnTo>
                    <a:pt x="930339" y="914929"/>
                  </a:lnTo>
                  <a:lnTo>
                    <a:pt x="929794" y="866863"/>
                  </a:lnTo>
                  <a:lnTo>
                    <a:pt x="926763" y="818774"/>
                  </a:lnTo>
                  <a:lnTo>
                    <a:pt x="921274" y="771073"/>
                  </a:lnTo>
                  <a:lnTo>
                    <a:pt x="913367" y="723940"/>
                  </a:lnTo>
                  <a:lnTo>
                    <a:pt x="903056" y="677375"/>
                  </a:lnTo>
                  <a:lnTo>
                    <a:pt x="890371" y="631498"/>
                  </a:lnTo>
                  <a:lnTo>
                    <a:pt x="875339" y="586397"/>
                  </a:lnTo>
                  <a:lnTo>
                    <a:pt x="857988" y="542164"/>
                  </a:lnTo>
                  <a:lnTo>
                    <a:pt x="838345" y="498887"/>
                  </a:lnTo>
                  <a:lnTo>
                    <a:pt x="816436" y="456656"/>
                  </a:lnTo>
                  <a:lnTo>
                    <a:pt x="792288" y="415562"/>
                  </a:lnTo>
                  <a:lnTo>
                    <a:pt x="765928" y="375693"/>
                  </a:lnTo>
                  <a:lnTo>
                    <a:pt x="737384" y="337139"/>
                  </a:lnTo>
                  <a:lnTo>
                    <a:pt x="706681" y="299990"/>
                  </a:lnTo>
                  <a:lnTo>
                    <a:pt x="673848" y="264336"/>
                  </a:lnTo>
                  <a:lnTo>
                    <a:pt x="638927" y="230308"/>
                  </a:lnTo>
                  <a:lnTo>
                    <a:pt x="602234" y="198271"/>
                  </a:lnTo>
                  <a:lnTo>
                    <a:pt x="563853" y="168310"/>
                  </a:lnTo>
                  <a:lnTo>
                    <a:pt x="523865" y="140511"/>
                  </a:lnTo>
                  <a:lnTo>
                    <a:pt x="482353" y="114957"/>
                  </a:lnTo>
                  <a:lnTo>
                    <a:pt x="439398" y="91733"/>
                  </a:lnTo>
                  <a:lnTo>
                    <a:pt x="395083" y="70925"/>
                  </a:lnTo>
                  <a:lnTo>
                    <a:pt x="349491" y="52616"/>
                  </a:lnTo>
                  <a:lnTo>
                    <a:pt x="338760" y="49009"/>
                  </a:lnTo>
                  <a:close/>
                </a:path>
                <a:path w="930910" h="918209">
                  <a:moveTo>
                    <a:pt x="930339" y="914929"/>
                  </a:moveTo>
                  <a:lnTo>
                    <a:pt x="918082" y="914929"/>
                  </a:lnTo>
                  <a:lnTo>
                    <a:pt x="930343" y="915281"/>
                  </a:lnTo>
                  <a:lnTo>
                    <a:pt x="930339" y="914929"/>
                  </a:lnTo>
                  <a:close/>
                </a:path>
                <a:path w="930910" h="918209">
                  <a:moveTo>
                    <a:pt x="53714" y="0"/>
                  </a:moveTo>
                  <a:lnTo>
                    <a:pt x="6385" y="1299"/>
                  </a:lnTo>
                  <a:lnTo>
                    <a:pt x="5385" y="8283"/>
                  </a:lnTo>
                  <a:lnTo>
                    <a:pt x="4168" y="15320"/>
                  </a:lnTo>
                  <a:lnTo>
                    <a:pt x="2726" y="22408"/>
                  </a:lnTo>
                  <a:lnTo>
                    <a:pt x="1054" y="29545"/>
                  </a:lnTo>
                  <a:lnTo>
                    <a:pt x="1054" y="37647"/>
                  </a:lnTo>
                  <a:lnTo>
                    <a:pt x="640" y="44552"/>
                  </a:lnTo>
                  <a:lnTo>
                    <a:pt x="0" y="50780"/>
                  </a:lnTo>
                  <a:lnTo>
                    <a:pt x="51335" y="49009"/>
                  </a:lnTo>
                  <a:lnTo>
                    <a:pt x="338760" y="49009"/>
                  </a:lnTo>
                  <a:lnTo>
                    <a:pt x="302703" y="36892"/>
                  </a:lnTo>
                  <a:lnTo>
                    <a:pt x="254803" y="23836"/>
                  </a:lnTo>
                  <a:lnTo>
                    <a:pt x="205871" y="13535"/>
                  </a:lnTo>
                  <a:lnTo>
                    <a:pt x="155991" y="6072"/>
                  </a:lnTo>
                  <a:lnTo>
                    <a:pt x="105245" y="1532"/>
                  </a:lnTo>
                  <a:lnTo>
                    <a:pt x="53714"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bject 33">
              <a:extLst>
                <a:ext uri="{FF2B5EF4-FFF2-40B4-BE49-F238E27FC236}">
                  <a16:creationId xmlns:a16="http://schemas.microsoft.com/office/drawing/2014/main" id="{E22C46A9-0DC6-4FBA-8ACD-1A64A73D5CD7}"/>
                </a:ext>
              </a:extLst>
            </p:cNvPr>
            <p:cNvSpPr txBox="1"/>
            <p:nvPr/>
          </p:nvSpPr>
          <p:spPr>
            <a:xfrm>
              <a:off x="5061371" y="1492346"/>
              <a:ext cx="1165225" cy="1078842"/>
            </a:xfrm>
            <a:prstGeom prst="rect">
              <a:avLst/>
            </a:prstGeom>
          </p:spPr>
          <p:txBody>
            <a:bodyPr vert="horz" wrap="square" lIns="0" tIns="219710" rIns="0" bIns="0" rtlCol="0">
              <a:spAutoFit/>
            </a:bodyPr>
            <a:lstStyle/>
            <a:p>
              <a:pPr marL="131445" marR="0" lvl="0" indent="0" algn="ctr" defTabSz="914400" rtl="0" eaLnBrk="1" fontAlgn="auto" latinLnBrk="0" hangingPunct="1">
                <a:lnSpc>
                  <a:spcPct val="100000"/>
                </a:lnSpc>
                <a:spcBef>
                  <a:spcPts val="1730"/>
                </a:spcBef>
                <a:spcAft>
                  <a:spcPts val="0"/>
                </a:spcAft>
                <a:buClrTx/>
                <a:buSzTx/>
                <a:buFontTx/>
                <a:buNone/>
                <a:tabLst/>
                <a:defRPr/>
              </a:pPr>
              <a:r>
                <a:rPr kumimoji="0" sz="4000" b="1" i="0" u="none" strike="noStrike" kern="1200" cap="none" spc="-330" normalizeH="0" baseline="0" noProof="0" dirty="0">
                  <a:ln>
                    <a:noFill/>
                  </a:ln>
                  <a:solidFill>
                    <a:srgbClr val="F58634"/>
                  </a:solidFill>
                  <a:effectLst/>
                  <a:uLnTx/>
                  <a:uFillTx/>
                  <a:latin typeface="Times New Roman"/>
                  <a:ea typeface="+mn-ea"/>
                  <a:cs typeface="Times New Roman"/>
                </a:rPr>
                <a:t>26%</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 marR="5080" lvl="0" indent="-23495" algn="ctr" defTabSz="914400" rtl="0" eaLnBrk="1" fontAlgn="auto" latinLnBrk="0" hangingPunct="1">
                <a:lnSpc>
                  <a:spcPct val="100000"/>
                </a:lnSpc>
                <a:spcBef>
                  <a:spcPts val="695"/>
                </a:spcBef>
                <a:spcAft>
                  <a:spcPts val="0"/>
                </a:spcAft>
                <a:buClrTx/>
                <a:buSzTx/>
                <a:buFontTx/>
                <a:buNone/>
                <a:tabLst/>
                <a:defRPr/>
              </a:pPr>
              <a:r>
                <a:rPr kumimoji="0" sz="2000" b="1" i="0" u="none" strike="noStrike" kern="1200" cap="none" spc="-120" normalizeH="0" baseline="0" noProof="0" dirty="0">
                  <a:ln>
                    <a:noFill/>
                  </a:ln>
                  <a:solidFill>
                    <a:srgbClr val="373435"/>
                  </a:solidFill>
                  <a:effectLst/>
                  <a:uLnTx/>
                  <a:uFillTx/>
                  <a:latin typeface="Times New Roman"/>
                  <a:ea typeface="+mn-ea"/>
                  <a:cs typeface="Times New Roman"/>
                </a:rPr>
                <a:t>C</a:t>
              </a:r>
              <a:r>
                <a:rPr kumimoji="0" sz="2000" b="1" i="0" u="none" strike="noStrike" kern="1200" cap="none" spc="-10" normalizeH="0" baseline="0" noProof="0" dirty="0">
                  <a:ln>
                    <a:noFill/>
                  </a:ln>
                  <a:solidFill>
                    <a:srgbClr val="373435"/>
                  </a:solidFill>
                  <a:effectLst/>
                  <a:uLnTx/>
                  <a:uFillTx/>
                  <a:latin typeface="Times New Roman"/>
                  <a:ea typeface="+mn-ea"/>
                  <a:cs typeface="Times New Roman"/>
                </a:rPr>
                <a:t>e</a:t>
              </a:r>
              <a:r>
                <a:rPr kumimoji="0" sz="2000" b="1" i="0" u="none" strike="noStrike" kern="1200" cap="none" spc="-85" normalizeH="0" baseline="0" noProof="0" dirty="0">
                  <a:ln>
                    <a:noFill/>
                  </a:ln>
                  <a:solidFill>
                    <a:srgbClr val="373435"/>
                  </a:solidFill>
                  <a:effectLst/>
                  <a:uLnTx/>
                  <a:uFillTx/>
                  <a:latin typeface="Times New Roman"/>
                  <a:ea typeface="+mn-ea"/>
                  <a:cs typeface="Times New Roman"/>
                </a:rPr>
                <a:t>r</a:t>
              </a:r>
              <a:r>
                <a:rPr kumimoji="0" sz="2000" b="1" i="0" u="none" strike="noStrike" kern="1200" cap="none" spc="-35" normalizeH="0" baseline="0" noProof="0" dirty="0">
                  <a:ln>
                    <a:noFill/>
                  </a:ln>
                  <a:solidFill>
                    <a:srgbClr val="373435"/>
                  </a:solidFill>
                  <a:effectLst/>
                  <a:uLnTx/>
                  <a:uFillTx/>
                  <a:latin typeface="Times New Roman"/>
                  <a:ea typeface="+mn-ea"/>
                  <a:cs typeface="Times New Roman"/>
                </a:rPr>
                <a:t>tifi</a:t>
              </a:r>
              <a:r>
                <a:rPr kumimoji="0" sz="2000" b="1" i="0" u="none" strike="noStrike" kern="1200" cap="none" spc="-60" normalizeH="0" baseline="0" noProof="0" dirty="0">
                  <a:ln>
                    <a:noFill/>
                  </a:ln>
                  <a:solidFill>
                    <a:srgbClr val="373435"/>
                  </a:solidFill>
                  <a:effectLst/>
                  <a:uLnTx/>
                  <a:uFillTx/>
                  <a:latin typeface="Times New Roman"/>
                  <a:ea typeface="+mn-ea"/>
                  <a:cs typeface="Times New Roman"/>
                </a:rPr>
                <a:t>c</a:t>
              </a:r>
              <a:r>
                <a:rPr kumimoji="0" sz="2000" b="1" i="0" u="none" strike="noStrike" kern="1200" cap="none" spc="-125" normalizeH="0" baseline="0" noProof="0" dirty="0">
                  <a:ln>
                    <a:noFill/>
                  </a:ln>
                  <a:solidFill>
                    <a:srgbClr val="373435"/>
                  </a:solidFill>
                  <a:effectLst/>
                  <a:uLnTx/>
                  <a:uFillTx/>
                  <a:latin typeface="Times New Roman"/>
                  <a:ea typeface="+mn-ea"/>
                  <a:cs typeface="Times New Roman"/>
                </a:rPr>
                <a:t>a</a:t>
              </a:r>
              <a:r>
                <a:rPr kumimoji="0" sz="2000" b="1" i="0" u="none" strike="noStrike" kern="1200" cap="none" spc="0" normalizeH="0" baseline="0" noProof="0" dirty="0">
                  <a:ln>
                    <a:noFill/>
                  </a:ln>
                  <a:solidFill>
                    <a:srgbClr val="373435"/>
                  </a:solidFill>
                  <a:effectLst/>
                  <a:uLnTx/>
                  <a:uFillTx/>
                  <a:latin typeface="Times New Roman"/>
                  <a:ea typeface="+mn-ea"/>
                  <a:cs typeface="Times New Roman"/>
                </a:rPr>
                <a:t>ti</a:t>
              </a:r>
              <a:r>
                <a:rPr kumimoji="0" sz="2000" b="1" i="0" u="none" strike="noStrike" kern="1200" cap="none" spc="-10" normalizeH="0" baseline="0" noProof="0" dirty="0">
                  <a:ln>
                    <a:noFill/>
                  </a:ln>
                  <a:solidFill>
                    <a:srgbClr val="373435"/>
                  </a:solidFill>
                  <a:effectLst/>
                  <a:uLnTx/>
                  <a:uFillTx/>
                  <a:latin typeface="Times New Roman"/>
                  <a:ea typeface="+mn-ea"/>
                  <a:cs typeface="Times New Roman"/>
                </a:rPr>
                <a:t>o</a:t>
              </a:r>
              <a:r>
                <a:rPr kumimoji="0" sz="2000" b="1" i="0" u="none" strike="noStrike" kern="1200" cap="none" spc="-25" normalizeH="0" baseline="0" noProof="0" dirty="0">
                  <a:ln>
                    <a:noFill/>
                  </a:ln>
                  <a:solidFill>
                    <a:srgbClr val="373435"/>
                  </a:solidFill>
                  <a:effectLst/>
                  <a:uLnTx/>
                  <a:uFillTx/>
                  <a:latin typeface="Times New Roman"/>
                  <a:ea typeface="+mn-ea"/>
                  <a:cs typeface="Times New Roman"/>
                </a:rPr>
                <a:t>n  </a:t>
              </a:r>
              <a:r>
                <a:rPr kumimoji="0" sz="2000" b="1" i="0" u="none" strike="noStrike" kern="1200" cap="none" spc="5" normalizeH="0" baseline="0" noProof="0" dirty="0">
                  <a:ln>
                    <a:noFill/>
                  </a:ln>
                  <a:solidFill>
                    <a:srgbClr val="ED3237"/>
                  </a:solidFill>
                  <a:effectLst/>
                  <a:uLnTx/>
                  <a:uFillTx/>
                  <a:latin typeface="Times New Roman"/>
                  <a:ea typeface="+mn-ea"/>
                  <a:cs typeface="Times New Roman"/>
                </a:rPr>
                <a:t>2,500</a:t>
              </a:r>
              <a:r>
                <a:rPr kumimoji="0" sz="2000" b="1" i="0" u="none" strike="noStrike" kern="1200" cap="none" spc="-220" normalizeH="0" baseline="0" noProof="0" dirty="0">
                  <a:ln>
                    <a:noFill/>
                  </a:ln>
                  <a:solidFill>
                    <a:srgbClr val="ED3237"/>
                  </a:solidFill>
                  <a:effectLst/>
                  <a:uLnTx/>
                  <a:uFillTx/>
                  <a:latin typeface="Times New Roman"/>
                  <a:ea typeface="+mn-ea"/>
                  <a:cs typeface="Times New Roman"/>
                </a:rPr>
                <a:t> </a:t>
              </a:r>
              <a:r>
                <a:rPr kumimoji="0" sz="200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0" name="object 34">
              <a:extLst>
                <a:ext uri="{FF2B5EF4-FFF2-40B4-BE49-F238E27FC236}">
                  <a16:creationId xmlns:a16="http://schemas.microsoft.com/office/drawing/2014/main" id="{155731F4-9024-465B-A49E-70E9243EB618}"/>
                </a:ext>
              </a:extLst>
            </p:cNvPr>
            <p:cNvSpPr/>
            <p:nvPr/>
          </p:nvSpPr>
          <p:spPr>
            <a:xfrm>
              <a:off x="2715333" y="1481495"/>
              <a:ext cx="1704975" cy="1754505"/>
            </a:xfrm>
            <a:custGeom>
              <a:avLst/>
              <a:gdLst/>
              <a:ahLst/>
              <a:cxnLst/>
              <a:rect l="l" t="t" r="r" b="b"/>
              <a:pathLst>
                <a:path w="1704975" h="1754504">
                  <a:moveTo>
                    <a:pt x="852220" y="0"/>
                  </a:moveTo>
                  <a:lnTo>
                    <a:pt x="805461" y="1297"/>
                  </a:lnTo>
                  <a:lnTo>
                    <a:pt x="759362" y="5146"/>
                  </a:lnTo>
                  <a:lnTo>
                    <a:pt x="713986" y="11478"/>
                  </a:lnTo>
                  <a:lnTo>
                    <a:pt x="669399" y="20228"/>
                  </a:lnTo>
                  <a:lnTo>
                    <a:pt x="625667" y="31327"/>
                  </a:lnTo>
                  <a:lnTo>
                    <a:pt x="582853" y="44710"/>
                  </a:lnTo>
                  <a:lnTo>
                    <a:pt x="541024" y="60310"/>
                  </a:lnTo>
                  <a:lnTo>
                    <a:pt x="500243" y="78059"/>
                  </a:lnTo>
                  <a:lnTo>
                    <a:pt x="460576" y="97890"/>
                  </a:lnTo>
                  <a:lnTo>
                    <a:pt x="422089" y="119738"/>
                  </a:lnTo>
                  <a:lnTo>
                    <a:pt x="384845" y="143534"/>
                  </a:lnTo>
                  <a:lnTo>
                    <a:pt x="348910" y="169212"/>
                  </a:lnTo>
                  <a:lnTo>
                    <a:pt x="314350" y="196706"/>
                  </a:lnTo>
                  <a:lnTo>
                    <a:pt x="281228" y="225948"/>
                  </a:lnTo>
                  <a:lnTo>
                    <a:pt x="249610" y="256871"/>
                  </a:lnTo>
                  <a:lnTo>
                    <a:pt x="219561" y="289409"/>
                  </a:lnTo>
                  <a:lnTo>
                    <a:pt x="191145" y="323495"/>
                  </a:lnTo>
                  <a:lnTo>
                    <a:pt x="164429" y="359061"/>
                  </a:lnTo>
                  <a:lnTo>
                    <a:pt x="139477"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8"/>
                  </a:lnTo>
                  <a:lnTo>
                    <a:pt x="75852" y="1239235"/>
                  </a:lnTo>
                  <a:lnTo>
                    <a:pt x="95123" y="1280056"/>
                  </a:lnTo>
                  <a:lnTo>
                    <a:pt x="116353" y="1319663"/>
                  </a:lnTo>
                  <a:lnTo>
                    <a:pt x="139477" y="1357990"/>
                  </a:lnTo>
                  <a:lnTo>
                    <a:pt x="164429" y="1394971"/>
                  </a:lnTo>
                  <a:lnTo>
                    <a:pt x="191145" y="1430537"/>
                  </a:lnTo>
                  <a:lnTo>
                    <a:pt x="219561" y="1464622"/>
                  </a:lnTo>
                  <a:lnTo>
                    <a:pt x="249610" y="1497160"/>
                  </a:lnTo>
                  <a:lnTo>
                    <a:pt x="281228" y="1528083"/>
                  </a:lnTo>
                  <a:lnTo>
                    <a:pt x="314350" y="1557325"/>
                  </a:lnTo>
                  <a:lnTo>
                    <a:pt x="348910" y="1584818"/>
                  </a:lnTo>
                  <a:lnTo>
                    <a:pt x="384845" y="1610497"/>
                  </a:lnTo>
                  <a:lnTo>
                    <a:pt x="422089" y="1634293"/>
                  </a:lnTo>
                  <a:lnTo>
                    <a:pt x="460576" y="1656140"/>
                  </a:lnTo>
                  <a:lnTo>
                    <a:pt x="500243" y="1675972"/>
                  </a:lnTo>
                  <a:lnTo>
                    <a:pt x="541024" y="1693721"/>
                  </a:lnTo>
                  <a:lnTo>
                    <a:pt x="582853" y="1709320"/>
                  </a:lnTo>
                  <a:lnTo>
                    <a:pt x="625667" y="1722703"/>
                  </a:lnTo>
                  <a:lnTo>
                    <a:pt x="669399" y="1733803"/>
                  </a:lnTo>
                  <a:lnTo>
                    <a:pt x="713986" y="1742552"/>
                  </a:lnTo>
                  <a:lnTo>
                    <a:pt x="759362" y="1748885"/>
                  </a:lnTo>
                  <a:lnTo>
                    <a:pt x="805461" y="1752733"/>
                  </a:lnTo>
                  <a:lnTo>
                    <a:pt x="852220" y="1754031"/>
                  </a:lnTo>
                  <a:lnTo>
                    <a:pt x="898979" y="1752733"/>
                  </a:lnTo>
                  <a:lnTo>
                    <a:pt x="945079" y="1748885"/>
                  </a:lnTo>
                  <a:lnTo>
                    <a:pt x="990455" y="1742552"/>
                  </a:lnTo>
                  <a:lnTo>
                    <a:pt x="1035042" y="1733803"/>
                  </a:lnTo>
                  <a:lnTo>
                    <a:pt x="1078774" y="1722703"/>
                  </a:lnTo>
                  <a:lnTo>
                    <a:pt x="1121588" y="1709320"/>
                  </a:lnTo>
                  <a:lnTo>
                    <a:pt x="1163418" y="1693721"/>
                  </a:lnTo>
                  <a:lnTo>
                    <a:pt x="1204198" y="1675972"/>
                  </a:lnTo>
                  <a:lnTo>
                    <a:pt x="1243865" y="1656140"/>
                  </a:lnTo>
                  <a:lnTo>
                    <a:pt x="1282352" y="1634293"/>
                  </a:lnTo>
                  <a:lnTo>
                    <a:pt x="1319596" y="1610497"/>
                  </a:lnTo>
                  <a:lnTo>
                    <a:pt x="1355531" y="1584818"/>
                  </a:lnTo>
                  <a:lnTo>
                    <a:pt x="1390092" y="1557325"/>
                  </a:lnTo>
                  <a:lnTo>
                    <a:pt x="1423213" y="1528083"/>
                  </a:lnTo>
                  <a:lnTo>
                    <a:pt x="1454831" y="1497160"/>
                  </a:lnTo>
                  <a:lnTo>
                    <a:pt x="1484880" y="1464622"/>
                  </a:lnTo>
                  <a:lnTo>
                    <a:pt x="1513296" y="1430537"/>
                  </a:lnTo>
                  <a:lnTo>
                    <a:pt x="1540012" y="1394971"/>
                  </a:lnTo>
                  <a:lnTo>
                    <a:pt x="1564964" y="1357990"/>
                  </a:lnTo>
                  <a:lnTo>
                    <a:pt x="1588088" y="1319663"/>
                  </a:lnTo>
                  <a:lnTo>
                    <a:pt x="1609318" y="1280056"/>
                  </a:lnTo>
                  <a:lnTo>
                    <a:pt x="1628589" y="1239235"/>
                  </a:lnTo>
                  <a:lnTo>
                    <a:pt x="1645836" y="1197268"/>
                  </a:lnTo>
                  <a:lnTo>
                    <a:pt x="1660994" y="1154222"/>
                  </a:lnTo>
                  <a:lnTo>
                    <a:pt x="1673999" y="1110163"/>
                  </a:lnTo>
                  <a:lnTo>
                    <a:pt x="1684785" y="1065158"/>
                  </a:lnTo>
                  <a:lnTo>
                    <a:pt x="1693287" y="1019274"/>
                  </a:lnTo>
                  <a:lnTo>
                    <a:pt x="1699440" y="972578"/>
                  </a:lnTo>
                  <a:lnTo>
                    <a:pt x="1703180" y="925136"/>
                  </a:lnTo>
                  <a:lnTo>
                    <a:pt x="1704441" y="877017"/>
                  </a:lnTo>
                  <a:lnTo>
                    <a:pt x="1703180" y="828897"/>
                  </a:lnTo>
                  <a:lnTo>
                    <a:pt x="1699440" y="781456"/>
                  </a:lnTo>
                  <a:lnTo>
                    <a:pt x="1693287" y="734760"/>
                  </a:lnTo>
                  <a:lnTo>
                    <a:pt x="1684785" y="688876"/>
                  </a:lnTo>
                  <a:lnTo>
                    <a:pt x="1673999" y="643870"/>
                  </a:lnTo>
                  <a:lnTo>
                    <a:pt x="1660994" y="599811"/>
                  </a:lnTo>
                  <a:lnTo>
                    <a:pt x="1645836" y="556764"/>
                  </a:lnTo>
                  <a:lnTo>
                    <a:pt x="1628589" y="514797"/>
                  </a:lnTo>
                  <a:lnTo>
                    <a:pt x="1609318" y="473976"/>
                  </a:lnTo>
                  <a:lnTo>
                    <a:pt x="1588088" y="434369"/>
                  </a:lnTo>
                  <a:lnTo>
                    <a:pt x="1564964" y="396041"/>
                  </a:lnTo>
                  <a:lnTo>
                    <a:pt x="1540012" y="359061"/>
                  </a:lnTo>
                  <a:lnTo>
                    <a:pt x="1513296" y="323495"/>
                  </a:lnTo>
                  <a:lnTo>
                    <a:pt x="1484880" y="289409"/>
                  </a:lnTo>
                  <a:lnTo>
                    <a:pt x="1454831" y="256871"/>
                  </a:lnTo>
                  <a:lnTo>
                    <a:pt x="1423213" y="225948"/>
                  </a:lnTo>
                  <a:lnTo>
                    <a:pt x="1390092" y="196706"/>
                  </a:lnTo>
                  <a:lnTo>
                    <a:pt x="1355531" y="169212"/>
                  </a:lnTo>
                  <a:lnTo>
                    <a:pt x="1319596" y="143534"/>
                  </a:lnTo>
                  <a:lnTo>
                    <a:pt x="1282352" y="119738"/>
                  </a:lnTo>
                  <a:lnTo>
                    <a:pt x="1243865" y="97890"/>
                  </a:lnTo>
                  <a:lnTo>
                    <a:pt x="1204198" y="78059"/>
                  </a:lnTo>
                  <a:lnTo>
                    <a:pt x="1163418" y="60310"/>
                  </a:lnTo>
                  <a:lnTo>
                    <a:pt x="1121588" y="44710"/>
                  </a:lnTo>
                  <a:lnTo>
                    <a:pt x="1078774" y="31327"/>
                  </a:lnTo>
                  <a:lnTo>
                    <a:pt x="1035042" y="20228"/>
                  </a:lnTo>
                  <a:lnTo>
                    <a:pt x="990455" y="11478"/>
                  </a:lnTo>
                  <a:lnTo>
                    <a:pt x="945079" y="5146"/>
                  </a:lnTo>
                  <a:lnTo>
                    <a:pt x="898979" y="1297"/>
                  </a:lnTo>
                  <a:lnTo>
                    <a:pt x="852220"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bject 35">
              <a:extLst>
                <a:ext uri="{FF2B5EF4-FFF2-40B4-BE49-F238E27FC236}">
                  <a16:creationId xmlns:a16="http://schemas.microsoft.com/office/drawing/2014/main" id="{9B35519D-4EFD-4404-AEB1-325E86D2956B}"/>
                </a:ext>
              </a:extLst>
            </p:cNvPr>
            <p:cNvSpPr/>
            <p:nvPr/>
          </p:nvSpPr>
          <p:spPr>
            <a:xfrm>
              <a:off x="2715333" y="1481495"/>
              <a:ext cx="1704975" cy="1754505"/>
            </a:xfrm>
            <a:custGeom>
              <a:avLst/>
              <a:gdLst/>
              <a:ahLst/>
              <a:cxnLst/>
              <a:rect l="l" t="t" r="r" b="b"/>
              <a:pathLst>
                <a:path w="1704975" h="1754504">
                  <a:moveTo>
                    <a:pt x="852220" y="0"/>
                  </a:moveTo>
                  <a:lnTo>
                    <a:pt x="898979" y="1297"/>
                  </a:lnTo>
                  <a:lnTo>
                    <a:pt x="945079" y="5146"/>
                  </a:lnTo>
                  <a:lnTo>
                    <a:pt x="990455" y="11478"/>
                  </a:lnTo>
                  <a:lnTo>
                    <a:pt x="1035042" y="20228"/>
                  </a:lnTo>
                  <a:lnTo>
                    <a:pt x="1078774" y="31327"/>
                  </a:lnTo>
                  <a:lnTo>
                    <a:pt x="1121588" y="44710"/>
                  </a:lnTo>
                  <a:lnTo>
                    <a:pt x="1163418" y="60310"/>
                  </a:lnTo>
                  <a:lnTo>
                    <a:pt x="1204198" y="78059"/>
                  </a:lnTo>
                  <a:lnTo>
                    <a:pt x="1243865" y="97890"/>
                  </a:lnTo>
                  <a:lnTo>
                    <a:pt x="1282352" y="119738"/>
                  </a:lnTo>
                  <a:lnTo>
                    <a:pt x="1319596" y="143534"/>
                  </a:lnTo>
                  <a:lnTo>
                    <a:pt x="1355531" y="169212"/>
                  </a:lnTo>
                  <a:lnTo>
                    <a:pt x="1390092" y="196706"/>
                  </a:lnTo>
                  <a:lnTo>
                    <a:pt x="1423213" y="225948"/>
                  </a:lnTo>
                  <a:lnTo>
                    <a:pt x="1454831" y="256871"/>
                  </a:lnTo>
                  <a:lnTo>
                    <a:pt x="1484880" y="289409"/>
                  </a:lnTo>
                  <a:lnTo>
                    <a:pt x="1513296" y="323495"/>
                  </a:lnTo>
                  <a:lnTo>
                    <a:pt x="1540012" y="359061"/>
                  </a:lnTo>
                  <a:lnTo>
                    <a:pt x="1564964" y="396041"/>
                  </a:lnTo>
                  <a:lnTo>
                    <a:pt x="1588088" y="434369"/>
                  </a:lnTo>
                  <a:lnTo>
                    <a:pt x="1609318" y="473976"/>
                  </a:lnTo>
                  <a:lnTo>
                    <a:pt x="1628589" y="514797"/>
                  </a:lnTo>
                  <a:lnTo>
                    <a:pt x="1645836" y="556764"/>
                  </a:lnTo>
                  <a:lnTo>
                    <a:pt x="1660994" y="599811"/>
                  </a:lnTo>
                  <a:lnTo>
                    <a:pt x="1673999" y="643870"/>
                  </a:lnTo>
                  <a:lnTo>
                    <a:pt x="1684785" y="688876"/>
                  </a:lnTo>
                  <a:lnTo>
                    <a:pt x="1693287" y="734760"/>
                  </a:lnTo>
                  <a:lnTo>
                    <a:pt x="1699440" y="781456"/>
                  </a:lnTo>
                  <a:lnTo>
                    <a:pt x="1703180" y="828897"/>
                  </a:lnTo>
                  <a:lnTo>
                    <a:pt x="1704441" y="877017"/>
                  </a:lnTo>
                  <a:lnTo>
                    <a:pt x="1703180" y="925136"/>
                  </a:lnTo>
                  <a:lnTo>
                    <a:pt x="1699440" y="972578"/>
                  </a:lnTo>
                  <a:lnTo>
                    <a:pt x="1693287" y="1019274"/>
                  </a:lnTo>
                  <a:lnTo>
                    <a:pt x="1684785" y="1065158"/>
                  </a:lnTo>
                  <a:lnTo>
                    <a:pt x="1673999" y="1110163"/>
                  </a:lnTo>
                  <a:lnTo>
                    <a:pt x="1660994" y="1154222"/>
                  </a:lnTo>
                  <a:lnTo>
                    <a:pt x="1645836" y="1197268"/>
                  </a:lnTo>
                  <a:lnTo>
                    <a:pt x="1628589" y="1239235"/>
                  </a:lnTo>
                  <a:lnTo>
                    <a:pt x="1609318" y="1280056"/>
                  </a:lnTo>
                  <a:lnTo>
                    <a:pt x="1588088" y="1319663"/>
                  </a:lnTo>
                  <a:lnTo>
                    <a:pt x="1564964" y="1357990"/>
                  </a:lnTo>
                  <a:lnTo>
                    <a:pt x="1540012" y="1394971"/>
                  </a:lnTo>
                  <a:lnTo>
                    <a:pt x="1513296" y="1430537"/>
                  </a:lnTo>
                  <a:lnTo>
                    <a:pt x="1484880" y="1464622"/>
                  </a:lnTo>
                  <a:lnTo>
                    <a:pt x="1454831" y="1497160"/>
                  </a:lnTo>
                  <a:lnTo>
                    <a:pt x="1423213" y="1528083"/>
                  </a:lnTo>
                  <a:lnTo>
                    <a:pt x="1390092" y="1557325"/>
                  </a:lnTo>
                  <a:lnTo>
                    <a:pt x="1355531" y="1584818"/>
                  </a:lnTo>
                  <a:lnTo>
                    <a:pt x="1319596" y="1610497"/>
                  </a:lnTo>
                  <a:lnTo>
                    <a:pt x="1282352" y="1634293"/>
                  </a:lnTo>
                  <a:lnTo>
                    <a:pt x="1243865" y="1656140"/>
                  </a:lnTo>
                  <a:lnTo>
                    <a:pt x="1204198" y="1675972"/>
                  </a:lnTo>
                  <a:lnTo>
                    <a:pt x="1163418" y="1693721"/>
                  </a:lnTo>
                  <a:lnTo>
                    <a:pt x="1121588" y="1709320"/>
                  </a:lnTo>
                  <a:lnTo>
                    <a:pt x="1078774" y="1722703"/>
                  </a:lnTo>
                  <a:lnTo>
                    <a:pt x="1035042" y="1733803"/>
                  </a:lnTo>
                  <a:lnTo>
                    <a:pt x="990455" y="1742552"/>
                  </a:lnTo>
                  <a:lnTo>
                    <a:pt x="945079" y="1748885"/>
                  </a:lnTo>
                  <a:lnTo>
                    <a:pt x="898979" y="1752733"/>
                  </a:lnTo>
                  <a:lnTo>
                    <a:pt x="852220" y="1754031"/>
                  </a:lnTo>
                  <a:lnTo>
                    <a:pt x="805461" y="1752733"/>
                  </a:lnTo>
                  <a:lnTo>
                    <a:pt x="759362" y="1748885"/>
                  </a:lnTo>
                  <a:lnTo>
                    <a:pt x="713986" y="1742552"/>
                  </a:lnTo>
                  <a:lnTo>
                    <a:pt x="669399" y="1733803"/>
                  </a:lnTo>
                  <a:lnTo>
                    <a:pt x="625667" y="1722703"/>
                  </a:lnTo>
                  <a:lnTo>
                    <a:pt x="582853" y="1709320"/>
                  </a:lnTo>
                  <a:lnTo>
                    <a:pt x="541024" y="1693721"/>
                  </a:lnTo>
                  <a:lnTo>
                    <a:pt x="500243" y="1675972"/>
                  </a:lnTo>
                  <a:lnTo>
                    <a:pt x="460576" y="1656140"/>
                  </a:lnTo>
                  <a:lnTo>
                    <a:pt x="422089" y="1634293"/>
                  </a:lnTo>
                  <a:lnTo>
                    <a:pt x="384845" y="1610497"/>
                  </a:lnTo>
                  <a:lnTo>
                    <a:pt x="348910" y="1584818"/>
                  </a:lnTo>
                  <a:lnTo>
                    <a:pt x="314350" y="1557325"/>
                  </a:lnTo>
                  <a:lnTo>
                    <a:pt x="281228" y="1528083"/>
                  </a:lnTo>
                  <a:lnTo>
                    <a:pt x="249610" y="1497160"/>
                  </a:lnTo>
                  <a:lnTo>
                    <a:pt x="219561" y="1464622"/>
                  </a:lnTo>
                  <a:lnTo>
                    <a:pt x="191145" y="1430537"/>
                  </a:lnTo>
                  <a:lnTo>
                    <a:pt x="164429" y="1394971"/>
                  </a:lnTo>
                  <a:lnTo>
                    <a:pt x="139477" y="1357990"/>
                  </a:lnTo>
                  <a:lnTo>
                    <a:pt x="116353" y="1319663"/>
                  </a:lnTo>
                  <a:lnTo>
                    <a:pt x="95123" y="1280056"/>
                  </a:lnTo>
                  <a:lnTo>
                    <a:pt x="75852" y="1239235"/>
                  </a:lnTo>
                  <a:lnTo>
                    <a:pt x="58605" y="1197268"/>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7" y="396041"/>
                  </a:lnTo>
                  <a:lnTo>
                    <a:pt x="164429" y="359061"/>
                  </a:lnTo>
                  <a:lnTo>
                    <a:pt x="191145" y="323495"/>
                  </a:lnTo>
                  <a:lnTo>
                    <a:pt x="219561" y="289409"/>
                  </a:lnTo>
                  <a:lnTo>
                    <a:pt x="249610" y="256871"/>
                  </a:lnTo>
                  <a:lnTo>
                    <a:pt x="281228" y="225948"/>
                  </a:lnTo>
                  <a:lnTo>
                    <a:pt x="314350" y="196706"/>
                  </a:lnTo>
                  <a:lnTo>
                    <a:pt x="348910" y="169212"/>
                  </a:lnTo>
                  <a:lnTo>
                    <a:pt x="384845" y="143534"/>
                  </a:lnTo>
                  <a:lnTo>
                    <a:pt x="422089" y="119738"/>
                  </a:lnTo>
                  <a:lnTo>
                    <a:pt x="460576" y="97890"/>
                  </a:lnTo>
                  <a:lnTo>
                    <a:pt x="500243" y="78059"/>
                  </a:lnTo>
                  <a:lnTo>
                    <a:pt x="541024" y="60310"/>
                  </a:lnTo>
                  <a:lnTo>
                    <a:pt x="582853" y="44710"/>
                  </a:lnTo>
                  <a:lnTo>
                    <a:pt x="625667" y="31327"/>
                  </a:lnTo>
                  <a:lnTo>
                    <a:pt x="669399" y="20228"/>
                  </a:lnTo>
                  <a:lnTo>
                    <a:pt x="713986" y="11478"/>
                  </a:lnTo>
                  <a:lnTo>
                    <a:pt x="759362" y="5146"/>
                  </a:lnTo>
                  <a:lnTo>
                    <a:pt x="805461" y="1297"/>
                  </a:lnTo>
                  <a:lnTo>
                    <a:pt x="852220"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object 36">
              <a:extLst>
                <a:ext uri="{FF2B5EF4-FFF2-40B4-BE49-F238E27FC236}">
                  <a16:creationId xmlns:a16="http://schemas.microsoft.com/office/drawing/2014/main" id="{031715C9-764C-4812-B186-5A6BB9C0EE23}"/>
                </a:ext>
              </a:extLst>
            </p:cNvPr>
            <p:cNvSpPr/>
            <p:nvPr/>
          </p:nvSpPr>
          <p:spPr>
            <a:xfrm>
              <a:off x="3564326" y="1456990"/>
              <a:ext cx="880110" cy="1766570"/>
            </a:xfrm>
            <a:custGeom>
              <a:avLst/>
              <a:gdLst/>
              <a:ahLst/>
              <a:cxnLst/>
              <a:rect l="l" t="t" r="r" b="b"/>
              <a:pathLst>
                <a:path w="880110" h="1766570">
                  <a:moveTo>
                    <a:pt x="288283" y="49013"/>
                  </a:moveTo>
                  <a:lnTo>
                    <a:pt x="3228" y="49013"/>
                  </a:lnTo>
                  <a:lnTo>
                    <a:pt x="55556" y="50688"/>
                  </a:lnTo>
                  <a:lnTo>
                    <a:pt x="107020" y="55647"/>
                  </a:lnTo>
                  <a:lnTo>
                    <a:pt x="157522" y="63791"/>
                  </a:lnTo>
                  <a:lnTo>
                    <a:pt x="206966" y="75020"/>
                  </a:lnTo>
                  <a:lnTo>
                    <a:pt x="255255" y="89233"/>
                  </a:lnTo>
                  <a:lnTo>
                    <a:pt x="302290" y="106331"/>
                  </a:lnTo>
                  <a:lnTo>
                    <a:pt x="347976" y="126214"/>
                  </a:lnTo>
                  <a:lnTo>
                    <a:pt x="392216" y="148783"/>
                  </a:lnTo>
                  <a:lnTo>
                    <a:pt x="434912" y="173938"/>
                  </a:lnTo>
                  <a:lnTo>
                    <a:pt x="475968" y="201579"/>
                  </a:lnTo>
                  <a:lnTo>
                    <a:pt x="515286" y="231605"/>
                  </a:lnTo>
                  <a:lnTo>
                    <a:pt x="552770" y="263918"/>
                  </a:lnTo>
                  <a:lnTo>
                    <a:pt x="588322" y="298418"/>
                  </a:lnTo>
                  <a:lnTo>
                    <a:pt x="621883" y="335046"/>
                  </a:lnTo>
                  <a:lnTo>
                    <a:pt x="653317" y="373668"/>
                  </a:lnTo>
                  <a:lnTo>
                    <a:pt x="682527" y="414184"/>
                  </a:lnTo>
                  <a:lnTo>
                    <a:pt x="709416" y="456494"/>
                  </a:lnTo>
                  <a:lnTo>
                    <a:pt x="733887" y="500498"/>
                  </a:lnTo>
                  <a:lnTo>
                    <a:pt x="755842" y="546095"/>
                  </a:lnTo>
                  <a:lnTo>
                    <a:pt x="775184" y="593187"/>
                  </a:lnTo>
                  <a:lnTo>
                    <a:pt x="791818" y="641673"/>
                  </a:lnTo>
                  <a:lnTo>
                    <a:pt x="805644" y="691454"/>
                  </a:lnTo>
                  <a:lnTo>
                    <a:pt x="816567" y="742429"/>
                  </a:lnTo>
                  <a:lnTo>
                    <a:pt x="824490" y="794498"/>
                  </a:lnTo>
                  <a:lnTo>
                    <a:pt x="829314" y="847563"/>
                  </a:lnTo>
                  <a:lnTo>
                    <a:pt x="830944" y="901522"/>
                  </a:lnTo>
                  <a:lnTo>
                    <a:pt x="829314" y="955479"/>
                  </a:lnTo>
                  <a:lnTo>
                    <a:pt x="824490" y="1008542"/>
                  </a:lnTo>
                  <a:lnTo>
                    <a:pt x="816567" y="1060611"/>
                  </a:lnTo>
                  <a:lnTo>
                    <a:pt x="805644" y="1111585"/>
                  </a:lnTo>
                  <a:lnTo>
                    <a:pt x="791818" y="1161366"/>
                  </a:lnTo>
                  <a:lnTo>
                    <a:pt x="775184" y="1209852"/>
                  </a:lnTo>
                  <a:lnTo>
                    <a:pt x="755842" y="1256944"/>
                  </a:lnTo>
                  <a:lnTo>
                    <a:pt x="733887" y="1302542"/>
                  </a:lnTo>
                  <a:lnTo>
                    <a:pt x="709416" y="1346546"/>
                  </a:lnTo>
                  <a:lnTo>
                    <a:pt x="682527" y="1388856"/>
                  </a:lnTo>
                  <a:lnTo>
                    <a:pt x="653317" y="1429372"/>
                  </a:lnTo>
                  <a:lnTo>
                    <a:pt x="621883" y="1467994"/>
                  </a:lnTo>
                  <a:lnTo>
                    <a:pt x="588322" y="1504623"/>
                  </a:lnTo>
                  <a:lnTo>
                    <a:pt x="550775" y="1540940"/>
                  </a:lnTo>
                  <a:lnTo>
                    <a:pt x="511086" y="1574819"/>
                  </a:lnTo>
                  <a:lnTo>
                    <a:pt x="469368" y="1606143"/>
                  </a:lnTo>
                  <a:lnTo>
                    <a:pt x="425736" y="1634795"/>
                  </a:lnTo>
                  <a:lnTo>
                    <a:pt x="380304" y="1660659"/>
                  </a:lnTo>
                  <a:lnTo>
                    <a:pt x="333184" y="1683617"/>
                  </a:lnTo>
                  <a:lnTo>
                    <a:pt x="284492" y="1703554"/>
                  </a:lnTo>
                  <a:lnTo>
                    <a:pt x="234341" y="1720353"/>
                  </a:lnTo>
                  <a:lnTo>
                    <a:pt x="239372" y="1731558"/>
                  </a:lnTo>
                  <a:lnTo>
                    <a:pt x="243804" y="1743013"/>
                  </a:lnTo>
                  <a:lnTo>
                    <a:pt x="247622" y="1754690"/>
                  </a:lnTo>
                  <a:lnTo>
                    <a:pt x="250808" y="1766558"/>
                  </a:lnTo>
                  <a:lnTo>
                    <a:pt x="297782" y="1750856"/>
                  </a:lnTo>
                  <a:lnTo>
                    <a:pt x="343554" y="1732551"/>
                  </a:lnTo>
                  <a:lnTo>
                    <a:pt x="388043" y="1711729"/>
                  </a:lnTo>
                  <a:lnTo>
                    <a:pt x="431166" y="1688475"/>
                  </a:lnTo>
                  <a:lnTo>
                    <a:pt x="472837" y="1662873"/>
                  </a:lnTo>
                  <a:lnTo>
                    <a:pt x="512976" y="1635010"/>
                  </a:lnTo>
                  <a:lnTo>
                    <a:pt x="551498" y="1604970"/>
                  </a:lnTo>
                  <a:lnTo>
                    <a:pt x="588321" y="1572840"/>
                  </a:lnTo>
                  <a:lnTo>
                    <a:pt x="623361" y="1538704"/>
                  </a:lnTo>
                  <a:lnTo>
                    <a:pt x="656393" y="1502807"/>
                  </a:lnTo>
                  <a:lnTo>
                    <a:pt x="687492" y="1465092"/>
                  </a:lnTo>
                  <a:lnTo>
                    <a:pt x="716575" y="1425644"/>
                  </a:lnTo>
                  <a:lnTo>
                    <a:pt x="743561" y="1384548"/>
                  </a:lnTo>
                  <a:lnTo>
                    <a:pt x="768367" y="1341887"/>
                  </a:lnTo>
                  <a:lnTo>
                    <a:pt x="790910" y="1297747"/>
                  </a:lnTo>
                  <a:lnTo>
                    <a:pt x="811110" y="1252212"/>
                  </a:lnTo>
                  <a:lnTo>
                    <a:pt x="828882" y="1205367"/>
                  </a:lnTo>
                  <a:lnTo>
                    <a:pt x="844146" y="1157296"/>
                  </a:lnTo>
                  <a:lnTo>
                    <a:pt x="856819" y="1108085"/>
                  </a:lnTo>
                  <a:lnTo>
                    <a:pt x="866819" y="1057817"/>
                  </a:lnTo>
                  <a:lnTo>
                    <a:pt x="874064" y="1006577"/>
                  </a:lnTo>
                  <a:lnTo>
                    <a:pt x="878471" y="954451"/>
                  </a:lnTo>
                  <a:lnTo>
                    <a:pt x="879958" y="901522"/>
                  </a:lnTo>
                  <a:lnTo>
                    <a:pt x="878471" y="848592"/>
                  </a:lnTo>
                  <a:lnTo>
                    <a:pt x="874064" y="796465"/>
                  </a:lnTo>
                  <a:lnTo>
                    <a:pt x="866819" y="745225"/>
                  </a:lnTo>
                  <a:lnTo>
                    <a:pt x="856819" y="694957"/>
                  </a:lnTo>
                  <a:lnTo>
                    <a:pt x="844146" y="645745"/>
                  </a:lnTo>
                  <a:lnTo>
                    <a:pt x="828882" y="597675"/>
                  </a:lnTo>
                  <a:lnTo>
                    <a:pt x="811110" y="550830"/>
                  </a:lnTo>
                  <a:lnTo>
                    <a:pt x="790910" y="505295"/>
                  </a:lnTo>
                  <a:lnTo>
                    <a:pt x="768367" y="461154"/>
                  </a:lnTo>
                  <a:lnTo>
                    <a:pt x="743561" y="418494"/>
                  </a:lnTo>
                  <a:lnTo>
                    <a:pt x="716575" y="377397"/>
                  </a:lnTo>
                  <a:lnTo>
                    <a:pt x="687492" y="337949"/>
                  </a:lnTo>
                  <a:lnTo>
                    <a:pt x="656393" y="300233"/>
                  </a:lnTo>
                  <a:lnTo>
                    <a:pt x="623361" y="264336"/>
                  </a:lnTo>
                  <a:lnTo>
                    <a:pt x="588440" y="230308"/>
                  </a:lnTo>
                  <a:lnTo>
                    <a:pt x="551748" y="198271"/>
                  </a:lnTo>
                  <a:lnTo>
                    <a:pt x="513367" y="168310"/>
                  </a:lnTo>
                  <a:lnTo>
                    <a:pt x="473379" y="140511"/>
                  </a:lnTo>
                  <a:lnTo>
                    <a:pt x="431866" y="114957"/>
                  </a:lnTo>
                  <a:lnTo>
                    <a:pt x="388912" y="91733"/>
                  </a:lnTo>
                  <a:lnTo>
                    <a:pt x="344597" y="70925"/>
                  </a:lnTo>
                  <a:lnTo>
                    <a:pt x="299005" y="52616"/>
                  </a:lnTo>
                  <a:lnTo>
                    <a:pt x="288283" y="49013"/>
                  </a:lnTo>
                  <a:close/>
                </a:path>
                <a:path w="880110" h="1766570">
                  <a:moveTo>
                    <a:pt x="3228" y="0"/>
                  </a:moveTo>
                  <a:lnTo>
                    <a:pt x="0" y="17"/>
                  </a:lnTo>
                  <a:lnTo>
                    <a:pt x="383" y="11221"/>
                  </a:lnTo>
                  <a:lnTo>
                    <a:pt x="580" y="22968"/>
                  </a:lnTo>
                  <a:lnTo>
                    <a:pt x="647" y="49032"/>
                  </a:lnTo>
                  <a:lnTo>
                    <a:pt x="288283" y="49013"/>
                  </a:lnTo>
                  <a:lnTo>
                    <a:pt x="252217" y="36892"/>
                  </a:lnTo>
                  <a:lnTo>
                    <a:pt x="204316" y="23836"/>
                  </a:lnTo>
                  <a:lnTo>
                    <a:pt x="155385" y="13535"/>
                  </a:lnTo>
                  <a:lnTo>
                    <a:pt x="105505" y="6072"/>
                  </a:lnTo>
                  <a:lnTo>
                    <a:pt x="54758" y="1532"/>
                  </a:lnTo>
                  <a:lnTo>
                    <a:pt x="3228"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bject 37">
              <a:extLst>
                <a:ext uri="{FF2B5EF4-FFF2-40B4-BE49-F238E27FC236}">
                  <a16:creationId xmlns:a16="http://schemas.microsoft.com/office/drawing/2014/main" id="{FF331E4D-D9F9-4E6C-BDCE-5F90054325B7}"/>
                </a:ext>
              </a:extLst>
            </p:cNvPr>
            <p:cNvSpPr txBox="1"/>
            <p:nvPr/>
          </p:nvSpPr>
          <p:spPr>
            <a:xfrm>
              <a:off x="3114279" y="1635634"/>
              <a:ext cx="917575" cy="442119"/>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lang="en-IN" sz="4000" b="1" spc="-330" dirty="0">
                  <a:solidFill>
                    <a:srgbClr val="00A859"/>
                  </a:solidFill>
                  <a:latin typeface="Times New Roman"/>
                  <a:cs typeface="Times New Roman"/>
                </a:rPr>
                <a:t>51</a:t>
              </a:r>
              <a:r>
                <a:rPr kumimoji="0" sz="4000" b="1" i="0" u="none" strike="noStrike" kern="1200" cap="none" spc="-330" normalizeH="0" baseline="0" noProof="0" dirty="0">
                  <a:ln>
                    <a:noFill/>
                  </a:ln>
                  <a:solidFill>
                    <a:srgbClr val="00A859"/>
                  </a:solidFill>
                  <a:effectLst/>
                  <a:uLnTx/>
                  <a:uFillTx/>
                  <a:latin typeface="Times New Roman"/>
                  <a:ea typeface="+mn-ea"/>
                  <a:cs typeface="Times New Roman"/>
                </a:rPr>
                <a:t>%</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4" name="object 38">
              <a:extLst>
                <a:ext uri="{FF2B5EF4-FFF2-40B4-BE49-F238E27FC236}">
                  <a16:creationId xmlns:a16="http://schemas.microsoft.com/office/drawing/2014/main" id="{982C9331-A4A7-4CF8-A75F-2EAB59B218E9}"/>
                </a:ext>
              </a:extLst>
            </p:cNvPr>
            <p:cNvSpPr txBox="1"/>
            <p:nvPr/>
          </p:nvSpPr>
          <p:spPr>
            <a:xfrm>
              <a:off x="2975358" y="2224429"/>
              <a:ext cx="1207135" cy="22375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40" normalizeH="0" baseline="0" noProof="0" dirty="0">
                  <a:ln>
                    <a:noFill/>
                  </a:ln>
                  <a:solidFill>
                    <a:srgbClr val="373435"/>
                  </a:solidFill>
                  <a:effectLst/>
                  <a:uLnTx/>
                  <a:uFillTx/>
                  <a:latin typeface="Times New Roman"/>
                  <a:ea typeface="+mn-ea"/>
                  <a:cs typeface="Times New Roman"/>
                </a:rPr>
                <a:t>Service</a:t>
              </a:r>
              <a:r>
                <a:rPr kumimoji="0" sz="200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2000" b="1" i="0" u="none" strike="noStrike" kern="1200" cap="none" spc="-60" normalizeH="0" baseline="0" noProof="0" dirty="0">
                  <a:ln>
                    <a:noFill/>
                  </a:ln>
                  <a:solidFill>
                    <a:srgbClr val="373435"/>
                  </a:solidFill>
                  <a:effectLst/>
                  <a:uLnTx/>
                  <a:uFillTx/>
                  <a:latin typeface="Times New Roman"/>
                  <a:ea typeface="+mn-ea"/>
                  <a:cs typeface="Times New Roman"/>
                </a:rPr>
                <a:t>Level</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5" name="object 39">
              <a:extLst>
                <a:ext uri="{FF2B5EF4-FFF2-40B4-BE49-F238E27FC236}">
                  <a16:creationId xmlns:a16="http://schemas.microsoft.com/office/drawing/2014/main" id="{89A33C5D-40C4-4E68-8B32-734C0F11F48F}"/>
                </a:ext>
              </a:extLst>
            </p:cNvPr>
            <p:cNvSpPr txBox="1"/>
            <p:nvPr/>
          </p:nvSpPr>
          <p:spPr>
            <a:xfrm>
              <a:off x="3002438" y="2423245"/>
              <a:ext cx="1134745" cy="447948"/>
            </a:xfrm>
            <a:prstGeom prst="rect">
              <a:avLst/>
            </a:prstGeom>
          </p:spPr>
          <p:txBody>
            <a:bodyPr vert="horz" wrap="square" lIns="0" tIns="12065" rIns="0" bIns="0" rtlCol="0">
              <a:spAutoFit/>
            </a:bodyPr>
            <a:lstStyle/>
            <a:p>
              <a:pPr marL="12700" marR="5080" lvl="0" indent="15875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0" normalizeH="0" baseline="0" noProof="0" dirty="0">
                  <a:ln>
                    <a:noFill/>
                  </a:ln>
                  <a:solidFill>
                    <a:srgbClr val="373435"/>
                  </a:solidFill>
                  <a:effectLst/>
                  <a:uLnTx/>
                  <a:uFillTx/>
                  <a:latin typeface="Times New Roman"/>
                  <a:ea typeface="+mn-ea"/>
                  <a:cs typeface="Times New Roman"/>
                </a:rPr>
                <a:t>Progress  </a:t>
              </a:r>
              <a:endParaRPr kumimoji="0" lang="en-US" sz="2000" b="1" i="0" u="none" strike="noStrike" kern="1200" cap="none" spc="-50" normalizeH="0" baseline="0" noProof="0" dirty="0">
                <a:ln>
                  <a:noFill/>
                </a:ln>
                <a:solidFill>
                  <a:srgbClr val="373435"/>
                </a:solidFill>
                <a:effectLst/>
                <a:uLnTx/>
                <a:uFillTx/>
                <a:latin typeface="Times New Roman"/>
                <a:ea typeface="+mn-ea"/>
                <a:cs typeface="Times New Roman"/>
              </a:endParaRPr>
            </a:p>
            <a:p>
              <a:pPr marL="12700" marR="5080" lvl="0" indent="15875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solidFill>
                    <a:srgbClr val="ED3237"/>
                  </a:solidFill>
                  <a:effectLst/>
                  <a:uLnTx/>
                  <a:uFillTx/>
                  <a:latin typeface="Times New Roman"/>
                  <a:ea typeface="+mn-ea"/>
                  <a:cs typeface="Times New Roman"/>
                </a:rPr>
                <a:t>4,</a:t>
              </a:r>
              <a:r>
                <a:rPr lang="en-IN" sz="2000" b="1" spc="5" dirty="0">
                  <a:solidFill>
                    <a:srgbClr val="ED3237"/>
                  </a:solidFill>
                  <a:latin typeface="Times New Roman"/>
                  <a:cs typeface="Times New Roman"/>
                </a:rPr>
                <a:t>83</a:t>
              </a:r>
              <a:r>
                <a:rPr kumimoji="0" lang="en-IN" sz="2000" b="1" i="0" u="none" strike="noStrike" kern="1200" cap="none" spc="5" normalizeH="0" baseline="0" noProof="0" dirty="0">
                  <a:ln>
                    <a:noFill/>
                  </a:ln>
                  <a:solidFill>
                    <a:srgbClr val="ED3237"/>
                  </a:solidFill>
                  <a:effectLst/>
                  <a:uLnTx/>
                  <a:uFillTx/>
                  <a:latin typeface="Times New Roman"/>
                  <a:ea typeface="+mn-ea"/>
                  <a:cs typeface="Times New Roman"/>
                </a:rPr>
                <a:t>0</a:t>
              </a:r>
              <a:r>
                <a:rPr kumimoji="0" sz="2000" b="1" i="0" u="none" strike="noStrike" kern="1200" cap="none" spc="-210" normalizeH="0" baseline="0" noProof="0" dirty="0">
                  <a:ln>
                    <a:noFill/>
                  </a:ln>
                  <a:solidFill>
                    <a:srgbClr val="ED3237"/>
                  </a:solidFill>
                  <a:effectLst/>
                  <a:uLnTx/>
                  <a:uFillTx/>
                  <a:latin typeface="Times New Roman"/>
                  <a:ea typeface="+mn-ea"/>
                  <a:cs typeface="Times New Roman"/>
                </a:rPr>
                <a:t> </a:t>
              </a:r>
              <a:r>
                <a:rPr kumimoji="0" sz="200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grpSp>
      <p:sp>
        <p:nvSpPr>
          <p:cNvPr id="2" name="Rectangle 1">
            <a:extLst>
              <a:ext uri="{FF2B5EF4-FFF2-40B4-BE49-F238E27FC236}">
                <a16:creationId xmlns:a16="http://schemas.microsoft.com/office/drawing/2014/main" id="{0AFB2EDC-226A-22E3-6216-8A47FA3B5830}"/>
              </a:ext>
            </a:extLst>
          </p:cNvPr>
          <p:cNvSpPr/>
          <p:nvPr/>
        </p:nvSpPr>
        <p:spPr>
          <a:xfrm>
            <a:off x="4528801" y="1051245"/>
            <a:ext cx="3270942" cy="4079278"/>
          </a:xfrm>
          <a:prstGeom prst="rect">
            <a:avLst/>
          </a:prstGeom>
          <a:noFill/>
          <a:ln w="762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4435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4678" y="101233"/>
            <a:ext cx="6760842" cy="47179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66" b="1" i="0" u="none" strike="noStrike" kern="1200" cap="none" spc="0" normalizeH="0" baseline="0" noProof="0" dirty="0">
                <a:ln>
                  <a:noFill/>
                </a:ln>
                <a:solidFill>
                  <a:srgbClr val="0070C0"/>
                </a:solidFill>
                <a:effectLst/>
                <a:uLnTx/>
                <a:uFillTx/>
                <a:latin typeface="Calibri" panose="020F0502020204030204"/>
                <a:ea typeface="+mn-ea"/>
                <a:cs typeface="+mn-cs"/>
              </a:rPr>
              <a:t>CERTIFICATION: </a:t>
            </a:r>
            <a:r>
              <a:rPr lang="en-US" sz="2466" b="1" dirty="0">
                <a:solidFill>
                  <a:srgbClr val="0070C0"/>
                </a:solidFill>
                <a:latin typeface="Calibri" panose="020F0502020204030204"/>
              </a:rPr>
              <a:t>2,50</a:t>
            </a:r>
            <a:r>
              <a:rPr kumimoji="0" lang="en-US" sz="2466" b="1" i="0" u="none" strike="noStrike" kern="1200" cap="none" spc="0" normalizeH="0" baseline="0" noProof="0" dirty="0">
                <a:ln>
                  <a:noFill/>
                </a:ln>
                <a:solidFill>
                  <a:srgbClr val="0070C0"/>
                </a:solidFill>
                <a:effectLst/>
                <a:uLnTx/>
                <a:uFillTx/>
                <a:latin typeface="Calibri" panose="020F0502020204030204"/>
                <a:ea typeface="+mn-ea"/>
                <a:cs typeface="+mn-cs"/>
              </a:rPr>
              <a:t>0 / 9,500 Marks</a:t>
            </a:r>
          </a:p>
        </p:txBody>
      </p:sp>
      <p:graphicFrame>
        <p:nvGraphicFramePr>
          <p:cNvPr id="10" name="Table 9">
            <a:extLst>
              <a:ext uri="{FF2B5EF4-FFF2-40B4-BE49-F238E27FC236}">
                <a16:creationId xmlns:a16="http://schemas.microsoft.com/office/drawing/2014/main" id="{D83A3577-567E-422E-BE90-658F7CDB1E72}"/>
              </a:ext>
            </a:extLst>
          </p:cNvPr>
          <p:cNvGraphicFramePr>
            <a:graphicFrameLocks noGrp="1"/>
          </p:cNvGraphicFramePr>
          <p:nvPr>
            <p:extLst>
              <p:ext uri="{D42A27DB-BD31-4B8C-83A1-F6EECF244321}">
                <p14:modId xmlns:p14="http://schemas.microsoft.com/office/powerpoint/2010/main" val="960747772"/>
              </p:ext>
            </p:extLst>
          </p:nvPr>
        </p:nvGraphicFramePr>
        <p:xfrm>
          <a:off x="166255" y="2256378"/>
          <a:ext cx="5543722" cy="3409748"/>
        </p:xfrm>
        <a:graphic>
          <a:graphicData uri="http://schemas.openxmlformats.org/drawingml/2006/table">
            <a:tbl>
              <a:tblPr firstRow="1" bandRow="1">
                <a:tableStyleId>{FABFCF23-3B69-468F-B69F-88F6DE6A72F2}</a:tableStyleId>
              </a:tblPr>
              <a:tblGrid>
                <a:gridCol w="4582056">
                  <a:extLst>
                    <a:ext uri="{9D8B030D-6E8A-4147-A177-3AD203B41FA5}">
                      <a16:colId xmlns:a16="http://schemas.microsoft.com/office/drawing/2014/main" val="20000"/>
                    </a:ext>
                  </a:extLst>
                </a:gridCol>
                <a:gridCol w="961666">
                  <a:extLst>
                    <a:ext uri="{9D8B030D-6E8A-4147-A177-3AD203B41FA5}">
                      <a16:colId xmlns:a16="http://schemas.microsoft.com/office/drawing/2014/main" val="20001"/>
                    </a:ext>
                  </a:extLst>
                </a:gridCol>
              </a:tblGrid>
              <a:tr h="681828">
                <a:tc>
                  <a:txBody>
                    <a:bodyPr/>
                    <a:lstStyle/>
                    <a:p>
                      <a:r>
                        <a:rPr lang="en-US" sz="2000" dirty="0"/>
                        <a:t>Scheme of Ranking</a:t>
                      </a:r>
                    </a:p>
                  </a:txBody>
                  <a:tcPr marL="85914" marR="85914" marT="42957" marB="42957"/>
                </a:tc>
                <a:tc>
                  <a:txBody>
                    <a:bodyPr/>
                    <a:lstStyle/>
                    <a:p>
                      <a:pPr algn="ctr"/>
                      <a:r>
                        <a:rPr lang="en-US" sz="2000" dirty="0"/>
                        <a:t>Marks</a:t>
                      </a:r>
                    </a:p>
                  </a:txBody>
                  <a:tcPr marL="85914" marR="85914" marT="42957" marB="42957"/>
                </a:tc>
                <a:extLst>
                  <a:ext uri="{0D108BD9-81ED-4DB2-BD59-A6C34878D82A}">
                    <a16:rowId xmlns:a16="http://schemas.microsoft.com/office/drawing/2014/main" val="10000"/>
                  </a:ext>
                </a:extLst>
              </a:tr>
              <a:tr h="681828">
                <a:tc>
                  <a:txBody>
                    <a:bodyPr/>
                    <a:lstStyle/>
                    <a:p>
                      <a:r>
                        <a:rPr lang="en-US" sz="2000" b="1" baseline="0" dirty="0"/>
                        <a:t>7 Star City</a:t>
                      </a:r>
                      <a:r>
                        <a:rPr lang="en-US" sz="2000" b="0" baseline="0" dirty="0"/>
                        <a:t> (Water+ mandatory)Certified</a:t>
                      </a:r>
                    </a:p>
                  </a:txBody>
                  <a:tcPr marL="85914" marR="85914" marT="42957" marB="42957"/>
                </a:tc>
                <a:tc>
                  <a:txBody>
                    <a:bodyPr/>
                    <a:lstStyle/>
                    <a:p>
                      <a:pPr algn="ctr"/>
                      <a:r>
                        <a:rPr lang="en-US" sz="2000" b="1" dirty="0"/>
                        <a:t>1,375</a:t>
                      </a:r>
                    </a:p>
                  </a:txBody>
                  <a:tcPr marL="85914" marR="85914" marT="42957" marB="42957"/>
                </a:tc>
                <a:extLst>
                  <a:ext uri="{0D108BD9-81ED-4DB2-BD59-A6C34878D82A}">
                    <a16:rowId xmlns:a16="http://schemas.microsoft.com/office/drawing/2014/main" val="10001"/>
                  </a:ext>
                </a:extLst>
              </a:tr>
              <a:tr h="681828">
                <a:tc>
                  <a:txBody>
                    <a:bodyPr/>
                    <a:lstStyle/>
                    <a:p>
                      <a:r>
                        <a:rPr lang="en-US" sz="2000" b="1" baseline="0" dirty="0"/>
                        <a:t>5 Star City</a:t>
                      </a:r>
                      <a:r>
                        <a:rPr lang="en-US" sz="2000" b="0" baseline="0" dirty="0"/>
                        <a:t> (ODF++ mandatory) Certified</a:t>
                      </a:r>
                    </a:p>
                  </a:txBody>
                  <a:tcPr marL="85914" marR="85914" marT="42957" marB="42957"/>
                </a:tc>
                <a:tc>
                  <a:txBody>
                    <a:bodyPr/>
                    <a:lstStyle/>
                    <a:p>
                      <a:pPr algn="ctr"/>
                      <a:r>
                        <a:rPr lang="en-US" sz="2000" b="1" dirty="0">
                          <a:solidFill>
                            <a:schemeClr val="tx1"/>
                          </a:solidFill>
                        </a:rPr>
                        <a:t>1,175</a:t>
                      </a:r>
                    </a:p>
                  </a:txBody>
                  <a:tcPr marL="85914" marR="85914" marT="42957" marB="42957"/>
                </a:tc>
                <a:extLst>
                  <a:ext uri="{0D108BD9-81ED-4DB2-BD59-A6C34878D82A}">
                    <a16:rowId xmlns:a16="http://schemas.microsoft.com/office/drawing/2014/main" val="10003"/>
                  </a:ext>
                </a:extLst>
              </a:tr>
              <a:tr h="682132">
                <a:tc>
                  <a:txBody>
                    <a:bodyPr/>
                    <a:lstStyle/>
                    <a:p>
                      <a:r>
                        <a:rPr lang="en-US" sz="2000" b="1" baseline="0" dirty="0"/>
                        <a:t>3 Star City</a:t>
                      </a:r>
                      <a:r>
                        <a:rPr lang="en-US" sz="2000" b="0" baseline="0" dirty="0"/>
                        <a:t> (ODF+ mandatory)   Certified</a:t>
                      </a:r>
                    </a:p>
                  </a:txBody>
                  <a:tcPr marL="85914" marR="85914" marT="42957" marB="42957"/>
                </a:tc>
                <a:tc>
                  <a:txBody>
                    <a:bodyPr/>
                    <a:lstStyle/>
                    <a:p>
                      <a:pPr algn="ctr"/>
                      <a:r>
                        <a:rPr lang="en-US" sz="2000" b="1" dirty="0">
                          <a:solidFill>
                            <a:schemeClr val="tx1"/>
                          </a:solidFill>
                        </a:rPr>
                        <a:t>725</a:t>
                      </a:r>
                    </a:p>
                  </a:txBody>
                  <a:tcPr marL="85914" marR="85914" marT="42957" marB="42957"/>
                </a:tc>
                <a:extLst>
                  <a:ext uri="{0D108BD9-81ED-4DB2-BD59-A6C34878D82A}">
                    <a16:rowId xmlns:a16="http://schemas.microsoft.com/office/drawing/2014/main" val="10008"/>
                  </a:ext>
                </a:extLst>
              </a:tr>
              <a:tr h="682132">
                <a:tc>
                  <a:txBody>
                    <a:bodyPr/>
                    <a:lstStyle/>
                    <a:p>
                      <a:r>
                        <a:rPr lang="en-US" sz="2000" b="1" baseline="0" dirty="0"/>
                        <a:t>1 Star City</a:t>
                      </a:r>
                      <a:r>
                        <a:rPr lang="en-US" sz="2000" b="0" baseline="0" dirty="0"/>
                        <a:t> (ODF mandatory)     Certified</a:t>
                      </a:r>
                    </a:p>
                  </a:txBody>
                  <a:tcPr marL="85914" marR="85914" marT="42957" marB="42957"/>
                </a:tc>
                <a:tc>
                  <a:txBody>
                    <a:bodyPr/>
                    <a:lstStyle/>
                    <a:p>
                      <a:pPr algn="ctr"/>
                      <a:r>
                        <a:rPr lang="en-US" sz="2000" b="1" dirty="0">
                          <a:solidFill>
                            <a:schemeClr val="tx1"/>
                          </a:solidFill>
                        </a:rPr>
                        <a:t>525</a:t>
                      </a:r>
                    </a:p>
                  </a:txBody>
                  <a:tcPr marL="85914" marR="85914" marT="42957" marB="42957"/>
                </a:tc>
                <a:extLst>
                  <a:ext uri="{0D108BD9-81ED-4DB2-BD59-A6C34878D82A}">
                    <a16:rowId xmlns:a16="http://schemas.microsoft.com/office/drawing/2014/main" val="1378520554"/>
                  </a:ext>
                </a:extLst>
              </a:tr>
            </a:tbl>
          </a:graphicData>
        </a:graphic>
      </p:graphicFrame>
      <p:sp>
        <p:nvSpPr>
          <p:cNvPr id="2" name="TextBox 1"/>
          <p:cNvSpPr txBox="1"/>
          <p:nvPr/>
        </p:nvSpPr>
        <p:spPr>
          <a:xfrm>
            <a:off x="385580" y="1458984"/>
            <a:ext cx="56291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Certified GFC Star Rating Status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on 31.07.2023)</a:t>
            </a:r>
          </a:p>
        </p:txBody>
      </p:sp>
      <p:graphicFrame>
        <p:nvGraphicFramePr>
          <p:cNvPr id="11" name="Table 10">
            <a:extLst>
              <a:ext uri="{FF2B5EF4-FFF2-40B4-BE49-F238E27FC236}">
                <a16:creationId xmlns:a16="http://schemas.microsoft.com/office/drawing/2014/main" id="{D83A3577-567E-422E-BE90-658F7CDB1E72}"/>
              </a:ext>
            </a:extLst>
          </p:cNvPr>
          <p:cNvGraphicFramePr>
            <a:graphicFrameLocks noGrp="1"/>
          </p:cNvGraphicFramePr>
          <p:nvPr>
            <p:extLst>
              <p:ext uri="{D42A27DB-BD31-4B8C-83A1-F6EECF244321}">
                <p14:modId xmlns:p14="http://schemas.microsoft.com/office/powerpoint/2010/main" val="706041718"/>
              </p:ext>
            </p:extLst>
          </p:nvPr>
        </p:nvGraphicFramePr>
        <p:xfrm>
          <a:off x="6157441" y="2279236"/>
          <a:ext cx="5690001" cy="3386890"/>
        </p:xfrm>
        <a:graphic>
          <a:graphicData uri="http://schemas.openxmlformats.org/drawingml/2006/table">
            <a:tbl>
              <a:tblPr firstRow="1" bandRow="1">
                <a:tableStyleId>{FABFCF23-3B69-468F-B69F-88F6DE6A72F2}</a:tableStyleId>
              </a:tblPr>
              <a:tblGrid>
                <a:gridCol w="3995962">
                  <a:extLst>
                    <a:ext uri="{9D8B030D-6E8A-4147-A177-3AD203B41FA5}">
                      <a16:colId xmlns:a16="http://schemas.microsoft.com/office/drawing/2014/main" val="20000"/>
                    </a:ext>
                  </a:extLst>
                </a:gridCol>
                <a:gridCol w="1694039">
                  <a:extLst>
                    <a:ext uri="{9D8B030D-6E8A-4147-A177-3AD203B41FA5}">
                      <a16:colId xmlns:a16="http://schemas.microsoft.com/office/drawing/2014/main" val="20001"/>
                    </a:ext>
                  </a:extLst>
                </a:gridCol>
              </a:tblGrid>
              <a:tr h="617206">
                <a:tc>
                  <a:txBody>
                    <a:bodyPr/>
                    <a:lstStyle/>
                    <a:p>
                      <a:r>
                        <a:rPr lang="en-US" sz="2000" dirty="0"/>
                        <a:t>Scheme of Ranking</a:t>
                      </a:r>
                    </a:p>
                  </a:txBody>
                  <a:tcPr marL="85914" marR="85914" marT="42957" marB="42957"/>
                </a:tc>
                <a:tc>
                  <a:txBody>
                    <a:bodyPr/>
                    <a:lstStyle/>
                    <a:p>
                      <a:pPr algn="ctr"/>
                      <a:r>
                        <a:rPr lang="en-US" sz="2000" dirty="0"/>
                        <a:t>Marks</a:t>
                      </a:r>
                    </a:p>
                  </a:txBody>
                  <a:tcPr marL="85914" marR="85914" marT="42957" marB="42957"/>
                </a:tc>
                <a:extLst>
                  <a:ext uri="{0D108BD9-81ED-4DB2-BD59-A6C34878D82A}">
                    <a16:rowId xmlns:a16="http://schemas.microsoft.com/office/drawing/2014/main" val="10000"/>
                  </a:ext>
                </a:extLst>
              </a:tr>
              <a:tr h="555658">
                <a:tc>
                  <a:txBody>
                    <a:bodyPr/>
                    <a:lstStyle/>
                    <a:p>
                      <a:r>
                        <a:rPr lang="en-US" sz="2000" b="1" baseline="0" dirty="0"/>
                        <a:t>Water+ </a:t>
                      </a:r>
                      <a:r>
                        <a:rPr lang="en-US" sz="2000" b="0" baseline="0" dirty="0"/>
                        <a:t>City    Certified</a:t>
                      </a:r>
                    </a:p>
                  </a:txBody>
                  <a:tcPr marL="85914" marR="85914" marT="42957" marB="42957"/>
                </a:tc>
                <a:tc>
                  <a:txBody>
                    <a:bodyPr/>
                    <a:lstStyle/>
                    <a:p>
                      <a:pPr algn="ctr"/>
                      <a:r>
                        <a:rPr lang="en-US" sz="2000" b="1" dirty="0"/>
                        <a:t>1,125</a:t>
                      </a:r>
                    </a:p>
                  </a:txBody>
                  <a:tcPr marL="85914" marR="85914" marT="42957" marB="42957"/>
                </a:tc>
                <a:extLst>
                  <a:ext uri="{0D108BD9-81ED-4DB2-BD59-A6C34878D82A}">
                    <a16:rowId xmlns:a16="http://schemas.microsoft.com/office/drawing/2014/main" val="10001"/>
                  </a:ext>
                </a:extLst>
              </a:tr>
              <a:tr h="666830">
                <a:tc>
                  <a:txBody>
                    <a:bodyPr/>
                    <a:lstStyle/>
                    <a:p>
                      <a:r>
                        <a:rPr lang="en-US" sz="2000" b="1" baseline="0" dirty="0"/>
                        <a:t>ODF++ </a:t>
                      </a:r>
                      <a:r>
                        <a:rPr lang="en-US" sz="2000" b="0" baseline="0" dirty="0"/>
                        <a:t>City     Certified</a:t>
                      </a:r>
                    </a:p>
                  </a:txBody>
                  <a:tcPr marL="85914" marR="85914" marT="42957" marB="42957"/>
                </a:tc>
                <a:tc>
                  <a:txBody>
                    <a:bodyPr/>
                    <a:lstStyle/>
                    <a:p>
                      <a:pPr algn="ctr"/>
                      <a:r>
                        <a:rPr lang="en-US" sz="2000" b="1" dirty="0"/>
                        <a:t>725</a:t>
                      </a:r>
                    </a:p>
                  </a:txBody>
                  <a:tcPr marL="85914" marR="85914" marT="42957" marB="42957"/>
                </a:tc>
                <a:extLst>
                  <a:ext uri="{0D108BD9-81ED-4DB2-BD59-A6C34878D82A}">
                    <a16:rowId xmlns:a16="http://schemas.microsoft.com/office/drawing/2014/main" val="10008"/>
                  </a:ext>
                </a:extLst>
              </a:tr>
              <a:tr h="735100">
                <a:tc>
                  <a:txBody>
                    <a:bodyPr/>
                    <a:lstStyle/>
                    <a:p>
                      <a:r>
                        <a:rPr lang="en-US" sz="2000" b="1" baseline="0" dirty="0"/>
                        <a:t>ODF+ </a:t>
                      </a:r>
                      <a:r>
                        <a:rPr lang="en-US" sz="2000" b="0" baseline="0" dirty="0"/>
                        <a:t>City       Certified</a:t>
                      </a:r>
                    </a:p>
                  </a:txBody>
                  <a:tcPr marL="85914" marR="85914" marT="42957" marB="42957"/>
                </a:tc>
                <a:tc>
                  <a:txBody>
                    <a:bodyPr/>
                    <a:lstStyle/>
                    <a:p>
                      <a:pPr algn="ctr"/>
                      <a:r>
                        <a:rPr lang="en-US" sz="2000" b="1" dirty="0"/>
                        <a:t>525</a:t>
                      </a:r>
                    </a:p>
                  </a:txBody>
                  <a:tcPr marL="85914" marR="85914" marT="42957" marB="42957"/>
                </a:tc>
                <a:extLst>
                  <a:ext uri="{0D108BD9-81ED-4DB2-BD59-A6C34878D82A}">
                    <a16:rowId xmlns:a16="http://schemas.microsoft.com/office/drawing/2014/main" val="1407612884"/>
                  </a:ext>
                </a:extLst>
              </a:tr>
              <a:tr h="812096">
                <a:tc>
                  <a:txBody>
                    <a:bodyPr/>
                    <a:lstStyle/>
                    <a:p>
                      <a:r>
                        <a:rPr lang="en-US" sz="2000" b="1" baseline="0" dirty="0">
                          <a:solidFill>
                            <a:schemeClr val="tx1"/>
                          </a:solidFill>
                        </a:rPr>
                        <a:t>ODF</a:t>
                      </a:r>
                      <a:r>
                        <a:rPr lang="en-US" sz="2000" b="0" baseline="0" dirty="0">
                          <a:solidFill>
                            <a:schemeClr val="tx1"/>
                          </a:solidFill>
                        </a:rPr>
                        <a:t> City         Certified</a:t>
                      </a:r>
                    </a:p>
                  </a:txBody>
                  <a:tcPr marL="85914" marR="85914" marT="42957" marB="42957"/>
                </a:tc>
                <a:tc>
                  <a:txBody>
                    <a:bodyPr/>
                    <a:lstStyle/>
                    <a:p>
                      <a:pPr algn="ctr"/>
                      <a:r>
                        <a:rPr lang="en-US" sz="2000" b="1" dirty="0">
                          <a:solidFill>
                            <a:schemeClr val="tx1"/>
                          </a:solidFill>
                        </a:rPr>
                        <a:t>325</a:t>
                      </a:r>
                    </a:p>
                  </a:txBody>
                  <a:tcPr marL="85914" marR="85914" marT="42957" marB="42957"/>
                </a:tc>
                <a:extLst>
                  <a:ext uri="{0D108BD9-81ED-4DB2-BD59-A6C34878D82A}">
                    <a16:rowId xmlns:a16="http://schemas.microsoft.com/office/drawing/2014/main" val="3419677679"/>
                  </a:ext>
                </a:extLst>
              </a:tr>
            </a:tbl>
          </a:graphicData>
        </a:graphic>
      </p:graphicFrame>
      <p:sp>
        <p:nvSpPr>
          <p:cNvPr id="12" name="TextBox 11"/>
          <p:cNvSpPr txBox="1"/>
          <p:nvPr/>
        </p:nvSpPr>
        <p:spPr>
          <a:xfrm>
            <a:off x="5889574" y="1467891"/>
            <a:ext cx="59578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Certified ODF Status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on 31.07.2023)</a:t>
            </a:r>
          </a:p>
        </p:txBody>
      </p:sp>
      <p:pic>
        <p:nvPicPr>
          <p:cNvPr id="27" name="Picture 26">
            <a:extLst>
              <a:ext uri="{FF2B5EF4-FFF2-40B4-BE49-F238E27FC236}">
                <a16:creationId xmlns:a16="http://schemas.microsoft.com/office/drawing/2014/main" id="{9AC52573-2356-4205-ADB1-8A95A6003F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026121">
            <a:off x="98767" y="1231078"/>
            <a:ext cx="967503" cy="994609"/>
          </a:xfrm>
          <a:prstGeom prst="rect">
            <a:avLst/>
          </a:prstGeom>
          <a:solidFill>
            <a:schemeClr val="bg1"/>
          </a:solidFill>
        </p:spPr>
      </p:pic>
      <p:pic>
        <p:nvPicPr>
          <p:cNvPr id="28" name="Picture 27">
            <a:extLst>
              <a:ext uri="{FF2B5EF4-FFF2-40B4-BE49-F238E27FC236}">
                <a16:creationId xmlns:a16="http://schemas.microsoft.com/office/drawing/2014/main" id="{47F57E65-4DAD-4964-B977-19FE305F7A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026121">
            <a:off x="6077283" y="1208627"/>
            <a:ext cx="1012576" cy="1040945"/>
          </a:xfrm>
          <a:prstGeom prst="rect">
            <a:avLst/>
          </a:prstGeom>
        </p:spPr>
      </p:pic>
      <p:sp>
        <p:nvSpPr>
          <p:cNvPr id="3" name="Rectangle 2">
            <a:extLst>
              <a:ext uri="{FF2B5EF4-FFF2-40B4-BE49-F238E27FC236}">
                <a16:creationId xmlns:a16="http://schemas.microsoft.com/office/drawing/2014/main" id="{78436CCA-032D-E345-8FFF-31BA6CA6289C}"/>
              </a:ext>
            </a:extLst>
          </p:cNvPr>
          <p:cNvSpPr/>
          <p:nvPr/>
        </p:nvSpPr>
        <p:spPr>
          <a:xfrm>
            <a:off x="166255" y="5972535"/>
            <a:ext cx="11681187" cy="601883"/>
          </a:xfrm>
          <a:prstGeom prst="rect">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4">
                    <a:lumMod val="40000"/>
                    <a:lumOff val="60000"/>
                  </a:schemeClr>
                </a:solidFill>
              </a:rPr>
              <a:t>Note:</a:t>
            </a:r>
            <a:r>
              <a:rPr lang="en-US" sz="2400" dirty="0"/>
              <a:t> All cities, with valid certificate, will be eligible for marks.</a:t>
            </a:r>
          </a:p>
        </p:txBody>
      </p:sp>
    </p:spTree>
    <p:extLst>
      <p:ext uri="{BB962C8B-B14F-4D97-AF65-F5344CB8AC3E}">
        <p14:creationId xmlns:p14="http://schemas.microsoft.com/office/powerpoint/2010/main" val="19548711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1822" y="1720"/>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7" name="Object 16" hidden="1"/>
                      <p:cNvPicPr/>
                      <p:nvPr/>
                    </p:nvPicPr>
                    <p:blipFill>
                      <a:blip r:embed="rId5"/>
                      <a:stretch>
                        <a:fillRect/>
                      </a:stretch>
                    </p:blipFill>
                    <p:spPr>
                      <a:xfrm>
                        <a:off x="1822" y="1720"/>
                        <a:ext cx="1587"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0030B4B-F6D9-4D55-BCF8-F0D1207C795D}"/>
              </a:ext>
            </a:extLst>
          </p:cNvPr>
          <p:cNvSpPr txBox="1"/>
          <p:nvPr/>
        </p:nvSpPr>
        <p:spPr>
          <a:xfrm>
            <a:off x="1098735" y="319866"/>
            <a:ext cx="8934453" cy="1703077"/>
          </a:xfrm>
          <a:prstGeom prst="rect">
            <a:avLst/>
          </a:prstGeom>
          <a:noFill/>
          <a:ln w="6350" cap="flat" cmpd="sng" algn="ctr">
            <a:noFill/>
            <a:prstDash val="solid"/>
            <a:miter lim="800000"/>
          </a:ln>
          <a:effectLst/>
        </p:spPr>
        <p:txBody>
          <a:bodyPr vert="horz" lIns="91440" tIns="45720" rIns="91440" bIns="45720" rtlCol="0" anchor="ctr">
            <a:normAutofit fontScale="97500"/>
          </a:bodyPr>
          <a:lstStyle>
            <a:lvl1pPr algn="ctr">
              <a:lnSpc>
                <a:spcPct val="100000"/>
              </a:lnSpc>
              <a:spcBef>
                <a:spcPts val="0"/>
              </a:spcBef>
              <a:buNone/>
              <a:defRPr sz="4000" b="1" kern="0">
                <a:solidFill>
                  <a:srgbClr val="0070C0"/>
                </a:solidFill>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Citizens’ voice</a:t>
            </a:r>
          </a:p>
        </p:txBody>
      </p:sp>
      <p:pic>
        <p:nvPicPr>
          <p:cNvPr id="70" name="Picture 69">
            <a:extLst>
              <a:ext uri="{FF2B5EF4-FFF2-40B4-BE49-F238E27FC236}">
                <a16:creationId xmlns:a16="http://schemas.microsoft.com/office/drawing/2014/main" id="{0D983175-E280-4FCB-84B8-2C3370CD4A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26534" y="112782"/>
            <a:ext cx="1027314" cy="539525"/>
          </a:xfrm>
          <a:prstGeom prst="rect">
            <a:avLst/>
          </a:prstGeom>
        </p:spPr>
      </p:pic>
      <p:pic>
        <p:nvPicPr>
          <p:cNvPr id="71" name="Picture 70">
            <a:extLst>
              <a:ext uri="{FF2B5EF4-FFF2-40B4-BE49-F238E27FC236}">
                <a16:creationId xmlns:a16="http://schemas.microsoft.com/office/drawing/2014/main" id="{47AE6FEE-A0D0-4B90-8149-8657750F5B83}"/>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10264714" y="33007"/>
            <a:ext cx="828551" cy="640803"/>
          </a:xfrm>
          <a:prstGeom prst="rect">
            <a:avLst/>
          </a:prstGeom>
          <a:ln>
            <a:noFill/>
          </a:ln>
          <a:extLst>
            <a:ext uri="{53640926-AAD7-44D8-BBD7-CCE9431645EC}">
              <a14:shadowObscured xmlns:a14="http://schemas.microsoft.com/office/drawing/2010/main"/>
            </a:ext>
          </a:extLst>
        </p:spPr>
      </p:pic>
      <p:pic>
        <p:nvPicPr>
          <p:cNvPr id="72" name="Picture 71">
            <a:extLst>
              <a:ext uri="{FF2B5EF4-FFF2-40B4-BE49-F238E27FC236}">
                <a16:creationId xmlns:a16="http://schemas.microsoft.com/office/drawing/2014/main" id="{289C2213-2043-4715-8C16-5CD4F16777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95" y="75193"/>
            <a:ext cx="932779" cy="584541"/>
          </a:xfrm>
          <a:prstGeom prst="rect">
            <a:avLst/>
          </a:prstGeom>
        </p:spPr>
      </p:pic>
      <p:grpSp>
        <p:nvGrpSpPr>
          <p:cNvPr id="5" name="Group 4">
            <a:extLst>
              <a:ext uri="{FF2B5EF4-FFF2-40B4-BE49-F238E27FC236}">
                <a16:creationId xmlns:a16="http://schemas.microsoft.com/office/drawing/2014/main" id="{8E22A78D-A6A4-4336-B23A-ACD467304E80}"/>
              </a:ext>
            </a:extLst>
          </p:cNvPr>
          <p:cNvGrpSpPr/>
          <p:nvPr/>
        </p:nvGrpSpPr>
        <p:grpSpPr>
          <a:xfrm>
            <a:off x="1628773" y="1532085"/>
            <a:ext cx="8934453" cy="3117599"/>
            <a:chOff x="2532714" y="1266423"/>
            <a:chExt cx="6243320" cy="2180159"/>
          </a:xfrm>
        </p:grpSpPr>
        <p:sp>
          <p:nvSpPr>
            <p:cNvPr id="90" name="object 4">
              <a:extLst>
                <a:ext uri="{FF2B5EF4-FFF2-40B4-BE49-F238E27FC236}">
                  <a16:creationId xmlns:a16="http://schemas.microsoft.com/office/drawing/2014/main" id="{367602EC-D90A-445B-BE83-91116B69BFD8}"/>
                </a:ext>
              </a:extLst>
            </p:cNvPr>
            <p:cNvSpPr/>
            <p:nvPr/>
          </p:nvSpPr>
          <p:spPr>
            <a:xfrm>
              <a:off x="2532714" y="1266423"/>
              <a:ext cx="6243320" cy="2180159"/>
            </a:xfrm>
            <a:custGeom>
              <a:avLst/>
              <a:gdLst/>
              <a:ahLst/>
              <a:cxnLst/>
              <a:rect l="l" t="t" r="r" b="b"/>
              <a:pathLst>
                <a:path w="6243320" h="3409950">
                  <a:moveTo>
                    <a:pt x="0" y="3409624"/>
                  </a:moveTo>
                  <a:lnTo>
                    <a:pt x="6242792" y="3409624"/>
                  </a:lnTo>
                  <a:lnTo>
                    <a:pt x="6242792" y="0"/>
                  </a:lnTo>
                  <a:lnTo>
                    <a:pt x="0" y="0"/>
                  </a:lnTo>
                  <a:lnTo>
                    <a:pt x="0" y="3409624"/>
                  </a:lnTo>
                  <a:close/>
                </a:path>
              </a:pathLst>
            </a:custGeom>
            <a:solidFill>
              <a:srgbClr val="F5F5F5"/>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object 25">
              <a:extLst>
                <a:ext uri="{FF2B5EF4-FFF2-40B4-BE49-F238E27FC236}">
                  <a16:creationId xmlns:a16="http://schemas.microsoft.com/office/drawing/2014/main" id="{FC08E950-B1EF-45D5-B44F-EEFACC112FD5}"/>
                </a:ext>
              </a:extLst>
            </p:cNvPr>
            <p:cNvSpPr/>
            <p:nvPr/>
          </p:nvSpPr>
          <p:spPr>
            <a:xfrm>
              <a:off x="6867660" y="1483403"/>
              <a:ext cx="1704975" cy="1754505"/>
            </a:xfrm>
            <a:custGeom>
              <a:avLst/>
              <a:gdLst/>
              <a:ahLst/>
              <a:cxnLst/>
              <a:rect l="l" t="t" r="r" b="b"/>
              <a:pathLst>
                <a:path w="1704975" h="1754504">
                  <a:moveTo>
                    <a:pt x="852224" y="0"/>
                  </a:moveTo>
                  <a:lnTo>
                    <a:pt x="805465" y="1297"/>
                  </a:lnTo>
                  <a:lnTo>
                    <a:pt x="759365" y="5146"/>
                  </a:lnTo>
                  <a:lnTo>
                    <a:pt x="713988" y="11478"/>
                  </a:lnTo>
                  <a:lnTo>
                    <a:pt x="669401" y="20228"/>
                  </a:lnTo>
                  <a:lnTo>
                    <a:pt x="625669" y="31327"/>
                  </a:lnTo>
                  <a:lnTo>
                    <a:pt x="582855" y="44710"/>
                  </a:lnTo>
                  <a:lnTo>
                    <a:pt x="541025" y="60310"/>
                  </a:lnTo>
                  <a:lnTo>
                    <a:pt x="500244" y="78059"/>
                  </a:lnTo>
                  <a:lnTo>
                    <a:pt x="460577" y="97890"/>
                  </a:lnTo>
                  <a:lnTo>
                    <a:pt x="422089" y="119738"/>
                  </a:lnTo>
                  <a:lnTo>
                    <a:pt x="384846" y="143534"/>
                  </a:lnTo>
                  <a:lnTo>
                    <a:pt x="348911" y="169212"/>
                  </a:lnTo>
                  <a:lnTo>
                    <a:pt x="314350" y="196706"/>
                  </a:lnTo>
                  <a:lnTo>
                    <a:pt x="281228" y="225948"/>
                  </a:lnTo>
                  <a:lnTo>
                    <a:pt x="249610" y="256871"/>
                  </a:lnTo>
                  <a:lnTo>
                    <a:pt x="219561" y="289409"/>
                  </a:lnTo>
                  <a:lnTo>
                    <a:pt x="191145" y="323495"/>
                  </a:lnTo>
                  <a:lnTo>
                    <a:pt x="164429" y="359061"/>
                  </a:lnTo>
                  <a:lnTo>
                    <a:pt x="139476"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9"/>
                  </a:lnTo>
                  <a:lnTo>
                    <a:pt x="75852" y="1239236"/>
                  </a:lnTo>
                  <a:lnTo>
                    <a:pt x="95123" y="1280056"/>
                  </a:lnTo>
                  <a:lnTo>
                    <a:pt x="116353" y="1319664"/>
                  </a:lnTo>
                  <a:lnTo>
                    <a:pt x="139476" y="1357991"/>
                  </a:lnTo>
                  <a:lnTo>
                    <a:pt x="164429" y="1394971"/>
                  </a:lnTo>
                  <a:lnTo>
                    <a:pt x="191145" y="1430537"/>
                  </a:lnTo>
                  <a:lnTo>
                    <a:pt x="219561" y="1464623"/>
                  </a:lnTo>
                  <a:lnTo>
                    <a:pt x="249610" y="1497161"/>
                  </a:lnTo>
                  <a:lnTo>
                    <a:pt x="281228" y="1528084"/>
                  </a:lnTo>
                  <a:lnTo>
                    <a:pt x="314350" y="1557326"/>
                  </a:lnTo>
                  <a:lnTo>
                    <a:pt x="348911" y="1584819"/>
                  </a:lnTo>
                  <a:lnTo>
                    <a:pt x="384846" y="1610498"/>
                  </a:lnTo>
                  <a:lnTo>
                    <a:pt x="422089" y="1634294"/>
                  </a:lnTo>
                  <a:lnTo>
                    <a:pt x="460577" y="1656141"/>
                  </a:lnTo>
                  <a:lnTo>
                    <a:pt x="500244" y="1675973"/>
                  </a:lnTo>
                  <a:lnTo>
                    <a:pt x="541025" y="1693722"/>
                  </a:lnTo>
                  <a:lnTo>
                    <a:pt x="582855" y="1709321"/>
                  </a:lnTo>
                  <a:lnTo>
                    <a:pt x="625669" y="1722704"/>
                  </a:lnTo>
                  <a:lnTo>
                    <a:pt x="669401" y="1733804"/>
                  </a:lnTo>
                  <a:lnTo>
                    <a:pt x="713988" y="1742553"/>
                  </a:lnTo>
                  <a:lnTo>
                    <a:pt x="759365" y="1748886"/>
                  </a:lnTo>
                  <a:lnTo>
                    <a:pt x="805465" y="1752734"/>
                  </a:lnTo>
                  <a:lnTo>
                    <a:pt x="852224" y="1754032"/>
                  </a:lnTo>
                  <a:lnTo>
                    <a:pt x="898983" y="1752734"/>
                  </a:lnTo>
                  <a:lnTo>
                    <a:pt x="945083" y="1748886"/>
                  </a:lnTo>
                  <a:lnTo>
                    <a:pt x="990458" y="1742553"/>
                  </a:lnTo>
                  <a:lnTo>
                    <a:pt x="1035045" y="1733804"/>
                  </a:lnTo>
                  <a:lnTo>
                    <a:pt x="1078778" y="1722704"/>
                  </a:lnTo>
                  <a:lnTo>
                    <a:pt x="1121591" y="1709321"/>
                  </a:lnTo>
                  <a:lnTo>
                    <a:pt x="1163421" y="1693722"/>
                  </a:lnTo>
                  <a:lnTo>
                    <a:pt x="1204201" y="1675973"/>
                  </a:lnTo>
                  <a:lnTo>
                    <a:pt x="1243868" y="1656141"/>
                  </a:lnTo>
                  <a:lnTo>
                    <a:pt x="1282356" y="1634294"/>
                  </a:lnTo>
                  <a:lnTo>
                    <a:pt x="1319599" y="1610498"/>
                  </a:lnTo>
                  <a:lnTo>
                    <a:pt x="1355534" y="1584819"/>
                  </a:lnTo>
                  <a:lnTo>
                    <a:pt x="1390095" y="1557326"/>
                  </a:lnTo>
                  <a:lnTo>
                    <a:pt x="1423217" y="1528084"/>
                  </a:lnTo>
                  <a:lnTo>
                    <a:pt x="1454835" y="1497161"/>
                  </a:lnTo>
                  <a:lnTo>
                    <a:pt x="1484884" y="1464623"/>
                  </a:lnTo>
                  <a:lnTo>
                    <a:pt x="1513299" y="1430537"/>
                  </a:lnTo>
                  <a:lnTo>
                    <a:pt x="1540015" y="1394971"/>
                  </a:lnTo>
                  <a:lnTo>
                    <a:pt x="1564968" y="1357991"/>
                  </a:lnTo>
                  <a:lnTo>
                    <a:pt x="1588091" y="1319664"/>
                  </a:lnTo>
                  <a:lnTo>
                    <a:pt x="1609321" y="1280056"/>
                  </a:lnTo>
                  <a:lnTo>
                    <a:pt x="1628592" y="1239236"/>
                  </a:lnTo>
                  <a:lnTo>
                    <a:pt x="1645840" y="1197269"/>
                  </a:lnTo>
                  <a:lnTo>
                    <a:pt x="1660998" y="1154222"/>
                  </a:lnTo>
                  <a:lnTo>
                    <a:pt x="1674003" y="1110163"/>
                  </a:lnTo>
                  <a:lnTo>
                    <a:pt x="1684789" y="1065158"/>
                  </a:lnTo>
                  <a:lnTo>
                    <a:pt x="1693291" y="1019274"/>
                  </a:lnTo>
                  <a:lnTo>
                    <a:pt x="1699444" y="972578"/>
                  </a:lnTo>
                  <a:lnTo>
                    <a:pt x="1703184" y="925136"/>
                  </a:lnTo>
                  <a:lnTo>
                    <a:pt x="1704445" y="877017"/>
                  </a:lnTo>
                  <a:lnTo>
                    <a:pt x="1703184" y="828897"/>
                  </a:lnTo>
                  <a:lnTo>
                    <a:pt x="1699444" y="781456"/>
                  </a:lnTo>
                  <a:lnTo>
                    <a:pt x="1693291" y="734760"/>
                  </a:lnTo>
                  <a:lnTo>
                    <a:pt x="1684789" y="688876"/>
                  </a:lnTo>
                  <a:lnTo>
                    <a:pt x="1674003" y="643870"/>
                  </a:lnTo>
                  <a:lnTo>
                    <a:pt x="1660998" y="599811"/>
                  </a:lnTo>
                  <a:lnTo>
                    <a:pt x="1645840" y="556764"/>
                  </a:lnTo>
                  <a:lnTo>
                    <a:pt x="1628592" y="514797"/>
                  </a:lnTo>
                  <a:lnTo>
                    <a:pt x="1609321" y="473976"/>
                  </a:lnTo>
                  <a:lnTo>
                    <a:pt x="1588091" y="434369"/>
                  </a:lnTo>
                  <a:lnTo>
                    <a:pt x="1564968" y="396041"/>
                  </a:lnTo>
                  <a:lnTo>
                    <a:pt x="1540015" y="359061"/>
                  </a:lnTo>
                  <a:lnTo>
                    <a:pt x="1513299" y="323495"/>
                  </a:lnTo>
                  <a:lnTo>
                    <a:pt x="1484884" y="289409"/>
                  </a:lnTo>
                  <a:lnTo>
                    <a:pt x="1454835" y="256871"/>
                  </a:lnTo>
                  <a:lnTo>
                    <a:pt x="1423217" y="225948"/>
                  </a:lnTo>
                  <a:lnTo>
                    <a:pt x="1390095" y="196706"/>
                  </a:lnTo>
                  <a:lnTo>
                    <a:pt x="1355534" y="169212"/>
                  </a:lnTo>
                  <a:lnTo>
                    <a:pt x="1319599" y="143534"/>
                  </a:lnTo>
                  <a:lnTo>
                    <a:pt x="1282356" y="119738"/>
                  </a:lnTo>
                  <a:lnTo>
                    <a:pt x="1243868" y="97890"/>
                  </a:lnTo>
                  <a:lnTo>
                    <a:pt x="1204201" y="78059"/>
                  </a:lnTo>
                  <a:lnTo>
                    <a:pt x="1163421" y="60310"/>
                  </a:lnTo>
                  <a:lnTo>
                    <a:pt x="1121591" y="44710"/>
                  </a:lnTo>
                  <a:lnTo>
                    <a:pt x="1078778" y="31327"/>
                  </a:lnTo>
                  <a:lnTo>
                    <a:pt x="1035045" y="20228"/>
                  </a:lnTo>
                  <a:lnTo>
                    <a:pt x="990458" y="11478"/>
                  </a:lnTo>
                  <a:lnTo>
                    <a:pt x="945083" y="5146"/>
                  </a:lnTo>
                  <a:lnTo>
                    <a:pt x="898983" y="1297"/>
                  </a:lnTo>
                  <a:lnTo>
                    <a:pt x="852224"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26">
              <a:extLst>
                <a:ext uri="{FF2B5EF4-FFF2-40B4-BE49-F238E27FC236}">
                  <a16:creationId xmlns:a16="http://schemas.microsoft.com/office/drawing/2014/main" id="{CD750C82-2148-4396-83CC-4037B0244A94}"/>
                </a:ext>
              </a:extLst>
            </p:cNvPr>
            <p:cNvSpPr/>
            <p:nvPr/>
          </p:nvSpPr>
          <p:spPr>
            <a:xfrm>
              <a:off x="6867660" y="1483403"/>
              <a:ext cx="1704975" cy="1754505"/>
            </a:xfrm>
            <a:custGeom>
              <a:avLst/>
              <a:gdLst/>
              <a:ahLst/>
              <a:cxnLst/>
              <a:rect l="l" t="t" r="r" b="b"/>
              <a:pathLst>
                <a:path w="1704975" h="1754504">
                  <a:moveTo>
                    <a:pt x="852224" y="0"/>
                  </a:moveTo>
                  <a:lnTo>
                    <a:pt x="898983" y="1297"/>
                  </a:lnTo>
                  <a:lnTo>
                    <a:pt x="945083" y="5146"/>
                  </a:lnTo>
                  <a:lnTo>
                    <a:pt x="990458" y="11478"/>
                  </a:lnTo>
                  <a:lnTo>
                    <a:pt x="1035045" y="20228"/>
                  </a:lnTo>
                  <a:lnTo>
                    <a:pt x="1078778" y="31327"/>
                  </a:lnTo>
                  <a:lnTo>
                    <a:pt x="1121591" y="44710"/>
                  </a:lnTo>
                  <a:lnTo>
                    <a:pt x="1163421" y="60310"/>
                  </a:lnTo>
                  <a:lnTo>
                    <a:pt x="1204201" y="78059"/>
                  </a:lnTo>
                  <a:lnTo>
                    <a:pt x="1243868" y="97890"/>
                  </a:lnTo>
                  <a:lnTo>
                    <a:pt x="1282356" y="119738"/>
                  </a:lnTo>
                  <a:lnTo>
                    <a:pt x="1319599" y="143534"/>
                  </a:lnTo>
                  <a:lnTo>
                    <a:pt x="1355534" y="169212"/>
                  </a:lnTo>
                  <a:lnTo>
                    <a:pt x="1390095" y="196706"/>
                  </a:lnTo>
                  <a:lnTo>
                    <a:pt x="1423217" y="225948"/>
                  </a:lnTo>
                  <a:lnTo>
                    <a:pt x="1454835" y="256871"/>
                  </a:lnTo>
                  <a:lnTo>
                    <a:pt x="1484884" y="289409"/>
                  </a:lnTo>
                  <a:lnTo>
                    <a:pt x="1513299" y="323495"/>
                  </a:lnTo>
                  <a:lnTo>
                    <a:pt x="1540015" y="359061"/>
                  </a:lnTo>
                  <a:lnTo>
                    <a:pt x="1564968" y="396041"/>
                  </a:lnTo>
                  <a:lnTo>
                    <a:pt x="1588091" y="434369"/>
                  </a:lnTo>
                  <a:lnTo>
                    <a:pt x="1609321" y="473976"/>
                  </a:lnTo>
                  <a:lnTo>
                    <a:pt x="1628592" y="514797"/>
                  </a:lnTo>
                  <a:lnTo>
                    <a:pt x="1645840" y="556764"/>
                  </a:lnTo>
                  <a:lnTo>
                    <a:pt x="1660998" y="599811"/>
                  </a:lnTo>
                  <a:lnTo>
                    <a:pt x="1674003" y="643870"/>
                  </a:lnTo>
                  <a:lnTo>
                    <a:pt x="1684789" y="688876"/>
                  </a:lnTo>
                  <a:lnTo>
                    <a:pt x="1693291" y="734760"/>
                  </a:lnTo>
                  <a:lnTo>
                    <a:pt x="1699444" y="781456"/>
                  </a:lnTo>
                  <a:lnTo>
                    <a:pt x="1703184" y="828897"/>
                  </a:lnTo>
                  <a:lnTo>
                    <a:pt x="1704445" y="877017"/>
                  </a:lnTo>
                  <a:lnTo>
                    <a:pt x="1703184" y="925136"/>
                  </a:lnTo>
                  <a:lnTo>
                    <a:pt x="1699444" y="972578"/>
                  </a:lnTo>
                  <a:lnTo>
                    <a:pt x="1693291" y="1019274"/>
                  </a:lnTo>
                  <a:lnTo>
                    <a:pt x="1684789" y="1065158"/>
                  </a:lnTo>
                  <a:lnTo>
                    <a:pt x="1674003" y="1110163"/>
                  </a:lnTo>
                  <a:lnTo>
                    <a:pt x="1660998" y="1154222"/>
                  </a:lnTo>
                  <a:lnTo>
                    <a:pt x="1645840" y="1197269"/>
                  </a:lnTo>
                  <a:lnTo>
                    <a:pt x="1628592" y="1239236"/>
                  </a:lnTo>
                  <a:lnTo>
                    <a:pt x="1609321" y="1280056"/>
                  </a:lnTo>
                  <a:lnTo>
                    <a:pt x="1588091" y="1319664"/>
                  </a:lnTo>
                  <a:lnTo>
                    <a:pt x="1564968" y="1357991"/>
                  </a:lnTo>
                  <a:lnTo>
                    <a:pt x="1540015" y="1394971"/>
                  </a:lnTo>
                  <a:lnTo>
                    <a:pt x="1513299" y="1430537"/>
                  </a:lnTo>
                  <a:lnTo>
                    <a:pt x="1484884" y="1464623"/>
                  </a:lnTo>
                  <a:lnTo>
                    <a:pt x="1454835" y="1497161"/>
                  </a:lnTo>
                  <a:lnTo>
                    <a:pt x="1423217" y="1528084"/>
                  </a:lnTo>
                  <a:lnTo>
                    <a:pt x="1390095" y="1557326"/>
                  </a:lnTo>
                  <a:lnTo>
                    <a:pt x="1355534" y="1584819"/>
                  </a:lnTo>
                  <a:lnTo>
                    <a:pt x="1319599" y="1610498"/>
                  </a:lnTo>
                  <a:lnTo>
                    <a:pt x="1282356" y="1634294"/>
                  </a:lnTo>
                  <a:lnTo>
                    <a:pt x="1243868" y="1656141"/>
                  </a:lnTo>
                  <a:lnTo>
                    <a:pt x="1204201" y="1675973"/>
                  </a:lnTo>
                  <a:lnTo>
                    <a:pt x="1163421" y="1693722"/>
                  </a:lnTo>
                  <a:lnTo>
                    <a:pt x="1121591" y="1709321"/>
                  </a:lnTo>
                  <a:lnTo>
                    <a:pt x="1078778" y="1722704"/>
                  </a:lnTo>
                  <a:lnTo>
                    <a:pt x="1035045" y="1733804"/>
                  </a:lnTo>
                  <a:lnTo>
                    <a:pt x="990458" y="1742553"/>
                  </a:lnTo>
                  <a:lnTo>
                    <a:pt x="945083" y="1748886"/>
                  </a:lnTo>
                  <a:lnTo>
                    <a:pt x="898983" y="1752734"/>
                  </a:lnTo>
                  <a:lnTo>
                    <a:pt x="852224" y="1754032"/>
                  </a:lnTo>
                  <a:lnTo>
                    <a:pt x="805465" y="1752734"/>
                  </a:lnTo>
                  <a:lnTo>
                    <a:pt x="759365" y="1748886"/>
                  </a:lnTo>
                  <a:lnTo>
                    <a:pt x="713988" y="1742553"/>
                  </a:lnTo>
                  <a:lnTo>
                    <a:pt x="669401" y="1733804"/>
                  </a:lnTo>
                  <a:lnTo>
                    <a:pt x="625669" y="1722704"/>
                  </a:lnTo>
                  <a:lnTo>
                    <a:pt x="582855" y="1709321"/>
                  </a:lnTo>
                  <a:lnTo>
                    <a:pt x="541025" y="1693722"/>
                  </a:lnTo>
                  <a:lnTo>
                    <a:pt x="500244" y="1675973"/>
                  </a:lnTo>
                  <a:lnTo>
                    <a:pt x="460577" y="1656141"/>
                  </a:lnTo>
                  <a:lnTo>
                    <a:pt x="422089" y="1634294"/>
                  </a:lnTo>
                  <a:lnTo>
                    <a:pt x="384846" y="1610498"/>
                  </a:lnTo>
                  <a:lnTo>
                    <a:pt x="348911" y="1584819"/>
                  </a:lnTo>
                  <a:lnTo>
                    <a:pt x="314350" y="1557326"/>
                  </a:lnTo>
                  <a:lnTo>
                    <a:pt x="281228" y="1528084"/>
                  </a:lnTo>
                  <a:lnTo>
                    <a:pt x="249610" y="1497161"/>
                  </a:lnTo>
                  <a:lnTo>
                    <a:pt x="219561" y="1464623"/>
                  </a:lnTo>
                  <a:lnTo>
                    <a:pt x="191145" y="1430537"/>
                  </a:lnTo>
                  <a:lnTo>
                    <a:pt x="164429" y="1394971"/>
                  </a:lnTo>
                  <a:lnTo>
                    <a:pt x="139476" y="1357991"/>
                  </a:lnTo>
                  <a:lnTo>
                    <a:pt x="116353" y="1319664"/>
                  </a:lnTo>
                  <a:lnTo>
                    <a:pt x="95123" y="1280056"/>
                  </a:lnTo>
                  <a:lnTo>
                    <a:pt x="75852" y="1239236"/>
                  </a:lnTo>
                  <a:lnTo>
                    <a:pt x="58605" y="1197269"/>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6" y="396041"/>
                  </a:lnTo>
                  <a:lnTo>
                    <a:pt x="164429" y="359061"/>
                  </a:lnTo>
                  <a:lnTo>
                    <a:pt x="191145" y="323495"/>
                  </a:lnTo>
                  <a:lnTo>
                    <a:pt x="219561" y="289409"/>
                  </a:lnTo>
                  <a:lnTo>
                    <a:pt x="249610" y="256871"/>
                  </a:lnTo>
                  <a:lnTo>
                    <a:pt x="281228" y="225948"/>
                  </a:lnTo>
                  <a:lnTo>
                    <a:pt x="314350" y="196706"/>
                  </a:lnTo>
                  <a:lnTo>
                    <a:pt x="348911" y="169212"/>
                  </a:lnTo>
                  <a:lnTo>
                    <a:pt x="384846" y="143534"/>
                  </a:lnTo>
                  <a:lnTo>
                    <a:pt x="422089" y="119738"/>
                  </a:lnTo>
                  <a:lnTo>
                    <a:pt x="460577" y="97890"/>
                  </a:lnTo>
                  <a:lnTo>
                    <a:pt x="500244" y="78059"/>
                  </a:lnTo>
                  <a:lnTo>
                    <a:pt x="541025" y="60310"/>
                  </a:lnTo>
                  <a:lnTo>
                    <a:pt x="582855" y="44710"/>
                  </a:lnTo>
                  <a:lnTo>
                    <a:pt x="625669" y="31327"/>
                  </a:lnTo>
                  <a:lnTo>
                    <a:pt x="669401" y="20228"/>
                  </a:lnTo>
                  <a:lnTo>
                    <a:pt x="713988" y="11478"/>
                  </a:lnTo>
                  <a:lnTo>
                    <a:pt x="759365" y="5146"/>
                  </a:lnTo>
                  <a:lnTo>
                    <a:pt x="805465" y="1297"/>
                  </a:lnTo>
                  <a:lnTo>
                    <a:pt x="852224"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27">
              <a:extLst>
                <a:ext uri="{FF2B5EF4-FFF2-40B4-BE49-F238E27FC236}">
                  <a16:creationId xmlns:a16="http://schemas.microsoft.com/office/drawing/2014/main" id="{CE2C5257-14AC-4251-B679-35B538292AAE}"/>
                </a:ext>
              </a:extLst>
            </p:cNvPr>
            <p:cNvSpPr/>
            <p:nvPr/>
          </p:nvSpPr>
          <p:spPr>
            <a:xfrm>
              <a:off x="7670543" y="1455082"/>
              <a:ext cx="930275" cy="869950"/>
            </a:xfrm>
            <a:custGeom>
              <a:avLst/>
              <a:gdLst/>
              <a:ahLst/>
              <a:cxnLst/>
              <a:rect l="l" t="t" r="r" b="b"/>
              <a:pathLst>
                <a:path w="930275" h="869950">
                  <a:moveTo>
                    <a:pt x="338772" y="49014"/>
                  </a:moveTo>
                  <a:lnTo>
                    <a:pt x="51335" y="49014"/>
                  </a:lnTo>
                  <a:lnTo>
                    <a:pt x="102259" y="50455"/>
                  </a:lnTo>
                  <a:lnTo>
                    <a:pt x="152655" y="55052"/>
                  </a:lnTo>
                  <a:lnTo>
                    <a:pt x="202406" y="62752"/>
                  </a:lnTo>
                  <a:lnTo>
                    <a:pt x="251397" y="73500"/>
                  </a:lnTo>
                  <a:lnTo>
                    <a:pt x="299509" y="87242"/>
                  </a:lnTo>
                  <a:lnTo>
                    <a:pt x="346627" y="103924"/>
                  </a:lnTo>
                  <a:lnTo>
                    <a:pt x="392633" y="123490"/>
                  </a:lnTo>
                  <a:lnTo>
                    <a:pt x="437412" y="145886"/>
                  </a:lnTo>
                  <a:lnTo>
                    <a:pt x="480847" y="171059"/>
                  </a:lnTo>
                  <a:lnTo>
                    <a:pt x="522820" y="198953"/>
                  </a:lnTo>
                  <a:lnTo>
                    <a:pt x="563216" y="229513"/>
                  </a:lnTo>
                  <a:lnTo>
                    <a:pt x="601918" y="262687"/>
                  </a:lnTo>
                  <a:lnTo>
                    <a:pt x="638808" y="298418"/>
                  </a:lnTo>
                  <a:lnTo>
                    <a:pt x="670641" y="333054"/>
                  </a:lnTo>
                  <a:lnTo>
                    <a:pt x="700571" y="369483"/>
                  </a:lnTo>
                  <a:lnTo>
                    <a:pt x="728516" y="407619"/>
                  </a:lnTo>
                  <a:lnTo>
                    <a:pt x="754392" y="447378"/>
                  </a:lnTo>
                  <a:lnTo>
                    <a:pt x="778119" y="488675"/>
                  </a:lnTo>
                  <a:lnTo>
                    <a:pt x="799613" y="531426"/>
                  </a:lnTo>
                  <a:lnTo>
                    <a:pt x="818791" y="575544"/>
                  </a:lnTo>
                  <a:lnTo>
                    <a:pt x="835573" y="620946"/>
                  </a:lnTo>
                  <a:lnTo>
                    <a:pt x="849875" y="667546"/>
                  </a:lnTo>
                  <a:lnTo>
                    <a:pt x="861615" y="715261"/>
                  </a:lnTo>
                  <a:lnTo>
                    <a:pt x="870711" y="764004"/>
                  </a:lnTo>
                  <a:lnTo>
                    <a:pt x="877079" y="813691"/>
                  </a:lnTo>
                  <a:lnTo>
                    <a:pt x="880639" y="864237"/>
                  </a:lnTo>
                  <a:lnTo>
                    <a:pt x="893165" y="864483"/>
                  </a:lnTo>
                  <a:lnTo>
                    <a:pt x="905566" y="865461"/>
                  </a:lnTo>
                  <a:lnTo>
                    <a:pt x="917815" y="867149"/>
                  </a:lnTo>
                  <a:lnTo>
                    <a:pt x="929891" y="869529"/>
                  </a:lnTo>
                  <a:lnTo>
                    <a:pt x="926833" y="819315"/>
                  </a:lnTo>
                  <a:lnTo>
                    <a:pt x="921145" y="769879"/>
                  </a:lnTo>
                  <a:lnTo>
                    <a:pt x="912897" y="721295"/>
                  </a:lnTo>
                  <a:lnTo>
                    <a:pt x="902162" y="673638"/>
                  </a:lnTo>
                  <a:lnTo>
                    <a:pt x="889012" y="626981"/>
                  </a:lnTo>
                  <a:lnTo>
                    <a:pt x="873518" y="581399"/>
                  </a:lnTo>
                  <a:lnTo>
                    <a:pt x="855753" y="536967"/>
                  </a:lnTo>
                  <a:lnTo>
                    <a:pt x="835789" y="493757"/>
                  </a:lnTo>
                  <a:lnTo>
                    <a:pt x="813697" y="451845"/>
                  </a:lnTo>
                  <a:lnTo>
                    <a:pt x="789550" y="411304"/>
                  </a:lnTo>
                  <a:lnTo>
                    <a:pt x="763420" y="372209"/>
                  </a:lnTo>
                  <a:lnTo>
                    <a:pt x="735378" y="334635"/>
                  </a:lnTo>
                  <a:lnTo>
                    <a:pt x="705497" y="298654"/>
                  </a:lnTo>
                  <a:lnTo>
                    <a:pt x="673848" y="264341"/>
                  </a:lnTo>
                  <a:lnTo>
                    <a:pt x="638927" y="230312"/>
                  </a:lnTo>
                  <a:lnTo>
                    <a:pt x="602234" y="198274"/>
                  </a:lnTo>
                  <a:lnTo>
                    <a:pt x="563853" y="168313"/>
                  </a:lnTo>
                  <a:lnTo>
                    <a:pt x="523865" y="140513"/>
                  </a:lnTo>
                  <a:lnTo>
                    <a:pt x="482353" y="114959"/>
                  </a:lnTo>
                  <a:lnTo>
                    <a:pt x="439398" y="91735"/>
                  </a:lnTo>
                  <a:lnTo>
                    <a:pt x="395083" y="70926"/>
                  </a:lnTo>
                  <a:lnTo>
                    <a:pt x="349491" y="52617"/>
                  </a:lnTo>
                  <a:lnTo>
                    <a:pt x="338772" y="49014"/>
                  </a:lnTo>
                  <a:close/>
                </a:path>
                <a:path w="930275" h="869950">
                  <a:moveTo>
                    <a:pt x="53715" y="0"/>
                  </a:moveTo>
                  <a:lnTo>
                    <a:pt x="6390" y="1303"/>
                  </a:lnTo>
                  <a:lnTo>
                    <a:pt x="5389" y="8287"/>
                  </a:lnTo>
                  <a:lnTo>
                    <a:pt x="4170" y="15325"/>
                  </a:lnTo>
                  <a:lnTo>
                    <a:pt x="2729" y="22412"/>
                  </a:lnTo>
                  <a:lnTo>
                    <a:pt x="1057" y="29549"/>
                  </a:lnTo>
                  <a:lnTo>
                    <a:pt x="1057" y="37652"/>
                  </a:lnTo>
                  <a:lnTo>
                    <a:pt x="641" y="44557"/>
                  </a:lnTo>
                  <a:lnTo>
                    <a:pt x="0" y="50786"/>
                  </a:lnTo>
                  <a:lnTo>
                    <a:pt x="51335" y="49014"/>
                  </a:lnTo>
                  <a:lnTo>
                    <a:pt x="338772" y="49014"/>
                  </a:lnTo>
                  <a:lnTo>
                    <a:pt x="302704" y="36892"/>
                  </a:lnTo>
                  <a:lnTo>
                    <a:pt x="254803" y="23837"/>
                  </a:lnTo>
                  <a:lnTo>
                    <a:pt x="205872" y="13535"/>
                  </a:lnTo>
                  <a:lnTo>
                    <a:pt x="155992" y="6072"/>
                  </a:lnTo>
                  <a:lnTo>
                    <a:pt x="105246" y="1532"/>
                  </a:lnTo>
                  <a:lnTo>
                    <a:pt x="53715"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bject 28">
              <a:extLst>
                <a:ext uri="{FF2B5EF4-FFF2-40B4-BE49-F238E27FC236}">
                  <a16:creationId xmlns:a16="http://schemas.microsoft.com/office/drawing/2014/main" id="{8554424D-F0C9-430E-8EC9-9341DA214587}"/>
                </a:ext>
              </a:extLst>
            </p:cNvPr>
            <p:cNvSpPr txBox="1"/>
            <p:nvPr/>
          </p:nvSpPr>
          <p:spPr>
            <a:xfrm>
              <a:off x="7281516" y="1609684"/>
              <a:ext cx="917575" cy="442119"/>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sz="4000" b="1" i="0" u="none" strike="noStrike" kern="1200" cap="none" spc="-330" normalizeH="0" baseline="0" noProof="0" dirty="0">
                  <a:ln>
                    <a:noFill/>
                  </a:ln>
                  <a:solidFill>
                    <a:srgbClr val="00AFEF"/>
                  </a:solidFill>
                  <a:effectLst/>
                  <a:uLnTx/>
                  <a:uFillTx/>
                  <a:latin typeface="Times New Roman"/>
                  <a:ea typeface="+mn-ea"/>
                  <a:cs typeface="Times New Roman"/>
                </a:rPr>
                <a:t>2</a:t>
              </a:r>
              <a:r>
                <a:rPr lang="en-IN" sz="4000" b="1" spc="-330" dirty="0">
                  <a:solidFill>
                    <a:srgbClr val="00AFEF"/>
                  </a:solidFill>
                  <a:latin typeface="Times New Roman"/>
                  <a:cs typeface="Times New Roman"/>
                </a:rPr>
                <a:t>3</a:t>
              </a:r>
              <a:r>
                <a:rPr kumimoji="0" sz="4000" b="1" i="0" u="none" strike="noStrike" kern="1200" cap="none" spc="-330" normalizeH="0" baseline="0" noProof="0" dirty="0">
                  <a:ln>
                    <a:noFill/>
                  </a:ln>
                  <a:solidFill>
                    <a:srgbClr val="00AFEF"/>
                  </a:solidFill>
                  <a:effectLst/>
                  <a:uLnTx/>
                  <a:uFillTx/>
                  <a:latin typeface="Times New Roman"/>
                  <a:ea typeface="+mn-ea"/>
                  <a:cs typeface="Times New Roman"/>
                </a:rPr>
                <a:t>%</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5" name="object 29">
              <a:extLst>
                <a:ext uri="{FF2B5EF4-FFF2-40B4-BE49-F238E27FC236}">
                  <a16:creationId xmlns:a16="http://schemas.microsoft.com/office/drawing/2014/main" id="{529A3A02-19A2-44D5-B6A9-C6680008E8F7}"/>
                </a:ext>
              </a:extLst>
            </p:cNvPr>
            <p:cNvSpPr txBox="1"/>
            <p:nvPr/>
          </p:nvSpPr>
          <p:spPr>
            <a:xfrm>
              <a:off x="7103039" y="2142291"/>
              <a:ext cx="1341755" cy="447948"/>
            </a:xfrm>
            <a:prstGeom prst="rect">
              <a:avLst/>
            </a:prstGeom>
          </p:spPr>
          <p:txBody>
            <a:bodyPr vert="horz" wrap="square" lIns="0" tIns="12065" rIns="0" bIns="0" rtlCol="0">
              <a:spAutoFit/>
            </a:bodyPr>
            <a:lstStyle/>
            <a:p>
              <a:pPr marL="118745" marR="5080" lvl="0" indent="-106680" algn="ctr"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5" normalizeH="0" baseline="0" noProof="0" dirty="0">
                  <a:ln>
                    <a:noFill/>
                  </a:ln>
                  <a:solidFill>
                    <a:srgbClr val="373435"/>
                  </a:solidFill>
                  <a:effectLst/>
                  <a:uLnTx/>
                  <a:uFillTx/>
                  <a:latin typeface="Times New Roman"/>
                  <a:ea typeface="+mn-ea"/>
                  <a:cs typeface="Times New Roman"/>
                </a:rPr>
                <a:t>Citizens’</a:t>
              </a:r>
              <a:r>
                <a:rPr kumimoji="0" sz="200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2000" b="1" i="0" u="none" strike="noStrike" kern="1200" cap="none" spc="-60" normalizeH="0" baseline="0" noProof="0" dirty="0">
                  <a:ln>
                    <a:noFill/>
                  </a:ln>
                  <a:solidFill>
                    <a:srgbClr val="373435"/>
                  </a:solidFill>
                  <a:effectLst/>
                  <a:uLnTx/>
                  <a:uFillTx/>
                  <a:latin typeface="Times New Roman"/>
                  <a:ea typeface="+mn-ea"/>
                  <a:cs typeface="Times New Roman"/>
                </a:rPr>
                <a:t>Voice  </a:t>
              </a:r>
              <a:endParaRPr kumimoji="0" lang="en-US" sz="2000" b="1" i="0" u="none" strike="noStrike" kern="1200" cap="none" spc="-60" normalizeH="0" baseline="0" noProof="0" dirty="0">
                <a:ln>
                  <a:noFill/>
                </a:ln>
                <a:solidFill>
                  <a:srgbClr val="373435"/>
                </a:solidFill>
                <a:effectLst/>
                <a:uLnTx/>
                <a:uFillTx/>
                <a:latin typeface="Times New Roman"/>
                <a:ea typeface="+mn-ea"/>
                <a:cs typeface="Times New Roman"/>
              </a:endParaRPr>
            </a:p>
            <a:p>
              <a:pPr marL="118745" marR="5080" lvl="0" indent="-106680" algn="ctr"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solidFill>
                    <a:srgbClr val="ED3237"/>
                  </a:solidFill>
                  <a:effectLst/>
                  <a:uLnTx/>
                  <a:uFillTx/>
                  <a:latin typeface="Times New Roman"/>
                  <a:ea typeface="+mn-ea"/>
                  <a:cs typeface="Times New Roman"/>
                </a:rPr>
                <a:t>2,</a:t>
              </a:r>
              <a:r>
                <a:rPr kumimoji="0" lang="en-US" sz="2000" b="1" i="0" u="none" strike="noStrike" kern="1200" cap="none" spc="5" normalizeH="0" baseline="0" noProof="0" dirty="0">
                  <a:ln>
                    <a:noFill/>
                  </a:ln>
                  <a:solidFill>
                    <a:srgbClr val="ED3237"/>
                  </a:solidFill>
                  <a:effectLst/>
                  <a:uLnTx/>
                  <a:uFillTx/>
                  <a:latin typeface="Times New Roman"/>
                  <a:ea typeface="+mn-ea"/>
                  <a:cs typeface="Times New Roman"/>
                </a:rPr>
                <a:t>170</a:t>
              </a:r>
              <a:r>
                <a:rPr kumimoji="0" sz="2000" b="1" i="0" u="none" strike="noStrike" kern="1200" cap="none" spc="-155" normalizeH="0" baseline="0" noProof="0" dirty="0">
                  <a:ln>
                    <a:noFill/>
                  </a:ln>
                  <a:solidFill>
                    <a:srgbClr val="ED3237"/>
                  </a:solidFill>
                  <a:effectLst/>
                  <a:uLnTx/>
                  <a:uFillTx/>
                  <a:latin typeface="Times New Roman"/>
                  <a:ea typeface="+mn-ea"/>
                  <a:cs typeface="Times New Roman"/>
                </a:rPr>
                <a:t> </a:t>
              </a:r>
              <a:r>
                <a:rPr kumimoji="0" sz="200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6" name="object 30">
              <a:extLst>
                <a:ext uri="{FF2B5EF4-FFF2-40B4-BE49-F238E27FC236}">
                  <a16:creationId xmlns:a16="http://schemas.microsoft.com/office/drawing/2014/main" id="{355A16C2-225E-499B-97F1-422AB12BFBC6}"/>
                </a:ext>
              </a:extLst>
            </p:cNvPr>
            <p:cNvSpPr/>
            <p:nvPr/>
          </p:nvSpPr>
          <p:spPr>
            <a:xfrm>
              <a:off x="4794135" y="1481495"/>
              <a:ext cx="1704975" cy="1754505"/>
            </a:xfrm>
            <a:custGeom>
              <a:avLst/>
              <a:gdLst/>
              <a:ahLst/>
              <a:cxnLst/>
              <a:rect l="l" t="t" r="r" b="b"/>
              <a:pathLst>
                <a:path w="1704975" h="1754504">
                  <a:moveTo>
                    <a:pt x="852220" y="0"/>
                  </a:moveTo>
                  <a:lnTo>
                    <a:pt x="805461" y="1297"/>
                  </a:lnTo>
                  <a:lnTo>
                    <a:pt x="759362" y="5146"/>
                  </a:lnTo>
                  <a:lnTo>
                    <a:pt x="713986" y="11478"/>
                  </a:lnTo>
                  <a:lnTo>
                    <a:pt x="669399" y="20228"/>
                  </a:lnTo>
                  <a:lnTo>
                    <a:pt x="625667" y="31327"/>
                  </a:lnTo>
                  <a:lnTo>
                    <a:pt x="582853" y="44710"/>
                  </a:lnTo>
                  <a:lnTo>
                    <a:pt x="541024" y="60310"/>
                  </a:lnTo>
                  <a:lnTo>
                    <a:pt x="500243" y="78059"/>
                  </a:lnTo>
                  <a:lnTo>
                    <a:pt x="460576" y="97890"/>
                  </a:lnTo>
                  <a:lnTo>
                    <a:pt x="422089" y="119738"/>
                  </a:lnTo>
                  <a:lnTo>
                    <a:pt x="384845" y="143534"/>
                  </a:lnTo>
                  <a:lnTo>
                    <a:pt x="348910" y="169212"/>
                  </a:lnTo>
                  <a:lnTo>
                    <a:pt x="314350" y="196706"/>
                  </a:lnTo>
                  <a:lnTo>
                    <a:pt x="281228" y="225948"/>
                  </a:lnTo>
                  <a:lnTo>
                    <a:pt x="249610" y="256871"/>
                  </a:lnTo>
                  <a:lnTo>
                    <a:pt x="219561" y="289409"/>
                  </a:lnTo>
                  <a:lnTo>
                    <a:pt x="191145" y="323495"/>
                  </a:lnTo>
                  <a:lnTo>
                    <a:pt x="164429" y="359061"/>
                  </a:lnTo>
                  <a:lnTo>
                    <a:pt x="139477"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8"/>
                  </a:lnTo>
                  <a:lnTo>
                    <a:pt x="75852" y="1239235"/>
                  </a:lnTo>
                  <a:lnTo>
                    <a:pt x="95123" y="1280056"/>
                  </a:lnTo>
                  <a:lnTo>
                    <a:pt x="116353" y="1319663"/>
                  </a:lnTo>
                  <a:lnTo>
                    <a:pt x="139477" y="1357990"/>
                  </a:lnTo>
                  <a:lnTo>
                    <a:pt x="164429" y="1394971"/>
                  </a:lnTo>
                  <a:lnTo>
                    <a:pt x="191145" y="1430537"/>
                  </a:lnTo>
                  <a:lnTo>
                    <a:pt x="219561" y="1464622"/>
                  </a:lnTo>
                  <a:lnTo>
                    <a:pt x="249610" y="1497160"/>
                  </a:lnTo>
                  <a:lnTo>
                    <a:pt x="281228" y="1528083"/>
                  </a:lnTo>
                  <a:lnTo>
                    <a:pt x="314350" y="1557325"/>
                  </a:lnTo>
                  <a:lnTo>
                    <a:pt x="348910" y="1584818"/>
                  </a:lnTo>
                  <a:lnTo>
                    <a:pt x="384845" y="1610497"/>
                  </a:lnTo>
                  <a:lnTo>
                    <a:pt x="422089" y="1634293"/>
                  </a:lnTo>
                  <a:lnTo>
                    <a:pt x="460576" y="1656140"/>
                  </a:lnTo>
                  <a:lnTo>
                    <a:pt x="500243" y="1675972"/>
                  </a:lnTo>
                  <a:lnTo>
                    <a:pt x="541024" y="1693721"/>
                  </a:lnTo>
                  <a:lnTo>
                    <a:pt x="582853" y="1709320"/>
                  </a:lnTo>
                  <a:lnTo>
                    <a:pt x="625667" y="1722703"/>
                  </a:lnTo>
                  <a:lnTo>
                    <a:pt x="669399" y="1733803"/>
                  </a:lnTo>
                  <a:lnTo>
                    <a:pt x="713986" y="1742552"/>
                  </a:lnTo>
                  <a:lnTo>
                    <a:pt x="759362" y="1748885"/>
                  </a:lnTo>
                  <a:lnTo>
                    <a:pt x="805461" y="1752733"/>
                  </a:lnTo>
                  <a:lnTo>
                    <a:pt x="852220" y="1754031"/>
                  </a:lnTo>
                  <a:lnTo>
                    <a:pt x="898979" y="1752733"/>
                  </a:lnTo>
                  <a:lnTo>
                    <a:pt x="945079" y="1748885"/>
                  </a:lnTo>
                  <a:lnTo>
                    <a:pt x="990455" y="1742552"/>
                  </a:lnTo>
                  <a:lnTo>
                    <a:pt x="1035042" y="1733803"/>
                  </a:lnTo>
                  <a:lnTo>
                    <a:pt x="1078775" y="1722703"/>
                  </a:lnTo>
                  <a:lnTo>
                    <a:pt x="1121588" y="1709320"/>
                  </a:lnTo>
                  <a:lnTo>
                    <a:pt x="1163418" y="1693721"/>
                  </a:lnTo>
                  <a:lnTo>
                    <a:pt x="1204199" y="1675972"/>
                  </a:lnTo>
                  <a:lnTo>
                    <a:pt x="1243866" y="1656140"/>
                  </a:lnTo>
                  <a:lnTo>
                    <a:pt x="1282353" y="1634293"/>
                  </a:lnTo>
                  <a:lnTo>
                    <a:pt x="1319597" y="1610497"/>
                  </a:lnTo>
                  <a:lnTo>
                    <a:pt x="1355532" y="1584818"/>
                  </a:lnTo>
                  <a:lnTo>
                    <a:pt x="1390093" y="1557325"/>
                  </a:lnTo>
                  <a:lnTo>
                    <a:pt x="1423215" y="1528083"/>
                  </a:lnTo>
                  <a:lnTo>
                    <a:pt x="1454833" y="1497160"/>
                  </a:lnTo>
                  <a:lnTo>
                    <a:pt x="1484882" y="1464622"/>
                  </a:lnTo>
                  <a:lnTo>
                    <a:pt x="1513298" y="1430537"/>
                  </a:lnTo>
                  <a:lnTo>
                    <a:pt x="1540014" y="1394971"/>
                  </a:lnTo>
                  <a:lnTo>
                    <a:pt x="1564967" y="1357990"/>
                  </a:lnTo>
                  <a:lnTo>
                    <a:pt x="1588091" y="1319663"/>
                  </a:lnTo>
                  <a:lnTo>
                    <a:pt x="1609321" y="1280056"/>
                  </a:lnTo>
                  <a:lnTo>
                    <a:pt x="1628592" y="1239235"/>
                  </a:lnTo>
                  <a:lnTo>
                    <a:pt x="1645839" y="1197268"/>
                  </a:lnTo>
                  <a:lnTo>
                    <a:pt x="1660998" y="1154222"/>
                  </a:lnTo>
                  <a:lnTo>
                    <a:pt x="1674002" y="1110163"/>
                  </a:lnTo>
                  <a:lnTo>
                    <a:pt x="1684788" y="1065158"/>
                  </a:lnTo>
                  <a:lnTo>
                    <a:pt x="1693291" y="1019274"/>
                  </a:lnTo>
                  <a:lnTo>
                    <a:pt x="1699444" y="972578"/>
                  </a:lnTo>
                  <a:lnTo>
                    <a:pt x="1703184" y="925136"/>
                  </a:lnTo>
                  <a:lnTo>
                    <a:pt x="1704445" y="877017"/>
                  </a:lnTo>
                  <a:lnTo>
                    <a:pt x="1703184" y="828897"/>
                  </a:lnTo>
                  <a:lnTo>
                    <a:pt x="1699444" y="781456"/>
                  </a:lnTo>
                  <a:lnTo>
                    <a:pt x="1693291" y="734760"/>
                  </a:lnTo>
                  <a:lnTo>
                    <a:pt x="1684788" y="688876"/>
                  </a:lnTo>
                  <a:lnTo>
                    <a:pt x="1674002" y="643870"/>
                  </a:lnTo>
                  <a:lnTo>
                    <a:pt x="1660998" y="599811"/>
                  </a:lnTo>
                  <a:lnTo>
                    <a:pt x="1645839" y="556764"/>
                  </a:lnTo>
                  <a:lnTo>
                    <a:pt x="1628592" y="514797"/>
                  </a:lnTo>
                  <a:lnTo>
                    <a:pt x="1609321" y="473976"/>
                  </a:lnTo>
                  <a:lnTo>
                    <a:pt x="1588091" y="434369"/>
                  </a:lnTo>
                  <a:lnTo>
                    <a:pt x="1564967" y="396041"/>
                  </a:lnTo>
                  <a:lnTo>
                    <a:pt x="1540014" y="359061"/>
                  </a:lnTo>
                  <a:lnTo>
                    <a:pt x="1513298" y="323495"/>
                  </a:lnTo>
                  <a:lnTo>
                    <a:pt x="1484882" y="289409"/>
                  </a:lnTo>
                  <a:lnTo>
                    <a:pt x="1454833" y="256871"/>
                  </a:lnTo>
                  <a:lnTo>
                    <a:pt x="1423215" y="225948"/>
                  </a:lnTo>
                  <a:lnTo>
                    <a:pt x="1390093" y="196706"/>
                  </a:lnTo>
                  <a:lnTo>
                    <a:pt x="1355532" y="169212"/>
                  </a:lnTo>
                  <a:lnTo>
                    <a:pt x="1319597" y="143534"/>
                  </a:lnTo>
                  <a:lnTo>
                    <a:pt x="1282353" y="119738"/>
                  </a:lnTo>
                  <a:lnTo>
                    <a:pt x="1243866" y="97890"/>
                  </a:lnTo>
                  <a:lnTo>
                    <a:pt x="1204199" y="78059"/>
                  </a:lnTo>
                  <a:lnTo>
                    <a:pt x="1163418" y="60310"/>
                  </a:lnTo>
                  <a:lnTo>
                    <a:pt x="1121588" y="44710"/>
                  </a:lnTo>
                  <a:lnTo>
                    <a:pt x="1078775" y="31327"/>
                  </a:lnTo>
                  <a:lnTo>
                    <a:pt x="1035042" y="20228"/>
                  </a:lnTo>
                  <a:lnTo>
                    <a:pt x="990455" y="11478"/>
                  </a:lnTo>
                  <a:lnTo>
                    <a:pt x="945079" y="5146"/>
                  </a:lnTo>
                  <a:lnTo>
                    <a:pt x="898979" y="1297"/>
                  </a:lnTo>
                  <a:lnTo>
                    <a:pt x="852220"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object 31">
              <a:extLst>
                <a:ext uri="{FF2B5EF4-FFF2-40B4-BE49-F238E27FC236}">
                  <a16:creationId xmlns:a16="http://schemas.microsoft.com/office/drawing/2014/main" id="{97AD7F57-B626-4C59-AF04-762B6721B2D1}"/>
                </a:ext>
              </a:extLst>
            </p:cNvPr>
            <p:cNvSpPr/>
            <p:nvPr/>
          </p:nvSpPr>
          <p:spPr>
            <a:xfrm>
              <a:off x="4794135" y="1481495"/>
              <a:ext cx="1704975" cy="1754505"/>
            </a:xfrm>
            <a:custGeom>
              <a:avLst/>
              <a:gdLst/>
              <a:ahLst/>
              <a:cxnLst/>
              <a:rect l="l" t="t" r="r" b="b"/>
              <a:pathLst>
                <a:path w="1704975" h="1754504">
                  <a:moveTo>
                    <a:pt x="852220" y="0"/>
                  </a:moveTo>
                  <a:lnTo>
                    <a:pt x="898979" y="1297"/>
                  </a:lnTo>
                  <a:lnTo>
                    <a:pt x="945079" y="5146"/>
                  </a:lnTo>
                  <a:lnTo>
                    <a:pt x="990455" y="11478"/>
                  </a:lnTo>
                  <a:lnTo>
                    <a:pt x="1035042" y="20228"/>
                  </a:lnTo>
                  <a:lnTo>
                    <a:pt x="1078775" y="31327"/>
                  </a:lnTo>
                  <a:lnTo>
                    <a:pt x="1121588" y="44710"/>
                  </a:lnTo>
                  <a:lnTo>
                    <a:pt x="1163418" y="60310"/>
                  </a:lnTo>
                  <a:lnTo>
                    <a:pt x="1204199" y="78059"/>
                  </a:lnTo>
                  <a:lnTo>
                    <a:pt x="1243866" y="97890"/>
                  </a:lnTo>
                  <a:lnTo>
                    <a:pt x="1282353" y="119738"/>
                  </a:lnTo>
                  <a:lnTo>
                    <a:pt x="1319597" y="143534"/>
                  </a:lnTo>
                  <a:lnTo>
                    <a:pt x="1355532" y="169212"/>
                  </a:lnTo>
                  <a:lnTo>
                    <a:pt x="1390093" y="196706"/>
                  </a:lnTo>
                  <a:lnTo>
                    <a:pt x="1423215" y="225948"/>
                  </a:lnTo>
                  <a:lnTo>
                    <a:pt x="1454833" y="256871"/>
                  </a:lnTo>
                  <a:lnTo>
                    <a:pt x="1484882" y="289409"/>
                  </a:lnTo>
                  <a:lnTo>
                    <a:pt x="1513298" y="323495"/>
                  </a:lnTo>
                  <a:lnTo>
                    <a:pt x="1540014" y="359061"/>
                  </a:lnTo>
                  <a:lnTo>
                    <a:pt x="1564967" y="396041"/>
                  </a:lnTo>
                  <a:lnTo>
                    <a:pt x="1588091" y="434369"/>
                  </a:lnTo>
                  <a:lnTo>
                    <a:pt x="1609321" y="473976"/>
                  </a:lnTo>
                  <a:lnTo>
                    <a:pt x="1628592" y="514797"/>
                  </a:lnTo>
                  <a:lnTo>
                    <a:pt x="1645839" y="556764"/>
                  </a:lnTo>
                  <a:lnTo>
                    <a:pt x="1660998" y="599811"/>
                  </a:lnTo>
                  <a:lnTo>
                    <a:pt x="1674002" y="643870"/>
                  </a:lnTo>
                  <a:lnTo>
                    <a:pt x="1684788" y="688876"/>
                  </a:lnTo>
                  <a:lnTo>
                    <a:pt x="1693291" y="734760"/>
                  </a:lnTo>
                  <a:lnTo>
                    <a:pt x="1699444" y="781456"/>
                  </a:lnTo>
                  <a:lnTo>
                    <a:pt x="1703184" y="828897"/>
                  </a:lnTo>
                  <a:lnTo>
                    <a:pt x="1704445" y="877017"/>
                  </a:lnTo>
                  <a:lnTo>
                    <a:pt x="1703184" y="925136"/>
                  </a:lnTo>
                  <a:lnTo>
                    <a:pt x="1699444" y="972578"/>
                  </a:lnTo>
                  <a:lnTo>
                    <a:pt x="1693291" y="1019274"/>
                  </a:lnTo>
                  <a:lnTo>
                    <a:pt x="1684788" y="1065158"/>
                  </a:lnTo>
                  <a:lnTo>
                    <a:pt x="1674002" y="1110163"/>
                  </a:lnTo>
                  <a:lnTo>
                    <a:pt x="1660998" y="1154222"/>
                  </a:lnTo>
                  <a:lnTo>
                    <a:pt x="1645839" y="1197268"/>
                  </a:lnTo>
                  <a:lnTo>
                    <a:pt x="1628592" y="1239235"/>
                  </a:lnTo>
                  <a:lnTo>
                    <a:pt x="1609321" y="1280056"/>
                  </a:lnTo>
                  <a:lnTo>
                    <a:pt x="1588091" y="1319663"/>
                  </a:lnTo>
                  <a:lnTo>
                    <a:pt x="1564967" y="1357990"/>
                  </a:lnTo>
                  <a:lnTo>
                    <a:pt x="1540014" y="1394971"/>
                  </a:lnTo>
                  <a:lnTo>
                    <a:pt x="1513298" y="1430537"/>
                  </a:lnTo>
                  <a:lnTo>
                    <a:pt x="1484882" y="1464622"/>
                  </a:lnTo>
                  <a:lnTo>
                    <a:pt x="1454833" y="1497160"/>
                  </a:lnTo>
                  <a:lnTo>
                    <a:pt x="1423215" y="1528083"/>
                  </a:lnTo>
                  <a:lnTo>
                    <a:pt x="1390093" y="1557325"/>
                  </a:lnTo>
                  <a:lnTo>
                    <a:pt x="1355532" y="1584818"/>
                  </a:lnTo>
                  <a:lnTo>
                    <a:pt x="1319597" y="1610497"/>
                  </a:lnTo>
                  <a:lnTo>
                    <a:pt x="1282353" y="1634293"/>
                  </a:lnTo>
                  <a:lnTo>
                    <a:pt x="1243866" y="1656140"/>
                  </a:lnTo>
                  <a:lnTo>
                    <a:pt x="1204199" y="1675972"/>
                  </a:lnTo>
                  <a:lnTo>
                    <a:pt x="1163418" y="1693721"/>
                  </a:lnTo>
                  <a:lnTo>
                    <a:pt x="1121588" y="1709320"/>
                  </a:lnTo>
                  <a:lnTo>
                    <a:pt x="1078775" y="1722703"/>
                  </a:lnTo>
                  <a:lnTo>
                    <a:pt x="1035042" y="1733803"/>
                  </a:lnTo>
                  <a:lnTo>
                    <a:pt x="990455" y="1742552"/>
                  </a:lnTo>
                  <a:lnTo>
                    <a:pt x="945079" y="1748885"/>
                  </a:lnTo>
                  <a:lnTo>
                    <a:pt x="898979" y="1752733"/>
                  </a:lnTo>
                  <a:lnTo>
                    <a:pt x="852220" y="1754031"/>
                  </a:lnTo>
                  <a:lnTo>
                    <a:pt x="805461" y="1752733"/>
                  </a:lnTo>
                  <a:lnTo>
                    <a:pt x="759362" y="1748885"/>
                  </a:lnTo>
                  <a:lnTo>
                    <a:pt x="713986" y="1742552"/>
                  </a:lnTo>
                  <a:lnTo>
                    <a:pt x="669399" y="1733803"/>
                  </a:lnTo>
                  <a:lnTo>
                    <a:pt x="625667" y="1722703"/>
                  </a:lnTo>
                  <a:lnTo>
                    <a:pt x="582853" y="1709320"/>
                  </a:lnTo>
                  <a:lnTo>
                    <a:pt x="541024" y="1693721"/>
                  </a:lnTo>
                  <a:lnTo>
                    <a:pt x="500243" y="1675972"/>
                  </a:lnTo>
                  <a:lnTo>
                    <a:pt x="460576" y="1656140"/>
                  </a:lnTo>
                  <a:lnTo>
                    <a:pt x="422089" y="1634293"/>
                  </a:lnTo>
                  <a:lnTo>
                    <a:pt x="384845" y="1610497"/>
                  </a:lnTo>
                  <a:lnTo>
                    <a:pt x="348910" y="1584818"/>
                  </a:lnTo>
                  <a:lnTo>
                    <a:pt x="314350" y="1557325"/>
                  </a:lnTo>
                  <a:lnTo>
                    <a:pt x="281228" y="1528083"/>
                  </a:lnTo>
                  <a:lnTo>
                    <a:pt x="249610" y="1497160"/>
                  </a:lnTo>
                  <a:lnTo>
                    <a:pt x="219561" y="1464622"/>
                  </a:lnTo>
                  <a:lnTo>
                    <a:pt x="191145" y="1430537"/>
                  </a:lnTo>
                  <a:lnTo>
                    <a:pt x="164429" y="1394971"/>
                  </a:lnTo>
                  <a:lnTo>
                    <a:pt x="139477" y="1357990"/>
                  </a:lnTo>
                  <a:lnTo>
                    <a:pt x="116353" y="1319663"/>
                  </a:lnTo>
                  <a:lnTo>
                    <a:pt x="95123" y="1280056"/>
                  </a:lnTo>
                  <a:lnTo>
                    <a:pt x="75852" y="1239235"/>
                  </a:lnTo>
                  <a:lnTo>
                    <a:pt x="58605" y="1197268"/>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7" y="396041"/>
                  </a:lnTo>
                  <a:lnTo>
                    <a:pt x="164429" y="359061"/>
                  </a:lnTo>
                  <a:lnTo>
                    <a:pt x="191145" y="323495"/>
                  </a:lnTo>
                  <a:lnTo>
                    <a:pt x="219561" y="289409"/>
                  </a:lnTo>
                  <a:lnTo>
                    <a:pt x="249610" y="256871"/>
                  </a:lnTo>
                  <a:lnTo>
                    <a:pt x="281228" y="225948"/>
                  </a:lnTo>
                  <a:lnTo>
                    <a:pt x="314350" y="196706"/>
                  </a:lnTo>
                  <a:lnTo>
                    <a:pt x="348910" y="169212"/>
                  </a:lnTo>
                  <a:lnTo>
                    <a:pt x="384845" y="143534"/>
                  </a:lnTo>
                  <a:lnTo>
                    <a:pt x="422089" y="119738"/>
                  </a:lnTo>
                  <a:lnTo>
                    <a:pt x="460576" y="97890"/>
                  </a:lnTo>
                  <a:lnTo>
                    <a:pt x="500243" y="78059"/>
                  </a:lnTo>
                  <a:lnTo>
                    <a:pt x="541024" y="60310"/>
                  </a:lnTo>
                  <a:lnTo>
                    <a:pt x="582853" y="44710"/>
                  </a:lnTo>
                  <a:lnTo>
                    <a:pt x="625667" y="31327"/>
                  </a:lnTo>
                  <a:lnTo>
                    <a:pt x="669399" y="20228"/>
                  </a:lnTo>
                  <a:lnTo>
                    <a:pt x="713986" y="11478"/>
                  </a:lnTo>
                  <a:lnTo>
                    <a:pt x="759362" y="5146"/>
                  </a:lnTo>
                  <a:lnTo>
                    <a:pt x="805461" y="1297"/>
                  </a:lnTo>
                  <a:lnTo>
                    <a:pt x="852220"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bject 32">
              <a:extLst>
                <a:ext uri="{FF2B5EF4-FFF2-40B4-BE49-F238E27FC236}">
                  <a16:creationId xmlns:a16="http://schemas.microsoft.com/office/drawing/2014/main" id="{EB950301-59C2-402E-9D5A-2A3C9D23A27A}"/>
                </a:ext>
              </a:extLst>
            </p:cNvPr>
            <p:cNvSpPr/>
            <p:nvPr/>
          </p:nvSpPr>
          <p:spPr>
            <a:xfrm>
              <a:off x="5587090" y="1456990"/>
              <a:ext cx="930910" cy="918210"/>
            </a:xfrm>
            <a:custGeom>
              <a:avLst/>
              <a:gdLst/>
              <a:ahLst/>
              <a:cxnLst/>
              <a:rect l="l" t="t" r="r" b="b"/>
              <a:pathLst>
                <a:path w="930910" h="918209">
                  <a:moveTo>
                    <a:pt x="338760" y="49009"/>
                  </a:moveTo>
                  <a:lnTo>
                    <a:pt x="51335" y="49009"/>
                  </a:lnTo>
                  <a:lnTo>
                    <a:pt x="102258" y="50450"/>
                  </a:lnTo>
                  <a:lnTo>
                    <a:pt x="152654" y="55048"/>
                  </a:lnTo>
                  <a:lnTo>
                    <a:pt x="202405" y="62748"/>
                  </a:lnTo>
                  <a:lnTo>
                    <a:pt x="251395" y="73497"/>
                  </a:lnTo>
                  <a:lnTo>
                    <a:pt x="299507" y="87239"/>
                  </a:lnTo>
                  <a:lnTo>
                    <a:pt x="346625" y="103921"/>
                  </a:lnTo>
                  <a:lnTo>
                    <a:pt x="392631" y="123488"/>
                  </a:lnTo>
                  <a:lnTo>
                    <a:pt x="437410" y="145885"/>
                  </a:lnTo>
                  <a:lnTo>
                    <a:pt x="480845" y="171057"/>
                  </a:lnTo>
                  <a:lnTo>
                    <a:pt x="522819" y="198952"/>
                  </a:lnTo>
                  <a:lnTo>
                    <a:pt x="563215" y="229513"/>
                  </a:lnTo>
                  <a:lnTo>
                    <a:pt x="601917" y="262686"/>
                  </a:lnTo>
                  <a:lnTo>
                    <a:pt x="638808" y="298418"/>
                  </a:lnTo>
                  <a:lnTo>
                    <a:pt x="672159" y="334789"/>
                  </a:lnTo>
                  <a:lnTo>
                    <a:pt x="703172" y="372805"/>
                  </a:lnTo>
                  <a:lnTo>
                    <a:pt x="731815" y="412357"/>
                  </a:lnTo>
                  <a:lnTo>
                    <a:pt x="758056" y="453338"/>
                  </a:lnTo>
                  <a:lnTo>
                    <a:pt x="781863" y="495638"/>
                  </a:lnTo>
                  <a:lnTo>
                    <a:pt x="803204" y="539148"/>
                  </a:lnTo>
                  <a:lnTo>
                    <a:pt x="822046" y="583762"/>
                  </a:lnTo>
                  <a:lnTo>
                    <a:pt x="838357" y="629369"/>
                  </a:lnTo>
                  <a:lnTo>
                    <a:pt x="852106" y="675863"/>
                  </a:lnTo>
                  <a:lnTo>
                    <a:pt x="863260" y="723133"/>
                  </a:lnTo>
                  <a:lnTo>
                    <a:pt x="871790" y="771103"/>
                  </a:lnTo>
                  <a:lnTo>
                    <a:pt x="877654" y="819572"/>
                  </a:lnTo>
                  <a:lnTo>
                    <a:pt x="880830" y="868524"/>
                  </a:lnTo>
                  <a:lnTo>
                    <a:pt x="881283" y="917820"/>
                  </a:lnTo>
                  <a:lnTo>
                    <a:pt x="893443" y="916202"/>
                  </a:lnTo>
                  <a:lnTo>
                    <a:pt x="905746" y="915238"/>
                  </a:lnTo>
                  <a:lnTo>
                    <a:pt x="918082" y="914929"/>
                  </a:lnTo>
                  <a:lnTo>
                    <a:pt x="930339" y="914929"/>
                  </a:lnTo>
                  <a:lnTo>
                    <a:pt x="929794" y="866863"/>
                  </a:lnTo>
                  <a:lnTo>
                    <a:pt x="926763" y="818774"/>
                  </a:lnTo>
                  <a:lnTo>
                    <a:pt x="921274" y="771073"/>
                  </a:lnTo>
                  <a:lnTo>
                    <a:pt x="913367" y="723940"/>
                  </a:lnTo>
                  <a:lnTo>
                    <a:pt x="903056" y="677375"/>
                  </a:lnTo>
                  <a:lnTo>
                    <a:pt x="890371" y="631498"/>
                  </a:lnTo>
                  <a:lnTo>
                    <a:pt x="875339" y="586397"/>
                  </a:lnTo>
                  <a:lnTo>
                    <a:pt x="857988" y="542164"/>
                  </a:lnTo>
                  <a:lnTo>
                    <a:pt x="838345" y="498887"/>
                  </a:lnTo>
                  <a:lnTo>
                    <a:pt x="816436" y="456656"/>
                  </a:lnTo>
                  <a:lnTo>
                    <a:pt x="792288" y="415562"/>
                  </a:lnTo>
                  <a:lnTo>
                    <a:pt x="765928" y="375693"/>
                  </a:lnTo>
                  <a:lnTo>
                    <a:pt x="737384" y="337139"/>
                  </a:lnTo>
                  <a:lnTo>
                    <a:pt x="706681" y="299990"/>
                  </a:lnTo>
                  <a:lnTo>
                    <a:pt x="673848" y="264336"/>
                  </a:lnTo>
                  <a:lnTo>
                    <a:pt x="638927" y="230308"/>
                  </a:lnTo>
                  <a:lnTo>
                    <a:pt x="602234" y="198271"/>
                  </a:lnTo>
                  <a:lnTo>
                    <a:pt x="563853" y="168310"/>
                  </a:lnTo>
                  <a:lnTo>
                    <a:pt x="523865" y="140511"/>
                  </a:lnTo>
                  <a:lnTo>
                    <a:pt x="482353" y="114957"/>
                  </a:lnTo>
                  <a:lnTo>
                    <a:pt x="439398" y="91733"/>
                  </a:lnTo>
                  <a:lnTo>
                    <a:pt x="395083" y="70925"/>
                  </a:lnTo>
                  <a:lnTo>
                    <a:pt x="349491" y="52616"/>
                  </a:lnTo>
                  <a:lnTo>
                    <a:pt x="338760" y="49009"/>
                  </a:lnTo>
                  <a:close/>
                </a:path>
                <a:path w="930910" h="918209">
                  <a:moveTo>
                    <a:pt x="930339" y="914929"/>
                  </a:moveTo>
                  <a:lnTo>
                    <a:pt x="918082" y="914929"/>
                  </a:lnTo>
                  <a:lnTo>
                    <a:pt x="930343" y="915281"/>
                  </a:lnTo>
                  <a:lnTo>
                    <a:pt x="930339" y="914929"/>
                  </a:lnTo>
                  <a:close/>
                </a:path>
                <a:path w="930910" h="918209">
                  <a:moveTo>
                    <a:pt x="53714" y="0"/>
                  </a:moveTo>
                  <a:lnTo>
                    <a:pt x="6385" y="1299"/>
                  </a:lnTo>
                  <a:lnTo>
                    <a:pt x="5385" y="8283"/>
                  </a:lnTo>
                  <a:lnTo>
                    <a:pt x="4168" y="15320"/>
                  </a:lnTo>
                  <a:lnTo>
                    <a:pt x="2726" y="22408"/>
                  </a:lnTo>
                  <a:lnTo>
                    <a:pt x="1054" y="29545"/>
                  </a:lnTo>
                  <a:lnTo>
                    <a:pt x="1054" y="37647"/>
                  </a:lnTo>
                  <a:lnTo>
                    <a:pt x="640" y="44552"/>
                  </a:lnTo>
                  <a:lnTo>
                    <a:pt x="0" y="50780"/>
                  </a:lnTo>
                  <a:lnTo>
                    <a:pt x="51335" y="49009"/>
                  </a:lnTo>
                  <a:lnTo>
                    <a:pt x="338760" y="49009"/>
                  </a:lnTo>
                  <a:lnTo>
                    <a:pt x="302703" y="36892"/>
                  </a:lnTo>
                  <a:lnTo>
                    <a:pt x="254803" y="23836"/>
                  </a:lnTo>
                  <a:lnTo>
                    <a:pt x="205871" y="13535"/>
                  </a:lnTo>
                  <a:lnTo>
                    <a:pt x="155991" y="6072"/>
                  </a:lnTo>
                  <a:lnTo>
                    <a:pt x="105245" y="1532"/>
                  </a:lnTo>
                  <a:lnTo>
                    <a:pt x="53714"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bject 33">
              <a:extLst>
                <a:ext uri="{FF2B5EF4-FFF2-40B4-BE49-F238E27FC236}">
                  <a16:creationId xmlns:a16="http://schemas.microsoft.com/office/drawing/2014/main" id="{E22C46A9-0DC6-4FBA-8ACD-1A64A73D5CD7}"/>
                </a:ext>
              </a:extLst>
            </p:cNvPr>
            <p:cNvSpPr txBox="1"/>
            <p:nvPr/>
          </p:nvSpPr>
          <p:spPr>
            <a:xfrm>
              <a:off x="5061371" y="1492346"/>
              <a:ext cx="1165225" cy="1078842"/>
            </a:xfrm>
            <a:prstGeom prst="rect">
              <a:avLst/>
            </a:prstGeom>
          </p:spPr>
          <p:txBody>
            <a:bodyPr vert="horz" wrap="square" lIns="0" tIns="219710" rIns="0" bIns="0" rtlCol="0">
              <a:spAutoFit/>
            </a:bodyPr>
            <a:lstStyle/>
            <a:p>
              <a:pPr marL="131445" marR="0" lvl="0" indent="0" algn="ctr" defTabSz="914400" rtl="0" eaLnBrk="1" fontAlgn="auto" latinLnBrk="0" hangingPunct="1">
                <a:lnSpc>
                  <a:spcPct val="100000"/>
                </a:lnSpc>
                <a:spcBef>
                  <a:spcPts val="1730"/>
                </a:spcBef>
                <a:spcAft>
                  <a:spcPts val="0"/>
                </a:spcAft>
                <a:buClrTx/>
                <a:buSzTx/>
                <a:buFontTx/>
                <a:buNone/>
                <a:tabLst/>
                <a:defRPr/>
              </a:pPr>
              <a:r>
                <a:rPr kumimoji="0" sz="4000" b="1" i="0" u="none" strike="noStrike" kern="1200" cap="none" spc="-330" normalizeH="0" baseline="0" noProof="0" dirty="0">
                  <a:ln>
                    <a:noFill/>
                  </a:ln>
                  <a:solidFill>
                    <a:srgbClr val="F58634"/>
                  </a:solidFill>
                  <a:effectLst/>
                  <a:uLnTx/>
                  <a:uFillTx/>
                  <a:latin typeface="Times New Roman"/>
                  <a:ea typeface="+mn-ea"/>
                  <a:cs typeface="Times New Roman"/>
                </a:rPr>
                <a:t>26%</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 marR="5080" lvl="0" indent="-23495" algn="ctr" defTabSz="914400" rtl="0" eaLnBrk="1" fontAlgn="auto" latinLnBrk="0" hangingPunct="1">
                <a:lnSpc>
                  <a:spcPct val="100000"/>
                </a:lnSpc>
                <a:spcBef>
                  <a:spcPts val="695"/>
                </a:spcBef>
                <a:spcAft>
                  <a:spcPts val="0"/>
                </a:spcAft>
                <a:buClrTx/>
                <a:buSzTx/>
                <a:buFontTx/>
                <a:buNone/>
                <a:tabLst/>
                <a:defRPr/>
              </a:pPr>
              <a:r>
                <a:rPr kumimoji="0" sz="2000" b="1" i="0" u="none" strike="noStrike" kern="1200" cap="none" spc="-120" normalizeH="0" baseline="0" noProof="0" dirty="0">
                  <a:ln>
                    <a:noFill/>
                  </a:ln>
                  <a:solidFill>
                    <a:srgbClr val="373435"/>
                  </a:solidFill>
                  <a:effectLst/>
                  <a:uLnTx/>
                  <a:uFillTx/>
                  <a:latin typeface="Times New Roman"/>
                  <a:ea typeface="+mn-ea"/>
                  <a:cs typeface="Times New Roman"/>
                </a:rPr>
                <a:t>C</a:t>
              </a:r>
              <a:r>
                <a:rPr kumimoji="0" sz="2000" b="1" i="0" u="none" strike="noStrike" kern="1200" cap="none" spc="-10" normalizeH="0" baseline="0" noProof="0" dirty="0">
                  <a:ln>
                    <a:noFill/>
                  </a:ln>
                  <a:solidFill>
                    <a:srgbClr val="373435"/>
                  </a:solidFill>
                  <a:effectLst/>
                  <a:uLnTx/>
                  <a:uFillTx/>
                  <a:latin typeface="Times New Roman"/>
                  <a:ea typeface="+mn-ea"/>
                  <a:cs typeface="Times New Roman"/>
                </a:rPr>
                <a:t>e</a:t>
              </a:r>
              <a:r>
                <a:rPr kumimoji="0" sz="2000" b="1" i="0" u="none" strike="noStrike" kern="1200" cap="none" spc="-85" normalizeH="0" baseline="0" noProof="0" dirty="0">
                  <a:ln>
                    <a:noFill/>
                  </a:ln>
                  <a:solidFill>
                    <a:srgbClr val="373435"/>
                  </a:solidFill>
                  <a:effectLst/>
                  <a:uLnTx/>
                  <a:uFillTx/>
                  <a:latin typeface="Times New Roman"/>
                  <a:ea typeface="+mn-ea"/>
                  <a:cs typeface="Times New Roman"/>
                </a:rPr>
                <a:t>r</a:t>
              </a:r>
              <a:r>
                <a:rPr kumimoji="0" sz="2000" b="1" i="0" u="none" strike="noStrike" kern="1200" cap="none" spc="-35" normalizeH="0" baseline="0" noProof="0" dirty="0">
                  <a:ln>
                    <a:noFill/>
                  </a:ln>
                  <a:solidFill>
                    <a:srgbClr val="373435"/>
                  </a:solidFill>
                  <a:effectLst/>
                  <a:uLnTx/>
                  <a:uFillTx/>
                  <a:latin typeface="Times New Roman"/>
                  <a:ea typeface="+mn-ea"/>
                  <a:cs typeface="Times New Roman"/>
                </a:rPr>
                <a:t>tifi</a:t>
              </a:r>
              <a:r>
                <a:rPr kumimoji="0" sz="2000" b="1" i="0" u="none" strike="noStrike" kern="1200" cap="none" spc="-60" normalizeH="0" baseline="0" noProof="0" dirty="0">
                  <a:ln>
                    <a:noFill/>
                  </a:ln>
                  <a:solidFill>
                    <a:srgbClr val="373435"/>
                  </a:solidFill>
                  <a:effectLst/>
                  <a:uLnTx/>
                  <a:uFillTx/>
                  <a:latin typeface="Times New Roman"/>
                  <a:ea typeface="+mn-ea"/>
                  <a:cs typeface="Times New Roman"/>
                </a:rPr>
                <a:t>c</a:t>
              </a:r>
              <a:r>
                <a:rPr kumimoji="0" sz="2000" b="1" i="0" u="none" strike="noStrike" kern="1200" cap="none" spc="-125" normalizeH="0" baseline="0" noProof="0" dirty="0">
                  <a:ln>
                    <a:noFill/>
                  </a:ln>
                  <a:solidFill>
                    <a:srgbClr val="373435"/>
                  </a:solidFill>
                  <a:effectLst/>
                  <a:uLnTx/>
                  <a:uFillTx/>
                  <a:latin typeface="Times New Roman"/>
                  <a:ea typeface="+mn-ea"/>
                  <a:cs typeface="Times New Roman"/>
                </a:rPr>
                <a:t>a</a:t>
              </a:r>
              <a:r>
                <a:rPr kumimoji="0" sz="2000" b="1" i="0" u="none" strike="noStrike" kern="1200" cap="none" spc="0" normalizeH="0" baseline="0" noProof="0" dirty="0">
                  <a:ln>
                    <a:noFill/>
                  </a:ln>
                  <a:solidFill>
                    <a:srgbClr val="373435"/>
                  </a:solidFill>
                  <a:effectLst/>
                  <a:uLnTx/>
                  <a:uFillTx/>
                  <a:latin typeface="Times New Roman"/>
                  <a:ea typeface="+mn-ea"/>
                  <a:cs typeface="Times New Roman"/>
                </a:rPr>
                <a:t>ti</a:t>
              </a:r>
              <a:r>
                <a:rPr kumimoji="0" sz="2000" b="1" i="0" u="none" strike="noStrike" kern="1200" cap="none" spc="-10" normalizeH="0" baseline="0" noProof="0" dirty="0">
                  <a:ln>
                    <a:noFill/>
                  </a:ln>
                  <a:solidFill>
                    <a:srgbClr val="373435"/>
                  </a:solidFill>
                  <a:effectLst/>
                  <a:uLnTx/>
                  <a:uFillTx/>
                  <a:latin typeface="Times New Roman"/>
                  <a:ea typeface="+mn-ea"/>
                  <a:cs typeface="Times New Roman"/>
                </a:rPr>
                <a:t>o</a:t>
              </a:r>
              <a:r>
                <a:rPr kumimoji="0" sz="2000" b="1" i="0" u="none" strike="noStrike" kern="1200" cap="none" spc="-25" normalizeH="0" baseline="0" noProof="0" dirty="0">
                  <a:ln>
                    <a:noFill/>
                  </a:ln>
                  <a:solidFill>
                    <a:srgbClr val="373435"/>
                  </a:solidFill>
                  <a:effectLst/>
                  <a:uLnTx/>
                  <a:uFillTx/>
                  <a:latin typeface="Times New Roman"/>
                  <a:ea typeface="+mn-ea"/>
                  <a:cs typeface="Times New Roman"/>
                </a:rPr>
                <a:t>n  </a:t>
              </a:r>
              <a:r>
                <a:rPr kumimoji="0" sz="2000" b="1" i="0" u="none" strike="noStrike" kern="1200" cap="none" spc="5" normalizeH="0" baseline="0" noProof="0" dirty="0">
                  <a:ln>
                    <a:noFill/>
                  </a:ln>
                  <a:solidFill>
                    <a:srgbClr val="ED3237"/>
                  </a:solidFill>
                  <a:effectLst/>
                  <a:uLnTx/>
                  <a:uFillTx/>
                  <a:latin typeface="Times New Roman"/>
                  <a:ea typeface="+mn-ea"/>
                  <a:cs typeface="Times New Roman"/>
                </a:rPr>
                <a:t>2,500</a:t>
              </a:r>
              <a:r>
                <a:rPr kumimoji="0" sz="2000" b="1" i="0" u="none" strike="noStrike" kern="1200" cap="none" spc="-220" normalizeH="0" baseline="0" noProof="0" dirty="0">
                  <a:ln>
                    <a:noFill/>
                  </a:ln>
                  <a:solidFill>
                    <a:srgbClr val="ED3237"/>
                  </a:solidFill>
                  <a:effectLst/>
                  <a:uLnTx/>
                  <a:uFillTx/>
                  <a:latin typeface="Times New Roman"/>
                  <a:ea typeface="+mn-ea"/>
                  <a:cs typeface="Times New Roman"/>
                </a:rPr>
                <a:t> </a:t>
              </a:r>
              <a:r>
                <a:rPr kumimoji="0" sz="200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0" name="object 34">
              <a:extLst>
                <a:ext uri="{FF2B5EF4-FFF2-40B4-BE49-F238E27FC236}">
                  <a16:creationId xmlns:a16="http://schemas.microsoft.com/office/drawing/2014/main" id="{155731F4-9024-465B-A49E-70E9243EB618}"/>
                </a:ext>
              </a:extLst>
            </p:cNvPr>
            <p:cNvSpPr/>
            <p:nvPr/>
          </p:nvSpPr>
          <p:spPr>
            <a:xfrm>
              <a:off x="2715333" y="1481495"/>
              <a:ext cx="1704975" cy="1754505"/>
            </a:xfrm>
            <a:custGeom>
              <a:avLst/>
              <a:gdLst/>
              <a:ahLst/>
              <a:cxnLst/>
              <a:rect l="l" t="t" r="r" b="b"/>
              <a:pathLst>
                <a:path w="1704975" h="1754504">
                  <a:moveTo>
                    <a:pt x="852220" y="0"/>
                  </a:moveTo>
                  <a:lnTo>
                    <a:pt x="805461" y="1297"/>
                  </a:lnTo>
                  <a:lnTo>
                    <a:pt x="759362" y="5146"/>
                  </a:lnTo>
                  <a:lnTo>
                    <a:pt x="713986" y="11478"/>
                  </a:lnTo>
                  <a:lnTo>
                    <a:pt x="669399" y="20228"/>
                  </a:lnTo>
                  <a:lnTo>
                    <a:pt x="625667" y="31327"/>
                  </a:lnTo>
                  <a:lnTo>
                    <a:pt x="582853" y="44710"/>
                  </a:lnTo>
                  <a:lnTo>
                    <a:pt x="541024" y="60310"/>
                  </a:lnTo>
                  <a:lnTo>
                    <a:pt x="500243" y="78059"/>
                  </a:lnTo>
                  <a:lnTo>
                    <a:pt x="460576" y="97890"/>
                  </a:lnTo>
                  <a:lnTo>
                    <a:pt x="422089" y="119738"/>
                  </a:lnTo>
                  <a:lnTo>
                    <a:pt x="384845" y="143534"/>
                  </a:lnTo>
                  <a:lnTo>
                    <a:pt x="348910" y="169212"/>
                  </a:lnTo>
                  <a:lnTo>
                    <a:pt x="314350" y="196706"/>
                  </a:lnTo>
                  <a:lnTo>
                    <a:pt x="281228" y="225948"/>
                  </a:lnTo>
                  <a:lnTo>
                    <a:pt x="249610" y="256871"/>
                  </a:lnTo>
                  <a:lnTo>
                    <a:pt x="219561" y="289409"/>
                  </a:lnTo>
                  <a:lnTo>
                    <a:pt x="191145" y="323495"/>
                  </a:lnTo>
                  <a:lnTo>
                    <a:pt x="164429" y="359061"/>
                  </a:lnTo>
                  <a:lnTo>
                    <a:pt x="139477"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8"/>
                  </a:lnTo>
                  <a:lnTo>
                    <a:pt x="75852" y="1239235"/>
                  </a:lnTo>
                  <a:lnTo>
                    <a:pt x="95123" y="1280056"/>
                  </a:lnTo>
                  <a:lnTo>
                    <a:pt x="116353" y="1319663"/>
                  </a:lnTo>
                  <a:lnTo>
                    <a:pt x="139477" y="1357990"/>
                  </a:lnTo>
                  <a:lnTo>
                    <a:pt x="164429" y="1394971"/>
                  </a:lnTo>
                  <a:lnTo>
                    <a:pt x="191145" y="1430537"/>
                  </a:lnTo>
                  <a:lnTo>
                    <a:pt x="219561" y="1464622"/>
                  </a:lnTo>
                  <a:lnTo>
                    <a:pt x="249610" y="1497160"/>
                  </a:lnTo>
                  <a:lnTo>
                    <a:pt x="281228" y="1528083"/>
                  </a:lnTo>
                  <a:lnTo>
                    <a:pt x="314350" y="1557325"/>
                  </a:lnTo>
                  <a:lnTo>
                    <a:pt x="348910" y="1584818"/>
                  </a:lnTo>
                  <a:lnTo>
                    <a:pt x="384845" y="1610497"/>
                  </a:lnTo>
                  <a:lnTo>
                    <a:pt x="422089" y="1634293"/>
                  </a:lnTo>
                  <a:lnTo>
                    <a:pt x="460576" y="1656140"/>
                  </a:lnTo>
                  <a:lnTo>
                    <a:pt x="500243" y="1675972"/>
                  </a:lnTo>
                  <a:lnTo>
                    <a:pt x="541024" y="1693721"/>
                  </a:lnTo>
                  <a:lnTo>
                    <a:pt x="582853" y="1709320"/>
                  </a:lnTo>
                  <a:lnTo>
                    <a:pt x="625667" y="1722703"/>
                  </a:lnTo>
                  <a:lnTo>
                    <a:pt x="669399" y="1733803"/>
                  </a:lnTo>
                  <a:lnTo>
                    <a:pt x="713986" y="1742552"/>
                  </a:lnTo>
                  <a:lnTo>
                    <a:pt x="759362" y="1748885"/>
                  </a:lnTo>
                  <a:lnTo>
                    <a:pt x="805461" y="1752733"/>
                  </a:lnTo>
                  <a:lnTo>
                    <a:pt x="852220" y="1754031"/>
                  </a:lnTo>
                  <a:lnTo>
                    <a:pt x="898979" y="1752733"/>
                  </a:lnTo>
                  <a:lnTo>
                    <a:pt x="945079" y="1748885"/>
                  </a:lnTo>
                  <a:lnTo>
                    <a:pt x="990455" y="1742552"/>
                  </a:lnTo>
                  <a:lnTo>
                    <a:pt x="1035042" y="1733803"/>
                  </a:lnTo>
                  <a:lnTo>
                    <a:pt x="1078774" y="1722703"/>
                  </a:lnTo>
                  <a:lnTo>
                    <a:pt x="1121588" y="1709320"/>
                  </a:lnTo>
                  <a:lnTo>
                    <a:pt x="1163418" y="1693721"/>
                  </a:lnTo>
                  <a:lnTo>
                    <a:pt x="1204198" y="1675972"/>
                  </a:lnTo>
                  <a:lnTo>
                    <a:pt x="1243865" y="1656140"/>
                  </a:lnTo>
                  <a:lnTo>
                    <a:pt x="1282352" y="1634293"/>
                  </a:lnTo>
                  <a:lnTo>
                    <a:pt x="1319596" y="1610497"/>
                  </a:lnTo>
                  <a:lnTo>
                    <a:pt x="1355531" y="1584818"/>
                  </a:lnTo>
                  <a:lnTo>
                    <a:pt x="1390092" y="1557325"/>
                  </a:lnTo>
                  <a:lnTo>
                    <a:pt x="1423213" y="1528083"/>
                  </a:lnTo>
                  <a:lnTo>
                    <a:pt x="1454831" y="1497160"/>
                  </a:lnTo>
                  <a:lnTo>
                    <a:pt x="1484880" y="1464622"/>
                  </a:lnTo>
                  <a:lnTo>
                    <a:pt x="1513296" y="1430537"/>
                  </a:lnTo>
                  <a:lnTo>
                    <a:pt x="1540012" y="1394971"/>
                  </a:lnTo>
                  <a:lnTo>
                    <a:pt x="1564964" y="1357990"/>
                  </a:lnTo>
                  <a:lnTo>
                    <a:pt x="1588088" y="1319663"/>
                  </a:lnTo>
                  <a:lnTo>
                    <a:pt x="1609318" y="1280056"/>
                  </a:lnTo>
                  <a:lnTo>
                    <a:pt x="1628589" y="1239235"/>
                  </a:lnTo>
                  <a:lnTo>
                    <a:pt x="1645836" y="1197268"/>
                  </a:lnTo>
                  <a:lnTo>
                    <a:pt x="1660994" y="1154222"/>
                  </a:lnTo>
                  <a:lnTo>
                    <a:pt x="1673999" y="1110163"/>
                  </a:lnTo>
                  <a:lnTo>
                    <a:pt x="1684785" y="1065158"/>
                  </a:lnTo>
                  <a:lnTo>
                    <a:pt x="1693287" y="1019274"/>
                  </a:lnTo>
                  <a:lnTo>
                    <a:pt x="1699440" y="972578"/>
                  </a:lnTo>
                  <a:lnTo>
                    <a:pt x="1703180" y="925136"/>
                  </a:lnTo>
                  <a:lnTo>
                    <a:pt x="1704441" y="877017"/>
                  </a:lnTo>
                  <a:lnTo>
                    <a:pt x="1703180" y="828897"/>
                  </a:lnTo>
                  <a:lnTo>
                    <a:pt x="1699440" y="781456"/>
                  </a:lnTo>
                  <a:lnTo>
                    <a:pt x="1693287" y="734760"/>
                  </a:lnTo>
                  <a:lnTo>
                    <a:pt x="1684785" y="688876"/>
                  </a:lnTo>
                  <a:lnTo>
                    <a:pt x="1673999" y="643870"/>
                  </a:lnTo>
                  <a:lnTo>
                    <a:pt x="1660994" y="599811"/>
                  </a:lnTo>
                  <a:lnTo>
                    <a:pt x="1645836" y="556764"/>
                  </a:lnTo>
                  <a:lnTo>
                    <a:pt x="1628589" y="514797"/>
                  </a:lnTo>
                  <a:lnTo>
                    <a:pt x="1609318" y="473976"/>
                  </a:lnTo>
                  <a:lnTo>
                    <a:pt x="1588088" y="434369"/>
                  </a:lnTo>
                  <a:lnTo>
                    <a:pt x="1564964" y="396041"/>
                  </a:lnTo>
                  <a:lnTo>
                    <a:pt x="1540012" y="359061"/>
                  </a:lnTo>
                  <a:lnTo>
                    <a:pt x="1513296" y="323495"/>
                  </a:lnTo>
                  <a:lnTo>
                    <a:pt x="1484880" y="289409"/>
                  </a:lnTo>
                  <a:lnTo>
                    <a:pt x="1454831" y="256871"/>
                  </a:lnTo>
                  <a:lnTo>
                    <a:pt x="1423213" y="225948"/>
                  </a:lnTo>
                  <a:lnTo>
                    <a:pt x="1390092" y="196706"/>
                  </a:lnTo>
                  <a:lnTo>
                    <a:pt x="1355531" y="169212"/>
                  </a:lnTo>
                  <a:lnTo>
                    <a:pt x="1319596" y="143534"/>
                  </a:lnTo>
                  <a:lnTo>
                    <a:pt x="1282352" y="119738"/>
                  </a:lnTo>
                  <a:lnTo>
                    <a:pt x="1243865" y="97890"/>
                  </a:lnTo>
                  <a:lnTo>
                    <a:pt x="1204198" y="78059"/>
                  </a:lnTo>
                  <a:lnTo>
                    <a:pt x="1163418" y="60310"/>
                  </a:lnTo>
                  <a:lnTo>
                    <a:pt x="1121588" y="44710"/>
                  </a:lnTo>
                  <a:lnTo>
                    <a:pt x="1078774" y="31327"/>
                  </a:lnTo>
                  <a:lnTo>
                    <a:pt x="1035042" y="20228"/>
                  </a:lnTo>
                  <a:lnTo>
                    <a:pt x="990455" y="11478"/>
                  </a:lnTo>
                  <a:lnTo>
                    <a:pt x="945079" y="5146"/>
                  </a:lnTo>
                  <a:lnTo>
                    <a:pt x="898979" y="1297"/>
                  </a:lnTo>
                  <a:lnTo>
                    <a:pt x="852220"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bject 35">
              <a:extLst>
                <a:ext uri="{FF2B5EF4-FFF2-40B4-BE49-F238E27FC236}">
                  <a16:creationId xmlns:a16="http://schemas.microsoft.com/office/drawing/2014/main" id="{9B35519D-4EFD-4404-AEB1-325E86D2956B}"/>
                </a:ext>
              </a:extLst>
            </p:cNvPr>
            <p:cNvSpPr/>
            <p:nvPr/>
          </p:nvSpPr>
          <p:spPr>
            <a:xfrm>
              <a:off x="2715333" y="1481495"/>
              <a:ext cx="1704975" cy="1754505"/>
            </a:xfrm>
            <a:custGeom>
              <a:avLst/>
              <a:gdLst/>
              <a:ahLst/>
              <a:cxnLst/>
              <a:rect l="l" t="t" r="r" b="b"/>
              <a:pathLst>
                <a:path w="1704975" h="1754504">
                  <a:moveTo>
                    <a:pt x="852220" y="0"/>
                  </a:moveTo>
                  <a:lnTo>
                    <a:pt x="898979" y="1297"/>
                  </a:lnTo>
                  <a:lnTo>
                    <a:pt x="945079" y="5146"/>
                  </a:lnTo>
                  <a:lnTo>
                    <a:pt x="990455" y="11478"/>
                  </a:lnTo>
                  <a:lnTo>
                    <a:pt x="1035042" y="20228"/>
                  </a:lnTo>
                  <a:lnTo>
                    <a:pt x="1078774" y="31327"/>
                  </a:lnTo>
                  <a:lnTo>
                    <a:pt x="1121588" y="44710"/>
                  </a:lnTo>
                  <a:lnTo>
                    <a:pt x="1163418" y="60310"/>
                  </a:lnTo>
                  <a:lnTo>
                    <a:pt x="1204198" y="78059"/>
                  </a:lnTo>
                  <a:lnTo>
                    <a:pt x="1243865" y="97890"/>
                  </a:lnTo>
                  <a:lnTo>
                    <a:pt x="1282352" y="119738"/>
                  </a:lnTo>
                  <a:lnTo>
                    <a:pt x="1319596" y="143534"/>
                  </a:lnTo>
                  <a:lnTo>
                    <a:pt x="1355531" y="169212"/>
                  </a:lnTo>
                  <a:lnTo>
                    <a:pt x="1390092" y="196706"/>
                  </a:lnTo>
                  <a:lnTo>
                    <a:pt x="1423213" y="225948"/>
                  </a:lnTo>
                  <a:lnTo>
                    <a:pt x="1454831" y="256871"/>
                  </a:lnTo>
                  <a:lnTo>
                    <a:pt x="1484880" y="289409"/>
                  </a:lnTo>
                  <a:lnTo>
                    <a:pt x="1513296" y="323495"/>
                  </a:lnTo>
                  <a:lnTo>
                    <a:pt x="1540012" y="359061"/>
                  </a:lnTo>
                  <a:lnTo>
                    <a:pt x="1564964" y="396041"/>
                  </a:lnTo>
                  <a:lnTo>
                    <a:pt x="1588088" y="434369"/>
                  </a:lnTo>
                  <a:lnTo>
                    <a:pt x="1609318" y="473976"/>
                  </a:lnTo>
                  <a:lnTo>
                    <a:pt x="1628589" y="514797"/>
                  </a:lnTo>
                  <a:lnTo>
                    <a:pt x="1645836" y="556764"/>
                  </a:lnTo>
                  <a:lnTo>
                    <a:pt x="1660994" y="599811"/>
                  </a:lnTo>
                  <a:lnTo>
                    <a:pt x="1673999" y="643870"/>
                  </a:lnTo>
                  <a:lnTo>
                    <a:pt x="1684785" y="688876"/>
                  </a:lnTo>
                  <a:lnTo>
                    <a:pt x="1693287" y="734760"/>
                  </a:lnTo>
                  <a:lnTo>
                    <a:pt x="1699440" y="781456"/>
                  </a:lnTo>
                  <a:lnTo>
                    <a:pt x="1703180" y="828897"/>
                  </a:lnTo>
                  <a:lnTo>
                    <a:pt x="1704441" y="877017"/>
                  </a:lnTo>
                  <a:lnTo>
                    <a:pt x="1703180" y="925136"/>
                  </a:lnTo>
                  <a:lnTo>
                    <a:pt x="1699440" y="972578"/>
                  </a:lnTo>
                  <a:lnTo>
                    <a:pt x="1693287" y="1019274"/>
                  </a:lnTo>
                  <a:lnTo>
                    <a:pt x="1684785" y="1065158"/>
                  </a:lnTo>
                  <a:lnTo>
                    <a:pt x="1673999" y="1110163"/>
                  </a:lnTo>
                  <a:lnTo>
                    <a:pt x="1660994" y="1154222"/>
                  </a:lnTo>
                  <a:lnTo>
                    <a:pt x="1645836" y="1197268"/>
                  </a:lnTo>
                  <a:lnTo>
                    <a:pt x="1628589" y="1239235"/>
                  </a:lnTo>
                  <a:lnTo>
                    <a:pt x="1609318" y="1280056"/>
                  </a:lnTo>
                  <a:lnTo>
                    <a:pt x="1588088" y="1319663"/>
                  </a:lnTo>
                  <a:lnTo>
                    <a:pt x="1564964" y="1357990"/>
                  </a:lnTo>
                  <a:lnTo>
                    <a:pt x="1540012" y="1394971"/>
                  </a:lnTo>
                  <a:lnTo>
                    <a:pt x="1513296" y="1430537"/>
                  </a:lnTo>
                  <a:lnTo>
                    <a:pt x="1484880" y="1464622"/>
                  </a:lnTo>
                  <a:lnTo>
                    <a:pt x="1454831" y="1497160"/>
                  </a:lnTo>
                  <a:lnTo>
                    <a:pt x="1423213" y="1528083"/>
                  </a:lnTo>
                  <a:lnTo>
                    <a:pt x="1390092" y="1557325"/>
                  </a:lnTo>
                  <a:lnTo>
                    <a:pt x="1355531" y="1584818"/>
                  </a:lnTo>
                  <a:lnTo>
                    <a:pt x="1319596" y="1610497"/>
                  </a:lnTo>
                  <a:lnTo>
                    <a:pt x="1282352" y="1634293"/>
                  </a:lnTo>
                  <a:lnTo>
                    <a:pt x="1243865" y="1656140"/>
                  </a:lnTo>
                  <a:lnTo>
                    <a:pt x="1204198" y="1675972"/>
                  </a:lnTo>
                  <a:lnTo>
                    <a:pt x="1163418" y="1693721"/>
                  </a:lnTo>
                  <a:lnTo>
                    <a:pt x="1121588" y="1709320"/>
                  </a:lnTo>
                  <a:lnTo>
                    <a:pt x="1078774" y="1722703"/>
                  </a:lnTo>
                  <a:lnTo>
                    <a:pt x="1035042" y="1733803"/>
                  </a:lnTo>
                  <a:lnTo>
                    <a:pt x="990455" y="1742552"/>
                  </a:lnTo>
                  <a:lnTo>
                    <a:pt x="945079" y="1748885"/>
                  </a:lnTo>
                  <a:lnTo>
                    <a:pt x="898979" y="1752733"/>
                  </a:lnTo>
                  <a:lnTo>
                    <a:pt x="852220" y="1754031"/>
                  </a:lnTo>
                  <a:lnTo>
                    <a:pt x="805461" y="1752733"/>
                  </a:lnTo>
                  <a:lnTo>
                    <a:pt x="759362" y="1748885"/>
                  </a:lnTo>
                  <a:lnTo>
                    <a:pt x="713986" y="1742552"/>
                  </a:lnTo>
                  <a:lnTo>
                    <a:pt x="669399" y="1733803"/>
                  </a:lnTo>
                  <a:lnTo>
                    <a:pt x="625667" y="1722703"/>
                  </a:lnTo>
                  <a:lnTo>
                    <a:pt x="582853" y="1709320"/>
                  </a:lnTo>
                  <a:lnTo>
                    <a:pt x="541024" y="1693721"/>
                  </a:lnTo>
                  <a:lnTo>
                    <a:pt x="500243" y="1675972"/>
                  </a:lnTo>
                  <a:lnTo>
                    <a:pt x="460576" y="1656140"/>
                  </a:lnTo>
                  <a:lnTo>
                    <a:pt x="422089" y="1634293"/>
                  </a:lnTo>
                  <a:lnTo>
                    <a:pt x="384845" y="1610497"/>
                  </a:lnTo>
                  <a:lnTo>
                    <a:pt x="348910" y="1584818"/>
                  </a:lnTo>
                  <a:lnTo>
                    <a:pt x="314350" y="1557325"/>
                  </a:lnTo>
                  <a:lnTo>
                    <a:pt x="281228" y="1528083"/>
                  </a:lnTo>
                  <a:lnTo>
                    <a:pt x="249610" y="1497160"/>
                  </a:lnTo>
                  <a:lnTo>
                    <a:pt x="219561" y="1464622"/>
                  </a:lnTo>
                  <a:lnTo>
                    <a:pt x="191145" y="1430537"/>
                  </a:lnTo>
                  <a:lnTo>
                    <a:pt x="164429" y="1394971"/>
                  </a:lnTo>
                  <a:lnTo>
                    <a:pt x="139477" y="1357990"/>
                  </a:lnTo>
                  <a:lnTo>
                    <a:pt x="116353" y="1319663"/>
                  </a:lnTo>
                  <a:lnTo>
                    <a:pt x="95123" y="1280056"/>
                  </a:lnTo>
                  <a:lnTo>
                    <a:pt x="75852" y="1239235"/>
                  </a:lnTo>
                  <a:lnTo>
                    <a:pt x="58605" y="1197268"/>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7" y="396041"/>
                  </a:lnTo>
                  <a:lnTo>
                    <a:pt x="164429" y="359061"/>
                  </a:lnTo>
                  <a:lnTo>
                    <a:pt x="191145" y="323495"/>
                  </a:lnTo>
                  <a:lnTo>
                    <a:pt x="219561" y="289409"/>
                  </a:lnTo>
                  <a:lnTo>
                    <a:pt x="249610" y="256871"/>
                  </a:lnTo>
                  <a:lnTo>
                    <a:pt x="281228" y="225948"/>
                  </a:lnTo>
                  <a:lnTo>
                    <a:pt x="314350" y="196706"/>
                  </a:lnTo>
                  <a:lnTo>
                    <a:pt x="348910" y="169212"/>
                  </a:lnTo>
                  <a:lnTo>
                    <a:pt x="384845" y="143534"/>
                  </a:lnTo>
                  <a:lnTo>
                    <a:pt x="422089" y="119738"/>
                  </a:lnTo>
                  <a:lnTo>
                    <a:pt x="460576" y="97890"/>
                  </a:lnTo>
                  <a:lnTo>
                    <a:pt x="500243" y="78059"/>
                  </a:lnTo>
                  <a:lnTo>
                    <a:pt x="541024" y="60310"/>
                  </a:lnTo>
                  <a:lnTo>
                    <a:pt x="582853" y="44710"/>
                  </a:lnTo>
                  <a:lnTo>
                    <a:pt x="625667" y="31327"/>
                  </a:lnTo>
                  <a:lnTo>
                    <a:pt x="669399" y="20228"/>
                  </a:lnTo>
                  <a:lnTo>
                    <a:pt x="713986" y="11478"/>
                  </a:lnTo>
                  <a:lnTo>
                    <a:pt x="759362" y="5146"/>
                  </a:lnTo>
                  <a:lnTo>
                    <a:pt x="805461" y="1297"/>
                  </a:lnTo>
                  <a:lnTo>
                    <a:pt x="852220"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object 36">
              <a:extLst>
                <a:ext uri="{FF2B5EF4-FFF2-40B4-BE49-F238E27FC236}">
                  <a16:creationId xmlns:a16="http://schemas.microsoft.com/office/drawing/2014/main" id="{031715C9-764C-4812-B186-5A6BB9C0EE23}"/>
                </a:ext>
              </a:extLst>
            </p:cNvPr>
            <p:cNvSpPr/>
            <p:nvPr/>
          </p:nvSpPr>
          <p:spPr>
            <a:xfrm>
              <a:off x="3564326" y="1456990"/>
              <a:ext cx="880110" cy="1766570"/>
            </a:xfrm>
            <a:custGeom>
              <a:avLst/>
              <a:gdLst/>
              <a:ahLst/>
              <a:cxnLst/>
              <a:rect l="l" t="t" r="r" b="b"/>
              <a:pathLst>
                <a:path w="880110" h="1766570">
                  <a:moveTo>
                    <a:pt x="288283" y="49013"/>
                  </a:moveTo>
                  <a:lnTo>
                    <a:pt x="3228" y="49013"/>
                  </a:lnTo>
                  <a:lnTo>
                    <a:pt x="55556" y="50688"/>
                  </a:lnTo>
                  <a:lnTo>
                    <a:pt x="107020" y="55647"/>
                  </a:lnTo>
                  <a:lnTo>
                    <a:pt x="157522" y="63791"/>
                  </a:lnTo>
                  <a:lnTo>
                    <a:pt x="206966" y="75020"/>
                  </a:lnTo>
                  <a:lnTo>
                    <a:pt x="255255" y="89233"/>
                  </a:lnTo>
                  <a:lnTo>
                    <a:pt x="302290" y="106331"/>
                  </a:lnTo>
                  <a:lnTo>
                    <a:pt x="347976" y="126214"/>
                  </a:lnTo>
                  <a:lnTo>
                    <a:pt x="392216" y="148783"/>
                  </a:lnTo>
                  <a:lnTo>
                    <a:pt x="434912" y="173938"/>
                  </a:lnTo>
                  <a:lnTo>
                    <a:pt x="475968" y="201579"/>
                  </a:lnTo>
                  <a:lnTo>
                    <a:pt x="515286" y="231605"/>
                  </a:lnTo>
                  <a:lnTo>
                    <a:pt x="552770" y="263918"/>
                  </a:lnTo>
                  <a:lnTo>
                    <a:pt x="588322" y="298418"/>
                  </a:lnTo>
                  <a:lnTo>
                    <a:pt x="621883" y="335046"/>
                  </a:lnTo>
                  <a:lnTo>
                    <a:pt x="653317" y="373668"/>
                  </a:lnTo>
                  <a:lnTo>
                    <a:pt x="682527" y="414184"/>
                  </a:lnTo>
                  <a:lnTo>
                    <a:pt x="709416" y="456494"/>
                  </a:lnTo>
                  <a:lnTo>
                    <a:pt x="733887" y="500498"/>
                  </a:lnTo>
                  <a:lnTo>
                    <a:pt x="755842" y="546095"/>
                  </a:lnTo>
                  <a:lnTo>
                    <a:pt x="775184" y="593187"/>
                  </a:lnTo>
                  <a:lnTo>
                    <a:pt x="791818" y="641673"/>
                  </a:lnTo>
                  <a:lnTo>
                    <a:pt x="805644" y="691454"/>
                  </a:lnTo>
                  <a:lnTo>
                    <a:pt x="816567" y="742429"/>
                  </a:lnTo>
                  <a:lnTo>
                    <a:pt x="824490" y="794498"/>
                  </a:lnTo>
                  <a:lnTo>
                    <a:pt x="829314" y="847563"/>
                  </a:lnTo>
                  <a:lnTo>
                    <a:pt x="830944" y="901522"/>
                  </a:lnTo>
                  <a:lnTo>
                    <a:pt x="829314" y="955479"/>
                  </a:lnTo>
                  <a:lnTo>
                    <a:pt x="824490" y="1008542"/>
                  </a:lnTo>
                  <a:lnTo>
                    <a:pt x="816567" y="1060611"/>
                  </a:lnTo>
                  <a:lnTo>
                    <a:pt x="805644" y="1111585"/>
                  </a:lnTo>
                  <a:lnTo>
                    <a:pt x="791818" y="1161366"/>
                  </a:lnTo>
                  <a:lnTo>
                    <a:pt x="775184" y="1209852"/>
                  </a:lnTo>
                  <a:lnTo>
                    <a:pt x="755842" y="1256944"/>
                  </a:lnTo>
                  <a:lnTo>
                    <a:pt x="733887" y="1302542"/>
                  </a:lnTo>
                  <a:lnTo>
                    <a:pt x="709416" y="1346546"/>
                  </a:lnTo>
                  <a:lnTo>
                    <a:pt x="682527" y="1388856"/>
                  </a:lnTo>
                  <a:lnTo>
                    <a:pt x="653317" y="1429372"/>
                  </a:lnTo>
                  <a:lnTo>
                    <a:pt x="621883" y="1467994"/>
                  </a:lnTo>
                  <a:lnTo>
                    <a:pt x="588322" y="1504623"/>
                  </a:lnTo>
                  <a:lnTo>
                    <a:pt x="550775" y="1540940"/>
                  </a:lnTo>
                  <a:lnTo>
                    <a:pt x="511086" y="1574819"/>
                  </a:lnTo>
                  <a:lnTo>
                    <a:pt x="469368" y="1606143"/>
                  </a:lnTo>
                  <a:lnTo>
                    <a:pt x="425736" y="1634795"/>
                  </a:lnTo>
                  <a:lnTo>
                    <a:pt x="380304" y="1660659"/>
                  </a:lnTo>
                  <a:lnTo>
                    <a:pt x="333184" y="1683617"/>
                  </a:lnTo>
                  <a:lnTo>
                    <a:pt x="284492" y="1703554"/>
                  </a:lnTo>
                  <a:lnTo>
                    <a:pt x="234341" y="1720353"/>
                  </a:lnTo>
                  <a:lnTo>
                    <a:pt x="239372" y="1731558"/>
                  </a:lnTo>
                  <a:lnTo>
                    <a:pt x="243804" y="1743013"/>
                  </a:lnTo>
                  <a:lnTo>
                    <a:pt x="247622" y="1754690"/>
                  </a:lnTo>
                  <a:lnTo>
                    <a:pt x="250808" y="1766558"/>
                  </a:lnTo>
                  <a:lnTo>
                    <a:pt x="297782" y="1750856"/>
                  </a:lnTo>
                  <a:lnTo>
                    <a:pt x="343554" y="1732551"/>
                  </a:lnTo>
                  <a:lnTo>
                    <a:pt x="388043" y="1711729"/>
                  </a:lnTo>
                  <a:lnTo>
                    <a:pt x="431166" y="1688475"/>
                  </a:lnTo>
                  <a:lnTo>
                    <a:pt x="472837" y="1662873"/>
                  </a:lnTo>
                  <a:lnTo>
                    <a:pt x="512976" y="1635010"/>
                  </a:lnTo>
                  <a:lnTo>
                    <a:pt x="551498" y="1604970"/>
                  </a:lnTo>
                  <a:lnTo>
                    <a:pt x="588321" y="1572840"/>
                  </a:lnTo>
                  <a:lnTo>
                    <a:pt x="623361" y="1538704"/>
                  </a:lnTo>
                  <a:lnTo>
                    <a:pt x="656393" y="1502807"/>
                  </a:lnTo>
                  <a:lnTo>
                    <a:pt x="687492" y="1465092"/>
                  </a:lnTo>
                  <a:lnTo>
                    <a:pt x="716575" y="1425644"/>
                  </a:lnTo>
                  <a:lnTo>
                    <a:pt x="743561" y="1384548"/>
                  </a:lnTo>
                  <a:lnTo>
                    <a:pt x="768367" y="1341887"/>
                  </a:lnTo>
                  <a:lnTo>
                    <a:pt x="790910" y="1297747"/>
                  </a:lnTo>
                  <a:lnTo>
                    <a:pt x="811110" y="1252212"/>
                  </a:lnTo>
                  <a:lnTo>
                    <a:pt x="828882" y="1205367"/>
                  </a:lnTo>
                  <a:lnTo>
                    <a:pt x="844146" y="1157296"/>
                  </a:lnTo>
                  <a:lnTo>
                    <a:pt x="856819" y="1108085"/>
                  </a:lnTo>
                  <a:lnTo>
                    <a:pt x="866819" y="1057817"/>
                  </a:lnTo>
                  <a:lnTo>
                    <a:pt x="874064" y="1006577"/>
                  </a:lnTo>
                  <a:lnTo>
                    <a:pt x="878471" y="954451"/>
                  </a:lnTo>
                  <a:lnTo>
                    <a:pt x="879958" y="901522"/>
                  </a:lnTo>
                  <a:lnTo>
                    <a:pt x="878471" y="848592"/>
                  </a:lnTo>
                  <a:lnTo>
                    <a:pt x="874064" y="796465"/>
                  </a:lnTo>
                  <a:lnTo>
                    <a:pt x="866819" y="745225"/>
                  </a:lnTo>
                  <a:lnTo>
                    <a:pt x="856819" y="694957"/>
                  </a:lnTo>
                  <a:lnTo>
                    <a:pt x="844146" y="645745"/>
                  </a:lnTo>
                  <a:lnTo>
                    <a:pt x="828882" y="597675"/>
                  </a:lnTo>
                  <a:lnTo>
                    <a:pt x="811110" y="550830"/>
                  </a:lnTo>
                  <a:lnTo>
                    <a:pt x="790910" y="505295"/>
                  </a:lnTo>
                  <a:lnTo>
                    <a:pt x="768367" y="461154"/>
                  </a:lnTo>
                  <a:lnTo>
                    <a:pt x="743561" y="418494"/>
                  </a:lnTo>
                  <a:lnTo>
                    <a:pt x="716575" y="377397"/>
                  </a:lnTo>
                  <a:lnTo>
                    <a:pt x="687492" y="337949"/>
                  </a:lnTo>
                  <a:lnTo>
                    <a:pt x="656393" y="300233"/>
                  </a:lnTo>
                  <a:lnTo>
                    <a:pt x="623361" y="264336"/>
                  </a:lnTo>
                  <a:lnTo>
                    <a:pt x="588440" y="230308"/>
                  </a:lnTo>
                  <a:lnTo>
                    <a:pt x="551748" y="198271"/>
                  </a:lnTo>
                  <a:lnTo>
                    <a:pt x="513367" y="168310"/>
                  </a:lnTo>
                  <a:lnTo>
                    <a:pt x="473379" y="140511"/>
                  </a:lnTo>
                  <a:lnTo>
                    <a:pt x="431866" y="114957"/>
                  </a:lnTo>
                  <a:lnTo>
                    <a:pt x="388912" y="91733"/>
                  </a:lnTo>
                  <a:lnTo>
                    <a:pt x="344597" y="70925"/>
                  </a:lnTo>
                  <a:lnTo>
                    <a:pt x="299005" y="52616"/>
                  </a:lnTo>
                  <a:lnTo>
                    <a:pt x="288283" y="49013"/>
                  </a:lnTo>
                  <a:close/>
                </a:path>
                <a:path w="880110" h="1766570">
                  <a:moveTo>
                    <a:pt x="3228" y="0"/>
                  </a:moveTo>
                  <a:lnTo>
                    <a:pt x="0" y="17"/>
                  </a:lnTo>
                  <a:lnTo>
                    <a:pt x="383" y="11221"/>
                  </a:lnTo>
                  <a:lnTo>
                    <a:pt x="580" y="22968"/>
                  </a:lnTo>
                  <a:lnTo>
                    <a:pt x="647" y="49032"/>
                  </a:lnTo>
                  <a:lnTo>
                    <a:pt x="288283" y="49013"/>
                  </a:lnTo>
                  <a:lnTo>
                    <a:pt x="252217" y="36892"/>
                  </a:lnTo>
                  <a:lnTo>
                    <a:pt x="204316" y="23836"/>
                  </a:lnTo>
                  <a:lnTo>
                    <a:pt x="155385" y="13535"/>
                  </a:lnTo>
                  <a:lnTo>
                    <a:pt x="105505" y="6072"/>
                  </a:lnTo>
                  <a:lnTo>
                    <a:pt x="54758" y="1532"/>
                  </a:lnTo>
                  <a:lnTo>
                    <a:pt x="3228"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bject 37">
              <a:extLst>
                <a:ext uri="{FF2B5EF4-FFF2-40B4-BE49-F238E27FC236}">
                  <a16:creationId xmlns:a16="http://schemas.microsoft.com/office/drawing/2014/main" id="{FF331E4D-D9F9-4E6C-BDCE-5F90054325B7}"/>
                </a:ext>
              </a:extLst>
            </p:cNvPr>
            <p:cNvSpPr txBox="1"/>
            <p:nvPr/>
          </p:nvSpPr>
          <p:spPr>
            <a:xfrm>
              <a:off x="3114279" y="1635634"/>
              <a:ext cx="917575" cy="442119"/>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lang="en-IN" sz="4000" b="1" spc="-330" dirty="0">
                  <a:solidFill>
                    <a:srgbClr val="00A859"/>
                  </a:solidFill>
                  <a:latin typeface="Times New Roman"/>
                  <a:cs typeface="Times New Roman"/>
                </a:rPr>
                <a:t>51</a:t>
              </a:r>
              <a:r>
                <a:rPr kumimoji="0" sz="4000" b="1" i="0" u="none" strike="noStrike" kern="1200" cap="none" spc="-330" normalizeH="0" baseline="0" noProof="0" dirty="0">
                  <a:ln>
                    <a:noFill/>
                  </a:ln>
                  <a:solidFill>
                    <a:srgbClr val="00A859"/>
                  </a:solidFill>
                  <a:effectLst/>
                  <a:uLnTx/>
                  <a:uFillTx/>
                  <a:latin typeface="Times New Roman"/>
                  <a:ea typeface="+mn-ea"/>
                  <a:cs typeface="Times New Roman"/>
                </a:rPr>
                <a:t>%</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4" name="object 38">
              <a:extLst>
                <a:ext uri="{FF2B5EF4-FFF2-40B4-BE49-F238E27FC236}">
                  <a16:creationId xmlns:a16="http://schemas.microsoft.com/office/drawing/2014/main" id="{982C9331-A4A7-4CF8-A75F-2EAB59B218E9}"/>
                </a:ext>
              </a:extLst>
            </p:cNvPr>
            <p:cNvSpPr txBox="1"/>
            <p:nvPr/>
          </p:nvSpPr>
          <p:spPr>
            <a:xfrm>
              <a:off x="2975358" y="2224429"/>
              <a:ext cx="1207135" cy="22375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40" normalizeH="0" baseline="0" noProof="0" dirty="0">
                  <a:ln>
                    <a:noFill/>
                  </a:ln>
                  <a:solidFill>
                    <a:srgbClr val="373435"/>
                  </a:solidFill>
                  <a:effectLst/>
                  <a:uLnTx/>
                  <a:uFillTx/>
                  <a:latin typeface="Times New Roman"/>
                  <a:ea typeface="+mn-ea"/>
                  <a:cs typeface="Times New Roman"/>
                </a:rPr>
                <a:t>Service</a:t>
              </a:r>
              <a:r>
                <a:rPr kumimoji="0" sz="200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2000" b="1" i="0" u="none" strike="noStrike" kern="1200" cap="none" spc="-60" normalizeH="0" baseline="0" noProof="0" dirty="0">
                  <a:ln>
                    <a:noFill/>
                  </a:ln>
                  <a:solidFill>
                    <a:srgbClr val="373435"/>
                  </a:solidFill>
                  <a:effectLst/>
                  <a:uLnTx/>
                  <a:uFillTx/>
                  <a:latin typeface="Times New Roman"/>
                  <a:ea typeface="+mn-ea"/>
                  <a:cs typeface="Times New Roman"/>
                </a:rPr>
                <a:t>Level</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5" name="object 39">
              <a:extLst>
                <a:ext uri="{FF2B5EF4-FFF2-40B4-BE49-F238E27FC236}">
                  <a16:creationId xmlns:a16="http://schemas.microsoft.com/office/drawing/2014/main" id="{89A33C5D-40C4-4E68-8B32-734C0F11F48F}"/>
                </a:ext>
              </a:extLst>
            </p:cNvPr>
            <p:cNvSpPr txBox="1"/>
            <p:nvPr/>
          </p:nvSpPr>
          <p:spPr>
            <a:xfrm>
              <a:off x="3002438" y="2423245"/>
              <a:ext cx="1134745" cy="447948"/>
            </a:xfrm>
            <a:prstGeom prst="rect">
              <a:avLst/>
            </a:prstGeom>
          </p:spPr>
          <p:txBody>
            <a:bodyPr vert="horz" wrap="square" lIns="0" tIns="12065" rIns="0" bIns="0" rtlCol="0">
              <a:spAutoFit/>
            </a:bodyPr>
            <a:lstStyle/>
            <a:p>
              <a:pPr marL="12700" marR="5080" lvl="0" indent="15875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0" normalizeH="0" baseline="0" noProof="0" dirty="0">
                  <a:ln>
                    <a:noFill/>
                  </a:ln>
                  <a:solidFill>
                    <a:srgbClr val="373435"/>
                  </a:solidFill>
                  <a:effectLst/>
                  <a:uLnTx/>
                  <a:uFillTx/>
                  <a:latin typeface="Times New Roman"/>
                  <a:ea typeface="+mn-ea"/>
                  <a:cs typeface="Times New Roman"/>
                </a:rPr>
                <a:t>Progress  </a:t>
              </a:r>
              <a:endParaRPr kumimoji="0" lang="en-US" sz="2000" b="1" i="0" u="none" strike="noStrike" kern="1200" cap="none" spc="-50" normalizeH="0" baseline="0" noProof="0" dirty="0">
                <a:ln>
                  <a:noFill/>
                </a:ln>
                <a:solidFill>
                  <a:srgbClr val="373435"/>
                </a:solidFill>
                <a:effectLst/>
                <a:uLnTx/>
                <a:uFillTx/>
                <a:latin typeface="Times New Roman"/>
                <a:ea typeface="+mn-ea"/>
                <a:cs typeface="Times New Roman"/>
              </a:endParaRPr>
            </a:p>
            <a:p>
              <a:pPr marL="12700" marR="5080" lvl="0" indent="15875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solidFill>
                    <a:srgbClr val="ED3237"/>
                  </a:solidFill>
                  <a:effectLst/>
                  <a:uLnTx/>
                  <a:uFillTx/>
                  <a:latin typeface="Times New Roman"/>
                  <a:ea typeface="+mn-ea"/>
                  <a:cs typeface="Times New Roman"/>
                </a:rPr>
                <a:t>4,</a:t>
              </a:r>
              <a:r>
                <a:rPr lang="en-IN" sz="2000" b="1" spc="5" dirty="0">
                  <a:solidFill>
                    <a:srgbClr val="ED3237"/>
                  </a:solidFill>
                  <a:latin typeface="Times New Roman"/>
                  <a:cs typeface="Times New Roman"/>
                </a:rPr>
                <a:t>83</a:t>
              </a:r>
              <a:r>
                <a:rPr kumimoji="0" lang="en-IN" sz="2000" b="1" i="0" u="none" strike="noStrike" kern="1200" cap="none" spc="5" normalizeH="0" baseline="0" noProof="0" dirty="0">
                  <a:ln>
                    <a:noFill/>
                  </a:ln>
                  <a:solidFill>
                    <a:srgbClr val="ED3237"/>
                  </a:solidFill>
                  <a:effectLst/>
                  <a:uLnTx/>
                  <a:uFillTx/>
                  <a:latin typeface="Times New Roman"/>
                  <a:ea typeface="+mn-ea"/>
                  <a:cs typeface="Times New Roman"/>
                </a:rPr>
                <a:t>0</a:t>
              </a:r>
              <a:r>
                <a:rPr kumimoji="0" sz="2000" b="1" i="0" u="none" strike="noStrike" kern="1200" cap="none" spc="-210" normalizeH="0" baseline="0" noProof="0" dirty="0">
                  <a:ln>
                    <a:noFill/>
                  </a:ln>
                  <a:solidFill>
                    <a:srgbClr val="ED3237"/>
                  </a:solidFill>
                  <a:effectLst/>
                  <a:uLnTx/>
                  <a:uFillTx/>
                  <a:latin typeface="Times New Roman"/>
                  <a:ea typeface="+mn-ea"/>
                  <a:cs typeface="Times New Roman"/>
                </a:rPr>
                <a:t> </a:t>
              </a:r>
              <a:r>
                <a:rPr kumimoji="0" sz="200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grpSp>
      <p:sp>
        <p:nvSpPr>
          <p:cNvPr id="2" name="Rectangle 1">
            <a:extLst>
              <a:ext uri="{FF2B5EF4-FFF2-40B4-BE49-F238E27FC236}">
                <a16:creationId xmlns:a16="http://schemas.microsoft.com/office/drawing/2014/main" id="{0AFB2EDC-226A-22E3-6216-8A47FA3B5830}"/>
              </a:ext>
            </a:extLst>
          </p:cNvPr>
          <p:cNvSpPr/>
          <p:nvPr/>
        </p:nvSpPr>
        <p:spPr>
          <a:xfrm>
            <a:off x="7445581" y="1006243"/>
            <a:ext cx="3270942" cy="4079278"/>
          </a:xfrm>
          <a:prstGeom prst="rect">
            <a:avLst/>
          </a:prstGeom>
          <a:noFill/>
          <a:ln w="762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3855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Rectangle 6">
            <a:extLst>
              <a:ext uri="{FF2B5EF4-FFF2-40B4-BE49-F238E27FC236}">
                <a16:creationId xmlns:a16="http://schemas.microsoft.com/office/drawing/2014/main" id="{FF8BE3A5-851A-4D67-812E-61EB789411E3}"/>
              </a:ext>
            </a:extLst>
          </p:cNvPr>
          <p:cNvSpPr/>
          <p:nvPr/>
        </p:nvSpPr>
        <p:spPr>
          <a:xfrm>
            <a:off x="1120005" y="58608"/>
            <a:ext cx="9707022" cy="729085"/>
          </a:xfrm>
          <a:prstGeom prst="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Summary – Citizens’ Voice</a:t>
            </a:r>
          </a:p>
        </p:txBody>
      </p:sp>
      <p:graphicFrame>
        <p:nvGraphicFramePr>
          <p:cNvPr id="4" name="Table 3">
            <a:extLst>
              <a:ext uri="{FF2B5EF4-FFF2-40B4-BE49-F238E27FC236}">
                <a16:creationId xmlns:a16="http://schemas.microsoft.com/office/drawing/2014/main" id="{D5AB95D8-EA20-F96C-F087-0083C3226000}"/>
              </a:ext>
            </a:extLst>
          </p:cNvPr>
          <p:cNvGraphicFramePr>
            <a:graphicFrameLocks noGrp="1"/>
          </p:cNvGraphicFramePr>
          <p:nvPr>
            <p:extLst>
              <p:ext uri="{D42A27DB-BD31-4B8C-83A1-F6EECF244321}">
                <p14:modId xmlns:p14="http://schemas.microsoft.com/office/powerpoint/2010/main" val="3503330539"/>
              </p:ext>
            </p:extLst>
          </p:nvPr>
        </p:nvGraphicFramePr>
        <p:xfrm>
          <a:off x="198783" y="727246"/>
          <a:ext cx="11388118" cy="6123978"/>
        </p:xfrm>
        <a:graphic>
          <a:graphicData uri="http://schemas.openxmlformats.org/drawingml/2006/table">
            <a:tbl>
              <a:tblPr firstRow="1" bandRow="1">
                <a:tableStyleId>{F5AB1C69-6EDB-4FF4-983F-18BD219EF322}</a:tableStyleId>
              </a:tblPr>
              <a:tblGrid>
                <a:gridCol w="848139">
                  <a:extLst>
                    <a:ext uri="{9D8B030D-6E8A-4147-A177-3AD203B41FA5}">
                      <a16:colId xmlns:a16="http://schemas.microsoft.com/office/drawing/2014/main" val="20000"/>
                    </a:ext>
                  </a:extLst>
                </a:gridCol>
                <a:gridCol w="8532344">
                  <a:extLst>
                    <a:ext uri="{9D8B030D-6E8A-4147-A177-3AD203B41FA5}">
                      <a16:colId xmlns:a16="http://schemas.microsoft.com/office/drawing/2014/main" val="20001"/>
                    </a:ext>
                  </a:extLst>
                </a:gridCol>
                <a:gridCol w="2007635">
                  <a:extLst>
                    <a:ext uri="{9D8B030D-6E8A-4147-A177-3AD203B41FA5}">
                      <a16:colId xmlns:a16="http://schemas.microsoft.com/office/drawing/2014/main" val="4180022628"/>
                    </a:ext>
                  </a:extLst>
                </a:gridCol>
              </a:tblGrid>
              <a:tr h="27683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a:solidFill>
                            <a:schemeClr val="tx1"/>
                          </a:solidFill>
                          <a:latin typeface="+mn-lt"/>
                        </a:rPr>
                        <a:t>No.</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800" dirty="0">
                          <a:solidFill>
                            <a:schemeClr val="tx1"/>
                          </a:solidFill>
                          <a:latin typeface="+mn-lt"/>
                        </a:rPr>
                        <a:t>Indicator</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latin typeface="+mn-lt"/>
                        </a:rPr>
                        <a:t>Marks</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68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latin typeface="+mn-lt"/>
                          <a:ea typeface="Cambria" panose="02040503050406030204" pitchFamily="18" charset="0"/>
                        </a:rPr>
                        <a:t>1</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en-US" sz="1800" dirty="0">
                          <a:solidFill>
                            <a:schemeClr val="tx1"/>
                          </a:solidFill>
                          <a:latin typeface="+mn-lt"/>
                        </a:rPr>
                        <a:t>Citizen Feedback (4 Questions)</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600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68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aseline="0" dirty="0">
                          <a:latin typeface="+mn-lt"/>
                          <a:ea typeface="Cambria" panose="02040503050406030204" pitchFamily="18" charset="0"/>
                        </a:rPr>
                        <a:t>2</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Cleanliness &amp; Maintenance of Monuments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140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683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aseline="0" dirty="0">
                          <a:latin typeface="+mn-lt"/>
                          <a:ea typeface="Cambria" panose="02040503050406030204" pitchFamily="18" charset="0"/>
                        </a:rPr>
                        <a:t>3</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err="1">
                          <a:solidFill>
                            <a:schemeClr val="tx1"/>
                          </a:solidFill>
                          <a:latin typeface="+mn-lt"/>
                        </a:rPr>
                        <a:t>Atmanirbhar</a:t>
                      </a:r>
                      <a:r>
                        <a:rPr lang="en-US" sz="1800" dirty="0">
                          <a:solidFill>
                            <a:schemeClr val="tx1"/>
                          </a:solidFill>
                          <a:latin typeface="+mn-lt"/>
                        </a:rPr>
                        <a:t> Ward</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60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latin typeface="+mn-lt"/>
                          <a:ea typeface="Cambria" panose="02040503050406030204" pitchFamily="18" charset="0"/>
                        </a:rPr>
                        <a:t>4</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rPr>
                        <a:t>Engagement of Local Brand Ambassadors</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rPr>
                        <a:t>30</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506987"/>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rPr>
                        <a:t>Participation of ULBs in campaigns driven by </a:t>
                      </a:r>
                      <a:r>
                        <a:rPr lang="en-US" sz="1800" dirty="0" err="1">
                          <a:solidFill>
                            <a:schemeClr val="tx1"/>
                          </a:solidFill>
                          <a:latin typeface="+mn-lt"/>
                        </a:rPr>
                        <a:t>MoHUA</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200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102925"/>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6</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On-site wet waste processing by non-BWG</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70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7106014"/>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7</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err="1">
                          <a:solidFill>
                            <a:schemeClr val="tx1"/>
                          </a:solidFill>
                          <a:latin typeface="+mn-lt"/>
                          <a:ea typeface="Cambria" panose="02040503050406030204" pitchFamily="18" charset="0"/>
                        </a:rPr>
                        <a:t>Swachhata</a:t>
                      </a:r>
                      <a:r>
                        <a:rPr lang="en-US" sz="1800" dirty="0">
                          <a:solidFill>
                            <a:schemeClr val="tx1"/>
                          </a:solidFill>
                          <a:latin typeface="+mn-lt"/>
                          <a:ea typeface="Cambria" panose="02040503050406030204" pitchFamily="18" charset="0"/>
                        </a:rPr>
                        <a:t> Champions </a:t>
                      </a:r>
                      <a:r>
                        <a:rPr lang="en-US" sz="1800" dirty="0" err="1">
                          <a:solidFill>
                            <a:schemeClr val="tx1"/>
                          </a:solidFill>
                          <a:latin typeface="+mn-lt"/>
                          <a:ea typeface="Cambria" panose="02040503050406030204" pitchFamily="18" charset="0"/>
                        </a:rPr>
                        <a:t>recognised</a:t>
                      </a:r>
                      <a:endParaRPr lang="en-US" sz="18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25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1294461"/>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8</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Swachh Ward Ranking</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320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6230923"/>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9</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Artwork around SS-2023</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25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9634354"/>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Citizen Experience – Aesthetics &amp; city beautification</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252579"/>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11</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Citizen Experience – Reduction of Dust in air</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2431565"/>
                  </a:ext>
                </a:extLst>
              </a:tr>
              <a:tr h="2768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mn-lt"/>
                          <a:ea typeface="Cambria" panose="02040503050406030204" pitchFamily="18" charset="0"/>
                        </a:rPr>
                        <a:t>12</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Social support groups for cleanliness in Slums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100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147278"/>
                  </a:ext>
                </a:extLst>
              </a:tr>
              <a:tr h="276832">
                <a:tc>
                  <a:txBody>
                    <a:bodyPr/>
                    <a:lstStyle/>
                    <a:p>
                      <a:pPr algn="ctr"/>
                      <a:r>
                        <a:rPr lang="en-US" sz="1800" b="0" dirty="0">
                          <a:latin typeface="+mn-lt"/>
                          <a:ea typeface="Cambria" panose="02040503050406030204" pitchFamily="18" charset="0"/>
                        </a:rPr>
                        <a:t>13</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latin typeface="+mn-lt"/>
                          <a:ea typeface="Cambria" panose="02040503050406030204" pitchFamily="18" charset="0"/>
                        </a:rPr>
                        <a:t>Innovation &amp; Best practices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ea typeface="Cambria" panose="02040503050406030204" pitchFamily="18" charset="0"/>
                        </a:rPr>
                        <a:t>75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3116086"/>
                  </a:ext>
                </a:extLst>
              </a:tr>
              <a:tr h="276832">
                <a:tc>
                  <a:txBody>
                    <a:bodyPr/>
                    <a:lstStyle/>
                    <a:p>
                      <a:pPr algn="ctr"/>
                      <a:r>
                        <a:rPr lang="en-US" sz="1800" b="0" dirty="0">
                          <a:latin typeface="+mn-lt"/>
                          <a:ea typeface="Cambria" panose="02040503050406030204" pitchFamily="18" charset="0"/>
                        </a:rPr>
                        <a:t>14</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b="0" dirty="0">
                          <a:solidFill>
                            <a:schemeClr val="tx1"/>
                          </a:solidFill>
                          <a:latin typeface="+mn-lt"/>
                          <a:ea typeface="Cambria" panose="02040503050406030204" pitchFamily="18" charset="0"/>
                        </a:rPr>
                        <a:t>Swachh Technology Challenge</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latin typeface="+mn-lt"/>
                          <a:ea typeface="Cambria" panose="02040503050406030204" pitchFamily="18" charset="0"/>
                        </a:rPr>
                        <a:t>125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4279382"/>
                  </a:ext>
                </a:extLst>
              </a:tr>
              <a:tr h="276832">
                <a:tc>
                  <a:txBody>
                    <a:bodyPr/>
                    <a:lstStyle/>
                    <a:p>
                      <a:pPr algn="ctr"/>
                      <a:r>
                        <a:rPr lang="en-US" sz="1800" b="0" dirty="0">
                          <a:latin typeface="+mn-lt"/>
                          <a:ea typeface="Cambria" panose="02040503050406030204" pitchFamily="18" charset="0"/>
                        </a:rPr>
                        <a:t>15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b="0" dirty="0">
                          <a:solidFill>
                            <a:schemeClr val="tx1"/>
                          </a:solidFill>
                          <a:latin typeface="+mn-lt"/>
                          <a:ea typeface="Cambria" panose="02040503050406030204" pitchFamily="18" charset="0"/>
                        </a:rPr>
                        <a:t>Grievance Redressal through </a:t>
                      </a:r>
                      <a:r>
                        <a:rPr lang="en-US" sz="1800" b="0" dirty="0" err="1">
                          <a:solidFill>
                            <a:schemeClr val="tx1"/>
                          </a:solidFill>
                          <a:latin typeface="+mn-lt"/>
                          <a:ea typeface="Cambria" panose="02040503050406030204" pitchFamily="18" charset="0"/>
                        </a:rPr>
                        <a:t>Swachhata</a:t>
                      </a:r>
                      <a:r>
                        <a:rPr lang="en-US" sz="1800" b="0" dirty="0">
                          <a:solidFill>
                            <a:schemeClr val="tx1"/>
                          </a:solidFill>
                          <a:latin typeface="+mn-lt"/>
                          <a:ea typeface="Cambria" panose="02040503050406030204" pitchFamily="18" charset="0"/>
                        </a:rPr>
                        <a:t> App/Local App</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latin typeface="+mn-lt"/>
                          <a:ea typeface="Cambria" panose="02040503050406030204" pitchFamily="18" charset="0"/>
                        </a:rPr>
                        <a:t>100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4739801"/>
                  </a:ext>
                </a:extLst>
              </a:tr>
              <a:tr h="276832">
                <a:tc>
                  <a:txBody>
                    <a:bodyPr/>
                    <a:lstStyle/>
                    <a:p>
                      <a:pPr algn="ctr"/>
                      <a:endParaRPr lang="en-US" sz="1800" b="1"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a:r>
                        <a:rPr lang="en-US" sz="1800" b="1" dirty="0">
                          <a:solidFill>
                            <a:schemeClr val="tx1"/>
                          </a:solidFill>
                          <a:latin typeface="+mn-lt"/>
                        </a:rPr>
                        <a:t>Total (Citizen Voice)</a:t>
                      </a:r>
                      <a:endParaRPr lang="en-US" sz="1800" b="1"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b="1" dirty="0">
                          <a:solidFill>
                            <a:schemeClr val="tx1"/>
                          </a:solidFill>
                          <a:latin typeface="+mn-lt"/>
                          <a:ea typeface="Cambria" panose="02040503050406030204" pitchFamily="18" charset="0"/>
                        </a:rPr>
                        <a:t>2,170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8662559"/>
                  </a:ext>
                </a:extLst>
              </a:tr>
            </a:tbl>
          </a:graphicData>
        </a:graphic>
      </p:graphicFrame>
    </p:spTree>
    <p:extLst>
      <p:ext uri="{BB962C8B-B14F-4D97-AF65-F5344CB8AC3E}">
        <p14:creationId xmlns:p14="http://schemas.microsoft.com/office/powerpoint/2010/main" val="290210801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8897" y="146095"/>
            <a:ext cx="5919533" cy="461665"/>
          </a:xfrm>
          <a:prstGeom prst="rect">
            <a:avLst/>
          </a:prstGeom>
          <a:solidFill>
            <a:schemeClr val="accent6">
              <a:lumMod val="50000"/>
            </a:schemeClr>
          </a:solidFill>
        </p:spPr>
        <p:txBody>
          <a:bodyPr wrap="square" rtlCol="0">
            <a:spAutoFit/>
          </a:bodyPr>
          <a:lstStyle/>
          <a:p>
            <a:pPr algn="ctr"/>
            <a:r>
              <a:rPr lang="en-US" sz="2400" b="1" dirty="0">
                <a:solidFill>
                  <a:schemeClr val="bg1"/>
                </a:solidFill>
              </a:rPr>
              <a:t>CITIZEN’S FEEDBACK – 600/2,170 Marks</a:t>
            </a:r>
          </a:p>
        </p:txBody>
      </p:sp>
      <p:sp>
        <p:nvSpPr>
          <p:cNvPr id="13" name="Rectangle 12"/>
          <p:cNvSpPr/>
          <p:nvPr/>
        </p:nvSpPr>
        <p:spPr>
          <a:xfrm>
            <a:off x="428470" y="6371771"/>
            <a:ext cx="5849196" cy="34013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One Citizen One Feedback</a:t>
            </a:r>
          </a:p>
        </p:txBody>
      </p:sp>
      <p:sp>
        <p:nvSpPr>
          <p:cNvPr id="4" name="Oval 3">
            <a:extLst>
              <a:ext uri="{FF2B5EF4-FFF2-40B4-BE49-F238E27FC236}">
                <a16:creationId xmlns:a16="http://schemas.microsoft.com/office/drawing/2014/main" id="{EB983A57-C8D0-425A-9880-7472D3C13A1E}"/>
              </a:ext>
            </a:extLst>
          </p:cNvPr>
          <p:cNvSpPr/>
          <p:nvPr/>
        </p:nvSpPr>
        <p:spPr>
          <a:xfrm>
            <a:off x="0" y="849085"/>
            <a:ext cx="6277666" cy="548367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t>Citizen’s Feedback will be collected from </a:t>
            </a:r>
          </a:p>
          <a:p>
            <a:pPr algn="ctr"/>
            <a:r>
              <a:rPr lang="en-US" sz="4200" dirty="0">
                <a:solidFill>
                  <a:srgbClr val="C00000"/>
                </a:solidFill>
              </a:rPr>
              <a:t>1</a:t>
            </a:r>
            <a:r>
              <a:rPr lang="en-US" sz="4200" baseline="30000" dirty="0">
                <a:solidFill>
                  <a:srgbClr val="C00000"/>
                </a:solidFill>
              </a:rPr>
              <a:t>st</a:t>
            </a:r>
            <a:r>
              <a:rPr lang="en-US" sz="4200" dirty="0">
                <a:solidFill>
                  <a:srgbClr val="C00000"/>
                </a:solidFill>
              </a:rPr>
              <a:t> July 2023 </a:t>
            </a:r>
          </a:p>
          <a:p>
            <a:pPr algn="ctr"/>
            <a:r>
              <a:rPr lang="en-US" sz="4200" dirty="0">
                <a:solidFill>
                  <a:srgbClr val="C00000"/>
                </a:solidFill>
              </a:rPr>
              <a:t>to </a:t>
            </a:r>
          </a:p>
          <a:p>
            <a:pPr algn="ctr"/>
            <a:r>
              <a:rPr lang="en-US" sz="4200" dirty="0">
                <a:solidFill>
                  <a:srgbClr val="C00000"/>
                </a:solidFill>
              </a:rPr>
              <a:t>16</a:t>
            </a:r>
            <a:r>
              <a:rPr lang="en-US" sz="4200" baseline="30000" dirty="0">
                <a:solidFill>
                  <a:srgbClr val="C00000"/>
                </a:solidFill>
              </a:rPr>
              <a:t>th</a:t>
            </a:r>
            <a:r>
              <a:rPr lang="en-US" sz="4200" dirty="0">
                <a:solidFill>
                  <a:srgbClr val="C00000"/>
                </a:solidFill>
              </a:rPr>
              <a:t> August 2023</a:t>
            </a:r>
          </a:p>
          <a:p>
            <a:pPr algn="ctr"/>
            <a:endParaRPr lang="en-US" sz="4200" dirty="0"/>
          </a:p>
        </p:txBody>
      </p:sp>
      <p:graphicFrame>
        <p:nvGraphicFramePr>
          <p:cNvPr id="2" name="Table 4">
            <a:extLst>
              <a:ext uri="{FF2B5EF4-FFF2-40B4-BE49-F238E27FC236}">
                <a16:creationId xmlns:a16="http://schemas.microsoft.com/office/drawing/2014/main" id="{8A19A9D5-0B78-085B-3F5F-DE4F3BDC6211}"/>
              </a:ext>
            </a:extLst>
          </p:cNvPr>
          <p:cNvGraphicFramePr>
            <a:graphicFrameLocks noGrp="1"/>
          </p:cNvGraphicFramePr>
          <p:nvPr>
            <p:extLst>
              <p:ext uri="{D42A27DB-BD31-4B8C-83A1-F6EECF244321}">
                <p14:modId xmlns:p14="http://schemas.microsoft.com/office/powerpoint/2010/main" val="2828043287"/>
              </p:ext>
            </p:extLst>
          </p:nvPr>
        </p:nvGraphicFramePr>
        <p:xfrm>
          <a:off x="6321417" y="146095"/>
          <a:ext cx="5838045" cy="2779662"/>
        </p:xfrm>
        <a:graphic>
          <a:graphicData uri="http://schemas.openxmlformats.org/drawingml/2006/table">
            <a:tbl>
              <a:tblPr firstRow="1" bandRow="1">
                <a:tableStyleId>{5C22544A-7EE6-4342-B048-85BDC9FD1C3A}</a:tableStyleId>
              </a:tblPr>
              <a:tblGrid>
                <a:gridCol w="5838045">
                  <a:extLst>
                    <a:ext uri="{9D8B030D-6E8A-4147-A177-3AD203B41FA5}">
                      <a16:colId xmlns:a16="http://schemas.microsoft.com/office/drawing/2014/main" val="3581940415"/>
                    </a:ext>
                  </a:extLst>
                </a:gridCol>
              </a:tblGrid>
              <a:tr h="463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5 Channels to Collect Citizens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258090"/>
                  </a:ext>
                </a:extLst>
              </a:tr>
              <a:tr h="463277">
                <a:tc>
                  <a:txBody>
                    <a:bodyPr/>
                    <a:lstStyle/>
                    <a:p>
                      <a:r>
                        <a:rPr lang="en-US" sz="2400" dirty="0"/>
                        <a:t>Vote for your city App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2698930"/>
                  </a:ext>
                </a:extLst>
              </a:tr>
              <a:tr h="463277">
                <a:tc>
                  <a:txBody>
                    <a:bodyPr/>
                    <a:lstStyle/>
                    <a:p>
                      <a:r>
                        <a:rPr lang="en-US" sz="2400" dirty="0"/>
                        <a:t>Vote for your city web portal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163561"/>
                  </a:ext>
                </a:extLst>
              </a:tr>
              <a:tr h="463277">
                <a:tc>
                  <a:txBody>
                    <a:bodyPr/>
                    <a:lstStyle/>
                    <a:p>
                      <a:r>
                        <a:rPr lang="en-US" sz="2400" dirty="0"/>
                        <a:t>MyGov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9340274"/>
                  </a:ext>
                </a:extLst>
              </a:tr>
              <a:tr h="463277">
                <a:tc>
                  <a:txBody>
                    <a:bodyPr/>
                    <a:lstStyle/>
                    <a:p>
                      <a:r>
                        <a:rPr lang="en-US" sz="2400" dirty="0"/>
                        <a:t>QR code based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876288"/>
                  </a:ext>
                </a:extLst>
              </a:tr>
              <a:tr h="463277">
                <a:tc>
                  <a:txBody>
                    <a:bodyPr/>
                    <a:lstStyle/>
                    <a:p>
                      <a:r>
                        <a:rPr lang="en-US" sz="2400" dirty="0" err="1"/>
                        <a:t>Swachhata</a:t>
                      </a:r>
                      <a:r>
                        <a:rPr lang="en-US" sz="2400" dirty="0"/>
                        <a:t> App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7352465"/>
                  </a:ext>
                </a:extLst>
              </a:tr>
            </a:tbl>
          </a:graphicData>
        </a:graphic>
      </p:graphicFrame>
      <p:pic>
        <p:nvPicPr>
          <p:cNvPr id="5" name="Picture 4" descr="Image result for Swachhata app logo mohua">
            <a:extLst>
              <a:ext uri="{FF2B5EF4-FFF2-40B4-BE49-F238E27FC236}">
                <a16:creationId xmlns:a16="http://schemas.microsoft.com/office/drawing/2014/main" id="{C68E47AD-76FD-ED03-7451-FC645A423F3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54306" y="3043524"/>
            <a:ext cx="2260521" cy="17390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01FB18-585D-EEFD-A9ED-C18BA94AB4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0880" y="4890303"/>
            <a:ext cx="2804690" cy="1821602"/>
          </a:xfrm>
          <a:prstGeom prst="rect">
            <a:avLst/>
          </a:prstGeom>
        </p:spPr>
      </p:pic>
      <p:pic>
        <p:nvPicPr>
          <p:cNvPr id="11" name="Picture 10">
            <a:extLst>
              <a:ext uri="{FF2B5EF4-FFF2-40B4-BE49-F238E27FC236}">
                <a16:creationId xmlns:a16="http://schemas.microsoft.com/office/drawing/2014/main" id="{917409EB-A6F5-6BDD-4C9D-0E6FCE8041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8905" y="3198653"/>
            <a:ext cx="2846196" cy="1428761"/>
          </a:xfrm>
          <a:prstGeom prst="rect">
            <a:avLst/>
          </a:prstGeom>
          <a:ln w="38100">
            <a:solidFill>
              <a:schemeClr val="tx1"/>
            </a:solidFill>
          </a:ln>
        </p:spPr>
      </p:pic>
      <p:pic>
        <p:nvPicPr>
          <p:cNvPr id="12" name="Picture 11">
            <a:extLst>
              <a:ext uri="{FF2B5EF4-FFF2-40B4-BE49-F238E27FC236}">
                <a16:creationId xmlns:a16="http://schemas.microsoft.com/office/drawing/2014/main" id="{1E0BB51B-FFAC-B9D2-6D48-3A2DFD6DF1FE}"/>
              </a:ext>
            </a:extLst>
          </p:cNvPr>
          <p:cNvPicPr>
            <a:picLocks noChangeAspect="1"/>
          </p:cNvPicPr>
          <p:nvPr/>
        </p:nvPicPr>
        <p:blipFill>
          <a:blip r:embed="rId6"/>
          <a:stretch>
            <a:fillRect/>
          </a:stretch>
        </p:blipFill>
        <p:spPr>
          <a:xfrm>
            <a:off x="9654306" y="4900310"/>
            <a:ext cx="2109224" cy="1821603"/>
          </a:xfrm>
          <a:prstGeom prst="rect">
            <a:avLst/>
          </a:prstGeom>
        </p:spPr>
      </p:pic>
    </p:spTree>
    <p:extLst>
      <p:ext uri="{BB962C8B-B14F-4D97-AF65-F5344CB8AC3E}">
        <p14:creationId xmlns:p14="http://schemas.microsoft.com/office/powerpoint/2010/main" val="1623856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Rectangle 6">
            <a:extLst>
              <a:ext uri="{FF2B5EF4-FFF2-40B4-BE49-F238E27FC236}">
                <a16:creationId xmlns:a16="http://schemas.microsoft.com/office/drawing/2014/main" id="{FF8BE3A5-851A-4D67-812E-61EB789411E3}"/>
              </a:ext>
            </a:extLst>
          </p:cNvPr>
          <p:cNvSpPr/>
          <p:nvPr/>
        </p:nvSpPr>
        <p:spPr>
          <a:xfrm>
            <a:off x="1120005" y="191128"/>
            <a:ext cx="9707022" cy="729085"/>
          </a:xfrm>
          <a:prstGeom prst="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Summary – Section 1</a:t>
            </a:r>
          </a:p>
        </p:txBody>
      </p:sp>
      <p:pic>
        <p:nvPicPr>
          <p:cNvPr id="8" name="Picture 7">
            <a:extLst>
              <a:ext uri="{FF2B5EF4-FFF2-40B4-BE49-F238E27FC236}">
                <a16:creationId xmlns:a16="http://schemas.microsoft.com/office/drawing/2014/main" id="{A9827945-8602-4872-BF2D-434EEB7AC6A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1430" y="11006"/>
            <a:ext cx="1201340" cy="89189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EB6DF42-4A03-429F-B3CF-F2343D70CC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6273" y="82087"/>
            <a:ext cx="1386191" cy="740170"/>
          </a:xfrm>
          <a:prstGeom prst="rect">
            <a:avLst/>
          </a:prstGeom>
        </p:spPr>
      </p:pic>
      <p:graphicFrame>
        <p:nvGraphicFramePr>
          <p:cNvPr id="4" name="Table 3">
            <a:extLst>
              <a:ext uri="{FF2B5EF4-FFF2-40B4-BE49-F238E27FC236}">
                <a16:creationId xmlns:a16="http://schemas.microsoft.com/office/drawing/2014/main" id="{D5AB95D8-EA20-F96C-F087-0083C3226000}"/>
              </a:ext>
            </a:extLst>
          </p:cNvPr>
          <p:cNvGraphicFramePr>
            <a:graphicFrameLocks noGrp="1"/>
          </p:cNvGraphicFramePr>
          <p:nvPr>
            <p:extLst>
              <p:ext uri="{D42A27DB-BD31-4B8C-83A1-F6EECF244321}">
                <p14:modId xmlns:p14="http://schemas.microsoft.com/office/powerpoint/2010/main" val="48240766"/>
              </p:ext>
            </p:extLst>
          </p:nvPr>
        </p:nvGraphicFramePr>
        <p:xfrm>
          <a:off x="1987826" y="902898"/>
          <a:ext cx="8401878" cy="5522724"/>
        </p:xfrm>
        <a:graphic>
          <a:graphicData uri="http://schemas.openxmlformats.org/drawingml/2006/table">
            <a:tbl>
              <a:tblPr firstRow="1" bandRow="1">
                <a:tableStyleId>{F5AB1C69-6EDB-4FF4-983F-18BD219EF322}</a:tableStyleId>
              </a:tblPr>
              <a:tblGrid>
                <a:gridCol w="1198353">
                  <a:extLst>
                    <a:ext uri="{9D8B030D-6E8A-4147-A177-3AD203B41FA5}">
                      <a16:colId xmlns:a16="http://schemas.microsoft.com/office/drawing/2014/main" val="20000"/>
                    </a:ext>
                  </a:extLst>
                </a:gridCol>
                <a:gridCol w="5798795">
                  <a:extLst>
                    <a:ext uri="{9D8B030D-6E8A-4147-A177-3AD203B41FA5}">
                      <a16:colId xmlns:a16="http://schemas.microsoft.com/office/drawing/2014/main" val="20001"/>
                    </a:ext>
                  </a:extLst>
                </a:gridCol>
                <a:gridCol w="1404730">
                  <a:extLst>
                    <a:ext uri="{9D8B030D-6E8A-4147-A177-3AD203B41FA5}">
                      <a16:colId xmlns:a16="http://schemas.microsoft.com/office/drawing/2014/main" val="4180022628"/>
                    </a:ext>
                  </a:extLst>
                </a:gridCol>
              </a:tblGrid>
              <a:tr h="460227">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a:solidFill>
                            <a:schemeClr val="tx1"/>
                          </a:solidFill>
                        </a:rPr>
                        <a:t>No.</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800" dirty="0">
                          <a:solidFill>
                            <a:schemeClr val="tx1"/>
                          </a:solidFill>
                        </a:rPr>
                        <a:t>Indicator</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rPr>
                        <a:t>Marks</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0227">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t>1.1</a:t>
                      </a:r>
                      <a:endParaRPr lang="en-US" sz="180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en-US" sz="1800" dirty="0">
                          <a:solidFill>
                            <a:schemeClr val="tx1"/>
                          </a:solidFill>
                        </a:rPr>
                        <a:t>Door-to-door Collection</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300</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60227">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aseline="0" dirty="0"/>
                        <a:t>1.2</a:t>
                      </a:r>
                      <a:endParaRPr lang="en-US" sz="1800" baseline="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rPr>
                        <a:t>Segregation at Source</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300</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0227">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aseline="0" dirty="0"/>
                        <a:t>1.3</a:t>
                      </a:r>
                      <a:endParaRPr lang="en-US" sz="1800" baseline="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rPr>
                        <a:t>Cleanliness of Public Areas</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Cambria" panose="02040503050406030204" pitchFamily="18" charset="0"/>
                          <a:ea typeface="Cambria" panose="02040503050406030204" pitchFamily="18" charset="0"/>
                        </a:rPr>
                        <a:t>300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602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t>1.4</a:t>
                      </a:r>
                      <a:endParaRPr lang="en-US" sz="1800" baseline="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rPr>
                        <a:t>Clean SWDs/Nallahs &amp; Waterbodies</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Cambria" panose="02040503050406030204" pitchFamily="18" charset="0"/>
                          <a:ea typeface="Cambria" panose="02040503050406030204" pitchFamily="18" charset="0"/>
                        </a:rPr>
                        <a:t>75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506987"/>
                  </a:ext>
                </a:extLst>
              </a:tr>
              <a:tr h="4602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t>1.5</a:t>
                      </a:r>
                      <a:endParaRPr lang="en-US" sz="1800" baseline="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rPr>
                        <a:t>Ban on Single Use Plastic</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150</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102925"/>
                  </a:ext>
                </a:extLst>
              </a:tr>
              <a:tr h="4602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t>1.6</a:t>
                      </a:r>
                      <a:endParaRPr lang="en-US" sz="1800" baseline="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rPr>
                        <a:t>Promotion of RRR Centers</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80</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874961"/>
                  </a:ext>
                </a:extLst>
              </a:tr>
              <a:tr h="4602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t>1.7</a:t>
                      </a:r>
                      <a:endParaRPr lang="en-US" sz="1800" baseline="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rPr>
                        <a:t>Waste to Wonder Park/Sculpture</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Cambria" panose="02040503050406030204" pitchFamily="18" charset="0"/>
                          <a:ea typeface="Cambria" panose="02040503050406030204" pitchFamily="18" charset="0"/>
                        </a:rPr>
                        <a:t>100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508732"/>
                  </a:ext>
                </a:extLst>
              </a:tr>
              <a:tr h="4602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t>1.8</a:t>
                      </a:r>
                      <a:endParaRPr lang="en-US" sz="1800" baseline="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dirty="0">
                          <a:solidFill>
                            <a:schemeClr val="tx1"/>
                          </a:solidFill>
                        </a:rPr>
                        <a:t>Zero Waste Events</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Cambria" panose="02040503050406030204" pitchFamily="18" charset="0"/>
                          <a:ea typeface="Cambria" panose="02040503050406030204" pitchFamily="18" charset="0"/>
                        </a:rPr>
                        <a:t>90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666297"/>
                  </a:ext>
                </a:extLst>
              </a:tr>
              <a:tr h="460227">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t>1.9</a:t>
                      </a:r>
                      <a:endParaRPr lang="en-US" sz="1800"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en-US" sz="1800" dirty="0">
                          <a:solidFill>
                            <a:schemeClr val="tx1"/>
                          </a:solidFill>
                        </a:rPr>
                        <a:t>Swachh Tulip</a:t>
                      </a:r>
                      <a:endParaRPr lang="en-US" sz="1800"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Cambria" panose="02040503050406030204" pitchFamily="18" charset="0"/>
                          <a:ea typeface="Cambria" panose="02040503050406030204" pitchFamily="18" charset="0"/>
                        </a:rPr>
                        <a:t>75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5574786"/>
                  </a:ext>
                </a:extLst>
              </a:tr>
              <a:tr h="460227">
                <a:tc>
                  <a:txBody>
                    <a:bodyPr/>
                    <a:lstStyle/>
                    <a:p>
                      <a:pPr algn="ctr"/>
                      <a:r>
                        <a:rPr lang="en-US" sz="1800" dirty="0">
                          <a:latin typeface="Cambria" panose="02040503050406030204" pitchFamily="18" charset="0"/>
                          <a:ea typeface="Cambria" panose="02040503050406030204" pitchFamily="18" charset="0"/>
                        </a:rPr>
                        <a:t>1.10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800" kern="1200" dirty="0">
                          <a:solidFill>
                            <a:schemeClr val="tx1"/>
                          </a:solidFill>
                          <a:latin typeface="Calibri"/>
                          <a:ea typeface="+mn-ea"/>
                          <a:cs typeface="+mn-cs"/>
                        </a:rPr>
                        <a:t>Benefits to the Sanitary Workers &amp; Informal Waste Pickers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Cambria" panose="02040503050406030204" pitchFamily="18" charset="0"/>
                          <a:ea typeface="Cambria" panose="02040503050406030204" pitchFamily="18" charset="0"/>
                        </a:rPr>
                        <a:t>130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4302572"/>
                  </a:ext>
                </a:extLst>
              </a:tr>
              <a:tr h="460227">
                <a:tc>
                  <a:txBody>
                    <a:bodyPr/>
                    <a:lstStyle/>
                    <a:p>
                      <a:pPr algn="ctr"/>
                      <a:endParaRPr lang="en-US" sz="1800" b="1" dirty="0">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a:r>
                        <a:rPr lang="en-US" sz="1800" b="1" dirty="0">
                          <a:solidFill>
                            <a:schemeClr val="tx1"/>
                          </a:solidFill>
                        </a:rPr>
                        <a:t>Total (Segregated Collection)</a:t>
                      </a:r>
                      <a:endParaRPr lang="en-US" sz="1800" b="1"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1800" b="1" dirty="0">
                          <a:solidFill>
                            <a:schemeClr val="tx1"/>
                          </a:solidFill>
                        </a:rPr>
                        <a:t>1,600</a:t>
                      </a:r>
                      <a:endParaRPr lang="en-US" sz="1800" b="1" dirty="0">
                        <a:solidFill>
                          <a:schemeClr val="tx1"/>
                        </a:solidFill>
                        <a:latin typeface="Cambria" panose="02040503050406030204" pitchFamily="18" charset="0"/>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8662559"/>
                  </a:ext>
                </a:extLst>
              </a:tr>
            </a:tbl>
          </a:graphicData>
        </a:graphic>
      </p:graphicFrame>
    </p:spTree>
    <p:extLst>
      <p:ext uri="{BB962C8B-B14F-4D97-AF65-F5344CB8AC3E}">
        <p14:creationId xmlns:p14="http://schemas.microsoft.com/office/powerpoint/2010/main" val="13071662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627" y="8440"/>
            <a:ext cx="7629327" cy="1380079"/>
          </a:xfrm>
          <a:prstGeom prst="rect">
            <a:avLst/>
          </a:prstGeom>
        </p:spPr>
      </p:pic>
      <p:pic>
        <p:nvPicPr>
          <p:cNvPr id="12" name="Picture 11" descr="noun_648143_cc.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00493" y="229264"/>
            <a:ext cx="1164868" cy="895552"/>
          </a:xfrm>
          <a:prstGeom prst="rect">
            <a:avLst/>
          </a:prstGeom>
        </p:spPr>
      </p:pic>
      <p:sp>
        <p:nvSpPr>
          <p:cNvPr id="9" name="Rounded Rectangle 8">
            <a:extLst>
              <a:ext uri="{FF2B5EF4-FFF2-40B4-BE49-F238E27FC236}">
                <a16:creationId xmlns:a16="http://schemas.microsoft.com/office/drawing/2014/main" id="{E5895472-0458-5E46-8B9D-AEFA1264E2B6}"/>
              </a:ext>
            </a:extLst>
          </p:cNvPr>
          <p:cNvSpPr/>
          <p:nvPr/>
        </p:nvSpPr>
        <p:spPr>
          <a:xfrm>
            <a:off x="129627" y="2984142"/>
            <a:ext cx="11942625" cy="288607"/>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800" b="1" dirty="0">
                <a:solidFill>
                  <a:srgbClr val="000000"/>
                </a:solidFill>
                <a:ea typeface="Times New Roman"/>
                <a:cs typeface="Arial"/>
              </a:rPr>
              <a:t>1. </a:t>
            </a:r>
            <a:r>
              <a:rPr lang="en-US" sz="2800" dirty="0">
                <a:solidFill>
                  <a:srgbClr val="000000"/>
                </a:solidFill>
                <a:ea typeface="Times New Roman"/>
                <a:cs typeface="Arial"/>
              </a:rPr>
              <a:t>Whether </a:t>
            </a:r>
            <a:r>
              <a:rPr lang="en-US" sz="2800" b="1" dirty="0">
                <a:solidFill>
                  <a:srgbClr val="000000"/>
                </a:solidFill>
                <a:ea typeface="Times New Roman"/>
                <a:cs typeface="Arial"/>
              </a:rPr>
              <a:t>waste collected daily </a:t>
            </a:r>
            <a:r>
              <a:rPr lang="en-US" sz="2800" dirty="0">
                <a:solidFill>
                  <a:srgbClr val="000000"/>
                </a:solidFill>
                <a:ea typeface="Times New Roman"/>
                <a:cs typeface="Arial"/>
              </a:rPr>
              <a:t>from your household?  </a:t>
            </a:r>
            <a:r>
              <a:rPr lang="en-US" sz="2800" b="1" dirty="0">
                <a:solidFill>
                  <a:srgbClr val="000000"/>
                </a:solidFill>
                <a:ea typeface="Times New Roman"/>
                <a:cs typeface="Arial"/>
              </a:rPr>
              <a:t>(Yes/No)</a:t>
            </a:r>
          </a:p>
        </p:txBody>
      </p:sp>
      <p:sp>
        <p:nvSpPr>
          <p:cNvPr id="13" name="Rounded Rectangle 12">
            <a:extLst>
              <a:ext uri="{FF2B5EF4-FFF2-40B4-BE49-F238E27FC236}">
                <a16:creationId xmlns:a16="http://schemas.microsoft.com/office/drawing/2014/main" id="{1842FBFA-38FB-AC45-9292-B929BCC5F41A}"/>
              </a:ext>
            </a:extLst>
          </p:cNvPr>
          <p:cNvSpPr/>
          <p:nvPr/>
        </p:nvSpPr>
        <p:spPr>
          <a:xfrm>
            <a:off x="129627" y="3658747"/>
            <a:ext cx="11942625" cy="378340"/>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800" b="1" dirty="0">
                <a:solidFill>
                  <a:srgbClr val="000000"/>
                </a:solidFill>
                <a:ea typeface="Times New Roman"/>
                <a:cs typeface="Arial"/>
              </a:rPr>
              <a:t>2. </a:t>
            </a:r>
            <a:r>
              <a:rPr lang="en-US" sz="2800" dirty="0">
                <a:solidFill>
                  <a:srgbClr val="000000"/>
                </a:solidFill>
                <a:ea typeface="Times New Roman"/>
                <a:cs typeface="Arial"/>
              </a:rPr>
              <a:t>Do you give </a:t>
            </a:r>
            <a:r>
              <a:rPr lang="en-US" sz="2800" b="1" dirty="0">
                <a:solidFill>
                  <a:srgbClr val="000000"/>
                </a:solidFill>
                <a:ea typeface="Times New Roman"/>
                <a:cs typeface="Arial"/>
              </a:rPr>
              <a:t>segregated</a:t>
            </a:r>
            <a:r>
              <a:rPr lang="en-US" sz="2800" dirty="0">
                <a:solidFill>
                  <a:srgbClr val="000000"/>
                </a:solidFill>
                <a:ea typeface="Times New Roman"/>
                <a:cs typeface="Arial"/>
              </a:rPr>
              <a:t> </a:t>
            </a:r>
            <a:r>
              <a:rPr lang="en-US" sz="2800" b="1" dirty="0">
                <a:solidFill>
                  <a:srgbClr val="000000"/>
                </a:solidFill>
                <a:ea typeface="Times New Roman"/>
                <a:cs typeface="Arial"/>
              </a:rPr>
              <a:t>waste (Wet &amp; Dry) </a:t>
            </a:r>
            <a:r>
              <a:rPr lang="en-US" sz="2800" dirty="0">
                <a:solidFill>
                  <a:srgbClr val="000000"/>
                </a:solidFill>
                <a:ea typeface="Times New Roman"/>
                <a:cs typeface="Arial"/>
              </a:rPr>
              <a:t>to</a:t>
            </a:r>
            <a:r>
              <a:rPr lang="en-US" sz="2800" b="1" dirty="0">
                <a:solidFill>
                  <a:srgbClr val="000000"/>
                </a:solidFill>
                <a:ea typeface="Times New Roman"/>
                <a:cs typeface="Arial"/>
              </a:rPr>
              <a:t> your waste collector?  (Yes/No)</a:t>
            </a:r>
            <a:endParaRPr lang="en-US" sz="2800" dirty="0">
              <a:solidFill>
                <a:srgbClr val="000000"/>
              </a:solidFill>
              <a:ea typeface="Times New Roman"/>
              <a:cs typeface="Arial"/>
            </a:endParaRPr>
          </a:p>
        </p:txBody>
      </p:sp>
      <p:sp>
        <p:nvSpPr>
          <p:cNvPr id="14" name="Rounded Rectangle 13">
            <a:extLst>
              <a:ext uri="{FF2B5EF4-FFF2-40B4-BE49-F238E27FC236}">
                <a16:creationId xmlns:a16="http://schemas.microsoft.com/office/drawing/2014/main" id="{774853DC-EF22-B543-8D29-DDB3FA0D766A}"/>
              </a:ext>
            </a:extLst>
          </p:cNvPr>
          <p:cNvSpPr/>
          <p:nvPr/>
        </p:nvSpPr>
        <p:spPr>
          <a:xfrm>
            <a:off x="107859" y="5120775"/>
            <a:ext cx="11942625" cy="348705"/>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800" b="1" dirty="0">
                <a:solidFill>
                  <a:srgbClr val="000000"/>
                </a:solidFill>
                <a:ea typeface="Times New Roman"/>
                <a:cs typeface="Arial"/>
              </a:rPr>
              <a:t>4. </a:t>
            </a:r>
            <a:r>
              <a:rPr lang="en-US" sz="2800" dirty="0">
                <a:solidFill>
                  <a:schemeClr val="tx1"/>
                </a:solidFill>
              </a:rPr>
              <a:t>Do you know you can search nearest </a:t>
            </a:r>
            <a:r>
              <a:rPr lang="en-US" sz="2800" b="1" dirty="0">
                <a:solidFill>
                  <a:schemeClr val="tx1"/>
                </a:solidFill>
              </a:rPr>
              <a:t>Public Toilet on Google?  (Yes/No)</a:t>
            </a:r>
            <a:endParaRPr lang="en-US" sz="2800" b="1" dirty="0">
              <a:solidFill>
                <a:srgbClr val="000000"/>
              </a:solidFill>
              <a:ea typeface="Times New Roman"/>
              <a:cs typeface="Arial"/>
            </a:endParaRPr>
          </a:p>
        </p:txBody>
      </p:sp>
      <p:sp>
        <p:nvSpPr>
          <p:cNvPr id="3" name="Rectangle 2">
            <a:extLst>
              <a:ext uri="{FF2B5EF4-FFF2-40B4-BE49-F238E27FC236}">
                <a16:creationId xmlns:a16="http://schemas.microsoft.com/office/drawing/2014/main" id="{44C305AD-57A2-C94E-8B40-65C671FC6BE4}"/>
              </a:ext>
            </a:extLst>
          </p:cNvPr>
          <p:cNvSpPr/>
          <p:nvPr/>
        </p:nvSpPr>
        <p:spPr>
          <a:xfrm>
            <a:off x="129627" y="1388519"/>
            <a:ext cx="11942625" cy="111616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40000"/>
                    <a:lumOff val="60000"/>
                  </a:schemeClr>
                </a:solidFill>
              </a:rPr>
              <a:t>4 Questions </a:t>
            </a:r>
            <a:r>
              <a:rPr lang="en-US" sz="2800" dirty="0"/>
              <a:t>to be answered X </a:t>
            </a:r>
            <a:r>
              <a:rPr lang="en-US" sz="2800" dirty="0">
                <a:solidFill>
                  <a:schemeClr val="accent4">
                    <a:lumMod val="40000"/>
                    <a:lumOff val="60000"/>
                  </a:schemeClr>
                </a:solidFill>
              </a:rPr>
              <a:t>150 marks each </a:t>
            </a:r>
            <a:r>
              <a:rPr lang="en-US" sz="2800" dirty="0"/>
              <a:t>= </a:t>
            </a:r>
            <a:r>
              <a:rPr lang="en-US" sz="2800" dirty="0">
                <a:solidFill>
                  <a:schemeClr val="accent4">
                    <a:lumMod val="40000"/>
                    <a:lumOff val="60000"/>
                  </a:schemeClr>
                </a:solidFill>
              </a:rPr>
              <a:t>Total 600 Marks</a:t>
            </a:r>
          </a:p>
        </p:txBody>
      </p:sp>
      <p:sp>
        <p:nvSpPr>
          <p:cNvPr id="22" name="Rounded Rectangle 21">
            <a:extLst>
              <a:ext uri="{FF2B5EF4-FFF2-40B4-BE49-F238E27FC236}">
                <a16:creationId xmlns:a16="http://schemas.microsoft.com/office/drawing/2014/main" id="{3865F42F-8DC4-474D-BC69-DF9914F433CA}"/>
              </a:ext>
            </a:extLst>
          </p:cNvPr>
          <p:cNvSpPr/>
          <p:nvPr/>
        </p:nvSpPr>
        <p:spPr>
          <a:xfrm>
            <a:off x="107858" y="4384618"/>
            <a:ext cx="11942625" cy="348705"/>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800" b="1" dirty="0">
                <a:solidFill>
                  <a:srgbClr val="000000"/>
                </a:solidFill>
                <a:ea typeface="Times New Roman"/>
                <a:cs typeface="Arial"/>
              </a:rPr>
              <a:t>3. </a:t>
            </a:r>
            <a:r>
              <a:rPr lang="en-US" sz="2800" dirty="0">
                <a:solidFill>
                  <a:srgbClr val="000000"/>
                </a:solidFill>
                <a:ea typeface="Times New Roman"/>
                <a:cs typeface="Arial"/>
              </a:rPr>
              <a:t>Do you find your </a:t>
            </a:r>
            <a:r>
              <a:rPr lang="en-US" sz="2800" b="1" dirty="0" err="1">
                <a:solidFill>
                  <a:srgbClr val="000000"/>
                </a:solidFill>
                <a:ea typeface="Times New Roman"/>
                <a:cs typeface="Arial"/>
              </a:rPr>
              <a:t>neighbourhood</a:t>
            </a:r>
            <a:r>
              <a:rPr lang="en-US" sz="2800" b="1" dirty="0">
                <a:solidFill>
                  <a:srgbClr val="000000"/>
                </a:solidFill>
                <a:ea typeface="Times New Roman"/>
                <a:cs typeface="Arial"/>
              </a:rPr>
              <a:t> </a:t>
            </a:r>
            <a:r>
              <a:rPr lang="en-US" sz="2800" dirty="0">
                <a:solidFill>
                  <a:srgbClr val="000000"/>
                </a:solidFill>
                <a:ea typeface="Times New Roman"/>
                <a:cs typeface="Arial"/>
              </a:rPr>
              <a:t>area </a:t>
            </a:r>
            <a:r>
              <a:rPr lang="en-US" sz="2800" b="1" dirty="0">
                <a:solidFill>
                  <a:srgbClr val="000000"/>
                </a:solidFill>
                <a:ea typeface="Times New Roman"/>
                <a:cs typeface="Arial"/>
              </a:rPr>
              <a:t>always clean?     (Yes/No)</a:t>
            </a:r>
          </a:p>
        </p:txBody>
      </p:sp>
    </p:spTree>
    <p:extLst>
      <p:ext uri="{BB962C8B-B14F-4D97-AF65-F5344CB8AC3E}">
        <p14:creationId xmlns:p14="http://schemas.microsoft.com/office/powerpoint/2010/main" val="25371818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1875" y="4665605"/>
            <a:ext cx="7148945" cy="1292433"/>
          </a:xfrm>
        </p:spPr>
        <p:txBody>
          <a:bodyPr anchor="ctr">
            <a:normAutofit/>
          </a:bodyPr>
          <a:lstStyle/>
          <a:p>
            <a:r>
              <a:rPr lang="en-US" sz="4100" b="1" dirty="0">
                <a:latin typeface="Andalus" panose="02020603050405020304" pitchFamily="18" charset="-78"/>
                <a:cs typeface="Andalus" panose="02020603050405020304" pitchFamily="18" charset="-78"/>
              </a:rPr>
              <a:t>By Citizens – For Citizens</a:t>
            </a:r>
          </a:p>
        </p:txBody>
      </p:sp>
      <p:sp>
        <p:nvSpPr>
          <p:cNvPr id="2" name="TextBox 1">
            <a:extLst>
              <a:ext uri="{FF2B5EF4-FFF2-40B4-BE49-F238E27FC236}">
                <a16:creationId xmlns:a16="http://schemas.microsoft.com/office/drawing/2014/main" id="{AF28E72C-5B4A-4BF6-9A5B-604188E30314}"/>
              </a:ext>
            </a:extLst>
          </p:cNvPr>
          <p:cNvSpPr txBox="1"/>
          <p:nvPr/>
        </p:nvSpPr>
        <p:spPr>
          <a:xfrm>
            <a:off x="1693340" y="5689684"/>
            <a:ext cx="3876928" cy="1154162"/>
          </a:xfrm>
          <a:prstGeom prst="rect">
            <a:avLst/>
          </a:prstGeom>
          <a:noFill/>
        </p:spPr>
        <p:txBody>
          <a:bodyPr wrap="square" rtlCol="0">
            <a:spAutoFit/>
          </a:bodyPr>
          <a:lstStyle/>
          <a:p>
            <a:pPr>
              <a:spcAft>
                <a:spcPts val="600"/>
              </a:spcAft>
            </a:pPr>
            <a:r>
              <a:rPr lang="en-US" sz="3200" b="1" dirty="0">
                <a:solidFill>
                  <a:schemeClr val="accent4">
                    <a:lumMod val="60000"/>
                    <a:lumOff val="40000"/>
                  </a:schemeClr>
                </a:solidFill>
              </a:rPr>
              <a:t>Total Indicators - 8</a:t>
            </a:r>
          </a:p>
          <a:p>
            <a:pPr>
              <a:spcAft>
                <a:spcPts val="600"/>
              </a:spcAft>
            </a:pPr>
            <a:r>
              <a:rPr lang="en-US" sz="3200" b="1" dirty="0">
                <a:solidFill>
                  <a:schemeClr val="accent4">
                    <a:lumMod val="60000"/>
                    <a:lumOff val="40000"/>
                  </a:schemeClr>
                </a:solidFill>
              </a:rPr>
              <a:t>870 / 2,170 Marks</a:t>
            </a:r>
          </a:p>
        </p:txBody>
      </p:sp>
      <p:sp>
        <p:nvSpPr>
          <p:cNvPr id="3" name="TextBox 2">
            <a:extLst>
              <a:ext uri="{FF2B5EF4-FFF2-40B4-BE49-F238E27FC236}">
                <a16:creationId xmlns:a16="http://schemas.microsoft.com/office/drawing/2014/main" id="{9A5CEFBB-E3F3-487B-B9A0-0195974CF7D8}"/>
              </a:ext>
            </a:extLst>
          </p:cNvPr>
          <p:cNvSpPr txBox="1"/>
          <p:nvPr/>
        </p:nvSpPr>
        <p:spPr>
          <a:xfrm>
            <a:off x="7956468" y="4766803"/>
            <a:ext cx="4235527" cy="1938992"/>
          </a:xfrm>
          <a:prstGeom prst="rect">
            <a:avLst/>
          </a:prstGeom>
          <a:noFill/>
        </p:spPr>
        <p:txBody>
          <a:bodyPr wrap="square" rtlCol="0">
            <a:spAutoFit/>
          </a:bodyPr>
          <a:lstStyle/>
          <a:p>
            <a:pPr algn="ctr"/>
            <a:r>
              <a:rPr lang="en-US" sz="2000" b="1" dirty="0"/>
              <a:t>Please note: </a:t>
            </a:r>
          </a:p>
          <a:p>
            <a:pPr algn="ctr"/>
            <a:r>
              <a:rPr lang="en-US" sz="2000" dirty="0">
                <a:solidFill>
                  <a:srgbClr val="FFC000"/>
                </a:solidFill>
              </a:rPr>
              <a:t>All progress to be claimed through MIS (except </a:t>
            </a:r>
            <a:r>
              <a:rPr lang="en-US" sz="2000" dirty="0"/>
              <a:t>Indicator No.7</a:t>
            </a:r>
            <a:r>
              <a:rPr lang="en-US" sz="2000" dirty="0">
                <a:solidFill>
                  <a:srgbClr val="FFC000"/>
                </a:solidFill>
              </a:rPr>
              <a:t> ) followed by upload on </a:t>
            </a:r>
            <a:r>
              <a:rPr lang="en-US" sz="2000" dirty="0" err="1">
                <a:solidFill>
                  <a:schemeClr val="accent4">
                    <a:lumMod val="40000"/>
                    <a:lumOff val="60000"/>
                  </a:schemeClr>
                </a:solidFill>
              </a:rPr>
              <a:t>Swachhatam</a:t>
            </a:r>
            <a:r>
              <a:rPr lang="en-US" sz="2000" dirty="0">
                <a:solidFill>
                  <a:schemeClr val="accent4">
                    <a:lumMod val="40000"/>
                    <a:lumOff val="60000"/>
                  </a:schemeClr>
                </a:solidFill>
              </a:rPr>
              <a:t> Portal </a:t>
            </a:r>
            <a:r>
              <a:rPr lang="en-US" sz="2000" dirty="0">
                <a:solidFill>
                  <a:srgbClr val="FFC000"/>
                </a:solidFill>
              </a:rPr>
              <a:t>and desired social media platforms. Subject to on-field validation. </a:t>
            </a:r>
          </a:p>
        </p:txBody>
      </p:sp>
      <p:cxnSp>
        <p:nvCxnSpPr>
          <p:cNvPr id="6" name="Straight Connector 5">
            <a:extLst>
              <a:ext uri="{FF2B5EF4-FFF2-40B4-BE49-F238E27FC236}">
                <a16:creationId xmlns:a16="http://schemas.microsoft.com/office/drawing/2014/main" id="{019DFC4C-73B0-4345-8F31-3893478FC67E}"/>
              </a:ext>
            </a:extLst>
          </p:cNvPr>
          <p:cNvCxnSpPr/>
          <p:nvPr/>
        </p:nvCxnSpPr>
        <p:spPr>
          <a:xfrm>
            <a:off x="7956468" y="4359439"/>
            <a:ext cx="0" cy="2498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524F231-5883-4D75-8CEB-006AF729E97E}"/>
              </a:ext>
            </a:extLst>
          </p:cNvPr>
          <p:cNvPicPr>
            <a:picLocks noChangeAspect="1"/>
          </p:cNvPicPr>
          <p:nvPr/>
        </p:nvPicPr>
        <p:blipFill>
          <a:blip r:embed="rId2"/>
          <a:stretch>
            <a:fillRect/>
          </a:stretch>
        </p:blipFill>
        <p:spPr>
          <a:xfrm>
            <a:off x="88207" y="-201881"/>
            <a:ext cx="12103789" cy="4840405"/>
          </a:xfrm>
          <a:prstGeom prst="rect">
            <a:avLst/>
          </a:prstGeom>
        </p:spPr>
      </p:pic>
    </p:spTree>
    <p:extLst>
      <p:ext uri="{BB962C8B-B14F-4D97-AF65-F5344CB8AC3E}">
        <p14:creationId xmlns:p14="http://schemas.microsoft.com/office/powerpoint/2010/main" val="2985340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0" y="803023"/>
            <a:ext cx="12176775" cy="585498"/>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AutoNum type="arabicPeriod"/>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Arial"/>
              </a:rPr>
              <a:t>Respect to our Freedom Fighters:</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Arial"/>
              </a:rPr>
              <a:t>  All monuments/parks</a:t>
            </a:r>
            <a:r>
              <a:rPr kumimoji="0" lang="en-US" sz="1800" b="0" i="0" u="none" strike="noStrike" kern="1200" cap="none" spc="0" normalizeH="0" baseline="0" noProof="0" dirty="0">
                <a:ln>
                  <a:noFill/>
                </a:ln>
                <a:solidFill>
                  <a:srgbClr val="FF0000"/>
                </a:solidFill>
                <a:effectLst/>
                <a:uLnTx/>
                <a:uFillTx/>
                <a:latin typeface="Calibri" panose="020F0502020204030204"/>
                <a:ea typeface="Calibri"/>
                <a:cs typeface="Arial"/>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Arial"/>
              </a:rPr>
              <a:t> related with India’s Freedom fighters to be cleaned-up and maintained by NCC cadets</a:t>
            </a:r>
            <a:r>
              <a:rPr lang="en-US" dirty="0">
                <a:solidFill>
                  <a:prstClr val="black"/>
                </a:solidFill>
                <a:latin typeface="Calibri" panose="020F0502020204030204"/>
                <a:ea typeface="Calibri"/>
                <a:cs typeface="Arial"/>
              </a:rPr>
              <a:t>/NYKS/NSS/</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Arial"/>
              </a:rPr>
              <a:t>citizens/citizens group etc.   </a:t>
            </a:r>
            <a:r>
              <a:rPr lang="en-US" dirty="0">
                <a:solidFill>
                  <a:prstClr val="black"/>
                </a:solidFill>
                <a:latin typeface="Calibri" panose="020F0502020204030204"/>
                <a:ea typeface="Calibri"/>
                <a:cs typeface="Arial"/>
              </a:rPr>
              <a:t>(</a:t>
            </a:r>
            <a:r>
              <a:rPr lang="en-US" dirty="0">
                <a:solidFill>
                  <a:srgbClr val="FF0000"/>
                </a:solidFill>
                <a:latin typeface="Calibri" panose="020F0502020204030204"/>
                <a:ea typeface="Calibri"/>
                <a:cs typeface="Arial"/>
              </a:rPr>
              <a:t>*</a:t>
            </a:r>
            <a:r>
              <a:rPr lang="en-US" dirty="0">
                <a:solidFill>
                  <a:prstClr val="black"/>
                </a:solidFill>
                <a:latin typeface="Calibri" panose="020F0502020204030204"/>
                <a:ea typeface="Calibri"/>
                <a:cs typeface="Arial"/>
              </a:rPr>
              <a:t>under the jurisdiction of the ULB)</a:t>
            </a:r>
            <a:endParaRPr kumimoji="0" lang="en-US" sz="1800" b="0" i="0" u="none" strike="noStrike" kern="1200" cap="none" spc="0" normalizeH="0" baseline="0" noProof="0" dirty="0">
              <a:ln>
                <a:noFill/>
              </a:ln>
              <a:solidFill>
                <a:srgbClr val="FF0000"/>
              </a:solidFill>
              <a:effectLst/>
              <a:uLnTx/>
              <a:uFillTx/>
              <a:latin typeface="Calibri" panose="020F0502020204030204"/>
              <a:ea typeface="Calibri"/>
              <a:cs typeface="Arial"/>
            </a:endParaRPr>
          </a:p>
        </p:txBody>
      </p:sp>
      <p:sp>
        <p:nvSpPr>
          <p:cNvPr id="9" name="Rectangle 8">
            <a:extLst>
              <a:ext uri="{FF2B5EF4-FFF2-40B4-BE49-F238E27FC236}">
                <a16:creationId xmlns:a16="http://schemas.microsoft.com/office/drawing/2014/main" id="{9B67C40C-A448-4B9E-A47E-2502DE946128}"/>
              </a:ext>
            </a:extLst>
          </p:cNvPr>
          <p:cNvSpPr/>
          <p:nvPr/>
        </p:nvSpPr>
        <p:spPr>
          <a:xfrm>
            <a:off x="0" y="38006"/>
            <a:ext cx="12192000" cy="71947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By Citizens – For Citizens</a:t>
            </a:r>
          </a:p>
        </p:txBody>
      </p:sp>
      <p:sp>
        <p:nvSpPr>
          <p:cNvPr id="12" name="TextBox 11">
            <a:extLst>
              <a:ext uri="{FF2B5EF4-FFF2-40B4-BE49-F238E27FC236}">
                <a16:creationId xmlns:a16="http://schemas.microsoft.com/office/drawing/2014/main" id="{C315AC46-3C3E-41A9-850B-AF3107F2EA19}"/>
              </a:ext>
            </a:extLst>
          </p:cNvPr>
          <p:cNvSpPr txBox="1"/>
          <p:nvPr/>
        </p:nvSpPr>
        <p:spPr>
          <a:xfrm>
            <a:off x="-1104" y="1369416"/>
            <a:ext cx="12173349" cy="797889"/>
          </a:xfrm>
          <a:prstGeom prst="rect">
            <a:avLst/>
          </a:prstGeom>
          <a:solidFill>
            <a:schemeClr val="bg1">
              <a:lumMod val="75000"/>
            </a:schemeClr>
          </a:solidFill>
        </p:spPr>
        <p:txBody>
          <a:bodyPr wrap="square" lIns="88699" tIns="44349" rIns="88699" bIns="44349" rtlCol="0">
            <a:noAutofit/>
          </a:bodyPr>
          <a:lstStyle/>
          <a:p>
            <a:pPr marL="0" marR="0" lvl="0" indent="0" algn="just" defTabSz="914400" rtl="0" eaLnBrk="1" fontAlgn="auto" latinLnBrk="0" hangingPunct="1">
              <a:lnSpc>
                <a:spcPct val="107000"/>
              </a:lnSpc>
              <a:spcBef>
                <a:spcPts val="0"/>
              </a:spcBef>
              <a:spcAft>
                <a:spcPts val="753"/>
              </a:spcAft>
              <a:buClrTx/>
              <a:buSzTx/>
              <a:buFontTx/>
              <a:buNone/>
              <a:tabLst/>
              <a:defRPr/>
            </a:pPr>
            <a:r>
              <a:rPr kumimoji="0" lang="en-SG" sz="14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Cities are expected to </a:t>
            </a:r>
            <a:r>
              <a:rPr kumimoji="0" lang="en-US" sz="1400" b="1"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engage citizens/citizen groups etc. proactively to ensure all monuments/parks dedicated to our Freedom Fights are clean &amp; well maintained.   </a:t>
            </a:r>
            <a:r>
              <a:rPr kumimoji="0" lang="en-US" sz="1400" b="1" i="0" u="none" strike="noStrike" kern="1200" cap="none" spc="0" normalizeH="0" baseline="0" noProof="0" dirty="0">
                <a:ln>
                  <a:noFill/>
                </a:ln>
                <a:solidFill>
                  <a:srgbClr val="000000"/>
                </a:solidFill>
                <a:effectLst/>
                <a:uLnTx/>
                <a:uFillTx/>
                <a:latin typeface="Calibri" panose="020F0502020204030204"/>
                <a:ea typeface="ＭＳ 明朝"/>
                <a:cs typeface="Arial"/>
              </a:rPr>
              <a:t>All awareness campaigns/meetings, cleanliness drives related pictures </a:t>
            </a:r>
            <a:r>
              <a:rPr kumimoji="0" lang="en-US" sz="1400" b="0" i="0" u="none" strike="noStrike" kern="1200" cap="none" spc="0" normalizeH="0" baseline="0" noProof="0" dirty="0">
                <a:ln>
                  <a:noFill/>
                </a:ln>
                <a:solidFill>
                  <a:srgbClr val="000000"/>
                </a:solidFill>
                <a:effectLst/>
                <a:uLnTx/>
                <a:uFillTx/>
                <a:latin typeface="Calibri" panose="020F0502020204030204"/>
                <a:ea typeface="ＭＳ 明朝"/>
                <a:cs typeface="Arial"/>
              </a:rPr>
              <a:t>t</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o be uploaded on </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a:rPr>
              <a:t>Swachh Survekshan-2023 portal and associated social media channel</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 </a:t>
            </a:r>
            <a:r>
              <a:rPr kumimoji="0" lang="en-US" sz="1400" b="0" i="0" u="none" strike="noStrike" kern="1200" cap="none" spc="0" normalizeH="0" baseline="0" noProof="0" dirty="0" err="1">
                <a:ln>
                  <a:noFill/>
                </a:ln>
                <a:solidFill>
                  <a:srgbClr val="000000"/>
                </a:solidFill>
                <a:effectLst/>
                <a:uLnTx/>
                <a:uFillTx/>
                <a:latin typeface="Calibri" panose="020F0502020204030204"/>
                <a:ea typeface="Times New Roman"/>
                <a:cs typeface="Arial"/>
              </a:rPr>
              <a:t>Swachhatam</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 Portal and Face Book page of the ULB by </a:t>
            </a:r>
            <a:r>
              <a:rPr lang="en-US" sz="1400" b="1" dirty="0">
                <a:solidFill>
                  <a:srgbClr val="FF0000"/>
                </a:solidFill>
                <a:latin typeface="Calibri" panose="020F0502020204030204"/>
                <a:ea typeface="Times New Roman"/>
                <a:cs typeface="Arial"/>
              </a:rPr>
              <a:t>15</a:t>
            </a:r>
            <a:r>
              <a:rPr lang="en-US" sz="1400" b="1" baseline="30000" dirty="0">
                <a:solidFill>
                  <a:srgbClr val="FF0000"/>
                </a:solidFill>
                <a:latin typeface="Calibri" panose="020F0502020204030204"/>
                <a:ea typeface="Times New Roman"/>
                <a:cs typeface="Arial"/>
              </a:rPr>
              <a:t>th</a:t>
            </a:r>
            <a:r>
              <a:rPr lang="en-US" sz="1400" b="1" dirty="0">
                <a:solidFill>
                  <a:srgbClr val="FF0000"/>
                </a:solidFill>
                <a:latin typeface="Calibri" panose="020F0502020204030204"/>
                <a:ea typeface="Times New Roman"/>
                <a:cs typeface="Arial"/>
              </a:rPr>
              <a:t> June </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a:cs typeface="Arial"/>
              </a:rPr>
              <a:t>2023</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 </a:t>
            </a:r>
            <a:r>
              <a:rPr kumimoji="0" lang="en-US" sz="1400" b="1" i="0" u="none" strike="noStrike" kern="1200" cap="none" spc="0" normalizeH="0" baseline="0" noProof="0" dirty="0">
                <a:ln>
                  <a:noFill/>
                </a:ln>
                <a:solidFill>
                  <a:srgbClr val="000000"/>
                </a:solidFill>
                <a:effectLst/>
                <a:uLnTx/>
                <a:uFillTx/>
                <a:latin typeface="Calibri" panose="020F0502020204030204"/>
                <a:ea typeface="Times New Roman"/>
                <a:cs typeface="Arial"/>
              </a:rPr>
              <a:t>(City name and ULB Code mandatory for entries)</a:t>
            </a:r>
            <a:endParaRPr kumimoji="0" lang="en-SG" sz="1400" b="0" i="0" u="none" strike="noStrike" kern="1200" cap="none" spc="0" normalizeH="0" baseline="0" noProof="0" dirty="0">
              <a:ln>
                <a:noFill/>
              </a:ln>
              <a:solidFill>
                <a:prstClr val="black"/>
              </a:solidFill>
              <a:effectLst/>
              <a:uLnTx/>
              <a:uFillTx/>
              <a:latin typeface="Calibri" panose="020F0502020204030204"/>
              <a:ea typeface="ＭＳ 明朝"/>
              <a:cs typeface="Times New Roman"/>
            </a:endParaRPr>
          </a:p>
        </p:txBody>
      </p:sp>
      <p:sp>
        <p:nvSpPr>
          <p:cNvPr id="15" name="Flowchart: Process 14">
            <a:extLst>
              <a:ext uri="{FF2B5EF4-FFF2-40B4-BE49-F238E27FC236}">
                <a16:creationId xmlns:a16="http://schemas.microsoft.com/office/drawing/2014/main" id="{CF6A0E2E-396B-4929-9E47-D12AB6BC8A91}"/>
              </a:ext>
            </a:extLst>
          </p:cNvPr>
          <p:cNvSpPr/>
          <p:nvPr/>
        </p:nvSpPr>
        <p:spPr>
          <a:xfrm>
            <a:off x="3115513" y="4380787"/>
            <a:ext cx="9076486" cy="2478807"/>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L="342900" lvl="0" indent="-342900" algn="just">
              <a:buFontTx/>
              <a:buAutoNum type="arabicPeriod"/>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List of awareness campaign, showing coverage and date of campaign to be uploaded on SBM Portal, </a:t>
            </a:r>
            <a:r>
              <a:rPr lang="en-US" sz="2000" dirty="0" err="1">
                <a:solidFill>
                  <a:prstClr val="black"/>
                </a:solidFill>
              </a:rPr>
              <a:t>Swachhatam</a:t>
            </a:r>
            <a:r>
              <a:rPr lang="en-US" sz="2000" dirty="0">
                <a:solidFill>
                  <a:prstClr val="black"/>
                </a:solidFill>
              </a:rPr>
              <a:t> Portal and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ULB’s Facebook page</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list will also be used for on-field validation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50% Observation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50% Citizens</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Direct observation and random interaction with citizens will be conducted to ascertain the claim. </a:t>
            </a:r>
          </a:p>
        </p:txBody>
      </p:sp>
      <p:sp>
        <p:nvSpPr>
          <p:cNvPr id="16" name="Rounded Rectangle 3">
            <a:extLst>
              <a:ext uri="{FF2B5EF4-FFF2-40B4-BE49-F238E27FC236}">
                <a16:creationId xmlns:a16="http://schemas.microsoft.com/office/drawing/2014/main" id="{479EAD5B-1D25-4592-9803-985328839FFF}"/>
              </a:ext>
            </a:extLst>
          </p:cNvPr>
          <p:cNvSpPr/>
          <p:nvPr/>
        </p:nvSpPr>
        <p:spPr>
          <a:xfrm>
            <a:off x="11022494" y="4710"/>
            <a:ext cx="1168350" cy="79789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SG" sz="2400" b="1" dirty="0">
                <a:solidFill>
                  <a:prstClr val="white"/>
                </a:solidFill>
                <a:latin typeface="Calibri" panose="020F0502020204030204"/>
                <a:ea typeface="Calibri"/>
                <a:cs typeface="Times New Roman"/>
              </a:rPr>
              <a:t>14</a:t>
            </a:r>
            <a:r>
              <a:rPr kumimoji="0" lang="en-SG" sz="2400" b="1" i="0" u="none" strike="noStrike" kern="1200" cap="none" spc="0" normalizeH="0" baseline="0" noProof="0" dirty="0">
                <a:ln>
                  <a:noFill/>
                </a:ln>
                <a:solidFill>
                  <a:prstClr val="white"/>
                </a:solidFill>
                <a:effectLst/>
                <a:uLnTx/>
                <a:uFillTx/>
                <a:latin typeface="Calibri" panose="020F0502020204030204"/>
                <a:ea typeface="Calibri"/>
                <a:cs typeface="Times New Roman"/>
              </a:rPr>
              <a:t>0</a:t>
            </a:r>
          </a:p>
        </p:txBody>
      </p:sp>
      <p:pic>
        <p:nvPicPr>
          <p:cNvPr id="5" name="Picture 4">
            <a:extLst>
              <a:ext uri="{FF2B5EF4-FFF2-40B4-BE49-F238E27FC236}">
                <a16:creationId xmlns:a16="http://schemas.microsoft.com/office/drawing/2014/main" id="{19557356-0016-7C43-909E-E03C9D8026E3}"/>
              </a:ext>
            </a:extLst>
          </p:cNvPr>
          <p:cNvPicPr>
            <a:picLocks noChangeAspect="1"/>
          </p:cNvPicPr>
          <p:nvPr/>
        </p:nvPicPr>
        <p:blipFill>
          <a:blip r:embed="rId3"/>
          <a:stretch>
            <a:fillRect/>
          </a:stretch>
        </p:blipFill>
        <p:spPr>
          <a:xfrm>
            <a:off x="-1104" y="2198060"/>
            <a:ext cx="3074118" cy="2132572"/>
          </a:xfrm>
          <a:prstGeom prst="rect">
            <a:avLst/>
          </a:prstGeom>
        </p:spPr>
      </p:pic>
      <p:graphicFrame>
        <p:nvGraphicFramePr>
          <p:cNvPr id="14" name="Table 16">
            <a:extLst>
              <a:ext uri="{FF2B5EF4-FFF2-40B4-BE49-F238E27FC236}">
                <a16:creationId xmlns:a16="http://schemas.microsoft.com/office/drawing/2014/main" id="{806B3FDE-2C51-2141-8653-C769954B8B85}"/>
              </a:ext>
            </a:extLst>
          </p:cNvPr>
          <p:cNvGraphicFramePr>
            <a:graphicFrameLocks noGrp="1"/>
          </p:cNvGraphicFramePr>
          <p:nvPr>
            <p:extLst>
              <p:ext uri="{D42A27DB-BD31-4B8C-83A1-F6EECF244321}">
                <p14:modId xmlns:p14="http://schemas.microsoft.com/office/powerpoint/2010/main" val="2741666412"/>
              </p:ext>
            </p:extLst>
          </p:nvPr>
        </p:nvGraphicFramePr>
        <p:xfrm>
          <a:off x="3084589" y="2302514"/>
          <a:ext cx="4543129" cy="1828800"/>
        </p:xfrm>
        <a:graphic>
          <a:graphicData uri="http://schemas.openxmlformats.org/drawingml/2006/table">
            <a:tbl>
              <a:tblPr firstRow="1" bandRow="1">
                <a:tableStyleId>{7DF18680-E054-41AD-8BC1-D1AEF772440D}</a:tableStyleId>
              </a:tblPr>
              <a:tblGrid>
                <a:gridCol w="3613193">
                  <a:extLst>
                    <a:ext uri="{9D8B030D-6E8A-4147-A177-3AD203B41FA5}">
                      <a16:colId xmlns:a16="http://schemas.microsoft.com/office/drawing/2014/main" val="1925503784"/>
                    </a:ext>
                  </a:extLst>
                </a:gridCol>
                <a:gridCol w="929936">
                  <a:extLst>
                    <a:ext uri="{9D8B030D-6E8A-4147-A177-3AD203B41FA5}">
                      <a16:colId xmlns:a16="http://schemas.microsoft.com/office/drawing/2014/main" val="3610420838"/>
                    </a:ext>
                  </a:extLst>
                </a:gridCol>
              </a:tblGrid>
              <a:tr h="280634">
                <a:tc>
                  <a:txBody>
                    <a:bodyPr/>
                    <a:lstStyle/>
                    <a:p>
                      <a:r>
                        <a:rPr lang="en-US" sz="1800" dirty="0"/>
                        <a:t>Scheme of Marks for </a:t>
                      </a:r>
                      <a:r>
                        <a:rPr lang="en-US" sz="1800" dirty="0">
                          <a:solidFill>
                            <a:schemeClr val="accent4">
                              <a:lumMod val="60000"/>
                              <a:lumOff val="40000"/>
                            </a:schemeClr>
                          </a:solidFill>
                        </a:rPr>
                        <a:t>Cleanliness</a:t>
                      </a:r>
                    </a:p>
                  </a:txBody>
                  <a:tcPr/>
                </a:tc>
                <a:tc>
                  <a:txBody>
                    <a:bodyPr/>
                    <a:lstStyle/>
                    <a:p>
                      <a:pPr algn="ctr"/>
                      <a:r>
                        <a:rPr lang="en-US" sz="1800" dirty="0"/>
                        <a:t>Marks</a:t>
                      </a:r>
                    </a:p>
                  </a:txBody>
                  <a:tcPr/>
                </a:tc>
                <a:extLst>
                  <a:ext uri="{0D108BD9-81ED-4DB2-BD59-A6C34878D82A}">
                    <a16:rowId xmlns:a16="http://schemas.microsoft.com/office/drawing/2014/main" val="4402623"/>
                  </a:ext>
                </a:extLst>
              </a:tr>
              <a:tr h="280634">
                <a:tc>
                  <a:txBody>
                    <a:bodyPr/>
                    <a:lstStyle/>
                    <a:p>
                      <a:r>
                        <a:rPr lang="en-US" sz="1800" dirty="0"/>
                        <a:t>100% Monuments/Parks are clean</a:t>
                      </a:r>
                    </a:p>
                  </a:txBody>
                  <a:tcPr/>
                </a:tc>
                <a:tc>
                  <a:txBody>
                    <a:bodyPr/>
                    <a:lstStyle/>
                    <a:p>
                      <a:pPr algn="ctr"/>
                      <a:r>
                        <a:rPr lang="en-US" sz="1800" dirty="0"/>
                        <a:t>70</a:t>
                      </a:r>
                    </a:p>
                  </a:txBody>
                  <a:tcPr/>
                </a:tc>
                <a:extLst>
                  <a:ext uri="{0D108BD9-81ED-4DB2-BD59-A6C34878D82A}">
                    <a16:rowId xmlns:a16="http://schemas.microsoft.com/office/drawing/2014/main" val="1364123731"/>
                  </a:ext>
                </a:extLst>
              </a:tr>
              <a:tr h="2806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75% Monuments/Parks are clean</a:t>
                      </a:r>
                    </a:p>
                  </a:txBody>
                  <a:tcPr/>
                </a:tc>
                <a:tc>
                  <a:txBody>
                    <a:bodyPr/>
                    <a:lstStyle/>
                    <a:p>
                      <a:pPr algn="ctr"/>
                      <a:r>
                        <a:rPr lang="en-US" sz="1800" dirty="0"/>
                        <a:t>60</a:t>
                      </a:r>
                    </a:p>
                  </a:txBody>
                  <a:tcPr/>
                </a:tc>
                <a:extLst>
                  <a:ext uri="{0D108BD9-81ED-4DB2-BD59-A6C34878D82A}">
                    <a16:rowId xmlns:a16="http://schemas.microsoft.com/office/drawing/2014/main" val="109958129"/>
                  </a:ext>
                </a:extLst>
              </a:tr>
              <a:tr h="2806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50% Monuments/Parks are clean</a:t>
                      </a:r>
                    </a:p>
                  </a:txBody>
                  <a:tcPr/>
                </a:tc>
                <a:tc>
                  <a:txBody>
                    <a:bodyPr/>
                    <a:lstStyle/>
                    <a:p>
                      <a:pPr algn="ctr"/>
                      <a:r>
                        <a:rPr lang="en-US" sz="1800" dirty="0"/>
                        <a:t>50</a:t>
                      </a:r>
                    </a:p>
                  </a:txBody>
                  <a:tcPr/>
                </a:tc>
                <a:extLst>
                  <a:ext uri="{0D108BD9-81ED-4DB2-BD59-A6C34878D82A}">
                    <a16:rowId xmlns:a16="http://schemas.microsoft.com/office/drawing/2014/main" val="936766583"/>
                  </a:ext>
                </a:extLst>
              </a:tr>
              <a:tr h="2806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25% Monuments/Parks are clean</a:t>
                      </a:r>
                    </a:p>
                  </a:txBody>
                  <a:tcPr/>
                </a:tc>
                <a:tc>
                  <a:txBody>
                    <a:bodyPr/>
                    <a:lstStyle/>
                    <a:p>
                      <a:pPr algn="ctr"/>
                      <a:r>
                        <a:rPr lang="en-US" sz="1800" dirty="0"/>
                        <a:t>40</a:t>
                      </a:r>
                    </a:p>
                  </a:txBody>
                  <a:tcPr/>
                </a:tc>
                <a:extLst>
                  <a:ext uri="{0D108BD9-81ED-4DB2-BD59-A6C34878D82A}">
                    <a16:rowId xmlns:a16="http://schemas.microsoft.com/office/drawing/2014/main" val="3456280806"/>
                  </a:ext>
                </a:extLst>
              </a:tr>
            </a:tbl>
          </a:graphicData>
        </a:graphic>
      </p:graphicFrame>
      <p:graphicFrame>
        <p:nvGraphicFramePr>
          <p:cNvPr id="18" name="Table 16">
            <a:extLst>
              <a:ext uri="{FF2B5EF4-FFF2-40B4-BE49-F238E27FC236}">
                <a16:creationId xmlns:a16="http://schemas.microsoft.com/office/drawing/2014/main" id="{7CCF20FD-77E2-3A44-8854-C350850FD1C6}"/>
              </a:ext>
            </a:extLst>
          </p:cNvPr>
          <p:cNvGraphicFramePr>
            <a:graphicFrameLocks noGrp="1"/>
          </p:cNvGraphicFramePr>
          <p:nvPr>
            <p:extLst>
              <p:ext uri="{D42A27DB-BD31-4B8C-83A1-F6EECF244321}">
                <p14:modId xmlns:p14="http://schemas.microsoft.com/office/powerpoint/2010/main" val="2237850866"/>
              </p:ext>
            </p:extLst>
          </p:nvPr>
        </p:nvGraphicFramePr>
        <p:xfrm>
          <a:off x="7654718" y="2316019"/>
          <a:ext cx="4510278" cy="1805165"/>
        </p:xfrm>
        <a:graphic>
          <a:graphicData uri="http://schemas.openxmlformats.org/drawingml/2006/table">
            <a:tbl>
              <a:tblPr firstRow="1" bandRow="1">
                <a:tableStyleId>{7DF18680-E054-41AD-8BC1-D1AEF772440D}</a:tableStyleId>
              </a:tblPr>
              <a:tblGrid>
                <a:gridCol w="3676899">
                  <a:extLst>
                    <a:ext uri="{9D8B030D-6E8A-4147-A177-3AD203B41FA5}">
                      <a16:colId xmlns:a16="http://schemas.microsoft.com/office/drawing/2014/main" val="1925503784"/>
                    </a:ext>
                  </a:extLst>
                </a:gridCol>
                <a:gridCol w="833379">
                  <a:extLst>
                    <a:ext uri="{9D8B030D-6E8A-4147-A177-3AD203B41FA5}">
                      <a16:colId xmlns:a16="http://schemas.microsoft.com/office/drawing/2014/main" val="3610420838"/>
                    </a:ext>
                  </a:extLst>
                </a:gridCol>
              </a:tblGrid>
              <a:tr h="361033">
                <a:tc>
                  <a:txBody>
                    <a:bodyPr/>
                    <a:lstStyle/>
                    <a:p>
                      <a:r>
                        <a:rPr lang="en-US" sz="1600" dirty="0"/>
                        <a:t>Scheme of Marks for </a:t>
                      </a:r>
                      <a:r>
                        <a:rPr lang="en-US" sz="1600" dirty="0">
                          <a:solidFill>
                            <a:schemeClr val="accent4">
                              <a:lumMod val="60000"/>
                              <a:lumOff val="40000"/>
                            </a:schemeClr>
                          </a:solidFill>
                        </a:rPr>
                        <a:t>Maintenance</a:t>
                      </a:r>
                    </a:p>
                  </a:txBody>
                  <a:tcPr/>
                </a:tc>
                <a:tc>
                  <a:txBody>
                    <a:bodyPr/>
                    <a:lstStyle/>
                    <a:p>
                      <a:pPr algn="ctr"/>
                      <a:r>
                        <a:rPr lang="en-US" sz="1600" dirty="0"/>
                        <a:t>Marks</a:t>
                      </a:r>
                    </a:p>
                  </a:txBody>
                  <a:tcPr/>
                </a:tc>
                <a:extLst>
                  <a:ext uri="{0D108BD9-81ED-4DB2-BD59-A6C34878D82A}">
                    <a16:rowId xmlns:a16="http://schemas.microsoft.com/office/drawing/2014/main" val="4402623"/>
                  </a:ext>
                </a:extLst>
              </a:tr>
              <a:tr h="361033">
                <a:tc>
                  <a:txBody>
                    <a:bodyPr/>
                    <a:lstStyle/>
                    <a:p>
                      <a:r>
                        <a:rPr lang="en-US" sz="1600" dirty="0"/>
                        <a:t>100% Monuments/Parks well maintained</a:t>
                      </a:r>
                    </a:p>
                  </a:txBody>
                  <a:tcPr/>
                </a:tc>
                <a:tc>
                  <a:txBody>
                    <a:bodyPr/>
                    <a:lstStyle/>
                    <a:p>
                      <a:pPr algn="ctr"/>
                      <a:r>
                        <a:rPr lang="en-US" sz="1600" dirty="0"/>
                        <a:t>70</a:t>
                      </a:r>
                    </a:p>
                  </a:txBody>
                  <a:tcPr/>
                </a:tc>
                <a:extLst>
                  <a:ext uri="{0D108BD9-81ED-4DB2-BD59-A6C34878D82A}">
                    <a16:rowId xmlns:a16="http://schemas.microsoft.com/office/drawing/2014/main" val="1364123731"/>
                  </a:ext>
                </a:extLst>
              </a:tr>
              <a:tr h="361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75% Monuments/Parks well maintained</a:t>
                      </a:r>
                    </a:p>
                  </a:txBody>
                  <a:tcPr/>
                </a:tc>
                <a:tc>
                  <a:txBody>
                    <a:bodyPr/>
                    <a:lstStyle/>
                    <a:p>
                      <a:pPr algn="ctr"/>
                      <a:r>
                        <a:rPr lang="en-US" sz="1600" dirty="0"/>
                        <a:t>60</a:t>
                      </a:r>
                    </a:p>
                  </a:txBody>
                  <a:tcPr/>
                </a:tc>
                <a:extLst>
                  <a:ext uri="{0D108BD9-81ED-4DB2-BD59-A6C34878D82A}">
                    <a16:rowId xmlns:a16="http://schemas.microsoft.com/office/drawing/2014/main" val="109958129"/>
                  </a:ext>
                </a:extLst>
              </a:tr>
              <a:tr h="361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50% Monuments/Parks well maintained</a:t>
                      </a:r>
                    </a:p>
                  </a:txBody>
                  <a:tcPr/>
                </a:tc>
                <a:tc>
                  <a:txBody>
                    <a:bodyPr/>
                    <a:lstStyle/>
                    <a:p>
                      <a:pPr algn="ctr"/>
                      <a:r>
                        <a:rPr lang="en-US" sz="1600" dirty="0"/>
                        <a:t>50</a:t>
                      </a:r>
                    </a:p>
                  </a:txBody>
                  <a:tcPr/>
                </a:tc>
                <a:extLst>
                  <a:ext uri="{0D108BD9-81ED-4DB2-BD59-A6C34878D82A}">
                    <a16:rowId xmlns:a16="http://schemas.microsoft.com/office/drawing/2014/main" val="936766583"/>
                  </a:ext>
                </a:extLst>
              </a:tr>
              <a:tr h="361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25% Monuments/Parks well maintained</a:t>
                      </a:r>
                    </a:p>
                  </a:txBody>
                  <a:tcPr/>
                </a:tc>
                <a:tc>
                  <a:txBody>
                    <a:bodyPr/>
                    <a:lstStyle/>
                    <a:p>
                      <a:pPr algn="ctr"/>
                      <a:r>
                        <a:rPr lang="en-US" sz="1600" dirty="0"/>
                        <a:t>40</a:t>
                      </a:r>
                    </a:p>
                  </a:txBody>
                  <a:tcPr/>
                </a:tc>
                <a:extLst>
                  <a:ext uri="{0D108BD9-81ED-4DB2-BD59-A6C34878D82A}">
                    <a16:rowId xmlns:a16="http://schemas.microsoft.com/office/drawing/2014/main" val="3456280806"/>
                  </a:ext>
                </a:extLst>
              </a:tr>
            </a:tbl>
          </a:graphicData>
        </a:graphic>
      </p:graphicFrame>
      <p:sp>
        <p:nvSpPr>
          <p:cNvPr id="17" name="Flowchart: Process 16">
            <a:extLst>
              <a:ext uri="{FF2B5EF4-FFF2-40B4-BE49-F238E27FC236}">
                <a16:creationId xmlns:a16="http://schemas.microsoft.com/office/drawing/2014/main" id="{68BF89A9-9DBC-4E45-A5C7-21920974416B}"/>
              </a:ext>
            </a:extLst>
          </p:cNvPr>
          <p:cNvSpPr/>
          <p:nvPr/>
        </p:nvSpPr>
        <p:spPr>
          <a:xfrm>
            <a:off x="27004" y="4380787"/>
            <a:ext cx="3046010" cy="2467343"/>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algn="ctr">
              <a:lnSpc>
                <a:spcPct val="115000"/>
              </a:lnSpc>
              <a:spcBef>
                <a:spcPts val="1200"/>
              </a:spcBef>
              <a:spcAft>
                <a:spcPts val="0"/>
              </a:spcAft>
            </a:pPr>
            <a:r>
              <a:rPr lang="en-US" sz="2000" b="1" dirty="0">
                <a:solidFill>
                  <a:schemeClr val="tx1"/>
                </a:solidFill>
                <a:effectLst/>
                <a:latin typeface="+mn-lt"/>
                <a:ea typeface="Calibri" panose="020F0502020204030204" pitchFamily="34" charset="0"/>
              </a:rPr>
              <a:t>ULB’s which do not have any monuments/parks</a:t>
            </a:r>
            <a:r>
              <a:rPr kumimoji="0" lang="en-US" sz="2000" b="1" i="0" u="none" strike="noStrike" kern="1200" cap="none" spc="0" normalizeH="0" baseline="0" noProof="0" dirty="0">
                <a:ln>
                  <a:noFill/>
                </a:ln>
                <a:solidFill>
                  <a:schemeClr val="tx1"/>
                </a:solidFill>
                <a:effectLst/>
                <a:uLnTx/>
                <a:uFillTx/>
                <a:latin typeface="Calibri" panose="020F0502020204030204"/>
                <a:ea typeface="Calibri"/>
                <a:cs typeface="Arial"/>
              </a:rPr>
              <a:t> </a:t>
            </a:r>
            <a:r>
              <a:rPr lang="en-US" sz="2000" b="1" dirty="0">
                <a:solidFill>
                  <a:schemeClr val="tx1"/>
                </a:solidFill>
                <a:effectLst/>
                <a:latin typeface="+mn-lt"/>
                <a:ea typeface="Calibri" panose="020F0502020204030204" pitchFamily="34" charset="0"/>
              </a:rPr>
              <a:t>in the name of freedom fighters will </a:t>
            </a:r>
            <a:r>
              <a:rPr lang="en-US" sz="2000" b="1" dirty="0">
                <a:solidFill>
                  <a:schemeClr val="tx1"/>
                </a:solidFill>
                <a:ea typeface="Calibri" panose="020F0502020204030204" pitchFamily="34" charset="0"/>
              </a:rPr>
              <a:t>need </a:t>
            </a:r>
            <a:r>
              <a:rPr lang="en-US" sz="2000" b="1" dirty="0">
                <a:solidFill>
                  <a:schemeClr val="tx1"/>
                </a:solidFill>
                <a:effectLst/>
                <a:latin typeface="+mn-lt"/>
                <a:ea typeface="Calibri" panose="020F0502020204030204" pitchFamily="34" charset="0"/>
              </a:rPr>
              <a:t>to submit the declaration mentioning the same</a:t>
            </a:r>
            <a:r>
              <a:rPr lang="en-US" sz="2000" b="0" dirty="0">
                <a:solidFill>
                  <a:schemeClr val="tx1"/>
                </a:solidFill>
                <a:effectLst/>
                <a:latin typeface="+mn-lt"/>
                <a:ea typeface="Calibri" panose="020F0502020204030204" pitchFamily="34" charset="0"/>
              </a:rPr>
              <a:t>.</a:t>
            </a:r>
          </a:p>
        </p:txBody>
      </p:sp>
    </p:spTree>
    <p:extLst>
      <p:ext uri="{BB962C8B-B14F-4D97-AF65-F5344CB8AC3E}">
        <p14:creationId xmlns:p14="http://schemas.microsoft.com/office/powerpoint/2010/main" val="9993336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11875" y="767394"/>
            <a:ext cx="12176775" cy="79788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Calibri"/>
                <a:cs typeface="Arial"/>
              </a:rPr>
              <a:t>2.  </a:t>
            </a:r>
            <a:r>
              <a:rPr lang="en-US" sz="2000" b="1" dirty="0" err="1">
                <a:solidFill>
                  <a:prstClr val="black"/>
                </a:solidFill>
                <a:latin typeface="Calibri" panose="020F0502020204030204"/>
                <a:ea typeface="Calibri"/>
                <a:cs typeface="Arial"/>
              </a:rPr>
              <a:t>Atleast</a:t>
            </a:r>
            <a:r>
              <a:rPr lang="en-US" sz="2000" b="1" dirty="0">
                <a:solidFill>
                  <a:prstClr val="black"/>
                </a:solidFill>
                <a:latin typeface="Calibri" panose="020F0502020204030204"/>
                <a:ea typeface="Calibri"/>
                <a:cs typeface="Arial"/>
              </a:rPr>
              <a:t> one</a:t>
            </a:r>
            <a:r>
              <a:rPr kumimoji="0" lang="en-US" sz="2000" b="1" i="0" u="none" strike="noStrike" kern="1200" cap="none" spc="0" normalizeH="0" baseline="0" noProof="0" dirty="0">
                <a:ln>
                  <a:noFill/>
                </a:ln>
                <a:solidFill>
                  <a:prstClr val="black"/>
                </a:solidFill>
                <a:effectLst/>
                <a:uLnTx/>
                <a:uFillTx/>
                <a:latin typeface="Calibri" panose="020F0502020204030204"/>
                <a:ea typeface="Calibri"/>
                <a:cs typeface="Arial"/>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Calibri"/>
                <a:cs typeface="Arial"/>
              </a:rPr>
              <a:t>Atmanirbhar</a:t>
            </a:r>
            <a:r>
              <a:rPr lang="en-US" sz="2000" b="1" dirty="0">
                <a:solidFill>
                  <a:prstClr val="black"/>
                </a:solidFill>
                <a:latin typeface="Calibri" panose="020F0502020204030204"/>
                <a:ea typeface="Calibri"/>
                <a:cs typeface="Arial"/>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Calibri"/>
                <a:cs typeface="Arial"/>
              </a:rPr>
              <a:t>Ward</a:t>
            </a:r>
            <a:r>
              <a:rPr lang="en-US" sz="2000" b="1" dirty="0">
                <a:solidFill>
                  <a:prstClr val="black"/>
                </a:solidFill>
                <a:latin typeface="Calibri" panose="020F0502020204030204"/>
                <a:ea typeface="Calibri"/>
                <a:cs typeface="Arial"/>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Calibri"/>
                <a:cs typeface="Arial"/>
              </a:rPr>
              <a:t>with Zero Collection of Wet Waste by the ULB –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Arial"/>
              </a:rPr>
              <a:t>With the active role of RWA(s) and citizens, 100% Wet Waste is Processed within the Ward only (ULB may assist with creating processing facility within the ward).  </a:t>
            </a:r>
            <a:endParaRPr kumimoji="0" lang="en-US" sz="2000" b="0" i="0" u="none" strike="noStrike" kern="1200" cap="none" spc="0" normalizeH="0" baseline="0" noProof="0" dirty="0">
              <a:ln>
                <a:noFill/>
              </a:ln>
              <a:solidFill>
                <a:srgbClr val="FF0000"/>
              </a:solidFill>
              <a:effectLst/>
              <a:uLnTx/>
              <a:uFillTx/>
              <a:latin typeface="Calibri" panose="020F0502020204030204"/>
              <a:ea typeface="Calibri"/>
              <a:cs typeface="Arial"/>
            </a:endParaRPr>
          </a:p>
        </p:txBody>
      </p:sp>
      <p:sp>
        <p:nvSpPr>
          <p:cNvPr id="9" name="Rectangle 8">
            <a:extLst>
              <a:ext uri="{FF2B5EF4-FFF2-40B4-BE49-F238E27FC236}">
                <a16:creationId xmlns:a16="http://schemas.microsoft.com/office/drawing/2014/main" id="{9B67C40C-A448-4B9E-A47E-2502DE946128}"/>
              </a:ext>
            </a:extLst>
          </p:cNvPr>
          <p:cNvSpPr/>
          <p:nvPr/>
        </p:nvSpPr>
        <p:spPr>
          <a:xfrm>
            <a:off x="0" y="9870"/>
            <a:ext cx="12192000" cy="71947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914307">
              <a:defRPr/>
            </a:pPr>
            <a:r>
              <a:rPr lang="en-US" sz="3600" b="1" dirty="0">
                <a:solidFill>
                  <a:prstClr val="white"/>
                </a:solidFill>
              </a:rPr>
              <a:t>By Citizens – For Citizens</a:t>
            </a:r>
          </a:p>
        </p:txBody>
      </p:sp>
      <p:sp>
        <p:nvSpPr>
          <p:cNvPr id="12" name="TextBox 11">
            <a:extLst>
              <a:ext uri="{FF2B5EF4-FFF2-40B4-BE49-F238E27FC236}">
                <a16:creationId xmlns:a16="http://schemas.microsoft.com/office/drawing/2014/main" id="{C315AC46-3C3E-41A9-850B-AF3107F2EA19}"/>
              </a:ext>
            </a:extLst>
          </p:cNvPr>
          <p:cNvSpPr txBox="1"/>
          <p:nvPr/>
        </p:nvSpPr>
        <p:spPr>
          <a:xfrm>
            <a:off x="-1104" y="1600910"/>
            <a:ext cx="12173349" cy="797889"/>
          </a:xfrm>
          <a:prstGeom prst="rect">
            <a:avLst/>
          </a:prstGeom>
          <a:solidFill>
            <a:schemeClr val="bg1">
              <a:lumMod val="75000"/>
            </a:schemeClr>
          </a:solidFill>
        </p:spPr>
        <p:txBody>
          <a:bodyPr wrap="square" lIns="88699" tIns="44349" rIns="88699" bIns="44349" rtlCol="0">
            <a:noAutofit/>
          </a:bodyPr>
          <a:lstStyle/>
          <a:p>
            <a:pPr lvl="0" algn="just">
              <a:lnSpc>
                <a:spcPct val="107000"/>
              </a:lnSpc>
              <a:spcAft>
                <a:spcPts val="753"/>
              </a:spcAft>
              <a:defRPr/>
            </a:pPr>
            <a:r>
              <a:rPr kumimoji="0" lang="en-SG" sz="14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Cities are expected to </a:t>
            </a:r>
            <a:r>
              <a:rPr kumimoji="0" lang="en-US" sz="1400" b="1"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engage citizens and RWAs proactively </a:t>
            </a:r>
            <a:r>
              <a:rPr kumimoji="0" lang="en-US" sz="14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so that wards become self-sustainable in terms of wet waste management. </a:t>
            </a:r>
            <a:r>
              <a:rPr kumimoji="0" lang="en-US" sz="1400" b="1" i="0" u="none" strike="noStrike" kern="1200" cap="none" spc="0" normalizeH="0" baseline="0" noProof="0" dirty="0">
                <a:ln>
                  <a:noFill/>
                </a:ln>
                <a:solidFill>
                  <a:srgbClr val="000000"/>
                </a:solidFill>
                <a:effectLst/>
                <a:uLnTx/>
                <a:uFillTx/>
                <a:latin typeface="Calibri" panose="020F0502020204030204"/>
                <a:ea typeface="ＭＳ 明朝"/>
                <a:cs typeface="Arial"/>
              </a:rPr>
              <a:t>All awareness campaigns/meetings and pictures of wet waste management within the ward </a:t>
            </a:r>
            <a:r>
              <a:rPr kumimoji="0" lang="en-US" sz="1400" b="0" i="0" u="none" strike="noStrike" kern="1200" cap="none" spc="0" normalizeH="0" baseline="0" noProof="0" dirty="0">
                <a:ln>
                  <a:noFill/>
                </a:ln>
                <a:solidFill>
                  <a:srgbClr val="000000"/>
                </a:solidFill>
                <a:effectLst/>
                <a:uLnTx/>
                <a:uFillTx/>
                <a:latin typeface="Calibri" panose="020F0502020204030204"/>
                <a:ea typeface="ＭＳ 明朝"/>
                <a:cs typeface="Arial"/>
              </a:rPr>
              <a:t>t</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o be uploaded on </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a:rPr>
              <a:t>Swachh Survekshan-2023 portal and associated social media channel</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 </a:t>
            </a:r>
            <a:r>
              <a:rPr lang="en-US" sz="1400" dirty="0" err="1">
                <a:solidFill>
                  <a:prstClr val="black"/>
                </a:solidFill>
              </a:rPr>
              <a:t>Swachhatam</a:t>
            </a:r>
            <a:r>
              <a:rPr lang="en-US" sz="1400" dirty="0">
                <a:solidFill>
                  <a:prstClr val="black"/>
                </a:solidFill>
              </a:rPr>
              <a:t> Portal</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 and Face Book page of the ULB by </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a:cs typeface="Arial"/>
              </a:rPr>
              <a:t>15</a:t>
            </a:r>
            <a:r>
              <a:rPr kumimoji="0" lang="en-US" sz="1400" b="1" i="0" u="none" strike="noStrike" kern="1200" cap="none" spc="0" normalizeH="0" baseline="30000" noProof="0" dirty="0">
                <a:ln>
                  <a:noFill/>
                </a:ln>
                <a:solidFill>
                  <a:srgbClr val="FF0000"/>
                </a:solidFill>
                <a:effectLst/>
                <a:uLnTx/>
                <a:uFillTx/>
                <a:latin typeface="Calibri" panose="020F0502020204030204"/>
                <a:ea typeface="Times New Roman"/>
                <a:cs typeface="Arial"/>
              </a:rPr>
              <a:t>th</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a:cs typeface="Arial"/>
              </a:rPr>
              <a:t> </a:t>
            </a:r>
            <a:r>
              <a:rPr lang="en-US" sz="1400" b="1" dirty="0">
                <a:solidFill>
                  <a:srgbClr val="FF0000"/>
                </a:solidFill>
                <a:latin typeface="Calibri" panose="020F0502020204030204"/>
                <a:ea typeface="Times New Roman"/>
                <a:cs typeface="Arial"/>
              </a:rPr>
              <a:t>June</a:t>
            </a:r>
            <a:r>
              <a:rPr kumimoji="0" lang="en-US" sz="1400" b="1" i="0" u="none" strike="noStrike" kern="1200" cap="none" spc="0" normalizeH="0" baseline="0" noProof="0" dirty="0">
                <a:ln>
                  <a:noFill/>
                </a:ln>
                <a:solidFill>
                  <a:srgbClr val="FF0000"/>
                </a:solidFill>
                <a:effectLst/>
                <a:uLnTx/>
                <a:uFillTx/>
                <a:latin typeface="Calibri" panose="020F0502020204030204"/>
                <a:ea typeface="Times New Roman"/>
                <a:cs typeface="Arial"/>
              </a:rPr>
              <a:t> 2023</a:t>
            </a:r>
            <a:r>
              <a:rPr kumimoji="0" lang="en-US" sz="1400" b="0" i="0" u="none" strike="noStrike" kern="1200" cap="none" spc="0" normalizeH="0" baseline="0" noProof="0" dirty="0">
                <a:ln>
                  <a:noFill/>
                </a:ln>
                <a:solidFill>
                  <a:srgbClr val="000000"/>
                </a:solidFill>
                <a:effectLst/>
                <a:uLnTx/>
                <a:uFillTx/>
                <a:latin typeface="Calibri" panose="020F0502020204030204"/>
                <a:ea typeface="Times New Roman"/>
                <a:cs typeface="Arial"/>
              </a:rPr>
              <a:t>. </a:t>
            </a:r>
            <a:r>
              <a:rPr kumimoji="0" lang="en-US" sz="1400" b="1" i="0" u="none" strike="noStrike" kern="1200" cap="none" spc="0" normalizeH="0" baseline="0" noProof="0" dirty="0">
                <a:ln>
                  <a:noFill/>
                </a:ln>
                <a:solidFill>
                  <a:srgbClr val="000000"/>
                </a:solidFill>
                <a:effectLst/>
                <a:uLnTx/>
                <a:uFillTx/>
                <a:latin typeface="Calibri" panose="020F0502020204030204"/>
                <a:ea typeface="Times New Roman"/>
                <a:cs typeface="Arial"/>
              </a:rPr>
              <a:t>(City name and ULB Code mandatory for entries)</a:t>
            </a:r>
            <a:endParaRPr kumimoji="0" lang="en-SG" sz="1400" b="0" i="0" u="none" strike="noStrike" kern="1200" cap="none" spc="0" normalizeH="0" baseline="0" noProof="0" dirty="0">
              <a:ln>
                <a:noFill/>
              </a:ln>
              <a:solidFill>
                <a:prstClr val="black"/>
              </a:solidFill>
              <a:effectLst/>
              <a:uLnTx/>
              <a:uFillTx/>
              <a:latin typeface="Calibri" panose="020F0502020204030204"/>
              <a:ea typeface="ＭＳ 明朝"/>
              <a:cs typeface="Times New Roman"/>
            </a:endParaRPr>
          </a:p>
        </p:txBody>
      </p:sp>
      <p:sp>
        <p:nvSpPr>
          <p:cNvPr id="15" name="Flowchart: Process 14">
            <a:extLst>
              <a:ext uri="{FF2B5EF4-FFF2-40B4-BE49-F238E27FC236}">
                <a16:creationId xmlns:a16="http://schemas.microsoft.com/office/drawing/2014/main" id="{CF6A0E2E-396B-4929-9E47-D12AB6BC8A91}"/>
              </a:ext>
            </a:extLst>
          </p:cNvPr>
          <p:cNvSpPr/>
          <p:nvPr/>
        </p:nvSpPr>
        <p:spPr>
          <a:xfrm>
            <a:off x="5407376" y="5545674"/>
            <a:ext cx="6716891" cy="1279196"/>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List of awareness campaign, showing coverage and date of campaign to be uploaded on SBM Portal,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Swachhatam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Portal and ULB’s Facebook page</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solidFill>
                <a:latin typeface="Calibri" panose="020F0502020204030204"/>
              </a:rPr>
              <a:t>Detail of RWAs/Ward Committee engaged in this exercise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list will also be used for on-field validation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50% Observation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50% Citizens</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Direct observation and random interaction with citizens will be conducted to ascertain the claim. </a:t>
            </a:r>
          </a:p>
          <a:p>
            <a:pPr marR="0" lvl="0" algn="just" defTabSz="914400" rtl="0" eaLnBrk="1" fontAlgn="auto" latinLnBrk="0" hangingPunct="1">
              <a:lnSpc>
                <a:spcPct val="100000"/>
              </a:lnSpc>
              <a:spcBef>
                <a:spcPts val="0"/>
              </a:spcBef>
              <a:spcAft>
                <a:spcPts val="0"/>
              </a:spcAft>
              <a:buClrTx/>
              <a:buSzTx/>
              <a:tabLst/>
              <a:defRPr/>
            </a:pPr>
            <a:r>
              <a:rPr lang="en-US" sz="1200" dirty="0">
                <a:solidFill>
                  <a:srgbClr val="FF0000"/>
                </a:solidFill>
                <a:latin typeface="Calibri" panose="020F0502020204030204"/>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Ward will cover all RWAs and other colonies where RWAs are not </a:t>
            </a:r>
            <a:r>
              <a:rPr lang="en-US" sz="1200" dirty="0">
                <a:solidFill>
                  <a:prstClr val="black"/>
                </a:solidFill>
                <a:latin typeface="Calibri" panose="020F0502020204030204"/>
              </a:rPr>
              <a:t>available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ounded Rectangle 3">
            <a:extLst>
              <a:ext uri="{FF2B5EF4-FFF2-40B4-BE49-F238E27FC236}">
                <a16:creationId xmlns:a16="http://schemas.microsoft.com/office/drawing/2014/main" id="{479EAD5B-1D25-4592-9803-985328839FFF}"/>
              </a:ext>
            </a:extLst>
          </p:cNvPr>
          <p:cNvSpPr/>
          <p:nvPr/>
        </p:nvSpPr>
        <p:spPr>
          <a:xfrm>
            <a:off x="11008426" y="-34230"/>
            <a:ext cx="1168350" cy="79789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SG" sz="2400" b="1" dirty="0">
                <a:solidFill>
                  <a:prstClr val="white"/>
                </a:solidFill>
                <a:latin typeface="Calibri" panose="020F0502020204030204"/>
                <a:ea typeface="Calibri"/>
                <a:cs typeface="Times New Roman"/>
              </a:rPr>
              <a:t>6</a:t>
            </a:r>
            <a:r>
              <a:rPr kumimoji="0" lang="en-SG" sz="2400" b="1" i="0" u="none" strike="noStrike" kern="1200" cap="none" spc="0" normalizeH="0" baseline="0" noProof="0" dirty="0">
                <a:ln>
                  <a:noFill/>
                </a:ln>
                <a:solidFill>
                  <a:prstClr val="white"/>
                </a:solidFill>
                <a:effectLst/>
                <a:uLnTx/>
                <a:uFillTx/>
                <a:latin typeface="Calibri" panose="020F0502020204030204"/>
                <a:ea typeface="Calibri"/>
                <a:cs typeface="Times New Roman"/>
              </a:rPr>
              <a:t>0</a:t>
            </a:r>
          </a:p>
        </p:txBody>
      </p:sp>
      <p:pic>
        <p:nvPicPr>
          <p:cNvPr id="3" name="Picture 2">
            <a:extLst>
              <a:ext uri="{FF2B5EF4-FFF2-40B4-BE49-F238E27FC236}">
                <a16:creationId xmlns:a16="http://schemas.microsoft.com/office/drawing/2014/main" id="{622CD508-8353-4394-8E12-408C135507C8}"/>
              </a:ext>
            </a:extLst>
          </p:cNvPr>
          <p:cNvPicPr>
            <a:picLocks noChangeAspect="1"/>
          </p:cNvPicPr>
          <p:nvPr/>
        </p:nvPicPr>
        <p:blipFill>
          <a:blip r:embed="rId3"/>
          <a:stretch>
            <a:fillRect/>
          </a:stretch>
        </p:blipFill>
        <p:spPr>
          <a:xfrm>
            <a:off x="-42983" y="2314517"/>
            <a:ext cx="5493395" cy="4510353"/>
          </a:xfrm>
          <a:prstGeom prst="rect">
            <a:avLst/>
          </a:prstGeom>
          <a:ln>
            <a:noFill/>
          </a:ln>
          <a:effectLst>
            <a:softEdge rad="112500"/>
          </a:effectLst>
        </p:spPr>
      </p:pic>
      <p:graphicFrame>
        <p:nvGraphicFramePr>
          <p:cNvPr id="13" name="Table 12">
            <a:extLst>
              <a:ext uri="{FF2B5EF4-FFF2-40B4-BE49-F238E27FC236}">
                <a16:creationId xmlns:a16="http://schemas.microsoft.com/office/drawing/2014/main" id="{2A8D8C12-55C4-8E49-A2D1-2075922C6957}"/>
              </a:ext>
            </a:extLst>
          </p:cNvPr>
          <p:cNvGraphicFramePr>
            <a:graphicFrameLocks noGrp="1"/>
          </p:cNvGraphicFramePr>
          <p:nvPr>
            <p:extLst>
              <p:ext uri="{D42A27DB-BD31-4B8C-83A1-F6EECF244321}">
                <p14:modId xmlns:p14="http://schemas.microsoft.com/office/powerpoint/2010/main" val="3365083717"/>
              </p:ext>
            </p:extLst>
          </p:nvPr>
        </p:nvGraphicFramePr>
        <p:xfrm>
          <a:off x="5421078" y="2983491"/>
          <a:ext cx="6703189" cy="2469523"/>
        </p:xfrm>
        <a:graphic>
          <a:graphicData uri="http://schemas.openxmlformats.org/drawingml/2006/table">
            <a:tbl>
              <a:tblPr firstRow="1" bandRow="1">
                <a:tableStyleId>{9DCAF9ED-07DC-4A11-8D7F-57B35C25682E}</a:tableStyleId>
              </a:tblPr>
              <a:tblGrid>
                <a:gridCol w="6703189">
                  <a:extLst>
                    <a:ext uri="{9D8B030D-6E8A-4147-A177-3AD203B41FA5}">
                      <a16:colId xmlns:a16="http://schemas.microsoft.com/office/drawing/2014/main" val="20000"/>
                    </a:ext>
                  </a:extLst>
                </a:gridCol>
              </a:tblGrid>
              <a:tr h="423797">
                <a:tc>
                  <a:txBody>
                    <a:bodyPr/>
                    <a:lstStyle/>
                    <a:p>
                      <a:r>
                        <a:rPr lang="en-US" sz="1600" dirty="0"/>
                        <a:t>Mandatory conditions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449269">
                <a:tc>
                  <a:txBody>
                    <a:bodyPr/>
                    <a:lstStyle/>
                    <a:p>
                      <a:r>
                        <a:rPr lang="en-US" sz="1600" dirty="0"/>
                        <a:t>100% households segregate their Wet, Dry and Hazardous Waste</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49269">
                <a:tc>
                  <a:txBody>
                    <a:bodyPr/>
                    <a:lstStyle/>
                    <a:p>
                      <a:r>
                        <a:rPr lang="en-US" sz="1600" dirty="0"/>
                        <a:t>100% Wet waste is processed within the Ward or RWA(s) – whichever is claimed/applicable</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49269">
                <a:tc>
                  <a:txBody>
                    <a:bodyPr/>
                    <a:lstStyle/>
                    <a:p>
                      <a:r>
                        <a:rPr lang="en-US" sz="1600" dirty="0"/>
                        <a:t>100% Dry Waste is sent to MRF/Processing Facilities OR recycled within the Ward/RWA(s)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1890611"/>
                  </a:ext>
                </a:extLst>
              </a:tr>
              <a:tr h="449269">
                <a:tc>
                  <a:txBody>
                    <a:bodyPr/>
                    <a:lstStyle/>
                    <a:p>
                      <a:r>
                        <a:rPr lang="en-US" sz="1600" dirty="0"/>
                        <a:t>Zero Non-compliance to any of the above conditions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4034625"/>
                  </a:ext>
                </a:extLst>
              </a:tr>
            </a:tbl>
          </a:graphicData>
        </a:graphic>
      </p:graphicFrame>
      <p:sp>
        <p:nvSpPr>
          <p:cNvPr id="6" name="TextBox 5">
            <a:extLst>
              <a:ext uri="{FF2B5EF4-FFF2-40B4-BE49-F238E27FC236}">
                <a16:creationId xmlns:a16="http://schemas.microsoft.com/office/drawing/2014/main" id="{A24CE4A4-8A11-ED24-09CB-032E1A43B7E5}"/>
              </a:ext>
            </a:extLst>
          </p:cNvPr>
          <p:cNvSpPr txBox="1"/>
          <p:nvPr/>
        </p:nvSpPr>
        <p:spPr>
          <a:xfrm>
            <a:off x="5565912" y="2548797"/>
            <a:ext cx="4664765" cy="400110"/>
          </a:xfrm>
          <a:prstGeom prst="rect">
            <a:avLst/>
          </a:prstGeom>
          <a:noFill/>
        </p:spPr>
        <p:txBody>
          <a:bodyPr wrap="square" rtlCol="0">
            <a:spAutoFit/>
          </a:bodyPr>
          <a:lstStyle/>
          <a:p>
            <a:r>
              <a:rPr lang="en-US" sz="2000" b="1" dirty="0" err="1"/>
              <a:t>Atleast</a:t>
            </a:r>
            <a:r>
              <a:rPr lang="en-US" sz="2000" b="1" dirty="0"/>
              <a:t> one Ward is an </a:t>
            </a:r>
            <a:r>
              <a:rPr lang="en-US" sz="2000" b="1" dirty="0" err="1"/>
              <a:t>Atmanirbhar</a:t>
            </a:r>
            <a:r>
              <a:rPr lang="en-US" sz="2000" b="1" dirty="0"/>
              <a:t> ward</a:t>
            </a:r>
          </a:p>
        </p:txBody>
      </p:sp>
      <p:sp>
        <p:nvSpPr>
          <p:cNvPr id="7" name="TextBox 6">
            <a:extLst>
              <a:ext uri="{FF2B5EF4-FFF2-40B4-BE49-F238E27FC236}">
                <a16:creationId xmlns:a16="http://schemas.microsoft.com/office/drawing/2014/main" id="{DED05D0B-9F8A-5B91-EF71-C03339A85C55}"/>
              </a:ext>
            </a:extLst>
          </p:cNvPr>
          <p:cNvSpPr txBox="1"/>
          <p:nvPr/>
        </p:nvSpPr>
        <p:spPr>
          <a:xfrm>
            <a:off x="10575234" y="2548797"/>
            <a:ext cx="1378227" cy="369332"/>
          </a:xfrm>
          <a:prstGeom prst="rect">
            <a:avLst/>
          </a:prstGeom>
          <a:noFill/>
        </p:spPr>
        <p:txBody>
          <a:bodyPr wrap="square" rtlCol="0">
            <a:spAutoFit/>
          </a:bodyPr>
          <a:lstStyle/>
          <a:p>
            <a:r>
              <a:rPr lang="en-US" b="1" dirty="0"/>
              <a:t>60 marks</a:t>
            </a:r>
          </a:p>
        </p:txBody>
      </p:sp>
    </p:spTree>
    <p:extLst>
      <p:ext uri="{BB962C8B-B14F-4D97-AF65-F5344CB8AC3E}">
        <p14:creationId xmlns:p14="http://schemas.microsoft.com/office/powerpoint/2010/main" val="38575714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1" y="1080609"/>
            <a:ext cx="12136582" cy="79788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Calibri"/>
                <a:cs typeface="Arial"/>
              </a:rPr>
              <a:t>3. Engagement of Local ‘Brand Ambassador’ –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Arial"/>
              </a:rPr>
              <a:t>Whether ULB has identified and made city-based artist/doctor/teacher/ religious leader/ sportsperson or any influential person as one of their Brand Ambassadors for SS-2023?  </a:t>
            </a:r>
            <a:r>
              <a:rPr lang="en-US" sz="2000" dirty="0">
                <a:solidFill>
                  <a:prstClr val="black"/>
                </a:solidFill>
                <a:latin typeface="Calibri" panose="020F0502020204030204"/>
                <a:ea typeface="Calibri"/>
                <a:cs typeface="Arial"/>
              </a:rPr>
              <a:t>     </a:t>
            </a:r>
            <a:endParaRPr kumimoji="0" lang="en-US" sz="2000" b="0" i="0" u="none" strike="noStrike" kern="1200" cap="none" spc="0" normalizeH="0" baseline="0" noProof="0" dirty="0">
              <a:ln>
                <a:noFill/>
              </a:ln>
              <a:solidFill>
                <a:srgbClr val="FF0000"/>
              </a:solidFill>
              <a:effectLst/>
              <a:uLnTx/>
              <a:uFillTx/>
              <a:latin typeface="Calibri" panose="020F0502020204030204"/>
              <a:ea typeface="Calibri"/>
              <a:cs typeface="Arial"/>
            </a:endParaRPr>
          </a:p>
        </p:txBody>
      </p:sp>
      <p:sp>
        <p:nvSpPr>
          <p:cNvPr id="9" name="Rectangle 8">
            <a:extLst>
              <a:ext uri="{FF2B5EF4-FFF2-40B4-BE49-F238E27FC236}">
                <a16:creationId xmlns:a16="http://schemas.microsoft.com/office/drawing/2014/main" id="{9B67C40C-A448-4B9E-A47E-2502DE946128}"/>
              </a:ext>
            </a:extLst>
          </p:cNvPr>
          <p:cNvSpPr/>
          <p:nvPr/>
        </p:nvSpPr>
        <p:spPr>
          <a:xfrm>
            <a:off x="0" y="9870"/>
            <a:ext cx="12192000" cy="98193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914307">
              <a:defRPr/>
            </a:pPr>
            <a:r>
              <a:rPr lang="en-US" sz="3600" b="1" dirty="0">
                <a:solidFill>
                  <a:prstClr val="white"/>
                </a:solidFill>
              </a:rPr>
              <a:t>By Citizens – For Citizens</a:t>
            </a:r>
          </a:p>
        </p:txBody>
      </p:sp>
      <p:sp>
        <p:nvSpPr>
          <p:cNvPr id="12" name="TextBox 11">
            <a:extLst>
              <a:ext uri="{FF2B5EF4-FFF2-40B4-BE49-F238E27FC236}">
                <a16:creationId xmlns:a16="http://schemas.microsoft.com/office/drawing/2014/main" id="{C315AC46-3C3E-41A9-850B-AF3107F2EA19}"/>
              </a:ext>
            </a:extLst>
          </p:cNvPr>
          <p:cNvSpPr txBox="1"/>
          <p:nvPr/>
        </p:nvSpPr>
        <p:spPr>
          <a:xfrm>
            <a:off x="-1104" y="1910252"/>
            <a:ext cx="12173349" cy="717370"/>
          </a:xfrm>
          <a:prstGeom prst="rect">
            <a:avLst/>
          </a:prstGeom>
          <a:solidFill>
            <a:schemeClr val="bg1">
              <a:lumMod val="75000"/>
            </a:schemeClr>
          </a:solidFill>
        </p:spPr>
        <p:txBody>
          <a:bodyPr wrap="square" lIns="88699" tIns="44349" rIns="88699" bIns="44349" rtlCol="0">
            <a:noAutofit/>
          </a:bodyPr>
          <a:lstStyle/>
          <a:p>
            <a:pPr marL="0" marR="0" lvl="0" indent="0" algn="just" defTabSz="914400" rtl="0" eaLnBrk="1" fontAlgn="auto" latinLnBrk="0" hangingPunct="1">
              <a:lnSpc>
                <a:spcPct val="107000"/>
              </a:lnSpc>
              <a:spcBef>
                <a:spcPts val="0"/>
              </a:spcBef>
              <a:spcAft>
                <a:spcPts val="753"/>
              </a:spcAft>
              <a:buClrTx/>
              <a:buSzTx/>
              <a:buFontTx/>
              <a:buNone/>
              <a:tabLst/>
              <a:defRPr/>
            </a:pPr>
            <a:r>
              <a:rPr kumimoji="0" lang="en-SG" sz="20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Cities are expected to </a:t>
            </a:r>
            <a:r>
              <a:rPr kumimoji="0" lang="en-US" sz="2000" b="1"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identify and make local influential citizens from different background as their Brand Ambassadors – including transgenders by </a:t>
            </a:r>
            <a:r>
              <a:rPr kumimoji="0" lang="en-US" sz="2000" b="1" i="0" u="none" strike="noStrike" kern="1200" cap="none" spc="0" normalizeH="0" baseline="0" noProof="0" dirty="0">
                <a:ln>
                  <a:noFill/>
                </a:ln>
                <a:solidFill>
                  <a:srgbClr val="FF0000"/>
                </a:solidFill>
                <a:effectLst/>
                <a:uLnTx/>
                <a:uFillTx/>
                <a:latin typeface="Calibri" panose="020F0502020204030204"/>
                <a:ea typeface="ＭＳ 明朝"/>
                <a:cs typeface="Times New Roman"/>
              </a:rPr>
              <a:t>31</a:t>
            </a:r>
            <a:r>
              <a:rPr kumimoji="0" lang="en-US" sz="2000" b="1" i="0" u="none" strike="noStrike" kern="1200" cap="none" spc="0" normalizeH="0" baseline="30000" noProof="0" dirty="0">
                <a:ln>
                  <a:noFill/>
                </a:ln>
                <a:solidFill>
                  <a:srgbClr val="FF0000"/>
                </a:solidFill>
                <a:effectLst/>
                <a:uLnTx/>
                <a:uFillTx/>
                <a:latin typeface="Calibri" panose="020F0502020204030204"/>
                <a:ea typeface="ＭＳ 明朝"/>
                <a:cs typeface="Times New Roman"/>
              </a:rPr>
              <a:t>st</a:t>
            </a:r>
            <a:r>
              <a:rPr kumimoji="0" lang="en-US" sz="2000" b="1" i="0" u="none" strike="noStrike" kern="1200" cap="none" spc="0" normalizeH="0" baseline="0" noProof="0" dirty="0">
                <a:ln>
                  <a:noFill/>
                </a:ln>
                <a:solidFill>
                  <a:srgbClr val="FF0000"/>
                </a:solidFill>
                <a:effectLst/>
                <a:uLnTx/>
                <a:uFillTx/>
                <a:latin typeface="Calibri" panose="020F0502020204030204"/>
                <a:ea typeface="ＭＳ 明朝"/>
                <a:cs typeface="Times New Roman"/>
              </a:rPr>
              <a:t> March 2023</a:t>
            </a:r>
            <a:r>
              <a:rPr kumimoji="0" lang="en-US" sz="2000" b="1"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a:t>
            </a:r>
            <a:endParaRPr kumimoji="0" lang="en-SG" sz="2000" b="0" i="0" u="none" strike="noStrike" kern="1200" cap="none" spc="0" normalizeH="0" baseline="0" noProof="0" dirty="0">
              <a:ln>
                <a:noFill/>
              </a:ln>
              <a:solidFill>
                <a:prstClr val="black"/>
              </a:solidFill>
              <a:effectLst/>
              <a:uLnTx/>
              <a:uFillTx/>
              <a:latin typeface="Calibri" panose="020F0502020204030204"/>
              <a:ea typeface="ＭＳ 明朝"/>
              <a:cs typeface="Times New Roman"/>
            </a:endParaRPr>
          </a:p>
        </p:txBody>
      </p:sp>
      <p:sp>
        <p:nvSpPr>
          <p:cNvPr id="15" name="Flowchart: Process 14">
            <a:extLst>
              <a:ext uri="{FF2B5EF4-FFF2-40B4-BE49-F238E27FC236}">
                <a16:creationId xmlns:a16="http://schemas.microsoft.com/office/drawing/2014/main" id="{CF6A0E2E-396B-4929-9E47-D12AB6BC8A91}"/>
              </a:ext>
            </a:extLst>
          </p:cNvPr>
          <p:cNvSpPr/>
          <p:nvPr/>
        </p:nvSpPr>
        <p:spPr>
          <a:xfrm>
            <a:off x="-1104" y="6153583"/>
            <a:ext cx="12167346" cy="697046"/>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en-US" sz="1600" dirty="0">
                <a:solidFill>
                  <a:prstClr val="black"/>
                </a:solidFill>
                <a:latin typeface="Calibri" panose="020F0502020204030204"/>
              </a:rPr>
              <a:t>Detail of brand ambassador(s) selected to be maintained and given.</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en-US" sz="1600" dirty="0">
                <a:solidFill>
                  <a:prstClr val="black"/>
                </a:solidFill>
                <a:latin typeface="Calibri" panose="020F0502020204030204"/>
              </a:rPr>
              <a:t>Brand Ambassador’s work will be validated from citizens on field.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ounded Rectangle 3">
            <a:extLst>
              <a:ext uri="{FF2B5EF4-FFF2-40B4-BE49-F238E27FC236}">
                <a16:creationId xmlns:a16="http://schemas.microsoft.com/office/drawing/2014/main" id="{479EAD5B-1D25-4592-9803-985328839FFF}"/>
              </a:ext>
            </a:extLst>
          </p:cNvPr>
          <p:cNvSpPr/>
          <p:nvPr/>
        </p:nvSpPr>
        <p:spPr>
          <a:xfrm>
            <a:off x="11008426" y="18777"/>
            <a:ext cx="1168350"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libri" panose="020F0502020204030204"/>
                <a:ea typeface="Calibri"/>
                <a:cs typeface="Times New Roman"/>
              </a:rPr>
              <a:t>30</a:t>
            </a:r>
          </a:p>
        </p:txBody>
      </p:sp>
      <p:graphicFrame>
        <p:nvGraphicFramePr>
          <p:cNvPr id="11" name="Table 10">
            <a:extLst>
              <a:ext uri="{FF2B5EF4-FFF2-40B4-BE49-F238E27FC236}">
                <a16:creationId xmlns:a16="http://schemas.microsoft.com/office/drawing/2014/main" id="{00A41E5C-EB06-4BB3-8B53-4ED34830FB8F}"/>
              </a:ext>
            </a:extLst>
          </p:cNvPr>
          <p:cNvGraphicFramePr>
            <a:graphicFrameLocks noGrp="1"/>
          </p:cNvGraphicFramePr>
          <p:nvPr>
            <p:extLst>
              <p:ext uri="{D42A27DB-BD31-4B8C-83A1-F6EECF244321}">
                <p14:modId xmlns:p14="http://schemas.microsoft.com/office/powerpoint/2010/main" val="825339810"/>
              </p:ext>
            </p:extLst>
          </p:nvPr>
        </p:nvGraphicFramePr>
        <p:xfrm>
          <a:off x="4999513" y="2625426"/>
          <a:ext cx="7159238" cy="989262"/>
        </p:xfrm>
        <a:graphic>
          <a:graphicData uri="http://schemas.openxmlformats.org/drawingml/2006/table">
            <a:tbl>
              <a:tblPr firstRow="1" bandRow="1">
                <a:tableStyleId>{9DCAF9ED-07DC-4A11-8D7F-57B35C25682E}</a:tableStyleId>
              </a:tblPr>
              <a:tblGrid>
                <a:gridCol w="5842658">
                  <a:extLst>
                    <a:ext uri="{9D8B030D-6E8A-4147-A177-3AD203B41FA5}">
                      <a16:colId xmlns:a16="http://schemas.microsoft.com/office/drawing/2014/main" val="20000"/>
                    </a:ext>
                  </a:extLst>
                </a:gridCol>
                <a:gridCol w="1316580">
                  <a:extLst>
                    <a:ext uri="{9D8B030D-6E8A-4147-A177-3AD203B41FA5}">
                      <a16:colId xmlns:a16="http://schemas.microsoft.com/office/drawing/2014/main" val="20001"/>
                    </a:ext>
                  </a:extLst>
                </a:gridCol>
              </a:tblGrid>
              <a:tr h="293783">
                <a:tc>
                  <a:txBody>
                    <a:bodyPr/>
                    <a:lstStyle/>
                    <a:p>
                      <a:r>
                        <a:rPr lang="en-US" sz="1600" dirty="0"/>
                        <a:t>Scheme of Marking</a:t>
                      </a:r>
                    </a:p>
                  </a:txBody>
                  <a:tcPr marL="85914" marR="85914" marT="42957" marB="42957"/>
                </a:tc>
                <a:tc>
                  <a:txBody>
                    <a:bodyPr/>
                    <a:lstStyle/>
                    <a:p>
                      <a:r>
                        <a:rPr lang="en-US" sz="1600" dirty="0"/>
                        <a:t>  Marks - 30</a:t>
                      </a:r>
                    </a:p>
                  </a:txBody>
                  <a:tcPr marL="85914" marR="85914" marT="42957" marB="42957"/>
                </a:tc>
                <a:extLst>
                  <a:ext uri="{0D108BD9-81ED-4DB2-BD59-A6C34878D82A}">
                    <a16:rowId xmlns:a16="http://schemas.microsoft.com/office/drawing/2014/main" val="10000"/>
                  </a:ext>
                </a:extLst>
              </a:tr>
              <a:tr h="268104">
                <a:tc>
                  <a:txBody>
                    <a:bodyPr/>
                    <a:lstStyle/>
                    <a:p>
                      <a:r>
                        <a:rPr lang="en-US" sz="1600" dirty="0"/>
                        <a:t>Yes – City Based Brand Ambassador(s) selected performed their role</a:t>
                      </a:r>
                    </a:p>
                  </a:txBody>
                  <a:tcPr marL="85914" marR="85914" marT="42957" marB="42957"/>
                </a:tc>
                <a:tc>
                  <a:txBody>
                    <a:bodyPr/>
                    <a:lstStyle/>
                    <a:p>
                      <a:pPr algn="ctr"/>
                      <a:r>
                        <a:rPr lang="en-US" sz="1600" dirty="0"/>
                        <a:t>30</a:t>
                      </a:r>
                    </a:p>
                  </a:txBody>
                  <a:tcPr marL="85914" marR="85914" marT="42957" marB="42957"/>
                </a:tc>
                <a:extLst>
                  <a:ext uri="{0D108BD9-81ED-4DB2-BD59-A6C34878D82A}">
                    <a16:rowId xmlns:a16="http://schemas.microsoft.com/office/drawing/2014/main" val="10001"/>
                  </a:ext>
                </a:extLst>
              </a:tr>
              <a:tr h="278241">
                <a:tc>
                  <a:txBody>
                    <a:bodyPr/>
                    <a:lstStyle/>
                    <a:p>
                      <a:r>
                        <a:rPr lang="en-US" sz="1600" dirty="0"/>
                        <a:t>No</a:t>
                      </a:r>
                    </a:p>
                  </a:txBody>
                  <a:tcPr marL="85914" marR="85914" marT="42957" marB="42957"/>
                </a:tc>
                <a:tc>
                  <a:txBody>
                    <a:bodyPr/>
                    <a:lstStyle/>
                    <a:p>
                      <a:pPr algn="ctr"/>
                      <a:r>
                        <a:rPr lang="en-US" sz="1600" dirty="0"/>
                        <a:t>0</a:t>
                      </a:r>
                    </a:p>
                  </a:txBody>
                  <a:tcPr marL="85914" marR="85914" marT="42957" marB="42957"/>
                </a:tc>
                <a:extLst>
                  <a:ext uri="{0D108BD9-81ED-4DB2-BD59-A6C34878D82A}">
                    <a16:rowId xmlns:a16="http://schemas.microsoft.com/office/drawing/2014/main" val="4134034625"/>
                  </a:ext>
                </a:extLst>
              </a:tr>
            </a:tbl>
          </a:graphicData>
        </a:graphic>
      </p:graphicFrame>
      <p:pic>
        <p:nvPicPr>
          <p:cNvPr id="5" name="Picture 4">
            <a:extLst>
              <a:ext uri="{FF2B5EF4-FFF2-40B4-BE49-F238E27FC236}">
                <a16:creationId xmlns:a16="http://schemas.microsoft.com/office/drawing/2014/main" id="{804F9224-521A-45AF-A3C3-4E2AFED98C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736" y="2645533"/>
            <a:ext cx="1478008"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D43067F-E8A1-4979-9652-FCA6193087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07311" y="2655764"/>
            <a:ext cx="1441905" cy="1728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C91AE38-5BF9-4CBA-8FB6-F2384C7984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533" y="4528427"/>
            <a:ext cx="2638426" cy="1485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6FB9C40-154F-4D98-A37D-0D0C3FCF84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6856" y="4516271"/>
            <a:ext cx="2171170" cy="1479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E6695C4-29CF-4358-9A1E-A88178BD8EF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58834" y="2660095"/>
            <a:ext cx="1840678" cy="1724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0DBD82F-7AD5-8A4F-A086-21F5B4AA6F23}"/>
              </a:ext>
            </a:extLst>
          </p:cNvPr>
          <p:cNvSpPr/>
          <p:nvPr/>
        </p:nvSpPr>
        <p:spPr>
          <a:xfrm>
            <a:off x="5012392" y="4691743"/>
            <a:ext cx="7143752" cy="14618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Key activities to be performed by the Brand Ambassador (</a:t>
            </a:r>
            <a:r>
              <a:rPr lang="en-US" sz="1600" b="1" dirty="0">
                <a:solidFill>
                  <a:srgbClr val="FF0000"/>
                </a:solidFill>
              </a:rPr>
              <a:t>Oct 2022-March 2023</a:t>
            </a:r>
            <a:r>
              <a:rPr lang="en-US" sz="1600" b="1" dirty="0">
                <a:solidFill>
                  <a:schemeClr val="tx1"/>
                </a:solidFill>
              </a:rPr>
              <a:t>):</a:t>
            </a:r>
          </a:p>
          <a:p>
            <a:pPr marL="342900" indent="-342900">
              <a:buFont typeface="+mj-lt"/>
              <a:buAutoNum type="arabicPeriod"/>
            </a:pPr>
            <a:r>
              <a:rPr lang="en-US" sz="1600" dirty="0">
                <a:solidFill>
                  <a:schemeClr val="tx1"/>
                </a:solidFill>
              </a:rPr>
              <a:t>Monthly meeting with ULB officials to prepare monthly action plan.</a:t>
            </a:r>
          </a:p>
          <a:p>
            <a:pPr marL="342900" indent="-342900">
              <a:buFont typeface="+mj-lt"/>
              <a:buAutoNum type="arabicPeriod"/>
            </a:pPr>
            <a:r>
              <a:rPr lang="en-US" sz="1600" dirty="0">
                <a:solidFill>
                  <a:schemeClr val="tx1"/>
                </a:solidFill>
              </a:rPr>
              <a:t>At least two meeting with citizens covering all wards – asking for change in certain behavioral patterns of citizens</a:t>
            </a:r>
          </a:p>
          <a:p>
            <a:pPr marL="342900" indent="-342900">
              <a:buFont typeface="+mj-lt"/>
              <a:buAutoNum type="arabicPeriod"/>
            </a:pPr>
            <a:r>
              <a:rPr lang="en-US" sz="1600" dirty="0">
                <a:solidFill>
                  <a:schemeClr val="tx1"/>
                </a:solidFill>
              </a:rPr>
              <a:t>Lead by example e.g. practice source segregation, home-composting, using GTL, </a:t>
            </a:r>
            <a:r>
              <a:rPr lang="en-US" sz="1600" dirty="0" err="1">
                <a:solidFill>
                  <a:schemeClr val="tx1"/>
                </a:solidFill>
              </a:rPr>
              <a:t>Swchhata</a:t>
            </a:r>
            <a:r>
              <a:rPr lang="en-US" sz="1600" dirty="0">
                <a:solidFill>
                  <a:schemeClr val="tx1"/>
                </a:solidFill>
              </a:rPr>
              <a:t> App, giving feedback of CT/PTs , promoting 3R principles etc.</a:t>
            </a:r>
          </a:p>
        </p:txBody>
      </p:sp>
      <p:sp>
        <p:nvSpPr>
          <p:cNvPr id="14" name="Rectangle 13">
            <a:extLst>
              <a:ext uri="{FF2B5EF4-FFF2-40B4-BE49-F238E27FC236}">
                <a16:creationId xmlns:a16="http://schemas.microsoft.com/office/drawing/2014/main" id="{44ACAD3D-67AA-F54C-9D9A-9FD63F46529D}"/>
              </a:ext>
            </a:extLst>
          </p:cNvPr>
          <p:cNvSpPr/>
          <p:nvPr/>
        </p:nvSpPr>
        <p:spPr>
          <a:xfrm>
            <a:off x="4999512" y="3614688"/>
            <a:ext cx="7143752" cy="10678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Mandatory Conditions:</a:t>
            </a:r>
          </a:p>
          <a:p>
            <a:pPr marL="285750" indent="-285750">
              <a:buFont typeface="Arial" panose="020B0604020202020204" pitchFamily="34" charset="0"/>
              <a:buChar char="•"/>
            </a:pPr>
            <a:r>
              <a:rPr lang="en-US" sz="1600" dirty="0"/>
              <a:t>Cities with </a:t>
            </a:r>
            <a:r>
              <a:rPr lang="en-US" sz="1600" b="1" dirty="0"/>
              <a:t>&gt;10 L Population</a:t>
            </a:r>
            <a:r>
              <a:rPr lang="en-US" sz="1600" dirty="0"/>
              <a:t>: Minimum </a:t>
            </a:r>
            <a:r>
              <a:rPr lang="en-US" sz="1600" b="1" dirty="0"/>
              <a:t>3 Brand Ambassadors</a:t>
            </a:r>
          </a:p>
          <a:p>
            <a:pPr marL="285750" indent="-285750">
              <a:buFont typeface="Arial" panose="020B0604020202020204" pitchFamily="34" charset="0"/>
              <a:buChar char="•"/>
            </a:pPr>
            <a:r>
              <a:rPr lang="en-US" sz="1600" dirty="0"/>
              <a:t>Cities with </a:t>
            </a:r>
            <a:r>
              <a:rPr lang="en-US" sz="1600" b="1" dirty="0"/>
              <a:t>1-10 L Popu</a:t>
            </a:r>
            <a:r>
              <a:rPr lang="en-US" sz="1600" dirty="0"/>
              <a:t>lation: Minimum </a:t>
            </a:r>
            <a:r>
              <a:rPr lang="en-US" sz="1600" b="1" dirty="0"/>
              <a:t>2 Brand Ambassadors</a:t>
            </a:r>
          </a:p>
          <a:p>
            <a:pPr marL="285750" indent="-285750">
              <a:buFont typeface="Arial" panose="020B0604020202020204" pitchFamily="34" charset="0"/>
              <a:buChar char="•"/>
            </a:pPr>
            <a:r>
              <a:rPr lang="en-US" sz="1600" b="1" dirty="0"/>
              <a:t>Cities with &lt;1 L population </a:t>
            </a:r>
            <a:r>
              <a:rPr lang="en-US" sz="1600" dirty="0"/>
              <a:t>: Minimum </a:t>
            </a:r>
            <a:r>
              <a:rPr lang="en-US" sz="1600" b="1" dirty="0"/>
              <a:t>1 Brand Ambassador </a:t>
            </a:r>
          </a:p>
        </p:txBody>
      </p:sp>
    </p:spTree>
    <p:extLst>
      <p:ext uri="{BB962C8B-B14F-4D97-AF65-F5344CB8AC3E}">
        <p14:creationId xmlns:p14="http://schemas.microsoft.com/office/powerpoint/2010/main" val="32493876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228">
              <a:solidFill>
                <a:prstClr val="black"/>
              </a:solidFill>
            </a:endParaRPr>
          </a:p>
        </p:txBody>
      </p:sp>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8" name="Rounded Rectangle 7"/>
          <p:cNvSpPr/>
          <p:nvPr/>
        </p:nvSpPr>
        <p:spPr>
          <a:xfrm>
            <a:off x="59452" y="924711"/>
            <a:ext cx="12117324" cy="2351890"/>
          </a:xfrm>
          <a:prstGeom prst="roundRect">
            <a:avLst/>
          </a:prstGeom>
          <a:solidFill>
            <a:schemeClr val="accent3">
              <a:lumMod val="20000"/>
              <a:lumOff val="8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marL="342900" indent="-342900" algn="just">
              <a:buAutoNum type="arabicPeriod" startAt="4"/>
            </a:pPr>
            <a:r>
              <a:rPr lang="en-US" sz="2400" b="1" dirty="0">
                <a:solidFill>
                  <a:srgbClr val="000000"/>
                </a:solidFill>
                <a:ea typeface="Times New Roman"/>
                <a:cs typeface="Arial"/>
              </a:rPr>
              <a:t>Participation of ULB in the following campaigns:</a:t>
            </a:r>
          </a:p>
          <a:p>
            <a:pPr marL="800100" lvl="1" indent="-342900" algn="just">
              <a:buFont typeface="Wingdings" panose="05000000000000000000" pitchFamily="2" charset="2"/>
              <a:buChar char="§"/>
            </a:pPr>
            <a:r>
              <a:rPr lang="en-US" sz="2400" dirty="0">
                <a:solidFill>
                  <a:srgbClr val="000000"/>
                </a:solidFill>
                <a:ea typeface="Times New Roman"/>
                <a:cs typeface="Arial"/>
              </a:rPr>
              <a:t>Indian </a:t>
            </a:r>
            <a:r>
              <a:rPr lang="en-US" sz="2400" dirty="0" err="1">
                <a:solidFill>
                  <a:srgbClr val="000000"/>
                </a:solidFill>
                <a:ea typeface="Times New Roman"/>
                <a:cs typeface="Arial"/>
              </a:rPr>
              <a:t>Swachhata</a:t>
            </a:r>
            <a:r>
              <a:rPr lang="en-US" sz="2400" dirty="0">
                <a:solidFill>
                  <a:srgbClr val="000000"/>
                </a:solidFill>
                <a:ea typeface="Times New Roman"/>
                <a:cs typeface="Arial"/>
              </a:rPr>
              <a:t> League</a:t>
            </a:r>
          </a:p>
          <a:p>
            <a:pPr marL="800100" lvl="1" indent="-342900" algn="just">
              <a:buFont typeface="Wingdings" panose="05000000000000000000" pitchFamily="2" charset="2"/>
              <a:buChar char="§"/>
            </a:pPr>
            <a:r>
              <a:rPr lang="en-US" sz="2400" dirty="0">
                <a:solidFill>
                  <a:srgbClr val="000000"/>
                </a:solidFill>
                <a:ea typeface="Times New Roman"/>
                <a:cs typeface="Arial"/>
              </a:rPr>
              <a:t>Toilet 2.0 </a:t>
            </a:r>
          </a:p>
          <a:p>
            <a:pPr marL="800100" lvl="1" indent="-342900" algn="just">
              <a:buFont typeface="Wingdings" panose="05000000000000000000" pitchFamily="2" charset="2"/>
              <a:buChar char="§"/>
            </a:pPr>
            <a:r>
              <a:rPr lang="en-US" sz="2400" dirty="0" err="1">
                <a:solidFill>
                  <a:srgbClr val="000000"/>
                </a:solidFill>
                <a:ea typeface="Times New Roman"/>
                <a:cs typeface="Arial"/>
              </a:rPr>
              <a:t>Swachhata</a:t>
            </a:r>
            <a:r>
              <a:rPr lang="en-US" sz="2400" dirty="0">
                <a:solidFill>
                  <a:srgbClr val="000000"/>
                </a:solidFill>
                <a:ea typeface="Times New Roman"/>
                <a:cs typeface="Arial"/>
              </a:rPr>
              <a:t> </a:t>
            </a:r>
            <a:r>
              <a:rPr lang="en-US" sz="2400" dirty="0" err="1">
                <a:solidFill>
                  <a:srgbClr val="000000"/>
                </a:solidFill>
                <a:ea typeface="Times New Roman"/>
                <a:cs typeface="Arial"/>
              </a:rPr>
              <a:t>Ke</a:t>
            </a:r>
            <a:r>
              <a:rPr lang="en-US" sz="2400" dirty="0">
                <a:solidFill>
                  <a:srgbClr val="000000"/>
                </a:solidFill>
                <a:ea typeface="Times New Roman"/>
                <a:cs typeface="Arial"/>
              </a:rPr>
              <a:t> do rang – Campaign on source segregation</a:t>
            </a:r>
          </a:p>
          <a:p>
            <a:pPr marL="800100" lvl="1" indent="-342900" algn="just">
              <a:buFont typeface="Wingdings" panose="05000000000000000000" pitchFamily="2" charset="2"/>
              <a:buChar char="§"/>
            </a:pPr>
            <a:r>
              <a:rPr lang="en-US" sz="2400" dirty="0">
                <a:solidFill>
                  <a:srgbClr val="000000"/>
                </a:solidFill>
                <a:ea typeface="Times New Roman"/>
                <a:cs typeface="Arial"/>
              </a:rPr>
              <a:t>Swachh </a:t>
            </a:r>
            <a:r>
              <a:rPr lang="en-US" sz="2400" dirty="0" err="1">
                <a:solidFill>
                  <a:srgbClr val="000000"/>
                </a:solidFill>
                <a:ea typeface="Times New Roman"/>
                <a:cs typeface="Arial"/>
              </a:rPr>
              <a:t>mashaal</a:t>
            </a:r>
            <a:endParaRPr lang="en-US" sz="2400" dirty="0">
              <a:solidFill>
                <a:srgbClr val="000000"/>
              </a:solidFill>
              <a:ea typeface="Times New Roman"/>
              <a:cs typeface="Arial"/>
            </a:endParaRPr>
          </a:p>
          <a:p>
            <a:pPr marL="800100" lvl="1" indent="-342900" algn="just">
              <a:buFont typeface="Wingdings" panose="05000000000000000000" pitchFamily="2" charset="2"/>
              <a:buChar char="§"/>
            </a:pPr>
            <a:r>
              <a:rPr lang="en-US" sz="2400" dirty="0">
                <a:solidFill>
                  <a:srgbClr val="000000"/>
                </a:solidFill>
                <a:ea typeface="Times New Roman"/>
                <a:cs typeface="Arial"/>
              </a:rPr>
              <a:t>RRR campaign</a:t>
            </a:r>
          </a:p>
        </p:txBody>
      </p:sp>
      <p:sp>
        <p:nvSpPr>
          <p:cNvPr id="9" name="Rectangle 8">
            <a:extLst>
              <a:ext uri="{FF2B5EF4-FFF2-40B4-BE49-F238E27FC236}">
                <a16:creationId xmlns:a16="http://schemas.microsoft.com/office/drawing/2014/main" id="{9B67C40C-A448-4B9E-A47E-2502DE946128}"/>
              </a:ext>
            </a:extLst>
          </p:cNvPr>
          <p:cNvSpPr/>
          <p:nvPr/>
        </p:nvSpPr>
        <p:spPr>
          <a:xfrm>
            <a:off x="0" y="11028"/>
            <a:ext cx="12192000" cy="85085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914307">
              <a:defRPr/>
            </a:pPr>
            <a:r>
              <a:rPr lang="en-US" sz="4000" b="1" dirty="0">
                <a:solidFill>
                  <a:prstClr val="white"/>
                </a:solidFill>
              </a:rPr>
              <a:t>By Citizens – For Citizens</a:t>
            </a:r>
          </a:p>
        </p:txBody>
      </p:sp>
      <p:sp>
        <p:nvSpPr>
          <p:cNvPr id="6" name="AutoShape 2" descr="Drawing Contest to create awareness on Swachhta, Environment held ...">
            <a:extLst>
              <a:ext uri="{FF2B5EF4-FFF2-40B4-BE49-F238E27FC236}">
                <a16:creationId xmlns:a16="http://schemas.microsoft.com/office/drawing/2014/main" id="{C074EDA6-8673-4207-A06A-57470A7B0C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ounded Rectangle 3">
            <a:extLst>
              <a:ext uri="{FF2B5EF4-FFF2-40B4-BE49-F238E27FC236}">
                <a16:creationId xmlns:a16="http://schemas.microsoft.com/office/drawing/2014/main" id="{BF92C341-1AA3-42EC-BAD2-9B8F7E6B6544}"/>
              </a:ext>
            </a:extLst>
          </p:cNvPr>
          <p:cNvSpPr/>
          <p:nvPr/>
        </p:nvSpPr>
        <p:spPr>
          <a:xfrm>
            <a:off x="11008426" y="21720"/>
            <a:ext cx="1168350" cy="85085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2400" b="1" dirty="0">
                <a:solidFill>
                  <a:schemeClr val="bg1"/>
                </a:solidFill>
                <a:latin typeface="Arial"/>
                <a:ea typeface="Calibri"/>
                <a:cs typeface="Times New Roman"/>
              </a:rPr>
              <a:t>Marks</a:t>
            </a:r>
          </a:p>
          <a:p>
            <a:pPr algn="ctr">
              <a:lnSpc>
                <a:spcPct val="107000"/>
              </a:lnSpc>
            </a:pPr>
            <a:r>
              <a:rPr lang="en-SG" sz="2400" b="1" dirty="0">
                <a:solidFill>
                  <a:schemeClr val="bg1"/>
                </a:solidFill>
                <a:ea typeface="Calibri"/>
                <a:cs typeface="Times New Roman"/>
              </a:rPr>
              <a:t>200</a:t>
            </a:r>
          </a:p>
        </p:txBody>
      </p:sp>
      <p:graphicFrame>
        <p:nvGraphicFramePr>
          <p:cNvPr id="5" name="Table 12">
            <a:extLst>
              <a:ext uri="{FF2B5EF4-FFF2-40B4-BE49-F238E27FC236}">
                <a16:creationId xmlns:a16="http://schemas.microsoft.com/office/drawing/2014/main" id="{459B9940-F0E0-9B8A-AE84-9C98BC458002}"/>
              </a:ext>
            </a:extLst>
          </p:cNvPr>
          <p:cNvGraphicFramePr>
            <a:graphicFrameLocks noGrp="1"/>
          </p:cNvGraphicFramePr>
          <p:nvPr>
            <p:extLst>
              <p:ext uri="{D42A27DB-BD31-4B8C-83A1-F6EECF244321}">
                <p14:modId xmlns:p14="http://schemas.microsoft.com/office/powerpoint/2010/main" val="1271785233"/>
              </p:ext>
            </p:extLst>
          </p:nvPr>
        </p:nvGraphicFramePr>
        <p:xfrm>
          <a:off x="318598" y="3429000"/>
          <a:ext cx="11599032" cy="3148705"/>
        </p:xfrm>
        <a:graphic>
          <a:graphicData uri="http://schemas.openxmlformats.org/drawingml/2006/table">
            <a:tbl>
              <a:tblPr firstRow="1" bandRow="1">
                <a:tableStyleId>{F5AB1C69-6EDB-4FF4-983F-18BD219EF322}</a:tableStyleId>
              </a:tblPr>
              <a:tblGrid>
                <a:gridCol w="5799516">
                  <a:extLst>
                    <a:ext uri="{9D8B030D-6E8A-4147-A177-3AD203B41FA5}">
                      <a16:colId xmlns:a16="http://schemas.microsoft.com/office/drawing/2014/main" val="1361015235"/>
                    </a:ext>
                  </a:extLst>
                </a:gridCol>
                <a:gridCol w="5799516">
                  <a:extLst>
                    <a:ext uri="{9D8B030D-6E8A-4147-A177-3AD203B41FA5}">
                      <a16:colId xmlns:a16="http://schemas.microsoft.com/office/drawing/2014/main" val="2296942367"/>
                    </a:ext>
                  </a:extLst>
                </a:gridCol>
              </a:tblGrid>
              <a:tr h="449815">
                <a:tc>
                  <a:txBody>
                    <a:bodyPr/>
                    <a:lstStyle/>
                    <a:p>
                      <a:r>
                        <a:rPr lang="en-US" sz="2000"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Marks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8573181"/>
                  </a:ext>
                </a:extLst>
              </a:tr>
              <a:tr h="449815">
                <a:tc>
                  <a:txBody>
                    <a:bodyPr/>
                    <a:lstStyle/>
                    <a:p>
                      <a:r>
                        <a:rPr lang="en-US" sz="2000" dirty="0"/>
                        <a:t>Participated in all 5 campaigns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2102240"/>
                  </a:ext>
                </a:extLst>
              </a:tr>
              <a:tr h="449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Participated in any 4 campaigns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803585"/>
                  </a:ext>
                </a:extLst>
              </a:tr>
              <a:tr h="449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Participated in any 3 campaigns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4278740"/>
                  </a:ext>
                </a:extLst>
              </a:tr>
              <a:tr h="449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Participated in any 2 campaign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57980"/>
                  </a:ext>
                </a:extLst>
              </a:tr>
              <a:tr h="449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Participated in any 1 campaign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606497"/>
                  </a:ext>
                </a:extLst>
              </a:tr>
              <a:tr h="449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Did not participate in any campaign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9804777"/>
                  </a:ext>
                </a:extLst>
              </a:tr>
            </a:tbl>
          </a:graphicData>
        </a:graphic>
      </p:graphicFrame>
    </p:spTree>
    <p:extLst>
      <p:ext uri="{BB962C8B-B14F-4D97-AF65-F5344CB8AC3E}">
        <p14:creationId xmlns:p14="http://schemas.microsoft.com/office/powerpoint/2010/main" val="28961205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892" y="1533090"/>
            <a:ext cx="12020256" cy="740517"/>
          </a:xfrm>
          <a:prstGeom prst="rect">
            <a:avLst/>
          </a:prstGeom>
          <a:solidFill>
            <a:schemeClr val="bg1">
              <a:lumMod val="75000"/>
            </a:schemeClr>
          </a:solidFill>
        </p:spPr>
        <p:txBody>
          <a:bodyPr wrap="square" lIns="88696" tIns="44347" rIns="88696" bIns="44347"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明朝"/>
                <a:cs typeface="Mangal"/>
              </a:rPr>
              <a:t>IEC campaign supported by proper handholding will help citizens to opt for on-site processing, thus taking ownership of their wet waste. </a:t>
            </a:r>
            <a:endParaRPr kumimoji="0" lang="en-SG" sz="2400" b="0" i="0" u="none" strike="noStrike" kern="1200" cap="none" spc="0" normalizeH="0" baseline="0" noProof="0" dirty="0">
              <a:ln>
                <a:noFill/>
              </a:ln>
              <a:solidFill>
                <a:prstClr val="black"/>
              </a:solidFill>
              <a:effectLst/>
              <a:uLnTx/>
              <a:uFillTx/>
              <a:latin typeface="Calibri" panose="020F0502020204030204"/>
              <a:ea typeface="Times New Roman"/>
              <a:cs typeface="Mangal"/>
            </a:endParaRPr>
          </a:p>
        </p:txBody>
      </p:sp>
      <p:sp>
        <p:nvSpPr>
          <p:cNvPr id="12" name="Rounded Rectangle 11"/>
          <p:cNvSpPr/>
          <p:nvPr/>
        </p:nvSpPr>
        <p:spPr>
          <a:xfrm>
            <a:off x="225288" y="30302"/>
            <a:ext cx="10615592" cy="1441291"/>
          </a:xfrm>
          <a:prstGeom prst="roundRect">
            <a:avLst/>
          </a:prstGeom>
          <a:solidFill>
            <a:schemeClr val="accent6">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l" defTabSz="858616" rtl="0" eaLnBrk="1" fontAlgn="auto" latinLnBrk="0" hangingPunct="1">
              <a:lnSpc>
                <a:spcPct val="107000"/>
              </a:lnSpc>
              <a:spcBef>
                <a:spcPts val="0"/>
              </a:spcBef>
              <a:spcAft>
                <a:spcPts val="753"/>
              </a:spcAft>
              <a:buClrTx/>
              <a:buSzTx/>
              <a:buFontTx/>
              <a:buNone/>
              <a:tabLst/>
              <a:defRPr/>
            </a:pPr>
            <a:r>
              <a:rPr kumimoji="0" lang="en-IN" sz="2000" b="1" i="0" u="none" strike="noStrike" kern="1200" cap="none" spc="0" normalizeH="0" baseline="0" noProof="0" dirty="0">
                <a:ln>
                  <a:noFill/>
                </a:ln>
                <a:solidFill>
                  <a:srgbClr val="000000"/>
                </a:solidFill>
                <a:effectLst/>
                <a:uLnTx/>
                <a:uFillTx/>
                <a:latin typeface="Calibri" panose="020F0502020204030204"/>
                <a:ea typeface="+mn-ea"/>
                <a:cs typeface="Arial"/>
              </a:rPr>
              <a:t>5. On-site wet waste processing by non-bulk waste generators -</a:t>
            </a:r>
          </a:p>
          <a:p>
            <a:pPr marL="0" marR="0" lvl="0" indent="0" algn="l" defTabSz="858616" rtl="0" eaLnBrk="1" fontAlgn="auto" latinLnBrk="0" hangingPunct="1">
              <a:lnSpc>
                <a:spcPct val="107000"/>
              </a:lnSpc>
              <a:spcBef>
                <a:spcPts val="0"/>
              </a:spcBef>
              <a:spcAft>
                <a:spcPts val="753"/>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Arial"/>
              </a:rPr>
              <a:t>Awareness generation by the ULBs about on-site wet waste processing (composting/bio-methanation).  This may include individual homes (not part of RWAs), commercial and other waste generators. </a:t>
            </a:r>
          </a:p>
        </p:txBody>
      </p:sp>
      <p:sp>
        <p:nvSpPr>
          <p:cNvPr id="13" name="Rounded Rectangle 12"/>
          <p:cNvSpPr/>
          <p:nvPr/>
        </p:nvSpPr>
        <p:spPr>
          <a:xfrm>
            <a:off x="10893887" y="-13331"/>
            <a:ext cx="1217066" cy="144129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42"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42" b="1" i="0" u="none" strike="noStrike" kern="1200" cap="none" spc="0" normalizeH="0" baseline="0" noProof="0" dirty="0">
                <a:ln>
                  <a:noFill/>
                </a:ln>
                <a:solidFill>
                  <a:srgbClr val="FFFFFF"/>
                </a:solidFill>
                <a:effectLst/>
                <a:uLnTx/>
                <a:uFillTx/>
                <a:latin typeface="Arial"/>
                <a:ea typeface="Calibri"/>
                <a:cs typeface="Times New Roman"/>
              </a:rPr>
              <a:t>70</a:t>
            </a:r>
          </a:p>
        </p:txBody>
      </p:sp>
      <p:graphicFrame>
        <p:nvGraphicFramePr>
          <p:cNvPr id="18" name="Table 17">
            <a:extLst>
              <a:ext uri="{FF2B5EF4-FFF2-40B4-BE49-F238E27FC236}">
                <a16:creationId xmlns:a16="http://schemas.microsoft.com/office/drawing/2014/main" id="{9658F7D9-8A45-4E6E-867F-B866E8A8B357}"/>
              </a:ext>
            </a:extLst>
          </p:cNvPr>
          <p:cNvGraphicFramePr>
            <a:graphicFrameLocks noGrp="1"/>
          </p:cNvGraphicFramePr>
          <p:nvPr/>
        </p:nvGraphicFramePr>
        <p:xfrm>
          <a:off x="7350827" y="2304059"/>
          <a:ext cx="4733322" cy="1129381"/>
        </p:xfrm>
        <a:graphic>
          <a:graphicData uri="http://schemas.openxmlformats.org/drawingml/2006/table">
            <a:tbl>
              <a:tblPr firstRow="1" bandRow="1">
                <a:tableStyleId>{16D9F66E-5EB9-4882-86FB-DCBF35E3C3E4}</a:tableStyleId>
              </a:tblPr>
              <a:tblGrid>
                <a:gridCol w="3871355">
                  <a:extLst>
                    <a:ext uri="{9D8B030D-6E8A-4147-A177-3AD203B41FA5}">
                      <a16:colId xmlns:a16="http://schemas.microsoft.com/office/drawing/2014/main" val="20000"/>
                    </a:ext>
                  </a:extLst>
                </a:gridCol>
                <a:gridCol w="861967">
                  <a:extLst>
                    <a:ext uri="{9D8B030D-6E8A-4147-A177-3AD203B41FA5}">
                      <a16:colId xmlns:a16="http://schemas.microsoft.com/office/drawing/2014/main" val="20001"/>
                    </a:ext>
                  </a:extLst>
                </a:gridCol>
              </a:tblGrid>
              <a:tr h="537668">
                <a:tc>
                  <a:txBody>
                    <a:bodyPr/>
                    <a:lstStyle/>
                    <a:p>
                      <a:r>
                        <a:rPr lang="en-US" sz="2000" dirty="0"/>
                        <a:t>Scheme of Marking</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a:t>Marks</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91713">
                <a:tc>
                  <a:txBody>
                    <a:bodyPr/>
                    <a:lstStyle/>
                    <a:p>
                      <a:r>
                        <a:rPr lang="en-US" sz="2000" dirty="0"/>
                        <a:t>Awareness campaign conducted</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70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TextBox 2"/>
          <p:cNvSpPr txBox="1"/>
          <p:nvPr/>
        </p:nvSpPr>
        <p:spPr>
          <a:xfrm>
            <a:off x="2278966" y="2292628"/>
            <a:ext cx="502841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Proposed Advisory for technical support by the ULB for on-site waste processing, covers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Creation of ward-level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whatsapp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group – one active ULB staff should be part of this group to address the concerns, resolve issue, share his/her schedule of visits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Details of residents practicing on-site processing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List of all facilities provided by the ULB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least once-in-a-month visit report by ULB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ensure suitable mechanism for provision of bio-culture/dry leaves/coco pit and other necessary equipment to facilitate home composting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 composters on payment basis or set-up mart for home composting or any other  </a:t>
            </a:r>
          </a:p>
        </p:txBody>
      </p:sp>
      <p:pic>
        <p:nvPicPr>
          <p:cNvPr id="2" name="Picture 1">
            <a:extLst>
              <a:ext uri="{FF2B5EF4-FFF2-40B4-BE49-F238E27FC236}">
                <a16:creationId xmlns:a16="http://schemas.microsoft.com/office/drawing/2014/main" id="{A9409C96-5B3D-49BB-94B8-C35A2676D8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70" y="2296042"/>
            <a:ext cx="1933015" cy="2288352"/>
          </a:xfrm>
          <a:prstGeom prst="rect">
            <a:avLst/>
          </a:prstGeom>
          <a:ln>
            <a:noFill/>
          </a:ln>
          <a:effectLst>
            <a:softEdge rad="112500"/>
          </a:effectLst>
        </p:spPr>
      </p:pic>
      <p:sp>
        <p:nvSpPr>
          <p:cNvPr id="15" name="TextBox 14">
            <a:extLst>
              <a:ext uri="{FF2B5EF4-FFF2-40B4-BE49-F238E27FC236}">
                <a16:creationId xmlns:a16="http://schemas.microsoft.com/office/drawing/2014/main" id="{F966F762-CCFD-47AE-BCBA-76908773800A}"/>
              </a:ext>
            </a:extLst>
          </p:cNvPr>
          <p:cNvSpPr txBox="1"/>
          <p:nvPr/>
        </p:nvSpPr>
        <p:spPr>
          <a:xfrm>
            <a:off x="107851" y="4706457"/>
            <a:ext cx="2311792" cy="1924886"/>
          </a:xfrm>
          <a:prstGeom prst="rect">
            <a:avLst/>
          </a:prstGeom>
          <a:noFill/>
        </p:spPr>
        <p:txBody>
          <a:bodyPr wrap="square">
            <a:spAutoFit/>
          </a:bodyPr>
          <a:lstStyle/>
          <a:p>
            <a:pPr marL="0" marR="0" lvl="0" indent="0" algn="l" defTabSz="858616" rtl="0" eaLnBrk="1" fontAlgn="auto" latinLnBrk="0" hangingPunct="1">
              <a:lnSpc>
                <a:spcPct val="107000"/>
              </a:lnSpc>
              <a:spcBef>
                <a:spcPts val="0"/>
              </a:spcBef>
              <a:spcAft>
                <a:spcPts val="753"/>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rPr>
              <a:t>Community Composting done by groups of households at common facility shall also be considered as onsite wet waste processing along with  home composting. </a:t>
            </a:r>
          </a:p>
        </p:txBody>
      </p:sp>
      <p:sp>
        <p:nvSpPr>
          <p:cNvPr id="4" name="Rectangle 3">
            <a:extLst>
              <a:ext uri="{FF2B5EF4-FFF2-40B4-BE49-F238E27FC236}">
                <a16:creationId xmlns:a16="http://schemas.microsoft.com/office/drawing/2014/main" id="{17961AFF-0CB4-3381-DAC9-A506CAF68950}"/>
              </a:ext>
            </a:extLst>
          </p:cNvPr>
          <p:cNvSpPr/>
          <p:nvPr/>
        </p:nvSpPr>
        <p:spPr>
          <a:xfrm>
            <a:off x="8680173" y="4426226"/>
            <a:ext cx="2941983" cy="914400"/>
          </a:xfrm>
          <a:prstGeom prst="rect">
            <a:avLst/>
          </a:prstGeom>
          <a:solidFill>
            <a:srgbClr val="F2DF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 be moved to Citizen Voice</a:t>
            </a:r>
          </a:p>
        </p:txBody>
      </p:sp>
    </p:spTree>
    <p:extLst>
      <p:ext uri="{BB962C8B-B14F-4D97-AF65-F5344CB8AC3E}">
        <p14:creationId xmlns:p14="http://schemas.microsoft.com/office/powerpoint/2010/main" val="25909919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228">
              <a:solidFill>
                <a:prstClr val="black"/>
              </a:solidFill>
            </a:endParaRPr>
          </a:p>
        </p:txBody>
      </p:sp>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8" name="Rounded Rectangle 7"/>
          <p:cNvSpPr/>
          <p:nvPr/>
        </p:nvSpPr>
        <p:spPr>
          <a:xfrm>
            <a:off x="0" y="935145"/>
            <a:ext cx="12192000" cy="109045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6.     Identification </a:t>
            </a:r>
            <a:r>
              <a:rPr lang="en-US" sz="1600" dirty="0">
                <a:solidFill>
                  <a:srgbClr val="000000"/>
                </a:solidFill>
                <a:ea typeface="Times New Roman"/>
                <a:cs typeface="Arial"/>
              </a:rPr>
              <a:t>and r</a:t>
            </a:r>
            <a:r>
              <a:rPr lang="en-US" sz="1600" b="1" dirty="0">
                <a:solidFill>
                  <a:srgbClr val="000000"/>
                </a:solidFill>
                <a:ea typeface="Times New Roman"/>
                <a:cs typeface="Arial"/>
              </a:rPr>
              <a:t>ecognition </a:t>
            </a:r>
            <a:r>
              <a:rPr lang="en-US" sz="1600" dirty="0">
                <a:solidFill>
                  <a:srgbClr val="000000"/>
                </a:solidFill>
                <a:ea typeface="Times New Roman"/>
                <a:cs typeface="Arial"/>
              </a:rPr>
              <a:t>of  ‘</a:t>
            </a:r>
            <a:r>
              <a:rPr lang="en-US" sz="1600" b="1" dirty="0" err="1">
                <a:solidFill>
                  <a:srgbClr val="000000"/>
                </a:solidFill>
                <a:ea typeface="Times New Roman"/>
                <a:cs typeface="Arial"/>
              </a:rPr>
              <a:t>Swachhata</a:t>
            </a:r>
            <a:r>
              <a:rPr lang="en-US" sz="1600" b="1" dirty="0">
                <a:solidFill>
                  <a:srgbClr val="000000"/>
                </a:solidFill>
                <a:ea typeface="Times New Roman"/>
                <a:cs typeface="Arial"/>
              </a:rPr>
              <a:t> Champions’</a:t>
            </a:r>
            <a:r>
              <a:rPr lang="en-US" sz="1600" dirty="0">
                <a:solidFill>
                  <a:srgbClr val="000000"/>
                </a:solidFill>
                <a:ea typeface="Times New Roman"/>
                <a:cs typeface="Arial"/>
              </a:rPr>
              <a:t> – </a:t>
            </a:r>
            <a:r>
              <a:rPr lang="en-US" sz="1600" b="1" dirty="0">
                <a:solidFill>
                  <a:srgbClr val="000000"/>
                </a:solidFill>
                <a:ea typeface="Times New Roman"/>
                <a:cs typeface="Arial"/>
              </a:rPr>
              <a:t>Man</a:t>
            </a:r>
            <a:r>
              <a:rPr lang="en-US" sz="1600" b="1" dirty="0">
                <a:solidFill>
                  <a:srgbClr val="FF0000"/>
                </a:solidFill>
                <a:ea typeface="Times New Roman"/>
                <a:cs typeface="Arial"/>
              </a:rPr>
              <a:t>*</a:t>
            </a:r>
            <a:r>
              <a:rPr lang="en-US" sz="1600" dirty="0">
                <a:solidFill>
                  <a:srgbClr val="000000"/>
                </a:solidFill>
                <a:ea typeface="Times New Roman"/>
                <a:cs typeface="Arial"/>
              </a:rPr>
              <a:t> and </a:t>
            </a:r>
            <a:r>
              <a:rPr lang="en-US" sz="1600" b="1" dirty="0">
                <a:solidFill>
                  <a:srgbClr val="000000"/>
                </a:solidFill>
                <a:ea typeface="Times New Roman"/>
                <a:cs typeface="Arial"/>
              </a:rPr>
              <a:t>Woman</a:t>
            </a:r>
            <a:r>
              <a:rPr lang="en-US" sz="1600" b="1" dirty="0">
                <a:solidFill>
                  <a:srgbClr val="FF0000"/>
                </a:solidFill>
                <a:ea typeface="Times New Roman"/>
                <a:cs typeface="Arial"/>
              </a:rPr>
              <a:t>*</a:t>
            </a:r>
            <a:r>
              <a:rPr lang="en-US" sz="1600" b="1" dirty="0">
                <a:solidFill>
                  <a:srgbClr val="000000"/>
                </a:solidFill>
                <a:ea typeface="Times New Roman"/>
                <a:cs typeface="Arial"/>
              </a:rPr>
              <a:t> driving ‘Swachh Change’ in the ULB – </a:t>
            </a:r>
            <a:r>
              <a:rPr lang="en-US" sz="1600" dirty="0">
                <a:solidFill>
                  <a:srgbClr val="000000"/>
                </a:solidFill>
                <a:ea typeface="Times New Roman"/>
                <a:cs typeface="Arial"/>
              </a:rPr>
              <a:t>to be identified </a:t>
            </a:r>
            <a:r>
              <a:rPr lang="en-US" sz="1600" b="1" dirty="0">
                <a:solidFill>
                  <a:srgbClr val="000000"/>
                </a:solidFill>
                <a:ea typeface="Times New Roman"/>
                <a:cs typeface="Arial"/>
              </a:rPr>
              <a:t>among citizens, citizen groups, ward councilors, CSR, NGOs, SHGs etc. by </a:t>
            </a:r>
            <a:r>
              <a:rPr lang="en-US" sz="1600" b="1" dirty="0">
                <a:solidFill>
                  <a:srgbClr val="FF0000"/>
                </a:solidFill>
                <a:ea typeface="Times New Roman"/>
                <a:cs typeface="Arial"/>
              </a:rPr>
              <a:t>31</a:t>
            </a:r>
            <a:r>
              <a:rPr lang="en-US" sz="1600" b="1" baseline="30000" dirty="0">
                <a:solidFill>
                  <a:srgbClr val="FF0000"/>
                </a:solidFill>
                <a:ea typeface="Times New Roman"/>
                <a:cs typeface="Arial"/>
              </a:rPr>
              <a:t>st</a:t>
            </a:r>
            <a:r>
              <a:rPr lang="en-US" sz="1600" b="1" dirty="0">
                <a:solidFill>
                  <a:srgbClr val="FF0000"/>
                </a:solidFill>
                <a:ea typeface="Times New Roman"/>
                <a:cs typeface="Arial"/>
              </a:rPr>
              <a:t> March 2023</a:t>
            </a:r>
            <a:r>
              <a:rPr lang="en-US" sz="1600" b="1" dirty="0">
                <a:solidFill>
                  <a:srgbClr val="000000"/>
                </a:solidFill>
                <a:ea typeface="Times New Roman"/>
                <a:cs typeface="Arial"/>
              </a:rPr>
              <a:t> (</a:t>
            </a:r>
            <a:r>
              <a:rPr lang="en-US" sz="1600" dirty="0">
                <a:solidFill>
                  <a:srgbClr val="000000"/>
                </a:solidFill>
                <a:ea typeface="Times New Roman"/>
                <a:cs typeface="Arial"/>
              </a:rPr>
              <a:t>To be uploaded on </a:t>
            </a:r>
            <a:r>
              <a:rPr lang="en-US" sz="1600" dirty="0" err="1">
                <a:solidFill>
                  <a:prstClr val="black"/>
                </a:solidFill>
              </a:rPr>
              <a:t>Swachhatam</a:t>
            </a:r>
            <a:r>
              <a:rPr lang="en-US" sz="1600" dirty="0">
                <a:solidFill>
                  <a:prstClr val="black"/>
                </a:solidFill>
              </a:rPr>
              <a:t> Portal and</a:t>
            </a:r>
            <a:r>
              <a:rPr lang="en-US" sz="1600" dirty="0">
                <a:solidFill>
                  <a:srgbClr val="000000"/>
                </a:solidFill>
                <a:ea typeface="Times New Roman"/>
                <a:cs typeface="Arial"/>
              </a:rPr>
              <a:t> S</a:t>
            </a:r>
            <a:r>
              <a:rPr lang="en-US" sz="1600" dirty="0">
                <a:solidFill>
                  <a:srgbClr val="000000"/>
                </a:solidFill>
                <a:cs typeface="Arial"/>
              </a:rPr>
              <a:t>ocial Media page of the ULB</a:t>
            </a:r>
            <a:r>
              <a:rPr lang="en-US" sz="1600" dirty="0">
                <a:solidFill>
                  <a:srgbClr val="000000"/>
                </a:solidFill>
                <a:ea typeface="Times New Roman"/>
                <a:cs typeface="Arial"/>
              </a:rPr>
              <a:t>. </a:t>
            </a:r>
            <a:r>
              <a:rPr lang="en-US" sz="1600" b="1" dirty="0">
                <a:solidFill>
                  <a:srgbClr val="000000"/>
                </a:solidFill>
                <a:ea typeface="Times New Roman"/>
                <a:cs typeface="Arial"/>
              </a:rPr>
              <a:t>(City name and ULB Code mandatory for entries).     </a:t>
            </a:r>
            <a:r>
              <a:rPr lang="en-US" sz="1600" u="sng" dirty="0">
                <a:solidFill>
                  <a:srgbClr val="000000"/>
                </a:solidFill>
                <a:ea typeface="Times New Roman"/>
                <a:cs typeface="Arial"/>
              </a:rPr>
              <a:t>Recognition will only be given for the performance between </a:t>
            </a:r>
            <a:r>
              <a:rPr lang="en-US" sz="1600" b="1" u="sng" dirty="0">
                <a:solidFill>
                  <a:srgbClr val="000000"/>
                </a:solidFill>
                <a:ea typeface="Times New Roman"/>
                <a:cs typeface="Arial"/>
              </a:rPr>
              <a:t>1</a:t>
            </a:r>
            <a:r>
              <a:rPr lang="en-US" sz="1600" b="1" u="sng" baseline="30000" dirty="0">
                <a:solidFill>
                  <a:srgbClr val="000000"/>
                </a:solidFill>
                <a:ea typeface="Times New Roman"/>
                <a:cs typeface="Arial"/>
              </a:rPr>
              <a:t>st</a:t>
            </a:r>
            <a:r>
              <a:rPr lang="en-US" sz="1600" b="1" u="sng" dirty="0">
                <a:solidFill>
                  <a:srgbClr val="000000"/>
                </a:solidFill>
                <a:ea typeface="Times New Roman"/>
                <a:cs typeface="Arial"/>
              </a:rPr>
              <a:t> February 2022 to 31</a:t>
            </a:r>
            <a:r>
              <a:rPr lang="en-US" sz="1600" b="1" u="sng" baseline="30000" dirty="0">
                <a:solidFill>
                  <a:srgbClr val="000000"/>
                </a:solidFill>
                <a:ea typeface="Times New Roman"/>
                <a:cs typeface="Arial"/>
              </a:rPr>
              <a:t>st</a:t>
            </a:r>
            <a:r>
              <a:rPr lang="en-US" sz="1600" b="1" u="sng" dirty="0">
                <a:solidFill>
                  <a:srgbClr val="000000"/>
                </a:solidFill>
                <a:ea typeface="Times New Roman"/>
                <a:cs typeface="Arial"/>
              </a:rPr>
              <a:t> March 2023</a:t>
            </a:r>
            <a:r>
              <a:rPr lang="en-US" sz="1600" u="sng" dirty="0">
                <a:solidFill>
                  <a:srgbClr val="000000"/>
                </a:solidFill>
                <a:ea typeface="Times New Roman"/>
                <a:cs typeface="Arial"/>
              </a:rPr>
              <a:t>.</a:t>
            </a:r>
          </a:p>
        </p:txBody>
      </p:sp>
      <p:sp>
        <p:nvSpPr>
          <p:cNvPr id="9" name="Rectangle 8">
            <a:extLst>
              <a:ext uri="{FF2B5EF4-FFF2-40B4-BE49-F238E27FC236}">
                <a16:creationId xmlns:a16="http://schemas.microsoft.com/office/drawing/2014/main" id="{9B67C40C-A448-4B9E-A47E-2502DE946128}"/>
              </a:ext>
            </a:extLst>
          </p:cNvPr>
          <p:cNvSpPr/>
          <p:nvPr/>
        </p:nvSpPr>
        <p:spPr>
          <a:xfrm>
            <a:off x="0" y="22317"/>
            <a:ext cx="12192000" cy="90243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914307">
              <a:defRPr/>
            </a:pPr>
            <a:r>
              <a:rPr lang="en-US" sz="4000" b="1" dirty="0">
                <a:solidFill>
                  <a:prstClr val="white"/>
                </a:solidFill>
              </a:rPr>
              <a:t>By Citizens – For Citizens</a:t>
            </a:r>
          </a:p>
        </p:txBody>
      </p:sp>
      <p:graphicFrame>
        <p:nvGraphicFramePr>
          <p:cNvPr id="10" name="object 7">
            <a:extLst>
              <a:ext uri="{FF2B5EF4-FFF2-40B4-BE49-F238E27FC236}">
                <a16:creationId xmlns:a16="http://schemas.microsoft.com/office/drawing/2014/main" id="{FD932829-86E8-42A3-ABA1-2D1F59F3E9FD}"/>
              </a:ext>
            </a:extLst>
          </p:cNvPr>
          <p:cNvGraphicFramePr>
            <a:graphicFrameLocks noGrp="1"/>
          </p:cNvGraphicFramePr>
          <p:nvPr>
            <p:extLst>
              <p:ext uri="{D42A27DB-BD31-4B8C-83A1-F6EECF244321}">
                <p14:modId xmlns:p14="http://schemas.microsoft.com/office/powerpoint/2010/main" val="646270794"/>
              </p:ext>
            </p:extLst>
          </p:nvPr>
        </p:nvGraphicFramePr>
        <p:xfrm>
          <a:off x="3243730" y="2022533"/>
          <a:ext cx="8911710" cy="2244896"/>
        </p:xfrm>
        <a:graphic>
          <a:graphicData uri="http://schemas.openxmlformats.org/drawingml/2006/table">
            <a:tbl>
              <a:tblPr firstRow="1" bandRow="1">
                <a:tableStyleId>{1FECB4D8-DB02-4DC6-A0A2-4F2EBAE1DC90}</a:tableStyleId>
              </a:tblPr>
              <a:tblGrid>
                <a:gridCol w="7591806">
                  <a:extLst>
                    <a:ext uri="{9D8B030D-6E8A-4147-A177-3AD203B41FA5}">
                      <a16:colId xmlns:a16="http://schemas.microsoft.com/office/drawing/2014/main" val="20001"/>
                    </a:ext>
                  </a:extLst>
                </a:gridCol>
                <a:gridCol w="1319904">
                  <a:extLst>
                    <a:ext uri="{9D8B030D-6E8A-4147-A177-3AD203B41FA5}">
                      <a16:colId xmlns:a16="http://schemas.microsoft.com/office/drawing/2014/main" val="3898514450"/>
                    </a:ext>
                  </a:extLst>
                </a:gridCol>
              </a:tblGrid>
              <a:tr h="561224">
                <a:tc>
                  <a:txBody>
                    <a:bodyPr/>
                    <a:lstStyle/>
                    <a:p>
                      <a:pPr algn="l">
                        <a:lnSpc>
                          <a:spcPct val="100000"/>
                        </a:lnSpc>
                      </a:pPr>
                      <a:r>
                        <a:rPr lang="en-US" sz="2000" b="1" dirty="0">
                          <a:solidFill>
                            <a:schemeClr val="tx1"/>
                          </a:solidFill>
                          <a:latin typeface="+mn-lt"/>
                        </a:rPr>
                        <a:t>Scheme of Marking</a:t>
                      </a:r>
                      <a:endParaRPr lang="en-US" sz="2000" b="1" spc="-5" dirty="0">
                        <a:solidFill>
                          <a:schemeClr val="tx1"/>
                        </a:solidFill>
                        <a:latin typeface="+mn-lt"/>
                        <a:cs typeface="Arial"/>
                      </a:endParaRPr>
                    </a:p>
                  </a:txBody>
                  <a:tcPr marL="0" marR="0" marT="0" marB="0">
                    <a:solidFill>
                      <a:schemeClr val="accent4"/>
                    </a:solidFill>
                  </a:tcPr>
                </a:tc>
                <a:tc>
                  <a:txBody>
                    <a:bodyPr/>
                    <a:lstStyle/>
                    <a:p>
                      <a:pPr marL="2540" algn="ctr">
                        <a:lnSpc>
                          <a:spcPct val="100000"/>
                        </a:lnSpc>
                      </a:pPr>
                      <a:r>
                        <a:rPr lang="en-US" sz="2000" b="1" dirty="0">
                          <a:latin typeface="+mn-lt"/>
                          <a:cs typeface="Calibri"/>
                        </a:rPr>
                        <a:t>Marks</a:t>
                      </a:r>
                      <a:endParaRPr sz="2000" b="1" dirty="0">
                        <a:latin typeface="+mn-lt"/>
                        <a:cs typeface="Calibri"/>
                      </a:endParaRPr>
                    </a:p>
                  </a:txBody>
                  <a:tcPr marL="0" marR="0" marT="0" marB="0">
                    <a:solidFill>
                      <a:schemeClr val="accent4"/>
                    </a:solidFill>
                  </a:tcPr>
                </a:tc>
                <a:extLst>
                  <a:ext uri="{0D108BD9-81ED-4DB2-BD59-A6C34878D82A}">
                    <a16:rowId xmlns:a16="http://schemas.microsoft.com/office/drawing/2014/main" val="2725220953"/>
                  </a:ext>
                </a:extLst>
              </a:tr>
              <a:tr h="561224">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2000" kern="1200" spc="5" dirty="0">
                          <a:solidFill>
                            <a:schemeClr val="dk1"/>
                          </a:solidFill>
                          <a:latin typeface="+mn-lt"/>
                          <a:ea typeface="+mn-ea"/>
                          <a:cs typeface="+mn-cs"/>
                        </a:rPr>
                        <a:t>Yes minimum </a:t>
                      </a:r>
                      <a:r>
                        <a:rPr lang="en-US" sz="2000" b="1" kern="1200" spc="5" dirty="0">
                          <a:solidFill>
                            <a:schemeClr val="dk1"/>
                          </a:solidFill>
                          <a:latin typeface="+mn-lt"/>
                          <a:ea typeface="+mn-ea"/>
                          <a:cs typeface="+mn-cs"/>
                        </a:rPr>
                        <a:t>3 men </a:t>
                      </a:r>
                      <a:r>
                        <a:rPr lang="en-US" sz="2000" b="0" kern="1200" spc="5" dirty="0">
                          <a:solidFill>
                            <a:schemeClr val="dk1"/>
                          </a:solidFill>
                          <a:latin typeface="+mn-lt"/>
                          <a:ea typeface="+mn-ea"/>
                          <a:cs typeface="+mn-cs"/>
                        </a:rPr>
                        <a:t>and</a:t>
                      </a:r>
                      <a:r>
                        <a:rPr lang="en-US" sz="2000" b="1" kern="1200" spc="5" dirty="0">
                          <a:solidFill>
                            <a:schemeClr val="dk1"/>
                          </a:solidFill>
                          <a:latin typeface="+mn-lt"/>
                          <a:ea typeface="+mn-ea"/>
                          <a:cs typeface="+mn-cs"/>
                        </a:rPr>
                        <a:t> 3 women </a:t>
                      </a:r>
                      <a:r>
                        <a:rPr lang="en-US" sz="2000" kern="1200" spc="5" dirty="0">
                          <a:solidFill>
                            <a:schemeClr val="dk1"/>
                          </a:solidFill>
                          <a:latin typeface="+mn-lt"/>
                          <a:ea typeface="+mn-ea"/>
                          <a:cs typeface="+mn-cs"/>
                        </a:rPr>
                        <a:t>recognized</a:t>
                      </a:r>
                    </a:p>
                  </a:txBody>
                  <a:tcPr marL="0" marR="0" marT="0" marB="0">
                    <a:noFill/>
                  </a:tcPr>
                </a:tc>
                <a:tc>
                  <a:txBody>
                    <a:bodyPr/>
                    <a:lstStyle/>
                    <a:p>
                      <a:pPr marL="2540" algn="ctr">
                        <a:lnSpc>
                          <a:spcPct val="100000"/>
                        </a:lnSpc>
                      </a:pPr>
                      <a:r>
                        <a:rPr lang="en-US" sz="2000" b="0">
                          <a:latin typeface="+mn-lt"/>
                          <a:cs typeface="Calibri"/>
                        </a:rPr>
                        <a:t>25</a:t>
                      </a:r>
                      <a:endParaRPr lang="en-US" sz="2000" b="0" dirty="0">
                        <a:latin typeface="+mn-lt"/>
                        <a:cs typeface="Calibri"/>
                      </a:endParaRPr>
                    </a:p>
                  </a:txBody>
                  <a:tcPr marL="0" marR="0" marT="0" marB="0">
                    <a:noFill/>
                  </a:tcPr>
                </a:tc>
                <a:extLst>
                  <a:ext uri="{0D108BD9-81ED-4DB2-BD59-A6C34878D82A}">
                    <a16:rowId xmlns:a16="http://schemas.microsoft.com/office/drawing/2014/main" val="561452118"/>
                  </a:ext>
                </a:extLst>
              </a:tr>
              <a:tr h="561224">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2000" kern="1200" spc="5" dirty="0">
                          <a:solidFill>
                            <a:schemeClr val="dk1"/>
                          </a:solidFill>
                          <a:latin typeface="+mn-lt"/>
                          <a:ea typeface="+mn-ea"/>
                          <a:cs typeface="+mn-cs"/>
                        </a:rPr>
                        <a:t>Yes minimum </a:t>
                      </a:r>
                      <a:r>
                        <a:rPr lang="en-US" sz="2000" b="1" kern="1200" spc="5" dirty="0">
                          <a:solidFill>
                            <a:schemeClr val="dk1"/>
                          </a:solidFill>
                          <a:latin typeface="+mn-lt"/>
                          <a:ea typeface="+mn-ea"/>
                          <a:cs typeface="+mn-cs"/>
                        </a:rPr>
                        <a:t>2 men </a:t>
                      </a:r>
                      <a:r>
                        <a:rPr lang="en-US" sz="2000" b="0" kern="1200" spc="5" dirty="0">
                          <a:solidFill>
                            <a:schemeClr val="dk1"/>
                          </a:solidFill>
                          <a:latin typeface="+mn-lt"/>
                          <a:ea typeface="+mn-ea"/>
                          <a:cs typeface="+mn-cs"/>
                        </a:rPr>
                        <a:t>and</a:t>
                      </a:r>
                      <a:r>
                        <a:rPr lang="en-US" sz="2000" b="1" kern="1200" spc="5" dirty="0">
                          <a:solidFill>
                            <a:schemeClr val="dk1"/>
                          </a:solidFill>
                          <a:latin typeface="+mn-lt"/>
                          <a:ea typeface="+mn-ea"/>
                          <a:cs typeface="+mn-cs"/>
                        </a:rPr>
                        <a:t> 2 women </a:t>
                      </a:r>
                      <a:r>
                        <a:rPr lang="en-US" sz="2000" kern="1200" spc="5" dirty="0">
                          <a:solidFill>
                            <a:schemeClr val="dk1"/>
                          </a:solidFill>
                          <a:latin typeface="+mn-lt"/>
                          <a:ea typeface="+mn-ea"/>
                          <a:cs typeface="+mn-cs"/>
                        </a:rPr>
                        <a:t>recognized</a:t>
                      </a:r>
                    </a:p>
                  </a:txBody>
                  <a:tcPr marL="0" marR="0" marT="0" marB="0">
                    <a:noFill/>
                  </a:tcPr>
                </a:tc>
                <a:tc>
                  <a:txBody>
                    <a:bodyPr/>
                    <a:lstStyle/>
                    <a:p>
                      <a:pPr marL="2540" algn="ctr">
                        <a:lnSpc>
                          <a:spcPct val="100000"/>
                        </a:lnSpc>
                      </a:pPr>
                      <a:r>
                        <a:rPr lang="en-US" sz="2000" b="0" dirty="0">
                          <a:latin typeface="+mn-lt"/>
                          <a:cs typeface="Calibri"/>
                        </a:rPr>
                        <a:t>20</a:t>
                      </a:r>
                    </a:p>
                  </a:txBody>
                  <a:tcPr marL="0" marR="0" marT="0" marB="0">
                    <a:noFill/>
                  </a:tcPr>
                </a:tc>
                <a:extLst>
                  <a:ext uri="{0D108BD9-81ED-4DB2-BD59-A6C34878D82A}">
                    <a16:rowId xmlns:a16="http://schemas.microsoft.com/office/drawing/2014/main" val="639970900"/>
                  </a:ext>
                </a:extLst>
              </a:tr>
              <a:tr h="561224">
                <a:tc>
                  <a:txBody>
                    <a:bodyPr/>
                    <a:lstStyle/>
                    <a:p>
                      <a:pPr marL="2540" algn="l">
                        <a:lnSpc>
                          <a:spcPct val="100000"/>
                        </a:lnSpc>
                      </a:pPr>
                      <a:r>
                        <a:rPr lang="en-US" sz="2000" kern="1200" spc="5" dirty="0">
                          <a:solidFill>
                            <a:schemeClr val="dk1"/>
                          </a:solidFill>
                          <a:latin typeface="+mn-lt"/>
                          <a:ea typeface="+mn-ea"/>
                          <a:cs typeface="+mn-cs"/>
                        </a:rPr>
                        <a:t>Yes minimum </a:t>
                      </a:r>
                      <a:r>
                        <a:rPr lang="en-US" sz="2000" b="1" kern="1200" spc="5" dirty="0">
                          <a:solidFill>
                            <a:schemeClr val="dk1"/>
                          </a:solidFill>
                          <a:latin typeface="+mn-lt"/>
                          <a:ea typeface="+mn-ea"/>
                          <a:cs typeface="+mn-cs"/>
                        </a:rPr>
                        <a:t>1 man </a:t>
                      </a:r>
                      <a:r>
                        <a:rPr lang="en-US" sz="2000" b="0" kern="1200" spc="5" dirty="0">
                          <a:solidFill>
                            <a:schemeClr val="dk1"/>
                          </a:solidFill>
                          <a:latin typeface="+mn-lt"/>
                          <a:ea typeface="+mn-ea"/>
                          <a:cs typeface="+mn-cs"/>
                        </a:rPr>
                        <a:t>and</a:t>
                      </a:r>
                      <a:r>
                        <a:rPr lang="en-US" sz="2000" b="1" kern="1200" spc="5" dirty="0">
                          <a:solidFill>
                            <a:schemeClr val="dk1"/>
                          </a:solidFill>
                          <a:latin typeface="+mn-lt"/>
                          <a:ea typeface="+mn-ea"/>
                          <a:cs typeface="+mn-cs"/>
                        </a:rPr>
                        <a:t> 1 woman </a:t>
                      </a:r>
                      <a:r>
                        <a:rPr lang="en-US" sz="2000" kern="1200" spc="5" dirty="0">
                          <a:solidFill>
                            <a:schemeClr val="dk1"/>
                          </a:solidFill>
                          <a:latin typeface="+mn-lt"/>
                          <a:ea typeface="+mn-ea"/>
                          <a:cs typeface="+mn-cs"/>
                        </a:rPr>
                        <a:t>recognized</a:t>
                      </a:r>
                      <a:endParaRPr lang="en-US" sz="2000" b="0" dirty="0">
                        <a:latin typeface="+mn-lt"/>
                        <a:cs typeface="Calibri"/>
                      </a:endParaRPr>
                    </a:p>
                  </a:txBody>
                  <a:tcPr marL="0" marR="0" marT="0" marB="0">
                    <a:noFill/>
                  </a:tcPr>
                </a:tc>
                <a:tc>
                  <a:txBody>
                    <a:bodyPr/>
                    <a:lstStyle/>
                    <a:p>
                      <a:pPr marL="2540" algn="ctr">
                        <a:lnSpc>
                          <a:spcPct val="100000"/>
                        </a:lnSpc>
                      </a:pPr>
                      <a:r>
                        <a:rPr lang="en-US" sz="2000" b="0" dirty="0">
                          <a:latin typeface="+mn-lt"/>
                          <a:cs typeface="Calibri"/>
                        </a:rPr>
                        <a:t>15</a:t>
                      </a:r>
                    </a:p>
                  </a:txBody>
                  <a:tcPr marL="0" marR="0" marT="0" marB="0">
                    <a:noFill/>
                  </a:tcPr>
                </a:tc>
                <a:extLst>
                  <a:ext uri="{0D108BD9-81ED-4DB2-BD59-A6C34878D82A}">
                    <a16:rowId xmlns:a16="http://schemas.microsoft.com/office/drawing/2014/main" val="2865096047"/>
                  </a:ext>
                </a:extLst>
              </a:tr>
            </a:tbl>
          </a:graphicData>
        </a:graphic>
      </p:graphicFrame>
      <p:pic>
        <p:nvPicPr>
          <p:cNvPr id="5" name="Picture 4">
            <a:extLst>
              <a:ext uri="{FF2B5EF4-FFF2-40B4-BE49-F238E27FC236}">
                <a16:creationId xmlns:a16="http://schemas.microsoft.com/office/drawing/2014/main" id="{C87EB545-4540-4A3E-8F32-471E67D3AF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 y="4359836"/>
            <a:ext cx="3208925" cy="2475847"/>
          </a:xfrm>
          <a:prstGeom prst="rect">
            <a:avLst/>
          </a:prstGeom>
          <a:ln>
            <a:noFill/>
          </a:ln>
          <a:effectLst>
            <a:softEdge rad="112500"/>
          </a:effectLst>
        </p:spPr>
      </p:pic>
      <p:sp>
        <p:nvSpPr>
          <p:cNvPr id="11" name="Flowchart: Process 10">
            <a:extLst>
              <a:ext uri="{FF2B5EF4-FFF2-40B4-BE49-F238E27FC236}">
                <a16:creationId xmlns:a16="http://schemas.microsoft.com/office/drawing/2014/main" id="{7F5E5879-EAD1-4A19-BCD1-3B5497B7B6C6}"/>
              </a:ext>
            </a:extLst>
          </p:cNvPr>
          <p:cNvSpPr/>
          <p:nvPr/>
        </p:nvSpPr>
        <p:spPr>
          <a:xfrm>
            <a:off x="3241181" y="5545673"/>
            <a:ext cx="8914259" cy="1305787"/>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a:solidFill>
                  <a:schemeClr val="tx1"/>
                </a:solidFill>
              </a:rPr>
              <a:t>Note:  </a:t>
            </a:r>
          </a:p>
          <a:p>
            <a:pPr marL="342900" indent="-342900" algn="just">
              <a:buAutoNum type="arabicPeriod"/>
            </a:pPr>
            <a:r>
              <a:rPr lang="en-US" sz="1400" dirty="0">
                <a:solidFill>
                  <a:schemeClr val="tx1"/>
                </a:solidFill>
              </a:rPr>
              <a:t>List of people and contact details with photos and a brief note (max 50 words) describing the work done to be uploaded on the </a:t>
            </a:r>
            <a:r>
              <a:rPr lang="en-US" sz="1400" dirty="0" err="1">
                <a:solidFill>
                  <a:prstClr val="black"/>
                </a:solidFill>
              </a:rPr>
              <a:t>Swachhatam</a:t>
            </a:r>
            <a:r>
              <a:rPr lang="en-US" sz="1400" dirty="0">
                <a:solidFill>
                  <a:prstClr val="black"/>
                </a:solidFill>
              </a:rPr>
              <a:t> Portal </a:t>
            </a:r>
            <a:r>
              <a:rPr lang="en-US" sz="1400" dirty="0">
                <a:solidFill>
                  <a:schemeClr val="tx1"/>
                </a:solidFill>
              </a:rPr>
              <a:t>and ULB’s Social Media page</a:t>
            </a:r>
          </a:p>
          <a:p>
            <a:pPr marL="342900" indent="-342900" algn="just">
              <a:buFontTx/>
              <a:buAutoNum type="arabicPeriod"/>
            </a:pPr>
            <a:r>
              <a:rPr lang="en-US" sz="1400" dirty="0">
                <a:solidFill>
                  <a:schemeClr val="tx1"/>
                </a:solidFill>
              </a:rPr>
              <a:t>These entries will also be used for on-call validation. On the basis of contact details these people will be called to understand whether the details provided is matching.</a:t>
            </a:r>
          </a:p>
        </p:txBody>
      </p:sp>
      <p:sp>
        <p:nvSpPr>
          <p:cNvPr id="12" name="Rounded Rectangle 3">
            <a:extLst>
              <a:ext uri="{FF2B5EF4-FFF2-40B4-BE49-F238E27FC236}">
                <a16:creationId xmlns:a16="http://schemas.microsoft.com/office/drawing/2014/main" id="{63C7217B-B011-4ED4-A4D0-9081764DDAEB}"/>
              </a:ext>
            </a:extLst>
          </p:cNvPr>
          <p:cNvSpPr/>
          <p:nvPr/>
        </p:nvSpPr>
        <p:spPr>
          <a:xfrm>
            <a:off x="11008426" y="41351"/>
            <a:ext cx="1168350"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2400" b="1" dirty="0">
                <a:solidFill>
                  <a:schemeClr val="bg1"/>
                </a:solidFill>
                <a:latin typeface="Arial"/>
                <a:ea typeface="Calibri"/>
                <a:cs typeface="Times New Roman"/>
              </a:rPr>
              <a:t>Marks</a:t>
            </a:r>
          </a:p>
          <a:p>
            <a:pPr algn="ctr">
              <a:lnSpc>
                <a:spcPct val="107000"/>
              </a:lnSpc>
            </a:pPr>
            <a:r>
              <a:rPr lang="en-SG" sz="2400" b="1" dirty="0">
                <a:solidFill>
                  <a:schemeClr val="bg1"/>
                </a:solidFill>
                <a:ea typeface="Calibri"/>
                <a:cs typeface="Times New Roman"/>
              </a:rPr>
              <a:t>25</a:t>
            </a:r>
          </a:p>
        </p:txBody>
      </p:sp>
      <p:pic>
        <p:nvPicPr>
          <p:cNvPr id="7" name="Picture 6">
            <a:extLst>
              <a:ext uri="{FF2B5EF4-FFF2-40B4-BE49-F238E27FC236}">
                <a16:creationId xmlns:a16="http://schemas.microsoft.com/office/drawing/2014/main" id="{8B157C52-E8EA-1642-B8C8-737767BA5095}"/>
              </a:ext>
            </a:extLst>
          </p:cNvPr>
          <p:cNvPicPr>
            <a:picLocks noChangeAspect="1"/>
          </p:cNvPicPr>
          <p:nvPr/>
        </p:nvPicPr>
        <p:blipFill>
          <a:blip r:embed="rId4"/>
          <a:stretch>
            <a:fillRect/>
          </a:stretch>
        </p:blipFill>
        <p:spPr>
          <a:xfrm>
            <a:off x="0" y="2035990"/>
            <a:ext cx="3200244" cy="2323845"/>
          </a:xfrm>
          <a:prstGeom prst="rect">
            <a:avLst/>
          </a:prstGeom>
          <a:effectLst>
            <a:softEdge rad="64045"/>
          </a:effectLst>
        </p:spPr>
      </p:pic>
      <p:sp>
        <p:nvSpPr>
          <p:cNvPr id="3" name="TextBox 2">
            <a:extLst>
              <a:ext uri="{FF2B5EF4-FFF2-40B4-BE49-F238E27FC236}">
                <a16:creationId xmlns:a16="http://schemas.microsoft.com/office/drawing/2014/main" id="{F1B092B7-7160-A85F-8B10-A57147485D42}"/>
              </a:ext>
            </a:extLst>
          </p:cNvPr>
          <p:cNvSpPr txBox="1"/>
          <p:nvPr/>
        </p:nvSpPr>
        <p:spPr>
          <a:xfrm>
            <a:off x="3318410" y="4359835"/>
            <a:ext cx="3680303" cy="369332"/>
          </a:xfrm>
          <a:prstGeom prst="rect">
            <a:avLst/>
          </a:prstGeom>
          <a:noFill/>
        </p:spPr>
        <p:txBody>
          <a:bodyPr wrap="none" rtlCol="0">
            <a:spAutoFit/>
          </a:bodyPr>
          <a:lstStyle/>
          <a:p>
            <a:r>
              <a:rPr lang="en-US" dirty="0"/>
              <a:t>Transgenders may also be considered</a:t>
            </a:r>
          </a:p>
        </p:txBody>
      </p:sp>
    </p:spTree>
    <p:extLst>
      <p:ext uri="{BB962C8B-B14F-4D97-AF65-F5344CB8AC3E}">
        <p14:creationId xmlns:p14="http://schemas.microsoft.com/office/powerpoint/2010/main" val="9763051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9C5155-F554-4B90-95B0-21DEFDF7FA90}"/>
              </a:ext>
            </a:extLst>
          </p:cNvPr>
          <p:cNvSpPr txBox="1"/>
          <p:nvPr/>
        </p:nvSpPr>
        <p:spPr>
          <a:xfrm>
            <a:off x="0" y="2118171"/>
            <a:ext cx="12196689" cy="625832"/>
          </a:xfrm>
          <a:prstGeom prst="rect">
            <a:avLst/>
          </a:prstGeom>
          <a:solidFill>
            <a:schemeClr val="bg1">
              <a:lumMod val="75000"/>
            </a:schemeClr>
          </a:solidFill>
        </p:spPr>
        <p:txBody>
          <a:bodyPr wrap="square" lIns="88699" tIns="44349" rIns="88699" bIns="44349" rtlCol="0">
            <a:noAutofit/>
          </a:bodyPr>
          <a:lstStyle/>
          <a:p>
            <a:pPr>
              <a:lnSpc>
                <a:spcPct val="107000"/>
              </a:lnSpc>
              <a:spcAft>
                <a:spcPts val="753"/>
              </a:spcAft>
            </a:pPr>
            <a:r>
              <a:rPr lang="en-SG" dirty="0">
                <a:solidFill>
                  <a:srgbClr val="000000"/>
                </a:solidFill>
                <a:ea typeface="ＭＳ 明朝"/>
                <a:cs typeface="Times New Roman"/>
              </a:rPr>
              <a:t>Mayor/Chairman of the City to be engaged in monitoring the Swachh Ward evaluation process. and handing over awards to Wards in different Award categories.  Please refer the Swachh Ward Ranking SOP designed by </a:t>
            </a:r>
            <a:r>
              <a:rPr lang="en-SG" dirty="0" err="1">
                <a:solidFill>
                  <a:srgbClr val="000000"/>
                </a:solidFill>
                <a:ea typeface="ＭＳ 明朝"/>
                <a:cs typeface="Times New Roman"/>
              </a:rPr>
              <a:t>MoHUA</a:t>
            </a:r>
            <a:r>
              <a:rPr lang="en-SG" dirty="0">
                <a:solidFill>
                  <a:srgbClr val="000000"/>
                </a:solidFill>
                <a:ea typeface="ＭＳ 明朝"/>
                <a:cs typeface="Times New Roman"/>
              </a:rPr>
              <a:t> (annexed)</a:t>
            </a:r>
            <a:endParaRPr lang="en-SG" b="1" dirty="0">
              <a:ea typeface="Calibri"/>
              <a:cs typeface="Times New Roman"/>
            </a:endParaRPr>
          </a:p>
        </p:txBody>
      </p:sp>
      <p:graphicFrame>
        <p:nvGraphicFramePr>
          <p:cNvPr id="16" name="Table 15">
            <a:extLst>
              <a:ext uri="{FF2B5EF4-FFF2-40B4-BE49-F238E27FC236}">
                <a16:creationId xmlns:a16="http://schemas.microsoft.com/office/drawing/2014/main" id="{199A60CE-FC26-4BA8-8321-F4F75CF74EFC}"/>
              </a:ext>
            </a:extLst>
          </p:cNvPr>
          <p:cNvGraphicFramePr>
            <a:graphicFrameLocks noGrp="1"/>
          </p:cNvGraphicFramePr>
          <p:nvPr>
            <p:extLst>
              <p:ext uri="{D42A27DB-BD31-4B8C-83A1-F6EECF244321}">
                <p14:modId xmlns:p14="http://schemas.microsoft.com/office/powerpoint/2010/main" val="1500955343"/>
              </p:ext>
            </p:extLst>
          </p:nvPr>
        </p:nvGraphicFramePr>
        <p:xfrm>
          <a:off x="3443111" y="3362590"/>
          <a:ext cx="8681155" cy="1481385"/>
        </p:xfrm>
        <a:graphic>
          <a:graphicData uri="http://schemas.openxmlformats.org/drawingml/2006/table">
            <a:tbl>
              <a:tblPr firstRow="1" bandRow="1">
                <a:tableStyleId>{9DCAF9ED-07DC-4A11-8D7F-57B35C25682E}</a:tableStyleId>
              </a:tblPr>
              <a:tblGrid>
                <a:gridCol w="7900079">
                  <a:extLst>
                    <a:ext uri="{9D8B030D-6E8A-4147-A177-3AD203B41FA5}">
                      <a16:colId xmlns:a16="http://schemas.microsoft.com/office/drawing/2014/main" val="20000"/>
                    </a:ext>
                  </a:extLst>
                </a:gridCol>
                <a:gridCol w="781076">
                  <a:extLst>
                    <a:ext uri="{9D8B030D-6E8A-4147-A177-3AD203B41FA5}">
                      <a16:colId xmlns:a16="http://schemas.microsoft.com/office/drawing/2014/main" val="20001"/>
                    </a:ext>
                  </a:extLst>
                </a:gridCol>
              </a:tblGrid>
              <a:tr h="554106">
                <a:tc>
                  <a:txBody>
                    <a:bodyPr/>
                    <a:lstStyle/>
                    <a:p>
                      <a:pPr algn="l"/>
                      <a:r>
                        <a:rPr lang="en-US" sz="1800" dirty="0"/>
                        <a:t>Scheme of Marking</a:t>
                      </a:r>
                    </a:p>
                  </a:txBody>
                  <a:tcPr marL="85914" marR="85914" marT="42957" marB="42957"/>
                </a:tc>
                <a:tc>
                  <a:txBody>
                    <a:bodyPr/>
                    <a:lstStyle/>
                    <a:p>
                      <a:pPr algn="l"/>
                      <a:r>
                        <a:rPr lang="en-US" sz="1800" dirty="0"/>
                        <a:t>Marks</a:t>
                      </a:r>
                    </a:p>
                  </a:txBody>
                  <a:tcPr marL="85914" marR="85914" marT="42957" marB="42957"/>
                </a:tc>
                <a:extLst>
                  <a:ext uri="{0D108BD9-81ED-4DB2-BD59-A6C34878D82A}">
                    <a16:rowId xmlns:a16="http://schemas.microsoft.com/office/drawing/2014/main" val="10000"/>
                  </a:ext>
                </a:extLst>
              </a:tr>
              <a:tr h="9272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Swachh Ward Ranking </a:t>
                      </a:r>
                      <a:r>
                        <a:rPr lang="en-US" sz="1800" b="0" dirty="0"/>
                        <a:t>c</a:t>
                      </a:r>
                      <a:r>
                        <a:rPr lang="en-US" sz="1800" dirty="0"/>
                        <a:t>onducted for </a:t>
                      </a:r>
                      <a:r>
                        <a:rPr lang="en-US" sz="1800" b="1" dirty="0"/>
                        <a:t>each month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(between April 2022 to March 2023)</a:t>
                      </a:r>
                    </a:p>
                  </a:txBody>
                  <a:tcPr marL="85914" marR="85914" marT="42957" marB="42957"/>
                </a:tc>
                <a:tc>
                  <a:txBody>
                    <a:bodyPr/>
                    <a:lstStyle/>
                    <a:p>
                      <a:pPr algn="l"/>
                      <a:endParaRPr lang="en-US" sz="1800" dirty="0"/>
                    </a:p>
                    <a:p>
                      <a:pPr algn="ctr"/>
                      <a:r>
                        <a:rPr lang="en-US" sz="1800" dirty="0"/>
                        <a:t>320</a:t>
                      </a:r>
                    </a:p>
                  </a:txBody>
                  <a:tcPr marL="85914" marR="85914" marT="42957" marB="42957"/>
                </a:tc>
                <a:extLst>
                  <a:ext uri="{0D108BD9-81ED-4DB2-BD59-A6C34878D82A}">
                    <a16:rowId xmlns:a16="http://schemas.microsoft.com/office/drawing/2014/main" val="10002"/>
                  </a:ext>
                </a:extLst>
              </a:tr>
            </a:tbl>
          </a:graphicData>
        </a:graphic>
      </p:graphicFrame>
      <p:sp>
        <p:nvSpPr>
          <p:cNvPr id="9" name="Rounded Rectangle 7">
            <a:extLst>
              <a:ext uri="{FF2B5EF4-FFF2-40B4-BE49-F238E27FC236}">
                <a16:creationId xmlns:a16="http://schemas.microsoft.com/office/drawing/2014/main" id="{341A0810-B305-435E-9D22-D86A7DADDAB3}"/>
              </a:ext>
            </a:extLst>
          </p:cNvPr>
          <p:cNvSpPr/>
          <p:nvPr/>
        </p:nvSpPr>
        <p:spPr>
          <a:xfrm>
            <a:off x="10291" y="965932"/>
            <a:ext cx="12177774" cy="1171798"/>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b="1" dirty="0">
                <a:solidFill>
                  <a:srgbClr val="000000"/>
                </a:solidFill>
                <a:ea typeface="Times New Roman"/>
                <a:cs typeface="Arial"/>
              </a:rPr>
              <a:t>7.  Whether SWACHH WARD ranking conducted MONTHLY – </a:t>
            </a:r>
            <a:r>
              <a:rPr lang="en-US" dirty="0">
                <a:solidFill>
                  <a:srgbClr val="000000"/>
                </a:solidFill>
                <a:ea typeface="Times New Roman"/>
                <a:cs typeface="Arial"/>
              </a:rPr>
              <a:t>covering all hotels, schools, hospitals (Healthcare facility), RWAs/</a:t>
            </a:r>
            <a:r>
              <a:rPr lang="en-US" dirty="0" err="1">
                <a:solidFill>
                  <a:srgbClr val="000000"/>
                </a:solidFill>
                <a:ea typeface="Times New Roman"/>
                <a:cs typeface="Arial"/>
              </a:rPr>
              <a:t>Mohallas</a:t>
            </a:r>
            <a:r>
              <a:rPr lang="en-US" dirty="0">
                <a:solidFill>
                  <a:srgbClr val="000000"/>
                </a:solidFill>
                <a:ea typeface="Times New Roman"/>
                <a:cs typeface="Arial"/>
              </a:rPr>
              <a:t>, Government offices and market association etc. within the jurisdiction of each ward </a:t>
            </a:r>
            <a:r>
              <a:rPr lang="en-US" dirty="0">
                <a:solidFill>
                  <a:schemeClr val="tx1"/>
                </a:solidFill>
                <a:ea typeface="Times New Roman"/>
                <a:cs typeface="Arial"/>
              </a:rPr>
              <a:t>– results </a:t>
            </a:r>
            <a:r>
              <a:rPr lang="en-US" dirty="0">
                <a:solidFill>
                  <a:srgbClr val="000000"/>
                </a:solidFill>
                <a:ea typeface="ＭＳ 明朝"/>
                <a:cs typeface="Arial"/>
              </a:rPr>
              <a:t>t</a:t>
            </a:r>
            <a:r>
              <a:rPr lang="en-US" dirty="0">
                <a:solidFill>
                  <a:srgbClr val="000000"/>
                </a:solidFill>
                <a:ea typeface="Times New Roman"/>
                <a:cs typeface="Arial"/>
              </a:rPr>
              <a:t>o be uploaded on </a:t>
            </a:r>
            <a:r>
              <a:rPr lang="en-US" dirty="0" err="1">
                <a:solidFill>
                  <a:prstClr val="black"/>
                </a:solidFill>
              </a:rPr>
              <a:t>Swachhatam</a:t>
            </a:r>
            <a:r>
              <a:rPr lang="en-US" dirty="0">
                <a:solidFill>
                  <a:prstClr val="black"/>
                </a:solidFill>
              </a:rPr>
              <a:t> Portal </a:t>
            </a:r>
            <a:r>
              <a:rPr lang="en-US" dirty="0">
                <a:solidFill>
                  <a:srgbClr val="000000"/>
                </a:solidFill>
                <a:cs typeface="Arial"/>
              </a:rPr>
              <a:t> and </a:t>
            </a:r>
            <a:r>
              <a:rPr lang="en-US" dirty="0">
                <a:solidFill>
                  <a:srgbClr val="000000"/>
                </a:solidFill>
                <a:ea typeface="Times New Roman"/>
                <a:cs typeface="Arial"/>
              </a:rPr>
              <a:t> s</a:t>
            </a:r>
            <a:r>
              <a:rPr lang="en-US" dirty="0">
                <a:solidFill>
                  <a:srgbClr val="000000"/>
                </a:solidFill>
                <a:cs typeface="Arial"/>
              </a:rPr>
              <a:t>ocial media page of the ULB</a:t>
            </a:r>
            <a:r>
              <a:rPr lang="en-US" dirty="0">
                <a:solidFill>
                  <a:srgbClr val="000000"/>
                </a:solidFill>
                <a:ea typeface="Times New Roman"/>
                <a:cs typeface="Arial"/>
              </a:rPr>
              <a:t> and Facebook page of the ULB by </a:t>
            </a:r>
            <a:r>
              <a:rPr lang="en-US" b="1" dirty="0">
                <a:solidFill>
                  <a:srgbClr val="FF0000"/>
                </a:solidFill>
                <a:ea typeface="Times New Roman"/>
                <a:cs typeface="Arial"/>
              </a:rPr>
              <a:t>31</a:t>
            </a:r>
            <a:r>
              <a:rPr lang="en-US" b="1" baseline="30000" dirty="0">
                <a:solidFill>
                  <a:srgbClr val="FF0000"/>
                </a:solidFill>
                <a:ea typeface="Times New Roman"/>
                <a:cs typeface="Arial"/>
              </a:rPr>
              <a:t>st</a:t>
            </a:r>
            <a:r>
              <a:rPr lang="en-US" b="1" dirty="0">
                <a:solidFill>
                  <a:srgbClr val="FF0000"/>
                </a:solidFill>
                <a:ea typeface="Times New Roman"/>
                <a:cs typeface="Arial"/>
              </a:rPr>
              <a:t> March 2023</a:t>
            </a:r>
            <a:r>
              <a:rPr lang="en-US" dirty="0">
                <a:solidFill>
                  <a:srgbClr val="000000"/>
                </a:solidFill>
                <a:ea typeface="Times New Roman"/>
                <a:cs typeface="Arial"/>
              </a:rPr>
              <a:t>. </a:t>
            </a:r>
            <a:r>
              <a:rPr lang="en-US" b="1" dirty="0">
                <a:solidFill>
                  <a:srgbClr val="000000"/>
                </a:solidFill>
                <a:ea typeface="Times New Roman"/>
                <a:cs typeface="Arial"/>
              </a:rPr>
              <a:t>(City name and ULB Code mandatory for entries). SOP for conducting SWACHH WARD ranking will be shared.</a:t>
            </a:r>
            <a:endParaRPr lang="en-SG" sz="900" b="1" dirty="0">
              <a:solidFill>
                <a:srgbClr val="FF0000"/>
              </a:solidFill>
              <a:ea typeface="Times New Roman"/>
              <a:cs typeface="Mangal"/>
            </a:endParaRPr>
          </a:p>
        </p:txBody>
      </p:sp>
      <p:sp>
        <p:nvSpPr>
          <p:cNvPr id="11" name="Rectangle 10">
            <a:extLst>
              <a:ext uri="{FF2B5EF4-FFF2-40B4-BE49-F238E27FC236}">
                <a16:creationId xmlns:a16="http://schemas.microsoft.com/office/drawing/2014/main" id="{56E7AF59-372A-4D31-AC2A-C0D52BF761EE}"/>
              </a:ext>
            </a:extLst>
          </p:cNvPr>
          <p:cNvSpPr/>
          <p:nvPr/>
        </p:nvSpPr>
        <p:spPr>
          <a:xfrm>
            <a:off x="0" y="6341"/>
            <a:ext cx="12192000" cy="92935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914307">
              <a:defRPr/>
            </a:pPr>
            <a:r>
              <a:rPr lang="en-US" sz="3200" b="1" dirty="0">
                <a:solidFill>
                  <a:prstClr val="white"/>
                </a:solidFill>
              </a:rPr>
              <a:t>By Citizens – For Citizens</a:t>
            </a:r>
          </a:p>
        </p:txBody>
      </p:sp>
      <p:sp>
        <p:nvSpPr>
          <p:cNvPr id="12" name="Flowchart: Process 11">
            <a:extLst>
              <a:ext uri="{FF2B5EF4-FFF2-40B4-BE49-F238E27FC236}">
                <a16:creationId xmlns:a16="http://schemas.microsoft.com/office/drawing/2014/main" id="{9F9E03C0-4F32-4CE8-A999-277609B95204}"/>
              </a:ext>
            </a:extLst>
          </p:cNvPr>
          <p:cNvSpPr/>
          <p:nvPr/>
        </p:nvSpPr>
        <p:spPr>
          <a:xfrm>
            <a:off x="3443111" y="5767754"/>
            <a:ext cx="8681156" cy="1015063"/>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solidFill>
              </a:rPr>
              <a:t>Note:  </a:t>
            </a:r>
          </a:p>
          <a:p>
            <a:pPr marL="342900" indent="-342900" algn="just">
              <a:buAutoNum type="arabicPeriod"/>
            </a:pPr>
            <a:r>
              <a:rPr lang="en-US" sz="1600" dirty="0">
                <a:solidFill>
                  <a:schemeClr val="tx1"/>
                </a:solidFill>
              </a:rPr>
              <a:t>List of top-3 wards to be uploaded on SBM portal, </a:t>
            </a:r>
            <a:r>
              <a:rPr lang="en-US" sz="1600" dirty="0" err="1">
                <a:solidFill>
                  <a:prstClr val="black"/>
                </a:solidFill>
              </a:rPr>
              <a:t>Swachhatam</a:t>
            </a:r>
            <a:r>
              <a:rPr lang="en-US" sz="1600" dirty="0">
                <a:solidFill>
                  <a:prstClr val="black"/>
                </a:solidFill>
              </a:rPr>
              <a:t> Portal</a:t>
            </a:r>
            <a:r>
              <a:rPr lang="en-US" sz="1600" dirty="0">
                <a:solidFill>
                  <a:schemeClr val="tx1"/>
                </a:solidFill>
              </a:rPr>
              <a:t> and ULBs Facebook page, photographs of the award ceremony to also be uploaded.</a:t>
            </a:r>
          </a:p>
        </p:txBody>
      </p:sp>
      <p:sp>
        <p:nvSpPr>
          <p:cNvPr id="4" name="Rounded Rectangle 3"/>
          <p:cNvSpPr/>
          <p:nvPr/>
        </p:nvSpPr>
        <p:spPr>
          <a:xfrm>
            <a:off x="11019715" y="7485"/>
            <a:ext cx="1168350" cy="903887"/>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2400" b="1" dirty="0">
                <a:solidFill>
                  <a:schemeClr val="bg1"/>
                </a:solidFill>
                <a:latin typeface="Arial"/>
                <a:ea typeface="Calibri"/>
                <a:cs typeface="Times New Roman"/>
              </a:rPr>
              <a:t>Marks</a:t>
            </a:r>
          </a:p>
          <a:p>
            <a:pPr algn="ctr">
              <a:lnSpc>
                <a:spcPct val="107000"/>
              </a:lnSpc>
            </a:pPr>
            <a:r>
              <a:rPr lang="en-SG" sz="2400" b="1" dirty="0">
                <a:solidFill>
                  <a:schemeClr val="bg1"/>
                </a:solidFill>
                <a:ea typeface="Calibri"/>
                <a:cs typeface="Times New Roman"/>
              </a:rPr>
              <a:t>320</a:t>
            </a:r>
          </a:p>
        </p:txBody>
      </p:sp>
      <p:pic>
        <p:nvPicPr>
          <p:cNvPr id="5" name="Picture 4">
            <a:extLst>
              <a:ext uri="{FF2B5EF4-FFF2-40B4-BE49-F238E27FC236}">
                <a16:creationId xmlns:a16="http://schemas.microsoft.com/office/drawing/2014/main" id="{B18305A8-1604-5C44-8F58-3696689F0692}"/>
              </a:ext>
            </a:extLst>
          </p:cNvPr>
          <p:cNvPicPr>
            <a:picLocks noChangeAspect="1"/>
          </p:cNvPicPr>
          <p:nvPr/>
        </p:nvPicPr>
        <p:blipFill>
          <a:blip r:embed="rId3"/>
          <a:stretch>
            <a:fillRect/>
          </a:stretch>
        </p:blipFill>
        <p:spPr>
          <a:xfrm>
            <a:off x="67734" y="2798563"/>
            <a:ext cx="3277350" cy="1978506"/>
          </a:xfrm>
          <a:prstGeom prst="rect">
            <a:avLst/>
          </a:prstGeom>
        </p:spPr>
      </p:pic>
      <p:pic>
        <p:nvPicPr>
          <p:cNvPr id="6" name="Picture 5">
            <a:extLst>
              <a:ext uri="{FF2B5EF4-FFF2-40B4-BE49-F238E27FC236}">
                <a16:creationId xmlns:a16="http://schemas.microsoft.com/office/drawing/2014/main" id="{6D463851-DD75-8F4D-B9BB-E8FDB2992DFF}"/>
              </a:ext>
            </a:extLst>
          </p:cNvPr>
          <p:cNvPicPr>
            <a:picLocks noChangeAspect="1"/>
          </p:cNvPicPr>
          <p:nvPr/>
        </p:nvPicPr>
        <p:blipFill>
          <a:blip r:embed="rId4"/>
          <a:stretch>
            <a:fillRect/>
          </a:stretch>
        </p:blipFill>
        <p:spPr>
          <a:xfrm>
            <a:off x="10291" y="4739829"/>
            <a:ext cx="3334793" cy="2112437"/>
          </a:xfrm>
          <a:prstGeom prst="rect">
            <a:avLst/>
          </a:prstGeom>
        </p:spPr>
      </p:pic>
      <p:sp>
        <p:nvSpPr>
          <p:cNvPr id="7" name="Rectangle 6">
            <a:extLst>
              <a:ext uri="{FF2B5EF4-FFF2-40B4-BE49-F238E27FC236}">
                <a16:creationId xmlns:a16="http://schemas.microsoft.com/office/drawing/2014/main" id="{C7230A46-2DAC-4440-84A4-0053B1605741}"/>
              </a:ext>
            </a:extLst>
          </p:cNvPr>
          <p:cNvSpPr/>
          <p:nvPr/>
        </p:nvSpPr>
        <p:spPr>
          <a:xfrm>
            <a:off x="90884" y="3515494"/>
            <a:ext cx="1599020" cy="11895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2694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970801-2350-324E-8C27-5E80CF6502BA}"/>
              </a:ext>
            </a:extLst>
          </p:cNvPr>
          <p:cNvPicPr>
            <a:picLocks noChangeAspect="1"/>
          </p:cNvPicPr>
          <p:nvPr/>
        </p:nvPicPr>
        <p:blipFill>
          <a:blip r:embed="rId3"/>
          <a:stretch>
            <a:fillRect/>
          </a:stretch>
        </p:blipFill>
        <p:spPr>
          <a:xfrm>
            <a:off x="0" y="3445036"/>
            <a:ext cx="3539064" cy="1886054"/>
          </a:xfrm>
          <a:prstGeom prst="rect">
            <a:avLst/>
          </a:prstGeom>
          <a:effectLst>
            <a:softEdge rad="49807"/>
          </a:effectLst>
        </p:spPr>
      </p:pic>
      <p:sp>
        <p:nvSpPr>
          <p:cNvPr id="13" name="TextBox 12">
            <a:extLst>
              <a:ext uri="{FF2B5EF4-FFF2-40B4-BE49-F238E27FC236}">
                <a16:creationId xmlns:a16="http://schemas.microsoft.com/office/drawing/2014/main" id="{EE9C5155-F554-4B90-95B0-21DEFDF7FA90}"/>
              </a:ext>
            </a:extLst>
          </p:cNvPr>
          <p:cNvSpPr txBox="1"/>
          <p:nvPr/>
        </p:nvSpPr>
        <p:spPr>
          <a:xfrm>
            <a:off x="23151" y="1328765"/>
            <a:ext cx="12108044" cy="537235"/>
          </a:xfrm>
          <a:prstGeom prst="rect">
            <a:avLst/>
          </a:prstGeom>
          <a:solidFill>
            <a:schemeClr val="bg1">
              <a:lumMod val="75000"/>
            </a:schemeClr>
          </a:solidFill>
        </p:spPr>
        <p:txBody>
          <a:bodyPr wrap="square" lIns="88699" tIns="44349" rIns="88699" bIns="44349" rtlCol="0">
            <a:noAutofit/>
          </a:bodyPr>
          <a:lstStyle/>
          <a:p>
            <a:pPr>
              <a:lnSpc>
                <a:spcPct val="107000"/>
              </a:lnSpc>
              <a:spcAft>
                <a:spcPts val="753"/>
              </a:spcAft>
            </a:pPr>
            <a:r>
              <a:rPr lang="en-SG" sz="1600" dirty="0">
                <a:solidFill>
                  <a:srgbClr val="000000"/>
                </a:solidFill>
                <a:ea typeface="ＭＳ 明朝"/>
                <a:cs typeface="Times New Roman"/>
              </a:rPr>
              <a:t>ULBs are expected to engage citizens by promoting SS-2023 messages through art work and other means and motivate them to contribute and make their city No.1. </a:t>
            </a:r>
            <a:r>
              <a:rPr lang="en-US" sz="1600" b="1" dirty="0"/>
              <a:t>IEC material should be designed in a gender-sensitive and inclusive manner.</a:t>
            </a:r>
            <a:endParaRPr lang="en-SG" sz="1600" b="1" dirty="0">
              <a:ea typeface="Calibri"/>
              <a:cs typeface="Times New Roman"/>
            </a:endParaRPr>
          </a:p>
        </p:txBody>
      </p:sp>
      <p:sp>
        <p:nvSpPr>
          <p:cNvPr id="9" name="Rounded Rectangle 7">
            <a:extLst>
              <a:ext uri="{FF2B5EF4-FFF2-40B4-BE49-F238E27FC236}">
                <a16:creationId xmlns:a16="http://schemas.microsoft.com/office/drawing/2014/main" id="{341A0810-B305-435E-9D22-D86A7DADDAB3}"/>
              </a:ext>
            </a:extLst>
          </p:cNvPr>
          <p:cNvSpPr/>
          <p:nvPr/>
        </p:nvSpPr>
        <p:spPr>
          <a:xfrm>
            <a:off x="-9344" y="676672"/>
            <a:ext cx="12201343" cy="679513"/>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b="1" dirty="0">
                <a:solidFill>
                  <a:srgbClr val="000000"/>
                </a:solidFill>
                <a:ea typeface="Times New Roman"/>
                <a:cs typeface="Arial"/>
              </a:rPr>
              <a:t>8.    </a:t>
            </a:r>
            <a:r>
              <a:rPr lang="en-US" dirty="0">
                <a:solidFill>
                  <a:srgbClr val="000000"/>
                </a:solidFill>
                <a:ea typeface="Times New Roman"/>
                <a:cs typeface="Arial"/>
              </a:rPr>
              <a:t>Art Work around </a:t>
            </a:r>
            <a:r>
              <a:rPr lang="en-US" b="1" dirty="0">
                <a:solidFill>
                  <a:srgbClr val="000000"/>
                </a:solidFill>
                <a:ea typeface="Times New Roman"/>
                <a:cs typeface="Arial"/>
              </a:rPr>
              <a:t>Swachh Survekshan-2023</a:t>
            </a:r>
            <a:r>
              <a:rPr lang="en-US" dirty="0">
                <a:solidFill>
                  <a:srgbClr val="000000"/>
                </a:solidFill>
                <a:ea typeface="Times New Roman"/>
                <a:cs typeface="Arial"/>
              </a:rPr>
              <a:t>: Hoardings/Wall Painting/Murals/Mascot/Messaging on Public transports/ Artefacts visible in all commercial/public areas of the city </a:t>
            </a:r>
            <a:r>
              <a:rPr lang="en-US" sz="1600" dirty="0">
                <a:solidFill>
                  <a:srgbClr val="FF0000"/>
                </a:solidFill>
                <a:ea typeface="Times New Roman"/>
                <a:cs typeface="Arial"/>
              </a:rPr>
              <a:t>(</a:t>
            </a:r>
            <a:r>
              <a:rPr lang="en-US" dirty="0">
                <a:solidFill>
                  <a:srgbClr val="FF0000"/>
                </a:solidFill>
                <a:ea typeface="Times New Roman"/>
                <a:cs typeface="Arial"/>
              </a:rPr>
              <a:t>cities are advised not to make use of plastic for IEC to </a:t>
            </a:r>
            <a:r>
              <a:rPr lang="en-US" b="1" dirty="0">
                <a:solidFill>
                  <a:srgbClr val="FF0000"/>
                </a:solidFill>
                <a:ea typeface="Times New Roman"/>
                <a:cs typeface="Arial"/>
              </a:rPr>
              <a:t>get marks</a:t>
            </a:r>
            <a:r>
              <a:rPr lang="en-US" sz="1600" b="1" dirty="0">
                <a:solidFill>
                  <a:srgbClr val="FF0000"/>
                </a:solidFill>
                <a:ea typeface="Times New Roman"/>
                <a:cs typeface="Arial"/>
              </a:rPr>
              <a:t>)</a:t>
            </a:r>
            <a:endParaRPr lang="en-US" b="1" dirty="0">
              <a:solidFill>
                <a:srgbClr val="FF0000"/>
              </a:solidFill>
              <a:ea typeface="Times New Roman"/>
              <a:cs typeface="Arial"/>
            </a:endParaRPr>
          </a:p>
        </p:txBody>
      </p:sp>
      <p:sp>
        <p:nvSpPr>
          <p:cNvPr id="11" name="Rectangle 10">
            <a:extLst>
              <a:ext uri="{FF2B5EF4-FFF2-40B4-BE49-F238E27FC236}">
                <a16:creationId xmlns:a16="http://schemas.microsoft.com/office/drawing/2014/main" id="{56E7AF59-372A-4D31-AC2A-C0D52BF761EE}"/>
              </a:ext>
            </a:extLst>
          </p:cNvPr>
          <p:cNvSpPr/>
          <p:nvPr/>
        </p:nvSpPr>
        <p:spPr>
          <a:xfrm>
            <a:off x="0" y="6340"/>
            <a:ext cx="12192000" cy="67951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914307">
              <a:defRPr/>
            </a:pPr>
            <a:r>
              <a:rPr lang="en-US" sz="3200" b="1" dirty="0">
                <a:solidFill>
                  <a:prstClr val="white"/>
                </a:solidFill>
              </a:rPr>
              <a:t>By Citizens – For Citizens (Direct Observation)</a:t>
            </a:r>
          </a:p>
        </p:txBody>
      </p:sp>
      <p:graphicFrame>
        <p:nvGraphicFramePr>
          <p:cNvPr id="7" name="object 2">
            <a:extLst>
              <a:ext uri="{FF2B5EF4-FFF2-40B4-BE49-F238E27FC236}">
                <a16:creationId xmlns:a16="http://schemas.microsoft.com/office/drawing/2014/main" id="{4E30BDB9-0DD0-46A0-A029-B8E6495DE3EB}"/>
              </a:ext>
            </a:extLst>
          </p:cNvPr>
          <p:cNvGraphicFramePr>
            <a:graphicFrameLocks noGrp="1"/>
          </p:cNvGraphicFramePr>
          <p:nvPr>
            <p:extLst>
              <p:ext uri="{D42A27DB-BD31-4B8C-83A1-F6EECF244321}">
                <p14:modId xmlns:p14="http://schemas.microsoft.com/office/powerpoint/2010/main" val="3456449761"/>
              </p:ext>
            </p:extLst>
          </p:nvPr>
        </p:nvGraphicFramePr>
        <p:xfrm>
          <a:off x="32276" y="1870341"/>
          <a:ext cx="12075769" cy="1571500"/>
        </p:xfrm>
        <a:graphic>
          <a:graphicData uri="http://schemas.openxmlformats.org/drawingml/2006/table">
            <a:tbl>
              <a:tblPr firstRow="1" bandRow="1">
                <a:tableStyleId>{10A1B5D5-9B99-4C35-A422-299274C87663}</a:tableStyleId>
              </a:tblPr>
              <a:tblGrid>
                <a:gridCol w="9001071">
                  <a:extLst>
                    <a:ext uri="{9D8B030D-6E8A-4147-A177-3AD203B41FA5}">
                      <a16:colId xmlns:a16="http://schemas.microsoft.com/office/drawing/2014/main" val="20000"/>
                    </a:ext>
                  </a:extLst>
                </a:gridCol>
                <a:gridCol w="3074698">
                  <a:extLst>
                    <a:ext uri="{9D8B030D-6E8A-4147-A177-3AD203B41FA5}">
                      <a16:colId xmlns:a16="http://schemas.microsoft.com/office/drawing/2014/main" val="20001"/>
                    </a:ext>
                  </a:extLst>
                </a:gridCol>
              </a:tblGrid>
              <a:tr h="294278">
                <a:tc>
                  <a:txBody>
                    <a:bodyPr/>
                    <a:lstStyle/>
                    <a:p>
                      <a:pPr marL="62230">
                        <a:lnSpc>
                          <a:spcPct val="100000"/>
                        </a:lnSpc>
                      </a:pPr>
                      <a:r>
                        <a:rPr lang="en-US" sz="2000" dirty="0"/>
                        <a:t>Scheme of Marking</a:t>
                      </a:r>
                      <a:endParaRPr sz="2000" dirty="0">
                        <a:latin typeface="Arial"/>
                        <a:cs typeface="Arial"/>
                      </a:endParaRPr>
                    </a:p>
                  </a:txBody>
                  <a:tcPr marL="0" marR="0" marT="0" marB="0">
                    <a:solidFill>
                      <a:schemeClr val="accent2">
                        <a:lumMod val="60000"/>
                        <a:lumOff val="40000"/>
                      </a:schemeClr>
                    </a:solidFill>
                  </a:tcPr>
                </a:tc>
                <a:tc>
                  <a:txBody>
                    <a:bodyPr/>
                    <a:lstStyle/>
                    <a:p>
                      <a:pPr marL="2540" algn="ctr">
                        <a:lnSpc>
                          <a:spcPct val="100000"/>
                        </a:lnSpc>
                      </a:pPr>
                      <a:r>
                        <a:rPr sz="2000" dirty="0"/>
                        <a:t>Marks</a:t>
                      </a:r>
                      <a:endParaRPr sz="2000" dirty="0">
                        <a:latin typeface="Arial"/>
                        <a:cs typeface="Arial"/>
                      </a:endParaRPr>
                    </a:p>
                  </a:txBody>
                  <a:tcPr marL="0" marR="0" marT="0" marB="0">
                    <a:solidFill>
                      <a:schemeClr val="accent2">
                        <a:lumMod val="60000"/>
                        <a:lumOff val="40000"/>
                      </a:schemeClr>
                    </a:solidFill>
                  </a:tcPr>
                </a:tc>
                <a:extLst>
                  <a:ext uri="{0D108BD9-81ED-4DB2-BD59-A6C34878D82A}">
                    <a16:rowId xmlns:a16="http://schemas.microsoft.com/office/drawing/2014/main" val="10000"/>
                  </a:ext>
                </a:extLst>
              </a:tr>
              <a:tr h="296480">
                <a:tc>
                  <a:txBody>
                    <a:bodyPr/>
                    <a:lstStyle/>
                    <a:p>
                      <a:pPr marL="3175" marR="0" lvl="0" indent="0" algn="l" defTabSz="353848" rtl="0" eaLnBrk="1" fontAlgn="auto" latinLnBrk="0" hangingPunct="1">
                        <a:lnSpc>
                          <a:spcPts val="2870"/>
                        </a:lnSpc>
                        <a:spcBef>
                          <a:spcPts val="0"/>
                        </a:spcBef>
                        <a:spcAft>
                          <a:spcPts val="0"/>
                        </a:spcAft>
                        <a:buClrTx/>
                        <a:buSzTx/>
                        <a:buFontTx/>
                        <a:buNone/>
                        <a:tabLst/>
                        <a:defRPr/>
                      </a:pPr>
                      <a:r>
                        <a:rPr lang="en-US" sz="1400" spc="-225" dirty="0">
                          <a:latin typeface="Arial" panose="020B0604020202020204" pitchFamily="34" charset="0"/>
                          <a:cs typeface="Arial" panose="020B0604020202020204" pitchFamily="34" charset="0"/>
                        </a:rPr>
                        <a:t> </a:t>
                      </a:r>
                      <a:r>
                        <a:rPr lang="en-US" sz="1400" spc="-5" dirty="0">
                          <a:latin typeface="Arial" panose="020B0604020202020204" pitchFamily="34" charset="0"/>
                          <a:cs typeface="Arial" panose="020B0604020202020204" pitchFamily="34" charset="0"/>
                        </a:rPr>
                        <a:t>Yes, extensive promotion in terms of visibility is done (in</a:t>
                      </a:r>
                      <a:r>
                        <a:rPr lang="en-US" sz="1400" spc="-5" baseline="0" dirty="0">
                          <a:latin typeface="Arial" panose="020B0604020202020204" pitchFamily="34" charset="0"/>
                          <a:cs typeface="Arial" panose="020B0604020202020204" pitchFamily="34" charset="0"/>
                        </a:rPr>
                        <a:t> &gt;95% wards)</a:t>
                      </a:r>
                      <a:endParaRPr lang="en-US" sz="1400" dirty="0">
                        <a:latin typeface="Arial" panose="020B0604020202020204" pitchFamily="34" charset="0"/>
                        <a:cs typeface="Arial" panose="020B0604020202020204" pitchFamily="34" charset="0"/>
                      </a:endParaRPr>
                    </a:p>
                  </a:txBody>
                  <a:tcPr marL="0" marR="0" marT="0" marB="0"/>
                </a:tc>
                <a:tc>
                  <a:txBody>
                    <a:bodyPr/>
                    <a:lstStyle/>
                    <a:p>
                      <a:pPr marL="635" algn="ctr">
                        <a:lnSpc>
                          <a:spcPts val="2870"/>
                        </a:lnSpc>
                      </a:pPr>
                      <a:r>
                        <a:rPr lang="en-US" sz="1400" dirty="0">
                          <a:latin typeface="Arial" panose="020B0604020202020204" pitchFamily="34" charset="0"/>
                          <a:cs typeface="Arial" panose="020B0604020202020204" pitchFamily="34" charset="0"/>
                        </a:rPr>
                        <a:t>25</a:t>
                      </a:r>
                      <a:endParaRPr sz="14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296480">
                <a:tc>
                  <a:txBody>
                    <a:bodyPr/>
                    <a:lstStyle/>
                    <a:p>
                      <a:pPr marL="3175">
                        <a:lnSpc>
                          <a:spcPts val="2870"/>
                        </a:lnSpc>
                      </a:pPr>
                      <a:r>
                        <a:rPr lang="en-US" sz="1400" spc="-5" dirty="0">
                          <a:latin typeface="Arial" panose="020B0604020202020204" pitchFamily="34" charset="0"/>
                          <a:cs typeface="Arial" panose="020B0604020202020204" pitchFamily="34" charset="0"/>
                        </a:rPr>
                        <a:t> Yes, but</a:t>
                      </a:r>
                      <a:r>
                        <a:rPr lang="en-US" sz="1400" spc="-5" baseline="0" dirty="0">
                          <a:latin typeface="Arial" panose="020B0604020202020204" pitchFamily="34" charset="0"/>
                          <a:cs typeface="Arial" panose="020B0604020202020204" pitchFamily="34" charset="0"/>
                        </a:rPr>
                        <a:t> moderate </a:t>
                      </a:r>
                      <a:r>
                        <a:rPr lang="en-US" sz="1400" spc="-5" dirty="0">
                          <a:latin typeface="Arial" panose="020B0604020202020204" pitchFamily="34" charset="0"/>
                          <a:cs typeface="Arial" panose="020B0604020202020204" pitchFamily="34" charset="0"/>
                        </a:rPr>
                        <a:t>promotion is done (in 75%-94%</a:t>
                      </a:r>
                      <a:r>
                        <a:rPr lang="en-US" sz="1400" spc="-5" baseline="0" dirty="0">
                          <a:latin typeface="Arial" panose="020B0604020202020204" pitchFamily="34" charset="0"/>
                          <a:cs typeface="Arial" panose="020B0604020202020204" pitchFamily="34" charset="0"/>
                        </a:rPr>
                        <a:t> wards)</a:t>
                      </a:r>
                      <a:endParaRPr sz="1400" dirty="0">
                        <a:latin typeface="Arial" panose="020B0604020202020204" pitchFamily="34" charset="0"/>
                        <a:cs typeface="Arial" panose="020B0604020202020204" pitchFamily="34" charset="0"/>
                      </a:endParaRPr>
                    </a:p>
                  </a:txBody>
                  <a:tcPr marL="0" marR="0" marT="0" marB="0"/>
                </a:tc>
                <a:tc>
                  <a:txBody>
                    <a:bodyPr/>
                    <a:lstStyle/>
                    <a:p>
                      <a:pPr marL="2540" algn="ctr">
                        <a:lnSpc>
                          <a:spcPts val="2870"/>
                        </a:lnSpc>
                      </a:pPr>
                      <a:r>
                        <a:rPr lang="en-US" sz="1400" dirty="0">
                          <a:latin typeface="Arial" panose="020B0604020202020204" pitchFamily="34" charset="0"/>
                          <a:cs typeface="Arial" panose="020B0604020202020204" pitchFamily="34" charset="0"/>
                        </a:rPr>
                        <a:t>20</a:t>
                      </a:r>
                      <a:endParaRPr sz="14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296480">
                <a:tc>
                  <a:txBody>
                    <a:bodyPr/>
                    <a:lstStyle/>
                    <a:p>
                      <a:pPr marL="3175">
                        <a:lnSpc>
                          <a:spcPts val="2870"/>
                        </a:lnSpc>
                      </a:pPr>
                      <a:r>
                        <a:rPr lang="en-US" sz="1400" dirty="0">
                          <a:latin typeface="Arial" panose="020B0604020202020204" pitchFamily="34" charset="0"/>
                          <a:cs typeface="Arial" panose="020B0604020202020204" pitchFamily="34" charset="0"/>
                        </a:rPr>
                        <a:t>Yes, but partial promotion</a:t>
                      </a:r>
                      <a:r>
                        <a:rPr lang="en-US" sz="1400" baseline="0" dirty="0">
                          <a:latin typeface="Arial" panose="020B0604020202020204" pitchFamily="34" charset="0"/>
                          <a:cs typeface="Arial" panose="020B0604020202020204" pitchFamily="34" charset="0"/>
                        </a:rPr>
                        <a:t> is visible (50%-74% sample locations)</a:t>
                      </a:r>
                      <a:endParaRPr sz="1400" dirty="0">
                        <a:latin typeface="Arial" panose="020B0604020202020204" pitchFamily="34" charset="0"/>
                        <a:cs typeface="Arial" panose="020B0604020202020204" pitchFamily="34" charset="0"/>
                      </a:endParaRPr>
                    </a:p>
                  </a:txBody>
                  <a:tcPr marL="0" marR="0" marT="0" marB="0"/>
                </a:tc>
                <a:tc>
                  <a:txBody>
                    <a:bodyPr/>
                    <a:lstStyle/>
                    <a:p>
                      <a:pPr marL="2540" algn="ctr">
                        <a:lnSpc>
                          <a:spcPts val="2870"/>
                        </a:lnSpc>
                      </a:pPr>
                      <a:r>
                        <a:rPr lang="en-US" sz="1400" dirty="0">
                          <a:latin typeface="Arial" panose="020B0604020202020204" pitchFamily="34" charset="0"/>
                          <a:cs typeface="Arial" panose="020B0604020202020204" pitchFamily="34" charset="0"/>
                        </a:rPr>
                        <a:t>15</a:t>
                      </a:r>
                      <a:endParaRPr sz="14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296480">
                <a:tc>
                  <a:txBody>
                    <a:bodyPr/>
                    <a:lstStyle/>
                    <a:p>
                      <a:pPr marL="3175">
                        <a:lnSpc>
                          <a:spcPts val="2870"/>
                        </a:lnSpc>
                      </a:pPr>
                      <a:r>
                        <a:rPr lang="en-US" sz="1400" dirty="0">
                          <a:latin typeface="Arial" panose="020B0604020202020204" pitchFamily="34" charset="0"/>
                          <a:cs typeface="Arial" panose="020B0604020202020204" pitchFamily="34" charset="0"/>
                        </a:rPr>
                        <a:t>No or negligible promotion</a:t>
                      </a:r>
                      <a:r>
                        <a:rPr lang="en-US" sz="1400" baseline="0" dirty="0">
                          <a:latin typeface="Arial" panose="020B0604020202020204" pitchFamily="34" charset="0"/>
                          <a:cs typeface="Arial" panose="020B0604020202020204" pitchFamily="34" charset="0"/>
                        </a:rPr>
                        <a:t> (only in &lt;50% wards)</a:t>
                      </a:r>
                      <a:endParaRPr sz="1400" dirty="0">
                        <a:latin typeface="Arial" panose="020B0604020202020204" pitchFamily="34" charset="0"/>
                        <a:cs typeface="Arial" panose="020B0604020202020204" pitchFamily="34" charset="0"/>
                      </a:endParaRPr>
                    </a:p>
                  </a:txBody>
                  <a:tcPr marL="0" marR="0" marT="0" marB="0"/>
                </a:tc>
                <a:tc>
                  <a:txBody>
                    <a:bodyPr/>
                    <a:lstStyle/>
                    <a:p>
                      <a:pPr marL="2540" algn="ctr">
                        <a:lnSpc>
                          <a:spcPts val="2870"/>
                        </a:lnSpc>
                      </a:pPr>
                      <a:r>
                        <a:rPr lang="en-US" sz="1400" dirty="0">
                          <a:latin typeface="Arial" panose="020B0604020202020204" pitchFamily="34" charset="0"/>
                          <a:cs typeface="Arial" panose="020B0604020202020204" pitchFamily="34" charset="0"/>
                        </a:rPr>
                        <a:t>10</a:t>
                      </a:r>
                      <a:endParaRPr sz="14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bl>
          </a:graphicData>
        </a:graphic>
      </p:graphicFrame>
      <p:pic>
        <p:nvPicPr>
          <p:cNvPr id="5" name="Picture 4">
            <a:extLst>
              <a:ext uri="{FF2B5EF4-FFF2-40B4-BE49-F238E27FC236}">
                <a16:creationId xmlns:a16="http://schemas.microsoft.com/office/drawing/2014/main" id="{DC04D2A7-5E7C-4544-845E-51CA8A3DBB8A}"/>
              </a:ext>
            </a:extLst>
          </p:cNvPr>
          <p:cNvPicPr>
            <a:picLocks noChangeAspect="1"/>
          </p:cNvPicPr>
          <p:nvPr/>
        </p:nvPicPr>
        <p:blipFill>
          <a:blip r:embed="rId4"/>
          <a:stretch>
            <a:fillRect/>
          </a:stretch>
        </p:blipFill>
        <p:spPr>
          <a:xfrm>
            <a:off x="8322871" y="3466862"/>
            <a:ext cx="3855944" cy="1870381"/>
          </a:xfrm>
          <a:prstGeom prst="rect">
            <a:avLst/>
          </a:prstGeom>
          <a:ln>
            <a:noFill/>
          </a:ln>
          <a:effectLst>
            <a:softEdge rad="52585"/>
          </a:effectLst>
        </p:spPr>
      </p:pic>
      <p:sp>
        <p:nvSpPr>
          <p:cNvPr id="4" name="Rounded Rectangle 3"/>
          <p:cNvSpPr/>
          <p:nvPr/>
        </p:nvSpPr>
        <p:spPr>
          <a:xfrm>
            <a:off x="11008426" y="18919"/>
            <a:ext cx="1168350" cy="64683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b="1" dirty="0">
                <a:solidFill>
                  <a:schemeClr val="bg1"/>
                </a:solidFill>
                <a:latin typeface="Arial"/>
                <a:ea typeface="Calibri"/>
                <a:cs typeface="Times New Roman"/>
              </a:rPr>
              <a:t>Marks</a:t>
            </a:r>
          </a:p>
          <a:p>
            <a:pPr algn="ctr">
              <a:lnSpc>
                <a:spcPct val="107000"/>
              </a:lnSpc>
            </a:pPr>
            <a:r>
              <a:rPr lang="en-SG" b="1" dirty="0">
                <a:solidFill>
                  <a:schemeClr val="bg1"/>
                </a:solidFill>
                <a:ea typeface="Calibri"/>
                <a:cs typeface="Times New Roman"/>
              </a:rPr>
              <a:t>25</a:t>
            </a:r>
          </a:p>
        </p:txBody>
      </p:sp>
      <p:sp>
        <p:nvSpPr>
          <p:cNvPr id="15" name="TextBox 14">
            <a:extLst>
              <a:ext uri="{FF2B5EF4-FFF2-40B4-BE49-F238E27FC236}">
                <a16:creationId xmlns:a16="http://schemas.microsoft.com/office/drawing/2014/main" id="{6F62B438-9A74-4F5E-A6C2-AFD0C6DDA09D}"/>
              </a:ext>
            </a:extLst>
          </p:cNvPr>
          <p:cNvSpPr txBox="1"/>
          <p:nvPr/>
        </p:nvSpPr>
        <p:spPr>
          <a:xfrm>
            <a:off x="29507" y="5015822"/>
            <a:ext cx="2195776" cy="369332"/>
          </a:xfrm>
          <a:prstGeom prst="rect">
            <a:avLst/>
          </a:prstGeom>
          <a:solidFill>
            <a:schemeClr val="tx1"/>
          </a:solidFill>
        </p:spPr>
        <p:txBody>
          <a:bodyPr wrap="square" rtlCol="0">
            <a:spAutoFit/>
          </a:bodyPr>
          <a:lstStyle/>
          <a:p>
            <a:r>
              <a:rPr lang="en-US" b="1" dirty="0">
                <a:solidFill>
                  <a:schemeClr val="bg1"/>
                </a:solidFill>
              </a:rPr>
              <a:t>Sampling Criteria</a:t>
            </a:r>
          </a:p>
        </p:txBody>
      </p:sp>
      <p:graphicFrame>
        <p:nvGraphicFramePr>
          <p:cNvPr id="2" name="Table 1">
            <a:extLst>
              <a:ext uri="{FF2B5EF4-FFF2-40B4-BE49-F238E27FC236}">
                <a16:creationId xmlns:a16="http://schemas.microsoft.com/office/drawing/2014/main" id="{D68C6754-F87B-C741-B51B-CCFE7E091E73}"/>
              </a:ext>
            </a:extLst>
          </p:cNvPr>
          <p:cNvGraphicFramePr>
            <a:graphicFrameLocks noGrp="1"/>
          </p:cNvGraphicFramePr>
          <p:nvPr>
            <p:extLst>
              <p:ext uri="{D42A27DB-BD31-4B8C-83A1-F6EECF244321}">
                <p14:modId xmlns:p14="http://schemas.microsoft.com/office/powerpoint/2010/main" val="118590008"/>
              </p:ext>
            </p:extLst>
          </p:nvPr>
        </p:nvGraphicFramePr>
        <p:xfrm>
          <a:off x="34270" y="5377390"/>
          <a:ext cx="12075769" cy="1460457"/>
        </p:xfrm>
        <a:graphic>
          <a:graphicData uri="http://schemas.openxmlformats.org/drawingml/2006/table">
            <a:tbl>
              <a:tblPr firstRow="1" firstCol="1" bandRow="1">
                <a:tableStyleId>{5C22544A-7EE6-4342-B048-85BDC9FD1C3A}</a:tableStyleId>
              </a:tblPr>
              <a:tblGrid>
                <a:gridCol w="3748252">
                  <a:extLst>
                    <a:ext uri="{9D8B030D-6E8A-4147-A177-3AD203B41FA5}">
                      <a16:colId xmlns:a16="http://schemas.microsoft.com/office/drawing/2014/main" val="4220340957"/>
                    </a:ext>
                  </a:extLst>
                </a:gridCol>
                <a:gridCol w="1501442">
                  <a:extLst>
                    <a:ext uri="{9D8B030D-6E8A-4147-A177-3AD203B41FA5}">
                      <a16:colId xmlns:a16="http://schemas.microsoft.com/office/drawing/2014/main" val="2299473269"/>
                    </a:ext>
                  </a:extLst>
                </a:gridCol>
                <a:gridCol w="1690126">
                  <a:extLst>
                    <a:ext uri="{9D8B030D-6E8A-4147-A177-3AD203B41FA5}">
                      <a16:colId xmlns:a16="http://schemas.microsoft.com/office/drawing/2014/main" val="2678226998"/>
                    </a:ext>
                  </a:extLst>
                </a:gridCol>
                <a:gridCol w="1690126">
                  <a:extLst>
                    <a:ext uri="{9D8B030D-6E8A-4147-A177-3AD203B41FA5}">
                      <a16:colId xmlns:a16="http://schemas.microsoft.com/office/drawing/2014/main" val="3262198276"/>
                    </a:ext>
                  </a:extLst>
                </a:gridCol>
                <a:gridCol w="1690126">
                  <a:extLst>
                    <a:ext uri="{9D8B030D-6E8A-4147-A177-3AD203B41FA5}">
                      <a16:colId xmlns:a16="http://schemas.microsoft.com/office/drawing/2014/main" val="2427779583"/>
                    </a:ext>
                  </a:extLst>
                </a:gridCol>
                <a:gridCol w="1755697">
                  <a:extLst>
                    <a:ext uri="{9D8B030D-6E8A-4147-A177-3AD203B41FA5}">
                      <a16:colId xmlns:a16="http://schemas.microsoft.com/office/drawing/2014/main" val="2041923491"/>
                    </a:ext>
                  </a:extLst>
                </a:gridCol>
              </a:tblGrid>
              <a:tr h="175784">
                <a:tc>
                  <a:txBody>
                    <a:bodyPr/>
                    <a:lstStyle/>
                    <a:p>
                      <a:pPr>
                        <a:lnSpc>
                          <a:spcPct val="107000"/>
                        </a:lnSpc>
                        <a:spcAft>
                          <a:spcPts val="800"/>
                        </a:spcAft>
                      </a:pPr>
                      <a:r>
                        <a:rPr lang="en-IN" sz="1400">
                          <a:effectLst/>
                        </a:rPr>
                        <a:t>Assessment Area</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&lt;50K</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50K-1L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1-3L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3-10L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&gt;10L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90571517"/>
                  </a:ext>
                </a:extLst>
              </a:tr>
              <a:tr h="423747">
                <a:tc>
                  <a:txBody>
                    <a:bodyPr/>
                    <a:lstStyle/>
                    <a:p>
                      <a:pPr>
                        <a:lnSpc>
                          <a:spcPct val="107000"/>
                        </a:lnSpc>
                        <a:spcAft>
                          <a:spcPts val="800"/>
                        </a:spcAft>
                      </a:pPr>
                      <a:r>
                        <a:rPr lang="en-IN" sz="1400" dirty="0">
                          <a:effectLst/>
                        </a:rPr>
                        <a:t>Sample Category – 1   (SS-2023 promotion)</a:t>
                      </a:r>
                      <a:endParaRPr lang="en-IN"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dirty="0">
                          <a:effectLst/>
                        </a:rPr>
                        <a:t>1</a:t>
                      </a:r>
                      <a:endParaRPr lang="en-IN"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35018109"/>
                  </a:ext>
                </a:extLst>
              </a:tr>
              <a:tr h="271532">
                <a:tc>
                  <a:txBody>
                    <a:bodyPr/>
                    <a:lstStyle/>
                    <a:p>
                      <a:pPr>
                        <a:lnSpc>
                          <a:spcPct val="107000"/>
                        </a:lnSpc>
                        <a:spcAft>
                          <a:spcPts val="800"/>
                        </a:spcAft>
                      </a:pPr>
                      <a:r>
                        <a:rPr lang="en-IN" sz="1400">
                          <a:effectLst/>
                        </a:rPr>
                        <a:t>Locations to be covered per zone</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8</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10</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10</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12</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12</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7454412"/>
                  </a:ext>
                </a:extLst>
              </a:tr>
              <a:tr h="271532">
                <a:tc>
                  <a:txBody>
                    <a:bodyPr/>
                    <a:lstStyle/>
                    <a:p>
                      <a:pPr>
                        <a:lnSpc>
                          <a:spcPct val="107000"/>
                        </a:lnSpc>
                        <a:spcAft>
                          <a:spcPts val="800"/>
                        </a:spcAft>
                      </a:pPr>
                      <a:r>
                        <a:rPr lang="en-IN" sz="1400">
                          <a:effectLst/>
                        </a:rPr>
                        <a:t>Total zones in the city</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2</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2</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4</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4</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5</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92666327"/>
                  </a:ext>
                </a:extLst>
              </a:tr>
              <a:tr h="275460">
                <a:tc>
                  <a:txBody>
                    <a:bodyPr/>
                    <a:lstStyle/>
                    <a:p>
                      <a:pPr>
                        <a:lnSpc>
                          <a:spcPct val="107000"/>
                        </a:lnSpc>
                        <a:spcAft>
                          <a:spcPts val="800"/>
                        </a:spcAft>
                      </a:pPr>
                      <a:r>
                        <a:rPr lang="en-IN" sz="1400" dirty="0">
                          <a:effectLst/>
                        </a:rPr>
                        <a:t>Total locations</a:t>
                      </a:r>
                      <a:endParaRPr lang="en-IN"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16</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20</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40</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48</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60</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08392450"/>
                  </a:ext>
                </a:extLst>
              </a:tr>
            </a:tbl>
          </a:graphicData>
        </a:graphic>
      </p:graphicFrame>
      <p:pic>
        <p:nvPicPr>
          <p:cNvPr id="8" name="Picture 7">
            <a:extLst>
              <a:ext uri="{FF2B5EF4-FFF2-40B4-BE49-F238E27FC236}">
                <a16:creationId xmlns:a16="http://schemas.microsoft.com/office/drawing/2014/main" id="{266B3E84-8DD9-334E-BBAF-B07EEDB98CF5}"/>
              </a:ext>
            </a:extLst>
          </p:cNvPr>
          <p:cNvPicPr>
            <a:picLocks noChangeAspect="1"/>
          </p:cNvPicPr>
          <p:nvPr/>
        </p:nvPicPr>
        <p:blipFill>
          <a:blip r:embed="rId5"/>
          <a:stretch>
            <a:fillRect/>
          </a:stretch>
        </p:blipFill>
        <p:spPr>
          <a:xfrm>
            <a:off x="3545421" y="3466862"/>
            <a:ext cx="2311400" cy="1864227"/>
          </a:xfrm>
          <a:prstGeom prst="rect">
            <a:avLst/>
          </a:prstGeom>
          <a:effectLst>
            <a:softEdge rad="49807"/>
          </a:effectLst>
        </p:spPr>
      </p:pic>
      <p:pic>
        <p:nvPicPr>
          <p:cNvPr id="16" name="Picture 15">
            <a:extLst>
              <a:ext uri="{FF2B5EF4-FFF2-40B4-BE49-F238E27FC236}">
                <a16:creationId xmlns:a16="http://schemas.microsoft.com/office/drawing/2014/main" id="{3B58D306-607A-744A-B048-98BF377662AF}"/>
              </a:ext>
            </a:extLst>
          </p:cNvPr>
          <p:cNvPicPr>
            <a:picLocks noChangeAspect="1"/>
          </p:cNvPicPr>
          <p:nvPr/>
        </p:nvPicPr>
        <p:blipFill>
          <a:blip r:embed="rId6"/>
          <a:stretch>
            <a:fillRect/>
          </a:stretch>
        </p:blipFill>
        <p:spPr>
          <a:xfrm>
            <a:off x="5856821" y="3453689"/>
            <a:ext cx="2489200" cy="1864227"/>
          </a:xfrm>
          <a:prstGeom prst="rect">
            <a:avLst/>
          </a:prstGeom>
          <a:effectLst>
            <a:softEdge rad="49807"/>
          </a:effectLst>
        </p:spPr>
      </p:pic>
      <p:sp>
        <p:nvSpPr>
          <p:cNvPr id="18" name="Rectangle 17">
            <a:extLst>
              <a:ext uri="{FF2B5EF4-FFF2-40B4-BE49-F238E27FC236}">
                <a16:creationId xmlns:a16="http://schemas.microsoft.com/office/drawing/2014/main" id="{8365DDFB-824F-9F4D-857C-ADFFBCA4421D}"/>
              </a:ext>
            </a:extLst>
          </p:cNvPr>
          <p:cNvSpPr/>
          <p:nvPr/>
        </p:nvSpPr>
        <p:spPr>
          <a:xfrm>
            <a:off x="9803759" y="3877520"/>
            <a:ext cx="567160" cy="162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FF0000"/>
                </a:solidFill>
              </a:rPr>
              <a:t>2023</a:t>
            </a:r>
          </a:p>
        </p:txBody>
      </p:sp>
    </p:spTree>
    <p:extLst>
      <p:ext uri="{BB962C8B-B14F-4D97-AF65-F5344CB8AC3E}">
        <p14:creationId xmlns:p14="http://schemas.microsoft.com/office/powerpoint/2010/main" val="1885306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834" y="7088"/>
            <a:ext cx="1024902" cy="1091399"/>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67" b="1" i="0" u="none" strike="noStrike" kern="1200" cap="none" spc="0" normalizeH="0" baseline="0" noProof="0" dirty="0">
                <a:ln>
                  <a:noFill/>
                </a:ln>
                <a:solidFill>
                  <a:schemeClr val="tx1"/>
                </a:solidFill>
                <a:effectLst/>
                <a:uLnTx/>
                <a:uFillTx/>
                <a:latin typeface="Arial"/>
                <a:ea typeface="Calibri"/>
                <a:cs typeface="Times New Roman"/>
              </a:rPr>
              <a:t>1.1</a:t>
            </a:r>
          </a:p>
        </p:txBody>
      </p:sp>
      <p:sp>
        <p:nvSpPr>
          <p:cNvPr id="5" name="Rounded Rectangle 4"/>
          <p:cNvSpPr/>
          <p:nvPr/>
        </p:nvSpPr>
        <p:spPr>
          <a:xfrm>
            <a:off x="10993154" y="-11962"/>
            <a:ext cx="1198846" cy="1141849"/>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000" b="1" dirty="0">
                <a:solidFill>
                  <a:schemeClr val="tx1"/>
                </a:solidFill>
                <a:latin typeface="Arial"/>
                <a:ea typeface="Calibri"/>
                <a:cs typeface="Times New Roman"/>
              </a:rPr>
              <a:t>3</a:t>
            </a:r>
            <a:r>
              <a:rPr kumimoji="0" lang="en-US" sz="2000" b="1" i="0" u="none" strike="noStrike" kern="1200" cap="none" spc="0" normalizeH="0" baseline="0" noProof="0" dirty="0">
                <a:ln>
                  <a:noFill/>
                </a:ln>
                <a:solidFill>
                  <a:schemeClr val="tx1"/>
                </a:solidFill>
                <a:effectLst/>
                <a:uLnTx/>
                <a:uFillTx/>
                <a:latin typeface="Arial"/>
                <a:ea typeface="Calibri"/>
                <a:cs typeface="Times New Roman"/>
              </a:rPr>
              <a:t>00</a:t>
            </a:r>
          </a:p>
        </p:txBody>
      </p:sp>
      <p:sp>
        <p:nvSpPr>
          <p:cNvPr id="6" name="Rounded Rectangle 5"/>
          <p:cNvSpPr/>
          <p:nvPr/>
        </p:nvSpPr>
        <p:spPr>
          <a:xfrm>
            <a:off x="1060226" y="10993"/>
            <a:ext cx="9896044" cy="1141849"/>
          </a:xfrm>
          <a:prstGeom prst="roundRect">
            <a:avLst/>
          </a:prstGeom>
          <a:solidFill>
            <a:schemeClr val="accent4">
              <a:lumMod val="40000"/>
              <a:lumOff val="60000"/>
            </a:schemeClr>
          </a:solidFill>
          <a:ln>
            <a:solidFill>
              <a:srgbClr val="FFE699"/>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defTabSz="858616">
              <a:lnSpc>
                <a:spcPct val="107000"/>
              </a:lnSpc>
              <a:spcAft>
                <a:spcPts val="753"/>
              </a:spcAft>
              <a:defRPr/>
            </a:pPr>
            <a:r>
              <a:rPr lang="en-US" sz="2400" b="1" kern="0" dirty="0">
                <a:solidFill>
                  <a:schemeClr val="tx1"/>
                </a:solidFill>
                <a:ea typeface="Calibri"/>
                <a:cs typeface="Arial"/>
              </a:rPr>
              <a:t>%age of wards covered with 100% door-to-door waste collection</a:t>
            </a:r>
            <a:endParaRPr lang="en-US" kern="0" dirty="0">
              <a:solidFill>
                <a:schemeClr val="tx1"/>
              </a:solidFill>
              <a:ea typeface="Calibri"/>
              <a:cs typeface="Arial"/>
            </a:endParaRPr>
          </a:p>
        </p:txBody>
      </p:sp>
      <p:sp>
        <p:nvSpPr>
          <p:cNvPr id="7" name="TextBox 6"/>
          <p:cNvSpPr txBox="1"/>
          <p:nvPr/>
        </p:nvSpPr>
        <p:spPr>
          <a:xfrm>
            <a:off x="23748" y="1130871"/>
            <a:ext cx="12132928" cy="597942"/>
          </a:xfrm>
          <a:prstGeom prst="rect">
            <a:avLst/>
          </a:prstGeom>
          <a:solidFill>
            <a:schemeClr val="tx1"/>
          </a:solidFill>
        </p:spPr>
        <p:txBody>
          <a:bodyPr wrap="square" lIns="88699" tIns="44349" rIns="88699" bIns="44349" rtlCol="0" anchor="ctr">
            <a:noAutofit/>
          </a:bodyPr>
          <a:lstStyle/>
          <a:p>
            <a:pPr algn="ctr">
              <a:lnSpc>
                <a:spcPct val="107000"/>
              </a:lnSpc>
              <a:defRPr/>
            </a:pPr>
            <a:r>
              <a:rPr lang="en-US" kern="0" dirty="0">
                <a:solidFill>
                  <a:schemeClr val="bg1"/>
                </a:solidFill>
                <a:ea typeface="Calibri"/>
                <a:cs typeface="Arial"/>
              </a:rPr>
              <a:t>(</a:t>
            </a:r>
            <a:r>
              <a:rPr lang="en-US" dirty="0">
                <a:solidFill>
                  <a:schemeClr val="bg1"/>
                </a:solidFill>
                <a:ea typeface="Calibri"/>
                <a:cs typeface="Times New Roman"/>
              </a:rPr>
              <a:t>Coverage of wards means every unit of household/gates , commercial establishment and shops in the ward).</a:t>
            </a:r>
            <a:endParaRPr lang="en-US" kern="0" dirty="0">
              <a:solidFill>
                <a:schemeClr val="bg1"/>
              </a:solidFill>
              <a:ea typeface="Calibri"/>
              <a:cs typeface="Arial"/>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Calibri" panose="020F0502020204030204"/>
                <a:ea typeface="Calibri"/>
                <a:cs typeface="Times New Roman"/>
              </a:rPr>
              <a:t>This parameter examines whether  ULB has a system in place for door-to-door collection of waste.  </a:t>
            </a:r>
            <a:endParaRPr kumimoji="0" lang="en-SG" b="0" i="0" u="none" strike="noStrike" kern="1200" cap="none" spc="0" normalizeH="0" baseline="0" noProof="0" dirty="0">
              <a:ln>
                <a:noFill/>
              </a:ln>
              <a:solidFill>
                <a:schemeClr val="bg1"/>
              </a:solidFill>
              <a:effectLst/>
              <a:uLnTx/>
              <a:uFillTx/>
              <a:latin typeface="Times New Roman"/>
              <a:ea typeface="Calibri"/>
            </a:endParaRPr>
          </a:p>
        </p:txBody>
      </p:sp>
      <p:pic>
        <p:nvPicPr>
          <p:cNvPr id="244738" name="Picture 2" descr="Door to Door collection &amp; Transportation of Waste - YouTube">
            <a:extLst>
              <a:ext uri="{FF2B5EF4-FFF2-40B4-BE49-F238E27FC236}">
                <a16:creationId xmlns:a16="http://schemas.microsoft.com/office/drawing/2014/main" id="{5FF39520-03C7-45B7-BD59-B85FCAC57A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77" y="2093718"/>
            <a:ext cx="2489318" cy="1253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3D91A82-1938-4FA2-AF2D-27450CBE0C53}"/>
              </a:ext>
            </a:extLst>
          </p:cNvPr>
          <p:cNvGraphicFramePr>
            <a:graphicFrameLocks noGrp="1"/>
          </p:cNvGraphicFramePr>
          <p:nvPr>
            <p:extLst>
              <p:ext uri="{D42A27DB-BD31-4B8C-83A1-F6EECF244321}">
                <p14:modId xmlns:p14="http://schemas.microsoft.com/office/powerpoint/2010/main" val="2006670855"/>
              </p:ext>
            </p:extLst>
          </p:nvPr>
        </p:nvGraphicFramePr>
        <p:xfrm>
          <a:off x="2505996" y="1757383"/>
          <a:ext cx="9623027" cy="4540524"/>
        </p:xfrm>
        <a:graphic>
          <a:graphicData uri="http://schemas.openxmlformats.org/drawingml/2006/table">
            <a:tbl>
              <a:tblPr firstRow="1" bandRow="1">
                <a:tableStyleId>{1E171933-4619-4E11-9A3F-F7608DF75F80}</a:tableStyleId>
              </a:tblPr>
              <a:tblGrid>
                <a:gridCol w="8597433">
                  <a:extLst>
                    <a:ext uri="{9D8B030D-6E8A-4147-A177-3AD203B41FA5}">
                      <a16:colId xmlns:a16="http://schemas.microsoft.com/office/drawing/2014/main" val="20000"/>
                    </a:ext>
                  </a:extLst>
                </a:gridCol>
                <a:gridCol w="1025594">
                  <a:extLst>
                    <a:ext uri="{9D8B030D-6E8A-4147-A177-3AD203B41FA5}">
                      <a16:colId xmlns:a16="http://schemas.microsoft.com/office/drawing/2014/main" val="20001"/>
                    </a:ext>
                  </a:extLst>
                </a:gridCol>
              </a:tblGrid>
              <a:tr h="75675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solidFill>
                            <a:schemeClr val="tx1"/>
                          </a:solidFill>
                          <a:latin typeface="+mn-lt"/>
                        </a:rPr>
                        <a:t>Scheme of Marking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a:solidFill>
                            <a:schemeClr val="tx1"/>
                          </a:solidFill>
                          <a:latin typeface="+mn-lt"/>
                        </a:rPr>
                        <a:t>Marks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5675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mn-lt"/>
                        </a:rPr>
                        <a:t>Door-to-door collection in 100%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solidFill>
                          <a:latin typeface="+mn-lt"/>
                          <a:ea typeface="Cambria" panose="02040503050406030204" pitchFamily="18" charset="0"/>
                        </a:rPr>
                        <a:t>300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5675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kern="1200" dirty="0">
                          <a:solidFill>
                            <a:schemeClr val="dk1"/>
                          </a:solidFill>
                          <a:latin typeface="Calibri"/>
                          <a:ea typeface="+mn-ea"/>
                          <a:cs typeface="+mn-cs"/>
                        </a:rPr>
                        <a:t>Door-to-door collection in at least 90%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solidFill>
                          <a:latin typeface="+mn-lt"/>
                          <a:ea typeface="Cambria" panose="02040503050406030204" pitchFamily="18" charset="0"/>
                        </a:rPr>
                        <a:t>200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5675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kern="1200" dirty="0">
                          <a:solidFill>
                            <a:schemeClr val="dk1"/>
                          </a:solidFill>
                          <a:latin typeface="Calibri"/>
                          <a:ea typeface="+mn-ea"/>
                          <a:cs typeface="+mn-cs"/>
                        </a:rPr>
                        <a:t>Door-to-door collection in at least 70%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ea typeface="Cambria" panose="02040503050406030204" pitchFamily="18" charset="0"/>
                        </a:rPr>
                        <a:t>150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675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kern="1200" dirty="0">
                          <a:solidFill>
                            <a:schemeClr val="dk1"/>
                          </a:solidFill>
                          <a:latin typeface="Calibri"/>
                          <a:ea typeface="+mn-ea"/>
                          <a:cs typeface="+mn-cs"/>
                        </a:rPr>
                        <a:t>Door-to-door collection in at least 50%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ea typeface="Cambria" panose="02040503050406030204" pitchFamily="18" charset="0"/>
                        </a:rPr>
                        <a:t>100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56754">
                <a:tc>
                  <a:txBody>
                    <a:bodyPr/>
                    <a:lstStyle/>
                    <a:p>
                      <a:r>
                        <a:rPr lang="en-US" sz="1800" kern="1200" dirty="0">
                          <a:solidFill>
                            <a:schemeClr val="dk1"/>
                          </a:solidFill>
                          <a:latin typeface="+mn-lt"/>
                          <a:ea typeface="+mn-ea"/>
                          <a:cs typeface="+mn-cs"/>
                        </a:rPr>
                        <a:t>Door-to-door collection in &lt; 50%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ea typeface="Cambria" panose="02040503050406030204" pitchFamily="18" charset="0"/>
                        </a:rPr>
                        <a:t>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506987"/>
                  </a:ext>
                </a:extLst>
              </a:tr>
            </a:tbl>
          </a:graphicData>
        </a:graphic>
      </p:graphicFrame>
      <p:pic>
        <p:nvPicPr>
          <p:cNvPr id="2" name="Picture 1">
            <a:extLst>
              <a:ext uri="{FF2B5EF4-FFF2-40B4-BE49-F238E27FC236}">
                <a16:creationId xmlns:a16="http://schemas.microsoft.com/office/drawing/2014/main" id="{32F4F445-4B4C-4680-9014-DEBB2480A9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0" y="3696702"/>
            <a:ext cx="2489318" cy="1016874"/>
          </a:xfrm>
          <a:prstGeom prst="rect">
            <a:avLst/>
          </a:prstGeom>
        </p:spPr>
      </p:pic>
      <p:pic>
        <p:nvPicPr>
          <p:cNvPr id="3" name="Picture 2">
            <a:extLst>
              <a:ext uri="{FF2B5EF4-FFF2-40B4-BE49-F238E27FC236}">
                <a16:creationId xmlns:a16="http://schemas.microsoft.com/office/drawing/2014/main" id="{173631BB-4700-44A4-9E5F-0A918DF856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0" y="5156348"/>
            <a:ext cx="2489318" cy="1141561"/>
          </a:xfrm>
          <a:prstGeom prst="rect">
            <a:avLst/>
          </a:prstGeom>
        </p:spPr>
      </p:pic>
    </p:spTree>
    <p:extLst>
      <p:ext uri="{BB962C8B-B14F-4D97-AF65-F5344CB8AC3E}">
        <p14:creationId xmlns:p14="http://schemas.microsoft.com/office/powerpoint/2010/main" val="15906196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wachh Survekshan 2019: Delhi Spreads The Message Of 'Swachhata Hi Seva'  Throughout The City | Swachh Survekshan">
            <a:extLst>
              <a:ext uri="{FF2B5EF4-FFF2-40B4-BE49-F238E27FC236}">
                <a16:creationId xmlns:a16="http://schemas.microsoft.com/office/drawing/2014/main" id="{086AA145-7BC5-F1E2-B491-247BAB006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802" y="415261"/>
            <a:ext cx="4505894" cy="45058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wachh Survekshan on Twitter: &quot;NDMC spreads the message of cleanliness  through these unique and beautiful wall paintings! How's your city  preparing for the upcoming #SwatchhSurvekshan2020? #SwachhBharat  #MeraSheharNo1 @MoHUA_India @SwachhBharatGov ...">
            <a:extLst>
              <a:ext uri="{FF2B5EF4-FFF2-40B4-BE49-F238E27FC236}">
                <a16:creationId xmlns:a16="http://schemas.microsoft.com/office/drawing/2014/main" id="{54B54936-79A5-A577-5B6D-F7F28700F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622" y="415261"/>
            <a:ext cx="6243282" cy="23807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leanliness survey hoardings galore as dustbins elude city">
            <a:extLst>
              <a:ext uri="{FF2B5EF4-FFF2-40B4-BE49-F238E27FC236}">
                <a16:creationId xmlns:a16="http://schemas.microsoft.com/office/drawing/2014/main" id="{62147C78-00C2-88C5-A966-A12BE097D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622" y="2929181"/>
            <a:ext cx="6243282" cy="1991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88F5F9-CE51-BC47-98A2-68B2A82F22C4}"/>
              </a:ext>
            </a:extLst>
          </p:cNvPr>
          <p:cNvSpPr txBox="1"/>
          <p:nvPr/>
        </p:nvSpPr>
        <p:spPr>
          <a:xfrm>
            <a:off x="1360226" y="5295330"/>
            <a:ext cx="9471547" cy="646331"/>
          </a:xfrm>
          <a:prstGeom prst="rect">
            <a:avLst/>
          </a:prstGeom>
          <a:noFill/>
        </p:spPr>
        <p:txBody>
          <a:bodyPr wrap="square" rtlCol="0">
            <a:spAutoFit/>
          </a:bodyPr>
          <a:lstStyle/>
          <a:p>
            <a:pPr algn="ctr"/>
            <a:r>
              <a:rPr lang="en-IN" b="1" dirty="0">
                <a:solidFill>
                  <a:schemeClr val="bg1"/>
                </a:solidFill>
                <a:highlight>
                  <a:srgbClr val="800000"/>
                </a:highlight>
              </a:rPr>
              <a:t>Assessor will visit various locations in the ULB such as residential area, commercial area, Slums etc and assess </a:t>
            </a:r>
            <a:r>
              <a:rPr lang="en-US" b="1" dirty="0">
                <a:solidFill>
                  <a:schemeClr val="bg1"/>
                </a:solidFill>
                <a:highlight>
                  <a:srgbClr val="800000"/>
                </a:highlight>
              </a:rPr>
              <a:t>promotion of SS2023 in terms of visibility. </a:t>
            </a:r>
            <a:endParaRPr lang="en-IN" b="1" dirty="0">
              <a:solidFill>
                <a:schemeClr val="bg1"/>
              </a:solidFill>
              <a:highlight>
                <a:srgbClr val="800000"/>
              </a:highlight>
            </a:endParaRPr>
          </a:p>
        </p:txBody>
      </p:sp>
    </p:spTree>
    <p:extLst>
      <p:ext uri="{BB962C8B-B14F-4D97-AF65-F5344CB8AC3E}">
        <p14:creationId xmlns:p14="http://schemas.microsoft.com/office/powerpoint/2010/main" val="14121110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219896" cy="7965734"/>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586" dirty="0">
              <a:solidFill>
                <a:prstClr val="white"/>
              </a:solidFill>
            </a:endParaRPr>
          </a:p>
        </p:txBody>
      </p:sp>
      <p:sp>
        <p:nvSpPr>
          <p:cNvPr id="4" name="TextBox 3"/>
          <p:cNvSpPr txBox="1"/>
          <p:nvPr/>
        </p:nvSpPr>
        <p:spPr>
          <a:xfrm>
            <a:off x="45156" y="19123"/>
            <a:ext cx="11367911" cy="1077218"/>
          </a:xfrm>
          <a:prstGeom prst="rect">
            <a:avLst/>
          </a:prstGeom>
          <a:solidFill>
            <a:schemeClr val="accent2"/>
          </a:solidFill>
        </p:spPr>
        <p:txBody>
          <a:bodyPr wrap="square" rtlCol="0">
            <a:spAutoFit/>
          </a:bodyPr>
          <a:lstStyle/>
          <a:p>
            <a:pPr algn="ctr"/>
            <a:r>
              <a:rPr lang="en-US" sz="3200" dirty="0">
                <a:solidFill>
                  <a:prstClr val="black"/>
                </a:solidFill>
              </a:rPr>
              <a:t>Actions improving  </a:t>
            </a:r>
            <a:r>
              <a:rPr lang="en-US" sz="3200" b="1" dirty="0">
                <a:solidFill>
                  <a:prstClr val="black"/>
                </a:solidFill>
              </a:rPr>
              <a:t>Citizen’s Experience - </a:t>
            </a:r>
            <a:r>
              <a:rPr lang="en-US" sz="3200" b="1" dirty="0">
                <a:solidFill>
                  <a:schemeClr val="bg1"/>
                </a:solidFill>
              </a:rPr>
              <a:t>Direct Observation </a:t>
            </a:r>
          </a:p>
          <a:p>
            <a:pPr algn="ctr"/>
            <a:r>
              <a:rPr lang="en-US" sz="3200" b="1" dirty="0">
                <a:solidFill>
                  <a:prstClr val="black"/>
                </a:solidFill>
              </a:rPr>
              <a:t>Number of Indicators- 3                400/2,170 Marks   </a:t>
            </a:r>
          </a:p>
        </p:txBody>
      </p:sp>
      <p:sp>
        <p:nvSpPr>
          <p:cNvPr id="14" name="AutoShape 2" descr="Related 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 name="Picture 30">
            <a:extLst>
              <a:ext uri="{FF2B5EF4-FFF2-40B4-BE49-F238E27FC236}">
                <a16:creationId xmlns:a16="http://schemas.microsoft.com/office/drawing/2014/main" id="{8CF96CC6-746F-414E-BF37-DC64F1C8F5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722"/>
          <a:stretch/>
        </p:blipFill>
        <p:spPr>
          <a:xfrm>
            <a:off x="688769" y="1006909"/>
            <a:ext cx="10996550" cy="6652675"/>
          </a:xfrm>
          <a:prstGeom prst="rect">
            <a:avLst/>
          </a:prstGeom>
          <a:ln>
            <a:noFill/>
          </a:ln>
          <a:effectLst>
            <a:softEdge rad="112500"/>
          </a:effectLst>
        </p:spPr>
      </p:pic>
      <p:pic>
        <p:nvPicPr>
          <p:cNvPr id="2" name="Picture 1">
            <a:extLst>
              <a:ext uri="{FF2B5EF4-FFF2-40B4-BE49-F238E27FC236}">
                <a16:creationId xmlns:a16="http://schemas.microsoft.com/office/drawing/2014/main" id="{9B92831B-04D6-4F0A-8C73-705FC70DBE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59043" y="11289"/>
            <a:ext cx="855535" cy="1096341"/>
          </a:xfrm>
          <a:prstGeom prst="rect">
            <a:avLst/>
          </a:prstGeom>
        </p:spPr>
      </p:pic>
    </p:spTree>
    <p:extLst>
      <p:ext uri="{BB962C8B-B14F-4D97-AF65-F5344CB8AC3E}">
        <p14:creationId xmlns:p14="http://schemas.microsoft.com/office/powerpoint/2010/main" val="40999890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60701" y="2176421"/>
            <a:ext cx="7605071" cy="2877711"/>
          </a:xfrm>
          <a:prstGeom prst="rect">
            <a:avLst/>
          </a:prstGeom>
        </p:spPr>
        <p:txBody>
          <a:bodyPr vert="horz" wrap="square" lIns="0" tIns="0" rIns="0" bIns="0" rtlCol="0">
            <a:spAutoFit/>
          </a:bodyPr>
          <a:lstStyle/>
          <a:p>
            <a:pPr marL="8660" defTabSz="402607"/>
            <a:r>
              <a:rPr lang="en-US" sz="1600" b="1" dirty="0">
                <a:solidFill>
                  <a:srgbClr val="FF0000"/>
                </a:solidFill>
                <a:cs typeface="Calibri"/>
              </a:rPr>
              <a:t>* </a:t>
            </a:r>
            <a:r>
              <a:rPr lang="en-US" sz="1600" dirty="0">
                <a:cs typeface="Calibri"/>
              </a:rPr>
              <a:t>Any work where waste was used to create Artefacts or any other form of art work</a:t>
            </a:r>
          </a:p>
          <a:p>
            <a:pPr marL="8660" defTabSz="402607"/>
            <a:r>
              <a:rPr lang="en-US" b="1" dirty="0">
                <a:solidFill>
                  <a:srgbClr val="FF0000"/>
                </a:solidFill>
                <a:cs typeface="Calibri"/>
              </a:rPr>
              <a:t>**</a:t>
            </a:r>
            <a:r>
              <a:rPr lang="en-US" sz="1600" dirty="0">
                <a:solidFill>
                  <a:prstClr val="black"/>
                </a:solidFill>
                <a:cs typeface="Calibri"/>
              </a:rPr>
              <a:t>at least 5 intersections (roundabouts) in &gt;10 L population cities, at least 4 in 3-10 L population cities,  at least 3 in 1-3 Lakh population cities, at least 2 in 50 K-1 Lakh population cities and at least 1 in </a:t>
            </a:r>
            <a:r>
              <a:rPr lang="en-US" sz="1600" dirty="0" err="1">
                <a:solidFill>
                  <a:prstClr val="black"/>
                </a:solidFill>
                <a:cs typeface="Calibri"/>
              </a:rPr>
              <a:t>upto</a:t>
            </a:r>
            <a:r>
              <a:rPr lang="en-US" sz="1600" dirty="0">
                <a:solidFill>
                  <a:prstClr val="black"/>
                </a:solidFill>
                <a:cs typeface="Calibri"/>
              </a:rPr>
              <a:t> 50K population cities </a:t>
            </a:r>
            <a:endParaRPr lang="en-US" sz="1600" b="1" dirty="0">
              <a:solidFill>
                <a:prstClr val="black"/>
              </a:solidFill>
              <a:cs typeface="Calibri"/>
            </a:endParaRPr>
          </a:p>
          <a:p>
            <a:pPr marL="8660" defTabSz="402607"/>
            <a:endParaRPr lang="en-US" sz="900" b="1" dirty="0">
              <a:solidFill>
                <a:prstClr val="black"/>
              </a:solidFill>
              <a:cs typeface="Calibri"/>
            </a:endParaRPr>
          </a:p>
          <a:p>
            <a:pPr marL="8660" defTabSz="402607"/>
            <a:r>
              <a:rPr sz="1600" b="1" dirty="0">
                <a:solidFill>
                  <a:prstClr val="black"/>
                </a:solidFill>
                <a:cs typeface="Calibri"/>
              </a:rPr>
              <a:t>Me</a:t>
            </a:r>
            <a:r>
              <a:rPr sz="1600" b="1" spc="-7" dirty="0">
                <a:solidFill>
                  <a:prstClr val="black"/>
                </a:solidFill>
                <a:cs typeface="Calibri"/>
              </a:rPr>
              <a:t>t</a:t>
            </a:r>
            <a:r>
              <a:rPr sz="1600" b="1" spc="-10" dirty="0">
                <a:solidFill>
                  <a:prstClr val="black"/>
                </a:solidFill>
                <a:cs typeface="Calibri"/>
              </a:rPr>
              <a:t>hodology</a:t>
            </a:r>
            <a:endParaRPr sz="1600" dirty="0">
              <a:solidFill>
                <a:prstClr val="black"/>
              </a:solidFill>
              <a:cs typeface="Calibri"/>
            </a:endParaRPr>
          </a:p>
          <a:p>
            <a:pPr marL="203956" indent="-195295" defTabSz="402607">
              <a:buFont typeface="Calibri"/>
              <a:buChar char="-"/>
              <a:tabLst>
                <a:tab pos="204389" algn="l"/>
              </a:tabLst>
            </a:pPr>
            <a:r>
              <a:rPr lang="en-US" sz="1600" spc="-10" dirty="0">
                <a:solidFill>
                  <a:prstClr val="black"/>
                </a:solidFill>
                <a:cs typeface="Calibri"/>
              </a:rPr>
              <a:t>City need to claim the above progress with location through SS-2023 portal managed by the agency.</a:t>
            </a:r>
          </a:p>
          <a:p>
            <a:pPr marL="203956" indent="-195295" defTabSz="402607">
              <a:buFont typeface="Calibri"/>
              <a:buChar char="-"/>
              <a:tabLst>
                <a:tab pos="204389" algn="l"/>
              </a:tabLst>
            </a:pPr>
            <a:r>
              <a:rPr sz="1600" spc="-10" dirty="0">
                <a:solidFill>
                  <a:prstClr val="black"/>
                </a:solidFill>
                <a:cs typeface="Calibri"/>
              </a:rPr>
              <a:t>Assess</a:t>
            </a:r>
            <a:r>
              <a:rPr sz="1600" spc="-20" dirty="0">
                <a:solidFill>
                  <a:prstClr val="black"/>
                </a:solidFill>
                <a:cs typeface="Calibri"/>
              </a:rPr>
              <a:t>o</a:t>
            </a:r>
            <a:r>
              <a:rPr sz="1600" spc="-31" dirty="0">
                <a:solidFill>
                  <a:prstClr val="black"/>
                </a:solidFill>
                <a:cs typeface="Calibri"/>
              </a:rPr>
              <a:t>r</a:t>
            </a:r>
            <a:r>
              <a:rPr sz="1600" dirty="0">
                <a:solidFill>
                  <a:prstClr val="black"/>
                </a:solidFill>
                <a:cs typeface="Calibri"/>
              </a:rPr>
              <a:t>s</a:t>
            </a:r>
            <a:r>
              <a:rPr sz="1600" spc="-3" dirty="0">
                <a:solidFill>
                  <a:prstClr val="black"/>
                </a:solidFill>
                <a:cs typeface="Calibri"/>
              </a:rPr>
              <a:t> </a:t>
            </a:r>
            <a:r>
              <a:rPr sz="1600" dirty="0">
                <a:solidFill>
                  <a:prstClr val="black"/>
                </a:solidFill>
                <a:cs typeface="Calibri"/>
              </a:rPr>
              <a:t>will</a:t>
            </a:r>
            <a:r>
              <a:rPr sz="1600" spc="-13" dirty="0">
                <a:solidFill>
                  <a:prstClr val="black"/>
                </a:solidFill>
                <a:cs typeface="Calibri"/>
              </a:rPr>
              <a:t> </a:t>
            </a:r>
            <a:r>
              <a:rPr sz="1600" dirty="0">
                <a:solidFill>
                  <a:prstClr val="black"/>
                </a:solidFill>
                <a:cs typeface="Calibri"/>
              </a:rPr>
              <a:t>vi</a:t>
            </a:r>
            <a:r>
              <a:rPr sz="1600" spc="-7" dirty="0">
                <a:solidFill>
                  <a:prstClr val="black"/>
                </a:solidFill>
                <a:cs typeface="Calibri"/>
              </a:rPr>
              <a:t>s</a:t>
            </a:r>
            <a:r>
              <a:rPr sz="1600" dirty="0">
                <a:solidFill>
                  <a:prstClr val="black"/>
                </a:solidFill>
                <a:cs typeface="Calibri"/>
              </a:rPr>
              <a:t>it</a:t>
            </a:r>
            <a:r>
              <a:rPr sz="1600" spc="-3" dirty="0">
                <a:solidFill>
                  <a:prstClr val="black"/>
                </a:solidFill>
                <a:cs typeface="Calibri"/>
              </a:rPr>
              <a:t> </a:t>
            </a:r>
            <a:r>
              <a:rPr lang="en-US" sz="1600" spc="-10" dirty="0">
                <a:solidFill>
                  <a:prstClr val="black"/>
                </a:solidFill>
                <a:cs typeface="Calibri"/>
              </a:rPr>
              <a:t>all of the above-mentioned areas/establishments</a:t>
            </a:r>
            <a:endParaRPr sz="1600" dirty="0">
              <a:solidFill>
                <a:prstClr val="black"/>
              </a:solidFill>
              <a:cs typeface="Calibri"/>
            </a:endParaRPr>
          </a:p>
          <a:p>
            <a:pPr marL="203956" indent="-195295" defTabSz="402607">
              <a:buFont typeface="Calibri"/>
              <a:buChar char="-"/>
              <a:tabLst>
                <a:tab pos="204389" algn="l"/>
                <a:tab pos="3613614" algn="l"/>
              </a:tabLst>
            </a:pPr>
            <a:r>
              <a:rPr sz="1600" spc="-10" dirty="0">
                <a:solidFill>
                  <a:prstClr val="black"/>
                </a:solidFill>
                <a:cs typeface="Calibri"/>
              </a:rPr>
              <a:t>Assess</a:t>
            </a:r>
            <a:r>
              <a:rPr sz="1600" spc="-20" dirty="0">
                <a:solidFill>
                  <a:prstClr val="black"/>
                </a:solidFill>
                <a:cs typeface="Calibri"/>
              </a:rPr>
              <a:t>o</a:t>
            </a:r>
            <a:r>
              <a:rPr sz="1600" spc="-31" dirty="0">
                <a:solidFill>
                  <a:prstClr val="black"/>
                </a:solidFill>
                <a:cs typeface="Calibri"/>
              </a:rPr>
              <a:t>r</a:t>
            </a:r>
            <a:r>
              <a:rPr sz="1600" dirty="0">
                <a:solidFill>
                  <a:prstClr val="black"/>
                </a:solidFill>
                <a:cs typeface="Calibri"/>
              </a:rPr>
              <a:t>s</a:t>
            </a:r>
            <a:r>
              <a:rPr sz="1600" spc="-3" dirty="0">
                <a:solidFill>
                  <a:prstClr val="black"/>
                </a:solidFill>
                <a:cs typeface="Calibri"/>
              </a:rPr>
              <a:t> </a:t>
            </a:r>
            <a:r>
              <a:rPr sz="1600" dirty="0">
                <a:solidFill>
                  <a:prstClr val="black"/>
                </a:solidFill>
                <a:cs typeface="Calibri"/>
              </a:rPr>
              <a:t>will</a:t>
            </a:r>
            <a:r>
              <a:rPr sz="1600" spc="-13" dirty="0">
                <a:solidFill>
                  <a:prstClr val="black"/>
                </a:solidFill>
                <a:cs typeface="Calibri"/>
              </a:rPr>
              <a:t> </a:t>
            </a:r>
            <a:r>
              <a:rPr sz="1600" spc="-3" dirty="0">
                <a:solidFill>
                  <a:prstClr val="black"/>
                </a:solidFill>
                <a:cs typeface="Calibri"/>
              </a:rPr>
              <a:t>no</a:t>
            </a:r>
            <a:r>
              <a:rPr sz="1600" dirty="0">
                <a:solidFill>
                  <a:prstClr val="black"/>
                </a:solidFill>
                <a:cs typeface="Calibri"/>
              </a:rPr>
              <a:t>t</a:t>
            </a:r>
            <a:r>
              <a:rPr sz="1600" spc="-7" dirty="0">
                <a:solidFill>
                  <a:prstClr val="black"/>
                </a:solidFill>
                <a:cs typeface="Calibri"/>
              </a:rPr>
              <a:t> </a:t>
            </a:r>
            <a:r>
              <a:rPr sz="1600" dirty="0">
                <a:solidFill>
                  <a:prstClr val="black"/>
                </a:solidFill>
                <a:cs typeface="Calibri"/>
              </a:rPr>
              <a:t>i</a:t>
            </a:r>
            <a:r>
              <a:rPr sz="1600" spc="-17" dirty="0">
                <a:solidFill>
                  <a:prstClr val="black"/>
                </a:solidFill>
                <a:cs typeface="Calibri"/>
              </a:rPr>
              <a:t>n</a:t>
            </a:r>
            <a:r>
              <a:rPr sz="1600" spc="-24" dirty="0">
                <a:solidFill>
                  <a:prstClr val="black"/>
                </a:solidFill>
                <a:cs typeface="Calibri"/>
              </a:rPr>
              <a:t>t</a:t>
            </a:r>
            <a:r>
              <a:rPr sz="1600" spc="-10" dirty="0">
                <a:solidFill>
                  <a:prstClr val="black"/>
                </a:solidFill>
                <a:cs typeface="Calibri"/>
              </a:rPr>
              <a:t>e</a:t>
            </a:r>
            <a:r>
              <a:rPr sz="1600" spc="-34" dirty="0">
                <a:solidFill>
                  <a:prstClr val="black"/>
                </a:solidFill>
                <a:cs typeface="Calibri"/>
              </a:rPr>
              <a:t>r</a:t>
            </a:r>
            <a:r>
              <a:rPr sz="1600" spc="-7" dirty="0">
                <a:solidFill>
                  <a:prstClr val="black"/>
                </a:solidFill>
                <a:cs typeface="Calibri"/>
              </a:rPr>
              <a:t>act</a:t>
            </a:r>
            <a:r>
              <a:rPr sz="1600" spc="-17" dirty="0">
                <a:solidFill>
                  <a:prstClr val="black"/>
                </a:solidFill>
                <a:cs typeface="Calibri"/>
              </a:rPr>
              <a:t> </a:t>
            </a:r>
            <a:r>
              <a:rPr sz="1600" dirty="0">
                <a:solidFill>
                  <a:prstClr val="black"/>
                </a:solidFill>
                <a:cs typeface="Calibri"/>
              </a:rPr>
              <a:t>with</a:t>
            </a:r>
            <a:r>
              <a:rPr sz="1600" spc="-13" dirty="0">
                <a:solidFill>
                  <a:prstClr val="black"/>
                </a:solidFill>
                <a:cs typeface="Calibri"/>
              </a:rPr>
              <a:t> </a:t>
            </a:r>
            <a:r>
              <a:rPr sz="1600" dirty="0">
                <a:solidFill>
                  <a:prstClr val="black"/>
                </a:solidFill>
                <a:cs typeface="Calibri"/>
              </a:rPr>
              <a:t>a</a:t>
            </a:r>
            <a:r>
              <a:rPr sz="1600" spc="-34" dirty="0">
                <a:solidFill>
                  <a:prstClr val="black"/>
                </a:solidFill>
                <a:cs typeface="Calibri"/>
              </a:rPr>
              <a:t>n</a:t>
            </a:r>
            <a:r>
              <a:rPr sz="1600" spc="-24" dirty="0">
                <a:solidFill>
                  <a:prstClr val="black"/>
                </a:solidFill>
                <a:cs typeface="Calibri"/>
              </a:rPr>
              <a:t>y</a:t>
            </a:r>
            <a:r>
              <a:rPr sz="1600" spc="-3" dirty="0">
                <a:solidFill>
                  <a:prstClr val="black"/>
                </a:solidFill>
                <a:cs typeface="Calibri"/>
              </a:rPr>
              <a:t>one</a:t>
            </a:r>
            <a:r>
              <a:rPr sz="1600" dirty="0">
                <a:solidFill>
                  <a:prstClr val="black"/>
                </a:solidFill>
                <a:cs typeface="Calibri"/>
              </a:rPr>
              <a:t>.</a:t>
            </a:r>
            <a:r>
              <a:rPr lang="en-US" sz="1600" dirty="0">
                <a:solidFill>
                  <a:prstClr val="black"/>
                </a:solidFill>
                <a:cs typeface="Calibri"/>
              </a:rPr>
              <a:t>   </a:t>
            </a:r>
            <a:r>
              <a:rPr sz="1600" spc="-7" dirty="0">
                <a:solidFill>
                  <a:prstClr val="black"/>
                </a:solidFill>
                <a:cs typeface="Calibri"/>
              </a:rPr>
              <a:t>It</a:t>
            </a:r>
            <a:r>
              <a:rPr sz="1600" dirty="0">
                <a:solidFill>
                  <a:prstClr val="black"/>
                </a:solidFill>
                <a:cs typeface="Calibri"/>
              </a:rPr>
              <a:t> will</a:t>
            </a:r>
            <a:r>
              <a:rPr sz="1600" spc="-13" dirty="0">
                <a:solidFill>
                  <a:prstClr val="black"/>
                </a:solidFill>
                <a:cs typeface="Calibri"/>
              </a:rPr>
              <a:t> b</a:t>
            </a:r>
            <a:r>
              <a:rPr sz="1600" spc="-10" dirty="0">
                <a:solidFill>
                  <a:prstClr val="black"/>
                </a:solidFill>
                <a:cs typeface="Calibri"/>
              </a:rPr>
              <a:t>e</a:t>
            </a:r>
            <a:r>
              <a:rPr sz="1600" dirty="0">
                <a:solidFill>
                  <a:prstClr val="black"/>
                </a:solidFill>
                <a:cs typeface="Calibri"/>
              </a:rPr>
              <a:t> </a:t>
            </a:r>
            <a:r>
              <a:rPr sz="1600" spc="-3" dirty="0">
                <a:solidFill>
                  <a:prstClr val="black"/>
                </a:solidFill>
                <a:cs typeface="Calibri"/>
              </a:rPr>
              <a:t>pu</a:t>
            </a:r>
            <a:r>
              <a:rPr sz="1600" spc="-24" dirty="0">
                <a:solidFill>
                  <a:prstClr val="black"/>
                </a:solidFill>
                <a:cs typeface="Calibri"/>
              </a:rPr>
              <a:t>r</a:t>
            </a:r>
            <a:r>
              <a:rPr sz="1600" spc="-7" dirty="0">
                <a:solidFill>
                  <a:prstClr val="black"/>
                </a:solidFill>
                <a:cs typeface="Calibri"/>
              </a:rPr>
              <a:t>ely</a:t>
            </a:r>
            <a:r>
              <a:rPr sz="1600" spc="3" dirty="0">
                <a:solidFill>
                  <a:prstClr val="black"/>
                </a:solidFill>
                <a:cs typeface="Calibri"/>
              </a:rPr>
              <a:t> </a:t>
            </a:r>
            <a:r>
              <a:rPr sz="1600" dirty="0">
                <a:solidFill>
                  <a:prstClr val="black"/>
                </a:solidFill>
                <a:cs typeface="Calibri"/>
              </a:rPr>
              <a:t>their</a:t>
            </a:r>
            <a:r>
              <a:rPr sz="1600" spc="-7" dirty="0">
                <a:solidFill>
                  <a:prstClr val="black"/>
                </a:solidFill>
                <a:cs typeface="Calibri"/>
              </a:rPr>
              <a:t> </a:t>
            </a:r>
            <a:r>
              <a:rPr lang="en-US" sz="1600" spc="-7" dirty="0">
                <a:solidFill>
                  <a:prstClr val="black"/>
                </a:solidFill>
                <a:cs typeface="Calibri"/>
              </a:rPr>
              <a:t>own </a:t>
            </a:r>
            <a:r>
              <a:rPr sz="1600" spc="-10" dirty="0">
                <a:solidFill>
                  <a:prstClr val="black"/>
                </a:solidFill>
                <a:cs typeface="Calibri"/>
              </a:rPr>
              <a:t>assessme</a:t>
            </a:r>
            <a:r>
              <a:rPr sz="1600" spc="-24" dirty="0">
                <a:solidFill>
                  <a:prstClr val="black"/>
                </a:solidFill>
                <a:cs typeface="Calibri"/>
              </a:rPr>
              <a:t>n</a:t>
            </a:r>
            <a:r>
              <a:rPr sz="1600" spc="-7" dirty="0">
                <a:solidFill>
                  <a:prstClr val="black"/>
                </a:solidFill>
                <a:cs typeface="Calibri"/>
              </a:rPr>
              <a:t>t</a:t>
            </a:r>
            <a:r>
              <a:rPr sz="1600" spc="-10" dirty="0">
                <a:solidFill>
                  <a:prstClr val="black"/>
                </a:solidFill>
                <a:cs typeface="Calibri"/>
              </a:rPr>
              <a:t> </a:t>
            </a:r>
            <a:r>
              <a:rPr sz="1600" spc="-3" dirty="0">
                <a:solidFill>
                  <a:prstClr val="black"/>
                </a:solidFill>
                <a:cs typeface="Calibri"/>
              </a:rPr>
              <a:t>o</a:t>
            </a:r>
            <a:r>
              <a:rPr sz="1600" dirty="0">
                <a:solidFill>
                  <a:prstClr val="black"/>
                </a:solidFill>
                <a:cs typeface="Calibri"/>
              </a:rPr>
              <a:t>f </a:t>
            </a:r>
            <a:r>
              <a:rPr sz="1600" spc="-10" dirty="0">
                <a:solidFill>
                  <a:prstClr val="black"/>
                </a:solidFill>
                <a:cs typeface="Calibri"/>
              </a:rPr>
              <a:t>the</a:t>
            </a:r>
            <a:r>
              <a:rPr sz="1600" spc="3" dirty="0">
                <a:solidFill>
                  <a:prstClr val="black"/>
                </a:solidFill>
                <a:cs typeface="Calibri"/>
              </a:rPr>
              <a:t> </a:t>
            </a:r>
            <a:r>
              <a:rPr sz="1600" spc="-3" dirty="0">
                <a:solidFill>
                  <a:prstClr val="black"/>
                </a:solidFill>
                <a:cs typeface="Calibri"/>
              </a:rPr>
              <a:t>situ</a:t>
            </a:r>
            <a:r>
              <a:rPr sz="1600" spc="-20" dirty="0">
                <a:solidFill>
                  <a:prstClr val="black"/>
                </a:solidFill>
                <a:cs typeface="Calibri"/>
              </a:rPr>
              <a:t>a</a:t>
            </a:r>
            <a:r>
              <a:rPr sz="1600" dirty="0">
                <a:solidFill>
                  <a:prstClr val="black"/>
                </a:solidFill>
                <a:cs typeface="Calibri"/>
              </a:rPr>
              <a:t>tion</a:t>
            </a:r>
          </a:p>
          <a:p>
            <a:pPr marL="203956" indent="-195295" defTabSz="402607">
              <a:buFont typeface="Calibri"/>
              <a:buChar char="-"/>
              <a:tabLst>
                <a:tab pos="204389" algn="l"/>
              </a:tabLst>
            </a:pPr>
            <a:r>
              <a:rPr sz="1600" spc="-10" dirty="0">
                <a:solidFill>
                  <a:prstClr val="black"/>
                </a:solidFill>
                <a:cs typeface="Calibri"/>
              </a:rPr>
              <a:t>Assess</a:t>
            </a:r>
            <a:r>
              <a:rPr sz="1600" spc="-20" dirty="0">
                <a:solidFill>
                  <a:prstClr val="black"/>
                </a:solidFill>
                <a:cs typeface="Calibri"/>
              </a:rPr>
              <a:t>o</a:t>
            </a:r>
            <a:r>
              <a:rPr sz="1600" spc="-31" dirty="0">
                <a:solidFill>
                  <a:prstClr val="black"/>
                </a:solidFill>
                <a:cs typeface="Calibri"/>
              </a:rPr>
              <a:t>r</a:t>
            </a:r>
            <a:r>
              <a:rPr sz="1600" dirty="0">
                <a:solidFill>
                  <a:prstClr val="black"/>
                </a:solidFill>
                <a:cs typeface="Calibri"/>
              </a:rPr>
              <a:t>s</a:t>
            </a:r>
            <a:r>
              <a:rPr sz="1600" spc="-3" dirty="0">
                <a:solidFill>
                  <a:prstClr val="black"/>
                </a:solidFill>
                <a:cs typeface="Calibri"/>
              </a:rPr>
              <a:t> </a:t>
            </a:r>
            <a:r>
              <a:rPr sz="1600" dirty="0">
                <a:solidFill>
                  <a:prstClr val="black"/>
                </a:solidFill>
                <a:cs typeface="Calibri"/>
              </a:rPr>
              <a:t>will</a:t>
            </a:r>
            <a:r>
              <a:rPr sz="1600" spc="-13" dirty="0">
                <a:solidFill>
                  <a:prstClr val="black"/>
                </a:solidFill>
                <a:cs typeface="Calibri"/>
              </a:rPr>
              <a:t> </a:t>
            </a:r>
            <a:r>
              <a:rPr sz="1600" dirty="0">
                <a:solidFill>
                  <a:prstClr val="black"/>
                </a:solidFill>
                <a:cs typeface="Calibri"/>
              </a:rPr>
              <a:t>cli</a:t>
            </a:r>
            <a:r>
              <a:rPr sz="1600" spc="3" dirty="0">
                <a:solidFill>
                  <a:prstClr val="black"/>
                </a:solidFill>
                <a:cs typeface="Calibri"/>
              </a:rPr>
              <a:t>c</a:t>
            </a:r>
            <a:r>
              <a:rPr sz="1600" spc="-10" dirty="0">
                <a:solidFill>
                  <a:prstClr val="black"/>
                </a:solidFill>
                <a:cs typeface="Calibri"/>
              </a:rPr>
              <a:t>k</a:t>
            </a:r>
            <a:r>
              <a:rPr sz="1600" spc="-27" dirty="0">
                <a:solidFill>
                  <a:prstClr val="black"/>
                </a:solidFill>
                <a:cs typeface="Calibri"/>
              </a:rPr>
              <a:t> </a:t>
            </a:r>
            <a:r>
              <a:rPr sz="1600" spc="-10" dirty="0">
                <a:solidFill>
                  <a:prstClr val="black"/>
                </a:solidFill>
                <a:cs typeface="Calibri"/>
              </a:rPr>
              <a:t>the</a:t>
            </a:r>
            <a:r>
              <a:rPr sz="1600" spc="-3" dirty="0">
                <a:solidFill>
                  <a:prstClr val="black"/>
                </a:solidFill>
                <a:cs typeface="Calibri"/>
              </a:rPr>
              <a:t> pi</a:t>
            </a:r>
            <a:r>
              <a:rPr sz="1600" spc="3" dirty="0">
                <a:solidFill>
                  <a:prstClr val="black"/>
                </a:solidFill>
                <a:cs typeface="Calibri"/>
              </a:rPr>
              <a:t>c</a:t>
            </a:r>
            <a:r>
              <a:rPr sz="1600" spc="-10" dirty="0">
                <a:solidFill>
                  <a:prstClr val="black"/>
                </a:solidFill>
                <a:cs typeface="Calibri"/>
              </a:rPr>
              <a:t>tu</a:t>
            </a:r>
            <a:r>
              <a:rPr sz="1600" spc="-31" dirty="0">
                <a:solidFill>
                  <a:prstClr val="black"/>
                </a:solidFill>
                <a:cs typeface="Calibri"/>
              </a:rPr>
              <a:t>r</a:t>
            </a:r>
            <a:r>
              <a:rPr sz="1600" spc="-10" dirty="0">
                <a:solidFill>
                  <a:prstClr val="black"/>
                </a:solidFill>
                <a:cs typeface="Calibri"/>
              </a:rPr>
              <a:t>es</a:t>
            </a:r>
            <a:r>
              <a:rPr sz="1600" spc="-3" dirty="0">
                <a:solidFill>
                  <a:prstClr val="black"/>
                </a:solidFill>
                <a:cs typeface="Calibri"/>
              </a:rPr>
              <a:t> </a:t>
            </a:r>
            <a:r>
              <a:rPr sz="1600" spc="-24" dirty="0">
                <a:solidFill>
                  <a:prstClr val="black"/>
                </a:solidFill>
                <a:cs typeface="Calibri"/>
              </a:rPr>
              <a:t>t</a:t>
            </a:r>
            <a:r>
              <a:rPr sz="1600" dirty="0">
                <a:solidFill>
                  <a:prstClr val="black"/>
                </a:solidFill>
                <a:cs typeface="Calibri"/>
              </a:rPr>
              <a:t>o</a:t>
            </a:r>
            <a:r>
              <a:rPr sz="1600" spc="-13" dirty="0">
                <a:solidFill>
                  <a:prstClr val="black"/>
                </a:solidFill>
                <a:cs typeface="Calibri"/>
              </a:rPr>
              <a:t> </a:t>
            </a:r>
            <a:r>
              <a:rPr sz="1600" spc="-3" dirty="0">
                <a:solidFill>
                  <a:prstClr val="black"/>
                </a:solidFill>
                <a:cs typeface="Calibri"/>
              </a:rPr>
              <a:t>supp</a:t>
            </a:r>
            <a:r>
              <a:rPr sz="1600" spc="-7" dirty="0">
                <a:solidFill>
                  <a:prstClr val="black"/>
                </a:solidFill>
                <a:cs typeface="Calibri"/>
              </a:rPr>
              <a:t>ort</a:t>
            </a:r>
            <a:r>
              <a:rPr sz="1600" spc="-3" dirty="0">
                <a:solidFill>
                  <a:prstClr val="black"/>
                </a:solidFill>
                <a:cs typeface="Calibri"/>
              </a:rPr>
              <a:t> </a:t>
            </a:r>
            <a:r>
              <a:rPr sz="1600" dirty="0">
                <a:solidFill>
                  <a:prstClr val="black"/>
                </a:solidFill>
                <a:cs typeface="Calibri"/>
              </a:rPr>
              <a:t>their</a:t>
            </a:r>
            <a:r>
              <a:rPr sz="1600" spc="3" dirty="0">
                <a:solidFill>
                  <a:prstClr val="black"/>
                </a:solidFill>
                <a:cs typeface="Calibri"/>
              </a:rPr>
              <a:t> </a:t>
            </a:r>
            <a:r>
              <a:rPr sz="1600" spc="-7" dirty="0">
                <a:solidFill>
                  <a:prstClr val="black"/>
                </a:solidFill>
                <a:cs typeface="Calibri"/>
              </a:rPr>
              <a:t>o</a:t>
            </a:r>
            <a:r>
              <a:rPr sz="1600" spc="-10" dirty="0">
                <a:solidFill>
                  <a:prstClr val="black"/>
                </a:solidFill>
                <a:cs typeface="Calibri"/>
              </a:rPr>
              <a:t>b</a:t>
            </a:r>
            <a:r>
              <a:rPr sz="1600" spc="-13" dirty="0">
                <a:solidFill>
                  <a:prstClr val="black"/>
                </a:solidFill>
                <a:cs typeface="Calibri"/>
              </a:rPr>
              <a:t>se</a:t>
            </a:r>
            <a:r>
              <a:rPr sz="1600" spc="10" dirty="0">
                <a:solidFill>
                  <a:prstClr val="black"/>
                </a:solidFill>
                <a:cs typeface="Calibri"/>
              </a:rPr>
              <a:t>r</a:t>
            </a:r>
            <a:r>
              <a:rPr sz="1600" spc="-38" dirty="0">
                <a:solidFill>
                  <a:prstClr val="black"/>
                </a:solidFill>
                <a:cs typeface="Calibri"/>
              </a:rPr>
              <a:t>v</a:t>
            </a:r>
            <a:r>
              <a:rPr sz="1600" spc="-17" dirty="0">
                <a:solidFill>
                  <a:prstClr val="black"/>
                </a:solidFill>
                <a:cs typeface="Calibri"/>
              </a:rPr>
              <a:t>a</a:t>
            </a:r>
            <a:r>
              <a:rPr sz="1600" dirty="0">
                <a:solidFill>
                  <a:prstClr val="black"/>
                </a:solidFill>
                <a:cs typeface="Calibri"/>
              </a:rPr>
              <a:t>tion</a:t>
            </a:r>
            <a:r>
              <a:rPr sz="1600" spc="-41" dirty="0">
                <a:solidFill>
                  <a:prstClr val="black"/>
                </a:solidFill>
                <a:cs typeface="Calibri"/>
              </a:rPr>
              <a:t>/</a:t>
            </a:r>
            <a:r>
              <a:rPr sz="1600" spc="-10" dirty="0">
                <a:solidFill>
                  <a:prstClr val="black"/>
                </a:solidFill>
                <a:cs typeface="Calibri"/>
              </a:rPr>
              <a:t>assessme</a:t>
            </a:r>
            <a:r>
              <a:rPr sz="1600" spc="-24" dirty="0">
                <a:solidFill>
                  <a:prstClr val="black"/>
                </a:solidFill>
                <a:cs typeface="Calibri"/>
              </a:rPr>
              <a:t>n</a:t>
            </a:r>
            <a:r>
              <a:rPr sz="1600" spc="-7" dirty="0">
                <a:solidFill>
                  <a:prstClr val="black"/>
                </a:solidFill>
                <a:cs typeface="Calibri"/>
              </a:rPr>
              <a:t>t</a:t>
            </a:r>
            <a:endParaRPr sz="1600" dirty="0">
              <a:solidFill>
                <a:prstClr val="black"/>
              </a:solidFill>
              <a:cs typeface="Calibri"/>
            </a:endParaRPr>
          </a:p>
        </p:txBody>
      </p:sp>
      <p:sp>
        <p:nvSpPr>
          <p:cNvPr id="6" name="Rounded Rectangle 5"/>
          <p:cNvSpPr/>
          <p:nvPr/>
        </p:nvSpPr>
        <p:spPr>
          <a:xfrm>
            <a:off x="14068" y="540939"/>
            <a:ext cx="12200510" cy="1404651"/>
          </a:xfrm>
          <a:prstGeom prst="roundRect">
            <a:avLst/>
          </a:prstGeom>
          <a:solidFill>
            <a:schemeClr val="accent5">
              <a:lumMod val="40000"/>
              <a:lumOff val="6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sz="2000" b="1" dirty="0">
                <a:solidFill>
                  <a:prstClr val="black"/>
                </a:solidFill>
                <a:ea typeface="Times New Roman"/>
                <a:cs typeface="Arial"/>
              </a:rPr>
              <a:t>1.   </a:t>
            </a:r>
            <a:r>
              <a:rPr lang="en-US" sz="2000" b="1" dirty="0">
                <a:solidFill>
                  <a:srgbClr val="FF0000"/>
                </a:solidFill>
                <a:ea typeface="Times New Roman"/>
                <a:cs typeface="Arial"/>
              </a:rPr>
              <a:t>Prioritizing aesthetics in making city Swachh &amp; Beautiful </a:t>
            </a:r>
            <a:r>
              <a:rPr lang="en-US" sz="2000" b="1" dirty="0">
                <a:solidFill>
                  <a:srgbClr val="000000"/>
                </a:solidFill>
                <a:ea typeface="Times New Roman"/>
                <a:cs typeface="Arial"/>
              </a:rPr>
              <a:t>-</a:t>
            </a:r>
            <a:r>
              <a:rPr lang="en-US" sz="2000" b="1" dirty="0">
                <a:solidFill>
                  <a:prstClr val="black"/>
                </a:solidFill>
                <a:ea typeface="Times New Roman"/>
                <a:cs typeface="Arial"/>
              </a:rPr>
              <a:t> b</a:t>
            </a:r>
            <a:r>
              <a:rPr lang="en-US" sz="2000" b="1" dirty="0">
                <a:solidFill>
                  <a:prstClr val="black"/>
                </a:solidFill>
              </a:rPr>
              <a:t>eautification </a:t>
            </a:r>
            <a:r>
              <a:rPr lang="en-US" sz="2000" dirty="0">
                <a:solidFill>
                  <a:prstClr val="black"/>
                </a:solidFill>
              </a:rPr>
              <a:t>of </a:t>
            </a:r>
            <a:r>
              <a:rPr lang="en-US" sz="2000" b="1" dirty="0">
                <a:solidFill>
                  <a:prstClr val="black"/>
                </a:solidFill>
              </a:rPr>
              <a:t>old city areas, flyovers, public places -</a:t>
            </a:r>
            <a:r>
              <a:rPr lang="en-US" sz="2000" dirty="0">
                <a:solidFill>
                  <a:prstClr val="black"/>
                </a:solidFill>
              </a:rPr>
              <a:t> </a:t>
            </a:r>
            <a:r>
              <a:rPr lang="en-US" b="1" dirty="0">
                <a:solidFill>
                  <a:prstClr val="black"/>
                </a:solidFill>
              </a:rPr>
              <a:t>(1) </a:t>
            </a:r>
            <a:r>
              <a:rPr lang="en-US" dirty="0">
                <a:solidFill>
                  <a:prstClr val="black"/>
                </a:solidFill>
              </a:rPr>
              <a:t>Wall paintings/murals, </a:t>
            </a:r>
            <a:r>
              <a:rPr lang="en-US" b="1" dirty="0">
                <a:solidFill>
                  <a:prstClr val="black"/>
                </a:solidFill>
              </a:rPr>
              <a:t>(2)</a:t>
            </a:r>
            <a:r>
              <a:rPr lang="en-US" dirty="0">
                <a:solidFill>
                  <a:prstClr val="black"/>
                </a:solidFill>
              </a:rPr>
              <a:t>Covered drainage (tertiary and secondary) system with screens </a:t>
            </a:r>
            <a:r>
              <a:rPr lang="en-US" b="1" dirty="0">
                <a:solidFill>
                  <a:prstClr val="black"/>
                </a:solidFill>
              </a:rPr>
              <a:t>(3)</a:t>
            </a:r>
            <a:r>
              <a:rPr lang="en-US" b="1" dirty="0">
                <a:solidFill>
                  <a:srgbClr val="FF0000"/>
                </a:solidFill>
              </a:rPr>
              <a:t>*</a:t>
            </a:r>
            <a:r>
              <a:rPr lang="en-US" b="1" dirty="0">
                <a:solidFill>
                  <a:prstClr val="black"/>
                </a:solidFill>
              </a:rPr>
              <a:t>GVP to </a:t>
            </a:r>
            <a:r>
              <a:rPr lang="en-US" dirty="0">
                <a:solidFill>
                  <a:prstClr val="black"/>
                </a:solidFill>
              </a:rPr>
              <a:t>Selfie Point, </a:t>
            </a:r>
            <a:r>
              <a:rPr lang="en-US" b="1" dirty="0">
                <a:solidFill>
                  <a:prstClr val="black"/>
                </a:solidFill>
              </a:rPr>
              <a:t>(4)</a:t>
            </a:r>
            <a:r>
              <a:rPr lang="en-US" dirty="0">
                <a:solidFill>
                  <a:prstClr val="black"/>
                </a:solidFill>
              </a:rPr>
              <a:t>Street Vendor Zones/ hawkers zones are well maintained - zero litter and  well organized  </a:t>
            </a:r>
            <a:r>
              <a:rPr lang="en-US" b="1" dirty="0">
                <a:solidFill>
                  <a:prstClr val="black"/>
                </a:solidFill>
              </a:rPr>
              <a:t>(5)</a:t>
            </a:r>
            <a:r>
              <a:rPr lang="en-US" dirty="0">
                <a:solidFill>
                  <a:prstClr val="black"/>
                </a:solidFill>
              </a:rPr>
              <a:t> No hanging banners </a:t>
            </a:r>
            <a:r>
              <a:rPr lang="en-US" b="1" dirty="0">
                <a:solidFill>
                  <a:prstClr val="black"/>
                </a:solidFill>
              </a:rPr>
              <a:t>(6)</a:t>
            </a:r>
            <a:r>
              <a:rPr lang="en-US" dirty="0">
                <a:solidFill>
                  <a:prstClr val="black"/>
                </a:solidFill>
              </a:rPr>
              <a:t> Public walls are free from posters/bills (except government notices</a:t>
            </a:r>
            <a:r>
              <a:rPr lang="en-US" b="1" dirty="0">
                <a:solidFill>
                  <a:prstClr val="black"/>
                </a:solidFill>
              </a:rPr>
              <a:t>)</a:t>
            </a:r>
            <a:r>
              <a:rPr lang="en-US" dirty="0">
                <a:solidFill>
                  <a:prstClr val="black"/>
                </a:solidFill>
              </a:rPr>
              <a:t> </a:t>
            </a:r>
            <a:r>
              <a:rPr lang="en-US" b="1" dirty="0">
                <a:solidFill>
                  <a:prstClr val="black"/>
                </a:solidFill>
              </a:rPr>
              <a:t>(7)</a:t>
            </a:r>
            <a:r>
              <a:rPr lang="en-US" dirty="0">
                <a:solidFill>
                  <a:prstClr val="black"/>
                </a:solidFill>
              </a:rPr>
              <a:t> Treated used-water used in fountains at major intersections</a:t>
            </a:r>
            <a:r>
              <a:rPr lang="en-US" dirty="0">
                <a:solidFill>
                  <a:srgbClr val="FF0000"/>
                </a:solidFill>
              </a:rPr>
              <a:t>**</a:t>
            </a:r>
            <a:endParaRPr lang="en-US" b="1" dirty="0">
              <a:solidFill>
                <a:srgbClr val="FF0000"/>
              </a:solidFill>
              <a:ea typeface="Times New Roman"/>
              <a:cs typeface="Arial"/>
            </a:endParaRPr>
          </a:p>
        </p:txBody>
      </p:sp>
      <p:sp>
        <p:nvSpPr>
          <p:cNvPr id="11" name="TextBox 10">
            <a:extLst>
              <a:ext uri="{FF2B5EF4-FFF2-40B4-BE49-F238E27FC236}">
                <a16:creationId xmlns:a16="http://schemas.microsoft.com/office/drawing/2014/main" id="{B8D425BB-7EF1-4533-9597-B79C4B1E67F7}"/>
              </a:ext>
            </a:extLst>
          </p:cNvPr>
          <p:cNvSpPr txBox="1"/>
          <p:nvPr/>
        </p:nvSpPr>
        <p:spPr>
          <a:xfrm>
            <a:off x="11288" y="54737"/>
            <a:ext cx="11232445" cy="584775"/>
          </a:xfrm>
          <a:prstGeom prst="rect">
            <a:avLst/>
          </a:prstGeom>
          <a:solidFill>
            <a:schemeClr val="accent2"/>
          </a:solidFill>
        </p:spPr>
        <p:txBody>
          <a:bodyPr wrap="square" rtlCol="0">
            <a:spAutoFit/>
          </a:bodyPr>
          <a:lstStyle/>
          <a:p>
            <a:pPr algn="ctr"/>
            <a:r>
              <a:rPr lang="en-US" sz="3200" dirty="0">
                <a:solidFill>
                  <a:prstClr val="black"/>
                </a:solidFill>
              </a:rPr>
              <a:t>Actions improving </a:t>
            </a:r>
            <a:r>
              <a:rPr lang="en-US" sz="3200" b="1" dirty="0">
                <a:solidFill>
                  <a:prstClr val="black"/>
                </a:solidFill>
              </a:rPr>
              <a:t>Citizen’s Experience  </a:t>
            </a:r>
            <a:r>
              <a:rPr lang="en-US" sz="2800" b="1" dirty="0">
                <a:solidFill>
                  <a:prstClr val="black"/>
                </a:solidFill>
              </a:rPr>
              <a:t>-</a:t>
            </a:r>
            <a:r>
              <a:rPr lang="en-US" sz="2800" dirty="0">
                <a:solidFill>
                  <a:prstClr val="black"/>
                </a:solidFill>
              </a:rPr>
              <a:t> </a:t>
            </a:r>
            <a:r>
              <a:rPr lang="en-US" sz="2800" dirty="0">
                <a:solidFill>
                  <a:schemeClr val="bg1"/>
                </a:solidFill>
              </a:rPr>
              <a:t>Direct </a:t>
            </a:r>
            <a:r>
              <a:rPr lang="en-US" sz="3200" dirty="0">
                <a:solidFill>
                  <a:schemeClr val="bg1"/>
                </a:solidFill>
              </a:rPr>
              <a:t>Observation</a:t>
            </a:r>
            <a:endParaRPr lang="en-US" sz="3600" dirty="0">
              <a:solidFill>
                <a:schemeClr val="bg1"/>
              </a:solidFill>
            </a:endParaRPr>
          </a:p>
        </p:txBody>
      </p:sp>
      <p:pic>
        <p:nvPicPr>
          <p:cNvPr id="9" name="Picture 8">
            <a:extLst>
              <a:ext uri="{FF2B5EF4-FFF2-40B4-BE49-F238E27FC236}">
                <a16:creationId xmlns:a16="http://schemas.microsoft.com/office/drawing/2014/main" id="{92A156C1-5872-4742-9BD9-427663DC0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78856" y="11289"/>
            <a:ext cx="535722" cy="686511"/>
          </a:xfrm>
          <a:prstGeom prst="rect">
            <a:avLst/>
          </a:prstGeom>
        </p:spPr>
      </p:pic>
      <p:graphicFrame>
        <p:nvGraphicFramePr>
          <p:cNvPr id="2" name="object 2"/>
          <p:cNvGraphicFramePr>
            <a:graphicFrameLocks noGrp="1"/>
          </p:cNvGraphicFramePr>
          <p:nvPr>
            <p:extLst>
              <p:ext uri="{D42A27DB-BD31-4B8C-83A1-F6EECF244321}">
                <p14:modId xmlns:p14="http://schemas.microsoft.com/office/powerpoint/2010/main" val="1937346803"/>
              </p:ext>
            </p:extLst>
          </p:nvPr>
        </p:nvGraphicFramePr>
        <p:xfrm>
          <a:off x="8086835" y="2123413"/>
          <a:ext cx="3970965" cy="3553188"/>
        </p:xfrm>
        <a:graphic>
          <a:graphicData uri="http://schemas.openxmlformats.org/drawingml/2006/table">
            <a:tbl>
              <a:tblPr firstRow="1" bandRow="1">
                <a:tableStyleId>{10A1B5D5-9B99-4C35-A422-299274C87663}</a:tableStyleId>
              </a:tblPr>
              <a:tblGrid>
                <a:gridCol w="2623931">
                  <a:extLst>
                    <a:ext uri="{9D8B030D-6E8A-4147-A177-3AD203B41FA5}">
                      <a16:colId xmlns:a16="http://schemas.microsoft.com/office/drawing/2014/main" val="20000"/>
                    </a:ext>
                  </a:extLst>
                </a:gridCol>
                <a:gridCol w="1347034">
                  <a:extLst>
                    <a:ext uri="{9D8B030D-6E8A-4147-A177-3AD203B41FA5}">
                      <a16:colId xmlns:a16="http://schemas.microsoft.com/office/drawing/2014/main" val="20001"/>
                    </a:ext>
                  </a:extLst>
                </a:gridCol>
              </a:tblGrid>
              <a:tr h="455129">
                <a:tc>
                  <a:txBody>
                    <a:bodyPr/>
                    <a:lstStyle/>
                    <a:p>
                      <a:pPr marL="62230">
                        <a:lnSpc>
                          <a:spcPct val="100000"/>
                        </a:lnSpc>
                      </a:pPr>
                      <a:r>
                        <a:rPr lang="en-US" sz="1800" dirty="0">
                          <a:latin typeface="+mn-lt"/>
                        </a:rPr>
                        <a:t>Scheme of Marking</a:t>
                      </a:r>
                      <a:endParaRPr sz="1800" dirty="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540" algn="ctr">
                        <a:lnSpc>
                          <a:spcPct val="100000"/>
                        </a:lnSpc>
                      </a:pPr>
                      <a:r>
                        <a:rPr lang="en-US" sz="1800" dirty="0">
                          <a:latin typeface="+mn-lt"/>
                        </a:rPr>
                        <a:t>Max </a:t>
                      </a:r>
                      <a:r>
                        <a:rPr sz="1800" dirty="0">
                          <a:latin typeface="+mn-lt"/>
                        </a:rPr>
                        <a:t>Marks</a:t>
                      </a:r>
                      <a:r>
                        <a:rPr lang="en-US" sz="1800" dirty="0">
                          <a:latin typeface="+mn-lt"/>
                        </a:rPr>
                        <a:t> 150</a:t>
                      </a:r>
                      <a:endParaRPr sz="1800" dirty="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0758">
                <a:tc>
                  <a:txBody>
                    <a:bodyPr/>
                    <a:lstStyle/>
                    <a:p>
                      <a:pPr marL="3175" algn="l" defTabSz="353848" rtl="0" eaLnBrk="1" latinLnBrk="0" hangingPunct="1">
                        <a:lnSpc>
                          <a:spcPts val="2870"/>
                        </a:lnSpc>
                      </a:pPr>
                      <a:r>
                        <a:rPr lang="en-US" sz="1800" kern="1200" dirty="0">
                          <a:solidFill>
                            <a:schemeClr val="dk1"/>
                          </a:solidFill>
                          <a:latin typeface="+mn-lt"/>
                          <a:ea typeface="+mn-ea"/>
                          <a:cs typeface="Arial"/>
                        </a:rPr>
                        <a:t> </a:t>
                      </a:r>
                      <a:r>
                        <a:rPr sz="1800" kern="1200" dirty="0">
                          <a:solidFill>
                            <a:schemeClr val="dk1"/>
                          </a:solidFill>
                          <a:latin typeface="+mn-lt"/>
                          <a:ea typeface="+mn-ea"/>
                          <a:cs typeface="Arial"/>
                        </a:rPr>
                        <a:t>Yes</a:t>
                      </a:r>
                      <a:r>
                        <a:rPr lang="en-US" sz="1800" kern="1200" dirty="0">
                          <a:solidFill>
                            <a:schemeClr val="dk1"/>
                          </a:solidFill>
                          <a:latin typeface="+mn-lt"/>
                          <a:ea typeface="+mn-ea"/>
                          <a:cs typeface="Arial"/>
                        </a:rPr>
                        <a:t> for all 7 above</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defTabSz="353848" rtl="0" eaLnBrk="1" latinLnBrk="0" hangingPunct="1">
                        <a:lnSpc>
                          <a:spcPts val="2870"/>
                        </a:lnSpc>
                      </a:pPr>
                      <a:r>
                        <a:rPr lang="en-US" sz="1800" kern="1200" dirty="0">
                          <a:solidFill>
                            <a:schemeClr val="dk1"/>
                          </a:solidFill>
                          <a:latin typeface="+mn-lt"/>
                          <a:ea typeface="+mn-ea"/>
                          <a:cs typeface="Arial"/>
                        </a:rPr>
                        <a:t>150</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0758">
                <a:tc>
                  <a:txBody>
                    <a:bodyPr/>
                    <a:lstStyle/>
                    <a:p>
                      <a:pPr marL="3175" algn="l" defTabSz="353848" rtl="0" eaLnBrk="1" latinLnBrk="0" hangingPunct="1">
                        <a:lnSpc>
                          <a:spcPts val="2870"/>
                        </a:lnSpc>
                      </a:pPr>
                      <a:r>
                        <a:rPr lang="en-US" sz="1800" kern="1200" dirty="0">
                          <a:solidFill>
                            <a:schemeClr val="dk1"/>
                          </a:solidFill>
                          <a:latin typeface="+mn-lt"/>
                          <a:ea typeface="+mn-ea"/>
                          <a:cs typeface="Arial"/>
                        </a:rPr>
                        <a:t> Yes for any 6 above</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defTabSz="353848" rtl="0" eaLnBrk="1" latinLnBrk="0" hangingPunct="1">
                        <a:lnSpc>
                          <a:spcPts val="2870"/>
                        </a:lnSpc>
                      </a:pPr>
                      <a:r>
                        <a:rPr lang="en-US" sz="1800" kern="1200" dirty="0">
                          <a:solidFill>
                            <a:schemeClr val="dk1"/>
                          </a:solidFill>
                          <a:latin typeface="+mn-lt"/>
                          <a:ea typeface="+mn-ea"/>
                          <a:cs typeface="Arial"/>
                        </a:rPr>
                        <a:t>125</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0758">
                <a:tc>
                  <a:txBody>
                    <a:bodyPr/>
                    <a:lstStyle/>
                    <a:p>
                      <a:pPr marL="3175" algn="l" defTabSz="353848" rtl="0" eaLnBrk="1" latinLnBrk="0" hangingPunct="1">
                        <a:lnSpc>
                          <a:spcPts val="2870"/>
                        </a:lnSpc>
                      </a:pPr>
                      <a:r>
                        <a:rPr lang="en-US" sz="1800" kern="1200" dirty="0">
                          <a:solidFill>
                            <a:schemeClr val="dk1"/>
                          </a:solidFill>
                          <a:latin typeface="+mn-lt"/>
                          <a:ea typeface="+mn-ea"/>
                          <a:cs typeface="Arial"/>
                        </a:rPr>
                        <a:t>Yes for any  5 above</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defTabSz="353848" rtl="0" eaLnBrk="1" latinLnBrk="0" hangingPunct="1">
                        <a:lnSpc>
                          <a:spcPts val="2870"/>
                        </a:lnSpc>
                      </a:pPr>
                      <a:r>
                        <a:rPr lang="en-US" sz="1800" kern="1200" dirty="0">
                          <a:solidFill>
                            <a:schemeClr val="dk1"/>
                          </a:solidFill>
                          <a:latin typeface="+mn-lt"/>
                          <a:ea typeface="+mn-ea"/>
                          <a:cs typeface="Arial"/>
                        </a:rPr>
                        <a:t>100</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0758">
                <a:tc>
                  <a:txBody>
                    <a:bodyPr/>
                    <a:lstStyle/>
                    <a:p>
                      <a:pPr marL="3175" algn="l" defTabSz="353848" rtl="0" eaLnBrk="1" latinLnBrk="0" hangingPunct="1">
                        <a:lnSpc>
                          <a:spcPts val="2870"/>
                        </a:lnSpc>
                      </a:pPr>
                      <a:r>
                        <a:rPr lang="en-US" sz="1800" kern="1200" dirty="0">
                          <a:solidFill>
                            <a:schemeClr val="dk1"/>
                          </a:solidFill>
                          <a:latin typeface="+mn-lt"/>
                          <a:ea typeface="+mn-ea"/>
                          <a:cs typeface="Arial"/>
                        </a:rPr>
                        <a:t>Yes for any 3 above</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defTabSz="353848" rtl="0" eaLnBrk="1" latinLnBrk="0" hangingPunct="1">
                        <a:lnSpc>
                          <a:spcPts val="2870"/>
                        </a:lnSpc>
                      </a:pPr>
                      <a:r>
                        <a:rPr lang="en-US" sz="1800" kern="1200" dirty="0">
                          <a:solidFill>
                            <a:schemeClr val="dk1"/>
                          </a:solidFill>
                          <a:latin typeface="+mn-lt"/>
                          <a:ea typeface="+mn-ea"/>
                          <a:cs typeface="Arial"/>
                        </a:rPr>
                        <a:t>75</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00758">
                <a:tc>
                  <a:txBody>
                    <a:bodyPr/>
                    <a:lstStyle/>
                    <a:p>
                      <a:pPr marL="3175" algn="l" defTabSz="353848" rtl="0" eaLnBrk="1" latinLnBrk="0" hangingPunct="1">
                        <a:lnSpc>
                          <a:spcPts val="2870"/>
                        </a:lnSpc>
                      </a:pPr>
                      <a:r>
                        <a:rPr lang="en-US" sz="1800" kern="1200" dirty="0">
                          <a:solidFill>
                            <a:schemeClr val="dk1"/>
                          </a:solidFill>
                          <a:latin typeface="+mn-lt"/>
                          <a:ea typeface="+mn-ea"/>
                          <a:cs typeface="Arial"/>
                        </a:rPr>
                        <a:t>Yes for any 2  above</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defTabSz="353848" rtl="0" eaLnBrk="1" latinLnBrk="0" hangingPunct="1">
                        <a:lnSpc>
                          <a:spcPts val="2870"/>
                        </a:lnSpc>
                      </a:pPr>
                      <a:r>
                        <a:rPr lang="en-US" sz="1800" kern="1200" dirty="0">
                          <a:solidFill>
                            <a:schemeClr val="dk1"/>
                          </a:solidFill>
                          <a:latin typeface="+mn-lt"/>
                          <a:ea typeface="+mn-ea"/>
                          <a:cs typeface="Arial"/>
                        </a:rPr>
                        <a:t>50</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00758">
                <a:tc>
                  <a:txBody>
                    <a:bodyPr/>
                    <a:lstStyle/>
                    <a:p>
                      <a:pPr marL="3175" algn="l" defTabSz="353848" rtl="0" eaLnBrk="1" latinLnBrk="0" hangingPunct="1">
                        <a:lnSpc>
                          <a:spcPts val="2870"/>
                        </a:lnSpc>
                      </a:pPr>
                      <a:r>
                        <a:rPr lang="en-US" sz="1800" kern="1200" dirty="0">
                          <a:solidFill>
                            <a:schemeClr val="dk1"/>
                          </a:solidFill>
                          <a:latin typeface="+mn-lt"/>
                          <a:ea typeface="+mn-ea"/>
                          <a:cs typeface="Arial"/>
                        </a:rPr>
                        <a:t>Yes for at least any 1 above</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75" algn="ctr" defTabSz="353848" rtl="0" eaLnBrk="1" latinLnBrk="0" hangingPunct="1">
                        <a:lnSpc>
                          <a:spcPts val="2870"/>
                        </a:lnSpc>
                      </a:pPr>
                      <a:r>
                        <a:rPr lang="en-US" sz="1800" kern="1200" dirty="0">
                          <a:solidFill>
                            <a:schemeClr val="dk1"/>
                          </a:solidFill>
                          <a:latin typeface="+mn-lt"/>
                          <a:ea typeface="+mn-ea"/>
                          <a:cs typeface="Arial"/>
                        </a:rPr>
                        <a:t>25</a:t>
                      </a:r>
                      <a:endParaRPr sz="1800" kern="1200" dirty="0">
                        <a:solidFill>
                          <a:schemeClr val="dk1"/>
                        </a:solidFill>
                        <a:latin typeface="+mn-lt"/>
                        <a:ea typeface="+mn-ea"/>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554480"/>
                  </a:ext>
                </a:extLst>
              </a:tr>
            </a:tbl>
          </a:graphicData>
        </a:graphic>
      </p:graphicFrame>
      <p:sp>
        <p:nvSpPr>
          <p:cNvPr id="3" name="TextBox 2">
            <a:extLst>
              <a:ext uri="{FF2B5EF4-FFF2-40B4-BE49-F238E27FC236}">
                <a16:creationId xmlns:a16="http://schemas.microsoft.com/office/drawing/2014/main" id="{13F6544B-A908-1A41-8DB8-5806165B2343}"/>
              </a:ext>
            </a:extLst>
          </p:cNvPr>
          <p:cNvSpPr txBox="1"/>
          <p:nvPr/>
        </p:nvSpPr>
        <p:spPr>
          <a:xfrm>
            <a:off x="11287" y="5788604"/>
            <a:ext cx="12220627" cy="1169551"/>
          </a:xfrm>
          <a:prstGeom prst="rect">
            <a:avLst/>
          </a:prstGeom>
          <a:noFill/>
        </p:spPr>
        <p:txBody>
          <a:bodyPr wrap="square" rtlCol="0">
            <a:spAutoFit/>
          </a:bodyPr>
          <a:lstStyle/>
          <a:p>
            <a:pPr algn="just"/>
            <a:r>
              <a:rPr lang="en-US" sz="1400" b="1" dirty="0">
                <a:solidFill>
                  <a:srgbClr val="FF0000"/>
                </a:solidFill>
              </a:rPr>
              <a:t>Note: </a:t>
            </a:r>
            <a:r>
              <a:rPr lang="en-US" sz="1400" b="1" dirty="0"/>
              <a:t>Wall paintings/murals </a:t>
            </a:r>
            <a:r>
              <a:rPr lang="en-US" sz="1400" dirty="0"/>
              <a:t> if not permitted or prohibited, by an official order, in any part or ward of the city, the same should be informed to the Ministry/ assessment agency with ward number(s) so that such ward(s) is/are kept out of the sampling exercise before on-field validation starts in the city.</a:t>
            </a:r>
          </a:p>
          <a:p>
            <a:pPr algn="just"/>
            <a:r>
              <a:rPr lang="en-US" sz="1400" b="1" dirty="0"/>
              <a:t>Treated used-water used in fountains at major intersections</a:t>
            </a:r>
            <a:r>
              <a:rPr lang="en-US" sz="1400" dirty="0"/>
              <a:t>: If there are no fountains at major intersections of the city, document supporting or an undertaking from the Municipal Commissioner/Executive Officer stating that ‘treated wastewater is used to maintain the greenery/park at the intersections’ to be uploaded, to claim marks.</a:t>
            </a:r>
            <a:endParaRPr lang="en-IN" sz="1400" dirty="0"/>
          </a:p>
        </p:txBody>
      </p:sp>
    </p:spTree>
    <p:extLst>
      <p:ext uri="{BB962C8B-B14F-4D97-AF65-F5344CB8AC3E}">
        <p14:creationId xmlns:p14="http://schemas.microsoft.com/office/powerpoint/2010/main" val="36085336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6258" y="5350276"/>
            <a:ext cx="4651519" cy="1477328"/>
          </a:xfrm>
          <a:prstGeom prst="rect">
            <a:avLst/>
          </a:prstGeom>
        </p:spPr>
        <p:txBody>
          <a:bodyPr vert="horz" wrap="square" lIns="0" tIns="0" rIns="0" bIns="0" rtlCol="0">
            <a:spAutoFit/>
          </a:bodyPr>
          <a:lstStyle/>
          <a:p>
            <a:pPr marL="8660" defTabSz="402607"/>
            <a:r>
              <a:rPr sz="1600" b="1" dirty="0">
                <a:solidFill>
                  <a:prstClr val="black"/>
                </a:solidFill>
                <a:cs typeface="Calibri"/>
              </a:rPr>
              <a:t>Me</a:t>
            </a:r>
            <a:r>
              <a:rPr sz="1600" b="1" spc="-7" dirty="0">
                <a:solidFill>
                  <a:prstClr val="black"/>
                </a:solidFill>
                <a:cs typeface="Calibri"/>
              </a:rPr>
              <a:t>t</a:t>
            </a:r>
            <a:r>
              <a:rPr sz="1600" b="1" spc="-10" dirty="0">
                <a:solidFill>
                  <a:prstClr val="black"/>
                </a:solidFill>
                <a:cs typeface="Calibri"/>
              </a:rPr>
              <a:t>hodology</a:t>
            </a:r>
            <a:endParaRPr sz="1600" dirty="0">
              <a:solidFill>
                <a:prstClr val="black"/>
              </a:solidFill>
              <a:cs typeface="Calibri"/>
            </a:endParaRPr>
          </a:p>
          <a:p>
            <a:pPr marL="203956" indent="-195295" defTabSz="402607">
              <a:buFont typeface="Calibri"/>
              <a:buChar char="-"/>
              <a:tabLst>
                <a:tab pos="204389" algn="l"/>
              </a:tabLst>
            </a:pPr>
            <a:r>
              <a:rPr sz="1600" spc="-10" dirty="0">
                <a:solidFill>
                  <a:prstClr val="black"/>
                </a:solidFill>
                <a:cs typeface="Calibri"/>
              </a:rPr>
              <a:t>Assess</a:t>
            </a:r>
            <a:r>
              <a:rPr sz="1600" spc="-20" dirty="0">
                <a:solidFill>
                  <a:prstClr val="black"/>
                </a:solidFill>
                <a:cs typeface="Calibri"/>
              </a:rPr>
              <a:t>o</a:t>
            </a:r>
            <a:r>
              <a:rPr sz="1600" spc="-31" dirty="0">
                <a:solidFill>
                  <a:prstClr val="black"/>
                </a:solidFill>
                <a:cs typeface="Calibri"/>
              </a:rPr>
              <a:t>r</a:t>
            </a:r>
            <a:r>
              <a:rPr sz="1600" dirty="0">
                <a:solidFill>
                  <a:prstClr val="black"/>
                </a:solidFill>
                <a:cs typeface="Calibri"/>
              </a:rPr>
              <a:t>s</a:t>
            </a:r>
            <a:r>
              <a:rPr sz="1600" spc="-3" dirty="0">
                <a:solidFill>
                  <a:prstClr val="black"/>
                </a:solidFill>
                <a:cs typeface="Calibri"/>
              </a:rPr>
              <a:t> </a:t>
            </a:r>
            <a:r>
              <a:rPr sz="1600" dirty="0">
                <a:solidFill>
                  <a:prstClr val="black"/>
                </a:solidFill>
                <a:cs typeface="Calibri"/>
              </a:rPr>
              <a:t>will</a:t>
            </a:r>
            <a:r>
              <a:rPr sz="1600" spc="-13" dirty="0">
                <a:solidFill>
                  <a:prstClr val="black"/>
                </a:solidFill>
                <a:cs typeface="Calibri"/>
              </a:rPr>
              <a:t> </a:t>
            </a:r>
            <a:r>
              <a:rPr sz="1600" dirty="0">
                <a:solidFill>
                  <a:prstClr val="black"/>
                </a:solidFill>
                <a:cs typeface="Calibri"/>
              </a:rPr>
              <a:t>vi</a:t>
            </a:r>
            <a:r>
              <a:rPr sz="1600" spc="-7" dirty="0">
                <a:solidFill>
                  <a:prstClr val="black"/>
                </a:solidFill>
                <a:cs typeface="Calibri"/>
              </a:rPr>
              <a:t>s</a:t>
            </a:r>
            <a:r>
              <a:rPr sz="1600" dirty="0">
                <a:solidFill>
                  <a:prstClr val="black"/>
                </a:solidFill>
                <a:cs typeface="Calibri"/>
              </a:rPr>
              <a:t>it</a:t>
            </a:r>
            <a:r>
              <a:rPr sz="1600" spc="-3" dirty="0">
                <a:solidFill>
                  <a:prstClr val="black"/>
                </a:solidFill>
                <a:cs typeface="Calibri"/>
              </a:rPr>
              <a:t> </a:t>
            </a:r>
            <a:r>
              <a:rPr lang="en-US" sz="1600" spc="-10" dirty="0">
                <a:solidFill>
                  <a:prstClr val="black"/>
                </a:solidFill>
                <a:cs typeface="Calibri"/>
              </a:rPr>
              <a:t>all of the above mentioned areas</a:t>
            </a:r>
          </a:p>
          <a:p>
            <a:pPr marL="203956" indent="-195295" defTabSz="402607">
              <a:buFont typeface="Calibri"/>
              <a:buChar char="-"/>
              <a:tabLst>
                <a:tab pos="204389" algn="l"/>
              </a:tabLst>
            </a:pPr>
            <a:r>
              <a:rPr sz="1600" spc="-10" dirty="0">
                <a:solidFill>
                  <a:prstClr val="black"/>
                </a:solidFill>
                <a:cs typeface="Calibri"/>
              </a:rPr>
              <a:t>Assess</a:t>
            </a:r>
            <a:r>
              <a:rPr sz="1600" spc="-20" dirty="0">
                <a:solidFill>
                  <a:prstClr val="black"/>
                </a:solidFill>
                <a:cs typeface="Calibri"/>
              </a:rPr>
              <a:t>o</a:t>
            </a:r>
            <a:r>
              <a:rPr sz="1600" spc="-31" dirty="0">
                <a:solidFill>
                  <a:prstClr val="black"/>
                </a:solidFill>
                <a:cs typeface="Calibri"/>
              </a:rPr>
              <a:t>r</a:t>
            </a:r>
            <a:r>
              <a:rPr sz="1600" dirty="0">
                <a:solidFill>
                  <a:prstClr val="black"/>
                </a:solidFill>
                <a:cs typeface="Calibri"/>
              </a:rPr>
              <a:t>s</a:t>
            </a:r>
            <a:r>
              <a:rPr sz="1600" spc="-3" dirty="0">
                <a:solidFill>
                  <a:prstClr val="black"/>
                </a:solidFill>
                <a:cs typeface="Calibri"/>
              </a:rPr>
              <a:t> </a:t>
            </a:r>
            <a:r>
              <a:rPr sz="1600" dirty="0">
                <a:solidFill>
                  <a:prstClr val="black"/>
                </a:solidFill>
                <a:cs typeface="Calibri"/>
              </a:rPr>
              <a:t>will</a:t>
            </a:r>
            <a:r>
              <a:rPr sz="1600" spc="-13" dirty="0">
                <a:solidFill>
                  <a:prstClr val="black"/>
                </a:solidFill>
                <a:cs typeface="Calibri"/>
              </a:rPr>
              <a:t> </a:t>
            </a:r>
            <a:r>
              <a:rPr sz="1600" spc="-3" dirty="0">
                <a:solidFill>
                  <a:prstClr val="black"/>
                </a:solidFill>
                <a:cs typeface="Calibri"/>
              </a:rPr>
              <a:t>no</a:t>
            </a:r>
            <a:r>
              <a:rPr sz="1600" dirty="0">
                <a:solidFill>
                  <a:prstClr val="black"/>
                </a:solidFill>
                <a:cs typeface="Calibri"/>
              </a:rPr>
              <a:t>t</a:t>
            </a:r>
            <a:r>
              <a:rPr sz="1600" spc="-7" dirty="0">
                <a:solidFill>
                  <a:prstClr val="black"/>
                </a:solidFill>
                <a:cs typeface="Calibri"/>
              </a:rPr>
              <a:t> </a:t>
            </a:r>
            <a:r>
              <a:rPr sz="1600" dirty="0">
                <a:solidFill>
                  <a:prstClr val="black"/>
                </a:solidFill>
                <a:cs typeface="Calibri"/>
              </a:rPr>
              <a:t>i</a:t>
            </a:r>
            <a:r>
              <a:rPr sz="1600" spc="-17" dirty="0">
                <a:solidFill>
                  <a:prstClr val="black"/>
                </a:solidFill>
                <a:cs typeface="Calibri"/>
              </a:rPr>
              <a:t>n</a:t>
            </a:r>
            <a:r>
              <a:rPr sz="1600" spc="-24" dirty="0">
                <a:solidFill>
                  <a:prstClr val="black"/>
                </a:solidFill>
                <a:cs typeface="Calibri"/>
              </a:rPr>
              <a:t>t</a:t>
            </a:r>
            <a:r>
              <a:rPr sz="1600" spc="-10" dirty="0">
                <a:solidFill>
                  <a:prstClr val="black"/>
                </a:solidFill>
                <a:cs typeface="Calibri"/>
              </a:rPr>
              <a:t>e</a:t>
            </a:r>
            <a:r>
              <a:rPr sz="1600" spc="-34" dirty="0">
                <a:solidFill>
                  <a:prstClr val="black"/>
                </a:solidFill>
                <a:cs typeface="Calibri"/>
              </a:rPr>
              <a:t>r</a:t>
            </a:r>
            <a:r>
              <a:rPr sz="1600" spc="-7" dirty="0">
                <a:solidFill>
                  <a:prstClr val="black"/>
                </a:solidFill>
                <a:cs typeface="Calibri"/>
              </a:rPr>
              <a:t>act</a:t>
            </a:r>
            <a:r>
              <a:rPr sz="1600" spc="-17" dirty="0">
                <a:solidFill>
                  <a:prstClr val="black"/>
                </a:solidFill>
                <a:cs typeface="Calibri"/>
              </a:rPr>
              <a:t> </a:t>
            </a:r>
            <a:r>
              <a:rPr sz="1600" dirty="0">
                <a:solidFill>
                  <a:prstClr val="black"/>
                </a:solidFill>
                <a:cs typeface="Calibri"/>
              </a:rPr>
              <a:t>with</a:t>
            </a:r>
            <a:r>
              <a:rPr sz="1600" spc="-13" dirty="0">
                <a:solidFill>
                  <a:prstClr val="black"/>
                </a:solidFill>
                <a:cs typeface="Calibri"/>
              </a:rPr>
              <a:t> </a:t>
            </a:r>
            <a:r>
              <a:rPr sz="1600" dirty="0">
                <a:solidFill>
                  <a:prstClr val="black"/>
                </a:solidFill>
                <a:cs typeface="Calibri"/>
              </a:rPr>
              <a:t>a</a:t>
            </a:r>
            <a:r>
              <a:rPr sz="1600" spc="-34" dirty="0">
                <a:solidFill>
                  <a:prstClr val="black"/>
                </a:solidFill>
                <a:cs typeface="Calibri"/>
              </a:rPr>
              <a:t>n</a:t>
            </a:r>
            <a:r>
              <a:rPr sz="1600" spc="-24" dirty="0">
                <a:solidFill>
                  <a:prstClr val="black"/>
                </a:solidFill>
                <a:cs typeface="Calibri"/>
              </a:rPr>
              <a:t>y</a:t>
            </a:r>
            <a:r>
              <a:rPr sz="1600" spc="-3" dirty="0">
                <a:solidFill>
                  <a:prstClr val="black"/>
                </a:solidFill>
                <a:cs typeface="Calibri"/>
              </a:rPr>
              <a:t>one</a:t>
            </a:r>
            <a:r>
              <a:rPr sz="1600" dirty="0">
                <a:solidFill>
                  <a:prstClr val="black"/>
                </a:solidFill>
                <a:cs typeface="Calibri"/>
              </a:rPr>
              <a:t>.</a:t>
            </a:r>
            <a:r>
              <a:rPr lang="en-US" sz="1600" dirty="0">
                <a:solidFill>
                  <a:prstClr val="black"/>
                </a:solidFill>
                <a:cs typeface="Calibri"/>
              </a:rPr>
              <a:t>   </a:t>
            </a:r>
            <a:r>
              <a:rPr sz="1600" spc="-7" dirty="0">
                <a:solidFill>
                  <a:prstClr val="black"/>
                </a:solidFill>
                <a:cs typeface="Calibri"/>
              </a:rPr>
              <a:t>It</a:t>
            </a:r>
            <a:r>
              <a:rPr sz="1600" dirty="0">
                <a:solidFill>
                  <a:prstClr val="black"/>
                </a:solidFill>
                <a:cs typeface="Calibri"/>
              </a:rPr>
              <a:t> will</a:t>
            </a:r>
            <a:r>
              <a:rPr sz="1600" spc="-13" dirty="0">
                <a:solidFill>
                  <a:prstClr val="black"/>
                </a:solidFill>
                <a:cs typeface="Calibri"/>
              </a:rPr>
              <a:t> b</a:t>
            </a:r>
            <a:r>
              <a:rPr sz="1600" spc="-10" dirty="0">
                <a:solidFill>
                  <a:prstClr val="black"/>
                </a:solidFill>
                <a:cs typeface="Calibri"/>
              </a:rPr>
              <a:t>e</a:t>
            </a:r>
            <a:r>
              <a:rPr sz="1600" dirty="0">
                <a:solidFill>
                  <a:prstClr val="black"/>
                </a:solidFill>
                <a:cs typeface="Calibri"/>
              </a:rPr>
              <a:t> </a:t>
            </a:r>
            <a:r>
              <a:rPr sz="1600" spc="-3" dirty="0">
                <a:solidFill>
                  <a:prstClr val="black"/>
                </a:solidFill>
                <a:cs typeface="Calibri"/>
              </a:rPr>
              <a:t>pu</a:t>
            </a:r>
            <a:r>
              <a:rPr sz="1600" spc="-24" dirty="0">
                <a:solidFill>
                  <a:prstClr val="black"/>
                </a:solidFill>
                <a:cs typeface="Calibri"/>
              </a:rPr>
              <a:t>r</a:t>
            </a:r>
            <a:r>
              <a:rPr sz="1600" spc="-7" dirty="0">
                <a:solidFill>
                  <a:prstClr val="black"/>
                </a:solidFill>
                <a:cs typeface="Calibri"/>
              </a:rPr>
              <a:t>ely</a:t>
            </a:r>
            <a:r>
              <a:rPr sz="1600" spc="3" dirty="0">
                <a:solidFill>
                  <a:prstClr val="black"/>
                </a:solidFill>
                <a:cs typeface="Calibri"/>
              </a:rPr>
              <a:t> </a:t>
            </a:r>
            <a:r>
              <a:rPr sz="1600" dirty="0">
                <a:solidFill>
                  <a:prstClr val="black"/>
                </a:solidFill>
                <a:cs typeface="Calibri"/>
              </a:rPr>
              <a:t>their</a:t>
            </a:r>
            <a:r>
              <a:rPr sz="1600" spc="-7" dirty="0">
                <a:solidFill>
                  <a:prstClr val="black"/>
                </a:solidFill>
                <a:cs typeface="Calibri"/>
              </a:rPr>
              <a:t> </a:t>
            </a:r>
            <a:r>
              <a:rPr lang="en-US" sz="1600" spc="-7" dirty="0">
                <a:solidFill>
                  <a:prstClr val="black"/>
                </a:solidFill>
                <a:cs typeface="Calibri"/>
              </a:rPr>
              <a:t>own </a:t>
            </a:r>
            <a:r>
              <a:rPr sz="1600" spc="-10" dirty="0">
                <a:solidFill>
                  <a:prstClr val="black"/>
                </a:solidFill>
                <a:cs typeface="Calibri"/>
              </a:rPr>
              <a:t>assessme</a:t>
            </a:r>
            <a:r>
              <a:rPr sz="1600" spc="-24" dirty="0">
                <a:solidFill>
                  <a:prstClr val="black"/>
                </a:solidFill>
                <a:cs typeface="Calibri"/>
              </a:rPr>
              <a:t>n</a:t>
            </a:r>
            <a:r>
              <a:rPr sz="1600" spc="-7" dirty="0">
                <a:solidFill>
                  <a:prstClr val="black"/>
                </a:solidFill>
                <a:cs typeface="Calibri"/>
              </a:rPr>
              <a:t>t</a:t>
            </a:r>
            <a:r>
              <a:rPr sz="1600" spc="-10" dirty="0">
                <a:solidFill>
                  <a:prstClr val="black"/>
                </a:solidFill>
                <a:cs typeface="Calibri"/>
              </a:rPr>
              <a:t> </a:t>
            </a:r>
            <a:r>
              <a:rPr sz="1600" spc="-3" dirty="0">
                <a:solidFill>
                  <a:prstClr val="black"/>
                </a:solidFill>
                <a:cs typeface="Calibri"/>
              </a:rPr>
              <a:t>o</a:t>
            </a:r>
            <a:r>
              <a:rPr sz="1600" dirty="0">
                <a:solidFill>
                  <a:prstClr val="black"/>
                </a:solidFill>
                <a:cs typeface="Calibri"/>
              </a:rPr>
              <a:t>f </a:t>
            </a:r>
            <a:r>
              <a:rPr sz="1600" spc="-10" dirty="0">
                <a:solidFill>
                  <a:prstClr val="black"/>
                </a:solidFill>
                <a:cs typeface="Calibri"/>
              </a:rPr>
              <a:t>the</a:t>
            </a:r>
            <a:r>
              <a:rPr sz="1600" spc="3" dirty="0">
                <a:solidFill>
                  <a:prstClr val="black"/>
                </a:solidFill>
                <a:cs typeface="Calibri"/>
              </a:rPr>
              <a:t> </a:t>
            </a:r>
            <a:r>
              <a:rPr sz="1600" spc="-3" dirty="0">
                <a:solidFill>
                  <a:prstClr val="black"/>
                </a:solidFill>
                <a:cs typeface="Calibri"/>
              </a:rPr>
              <a:t>situ</a:t>
            </a:r>
            <a:r>
              <a:rPr sz="1600" spc="-20" dirty="0">
                <a:solidFill>
                  <a:prstClr val="black"/>
                </a:solidFill>
                <a:cs typeface="Calibri"/>
              </a:rPr>
              <a:t>a</a:t>
            </a:r>
            <a:r>
              <a:rPr sz="1600" dirty="0">
                <a:solidFill>
                  <a:prstClr val="black"/>
                </a:solidFill>
                <a:cs typeface="Calibri"/>
              </a:rPr>
              <a:t>tion</a:t>
            </a:r>
          </a:p>
          <a:p>
            <a:pPr marL="203956" indent="-195295" defTabSz="402607">
              <a:buFont typeface="Calibri"/>
              <a:buChar char="-"/>
              <a:tabLst>
                <a:tab pos="204389" algn="l"/>
              </a:tabLst>
            </a:pPr>
            <a:r>
              <a:rPr sz="1600" spc="-10" dirty="0">
                <a:solidFill>
                  <a:prstClr val="black"/>
                </a:solidFill>
                <a:cs typeface="Calibri"/>
              </a:rPr>
              <a:t>Assess</a:t>
            </a:r>
            <a:r>
              <a:rPr sz="1600" spc="-20" dirty="0">
                <a:solidFill>
                  <a:prstClr val="black"/>
                </a:solidFill>
                <a:cs typeface="Calibri"/>
              </a:rPr>
              <a:t>o</a:t>
            </a:r>
            <a:r>
              <a:rPr sz="1600" spc="-31" dirty="0">
                <a:solidFill>
                  <a:prstClr val="black"/>
                </a:solidFill>
                <a:cs typeface="Calibri"/>
              </a:rPr>
              <a:t>r</a:t>
            </a:r>
            <a:r>
              <a:rPr sz="1600" dirty="0">
                <a:solidFill>
                  <a:prstClr val="black"/>
                </a:solidFill>
                <a:cs typeface="Calibri"/>
              </a:rPr>
              <a:t>s</a:t>
            </a:r>
            <a:r>
              <a:rPr sz="1600" spc="-3" dirty="0">
                <a:solidFill>
                  <a:prstClr val="black"/>
                </a:solidFill>
                <a:cs typeface="Calibri"/>
              </a:rPr>
              <a:t> </a:t>
            </a:r>
            <a:r>
              <a:rPr sz="1600" dirty="0">
                <a:solidFill>
                  <a:prstClr val="black"/>
                </a:solidFill>
                <a:cs typeface="Calibri"/>
              </a:rPr>
              <a:t>will</a:t>
            </a:r>
            <a:r>
              <a:rPr sz="1600" spc="-13" dirty="0">
                <a:solidFill>
                  <a:prstClr val="black"/>
                </a:solidFill>
                <a:cs typeface="Calibri"/>
              </a:rPr>
              <a:t> </a:t>
            </a:r>
            <a:r>
              <a:rPr sz="1600" dirty="0">
                <a:solidFill>
                  <a:prstClr val="black"/>
                </a:solidFill>
                <a:cs typeface="Calibri"/>
              </a:rPr>
              <a:t>cli</a:t>
            </a:r>
            <a:r>
              <a:rPr sz="1600" spc="3" dirty="0">
                <a:solidFill>
                  <a:prstClr val="black"/>
                </a:solidFill>
                <a:cs typeface="Calibri"/>
              </a:rPr>
              <a:t>c</a:t>
            </a:r>
            <a:r>
              <a:rPr sz="1600" spc="-10" dirty="0">
                <a:solidFill>
                  <a:prstClr val="black"/>
                </a:solidFill>
                <a:cs typeface="Calibri"/>
              </a:rPr>
              <a:t>k</a:t>
            </a:r>
            <a:r>
              <a:rPr sz="1600" spc="-27" dirty="0">
                <a:solidFill>
                  <a:prstClr val="black"/>
                </a:solidFill>
                <a:cs typeface="Calibri"/>
              </a:rPr>
              <a:t> </a:t>
            </a:r>
            <a:r>
              <a:rPr sz="1600" spc="-10" dirty="0">
                <a:solidFill>
                  <a:prstClr val="black"/>
                </a:solidFill>
                <a:cs typeface="Calibri"/>
              </a:rPr>
              <a:t>the</a:t>
            </a:r>
            <a:r>
              <a:rPr sz="1600" spc="-3" dirty="0">
                <a:solidFill>
                  <a:prstClr val="black"/>
                </a:solidFill>
                <a:cs typeface="Calibri"/>
              </a:rPr>
              <a:t> pi</a:t>
            </a:r>
            <a:r>
              <a:rPr sz="1600" spc="3" dirty="0">
                <a:solidFill>
                  <a:prstClr val="black"/>
                </a:solidFill>
                <a:cs typeface="Calibri"/>
              </a:rPr>
              <a:t>c</a:t>
            </a:r>
            <a:r>
              <a:rPr sz="1600" spc="-10" dirty="0">
                <a:solidFill>
                  <a:prstClr val="black"/>
                </a:solidFill>
                <a:cs typeface="Calibri"/>
              </a:rPr>
              <a:t>tu</a:t>
            </a:r>
            <a:r>
              <a:rPr sz="1600" spc="-31" dirty="0">
                <a:solidFill>
                  <a:prstClr val="black"/>
                </a:solidFill>
                <a:cs typeface="Calibri"/>
              </a:rPr>
              <a:t>r</a:t>
            </a:r>
            <a:r>
              <a:rPr sz="1600" spc="-10" dirty="0">
                <a:solidFill>
                  <a:prstClr val="black"/>
                </a:solidFill>
                <a:cs typeface="Calibri"/>
              </a:rPr>
              <a:t>es</a:t>
            </a:r>
            <a:r>
              <a:rPr sz="1600" spc="-3" dirty="0">
                <a:solidFill>
                  <a:prstClr val="black"/>
                </a:solidFill>
                <a:cs typeface="Calibri"/>
              </a:rPr>
              <a:t> </a:t>
            </a:r>
            <a:r>
              <a:rPr sz="1600" spc="-24" dirty="0">
                <a:solidFill>
                  <a:prstClr val="black"/>
                </a:solidFill>
                <a:cs typeface="Calibri"/>
              </a:rPr>
              <a:t>t</a:t>
            </a:r>
            <a:r>
              <a:rPr sz="1600" dirty="0">
                <a:solidFill>
                  <a:prstClr val="black"/>
                </a:solidFill>
                <a:cs typeface="Calibri"/>
              </a:rPr>
              <a:t>o</a:t>
            </a:r>
            <a:r>
              <a:rPr sz="1600" spc="-13" dirty="0">
                <a:solidFill>
                  <a:prstClr val="black"/>
                </a:solidFill>
                <a:cs typeface="Calibri"/>
              </a:rPr>
              <a:t> </a:t>
            </a:r>
            <a:r>
              <a:rPr sz="1600" spc="-3" dirty="0">
                <a:solidFill>
                  <a:prstClr val="black"/>
                </a:solidFill>
                <a:cs typeface="Calibri"/>
              </a:rPr>
              <a:t>supp</a:t>
            </a:r>
            <a:r>
              <a:rPr sz="1600" spc="-7" dirty="0">
                <a:solidFill>
                  <a:prstClr val="black"/>
                </a:solidFill>
                <a:cs typeface="Calibri"/>
              </a:rPr>
              <a:t>ort</a:t>
            </a:r>
            <a:r>
              <a:rPr sz="1600" spc="-3" dirty="0">
                <a:solidFill>
                  <a:prstClr val="black"/>
                </a:solidFill>
                <a:cs typeface="Calibri"/>
              </a:rPr>
              <a:t> </a:t>
            </a:r>
            <a:r>
              <a:rPr sz="1600" dirty="0">
                <a:solidFill>
                  <a:prstClr val="black"/>
                </a:solidFill>
                <a:cs typeface="Calibri"/>
              </a:rPr>
              <a:t>their</a:t>
            </a:r>
            <a:r>
              <a:rPr sz="1600" spc="3" dirty="0">
                <a:solidFill>
                  <a:prstClr val="black"/>
                </a:solidFill>
                <a:cs typeface="Calibri"/>
              </a:rPr>
              <a:t> </a:t>
            </a:r>
            <a:r>
              <a:rPr sz="1600" spc="-7" dirty="0">
                <a:solidFill>
                  <a:prstClr val="black"/>
                </a:solidFill>
                <a:cs typeface="Calibri"/>
              </a:rPr>
              <a:t>o</a:t>
            </a:r>
            <a:r>
              <a:rPr sz="1600" spc="-10" dirty="0">
                <a:solidFill>
                  <a:prstClr val="black"/>
                </a:solidFill>
                <a:cs typeface="Calibri"/>
              </a:rPr>
              <a:t>b</a:t>
            </a:r>
            <a:r>
              <a:rPr sz="1600" spc="-13" dirty="0">
                <a:solidFill>
                  <a:prstClr val="black"/>
                </a:solidFill>
                <a:cs typeface="Calibri"/>
              </a:rPr>
              <a:t>se</a:t>
            </a:r>
            <a:r>
              <a:rPr sz="1600" spc="10" dirty="0">
                <a:solidFill>
                  <a:prstClr val="black"/>
                </a:solidFill>
                <a:cs typeface="Calibri"/>
              </a:rPr>
              <a:t>r</a:t>
            </a:r>
            <a:r>
              <a:rPr sz="1600" spc="-38" dirty="0">
                <a:solidFill>
                  <a:prstClr val="black"/>
                </a:solidFill>
                <a:cs typeface="Calibri"/>
              </a:rPr>
              <a:t>v</a:t>
            </a:r>
            <a:r>
              <a:rPr sz="1600" spc="-17" dirty="0">
                <a:solidFill>
                  <a:prstClr val="black"/>
                </a:solidFill>
                <a:cs typeface="Calibri"/>
              </a:rPr>
              <a:t>a</a:t>
            </a:r>
            <a:r>
              <a:rPr sz="1600" dirty="0">
                <a:solidFill>
                  <a:prstClr val="black"/>
                </a:solidFill>
                <a:cs typeface="Calibri"/>
              </a:rPr>
              <a:t>tion</a:t>
            </a:r>
            <a:r>
              <a:rPr sz="1600" spc="-41" dirty="0">
                <a:solidFill>
                  <a:prstClr val="black"/>
                </a:solidFill>
                <a:cs typeface="Calibri"/>
              </a:rPr>
              <a:t>/</a:t>
            </a:r>
            <a:r>
              <a:rPr sz="1600" spc="-10" dirty="0">
                <a:solidFill>
                  <a:prstClr val="black"/>
                </a:solidFill>
                <a:cs typeface="Calibri"/>
              </a:rPr>
              <a:t>assessme</a:t>
            </a:r>
            <a:r>
              <a:rPr sz="1600" spc="-24" dirty="0">
                <a:solidFill>
                  <a:prstClr val="black"/>
                </a:solidFill>
                <a:cs typeface="Calibri"/>
              </a:rPr>
              <a:t>n</a:t>
            </a:r>
            <a:r>
              <a:rPr sz="1600" spc="-7" dirty="0">
                <a:solidFill>
                  <a:prstClr val="black"/>
                </a:solidFill>
                <a:cs typeface="Calibri"/>
              </a:rPr>
              <a:t>t</a:t>
            </a:r>
            <a:endParaRPr sz="1600" dirty="0">
              <a:solidFill>
                <a:prstClr val="black"/>
              </a:solidFill>
              <a:cs typeface="Calibri"/>
            </a:endParaRPr>
          </a:p>
        </p:txBody>
      </p:sp>
      <p:graphicFrame>
        <p:nvGraphicFramePr>
          <p:cNvPr id="2" name="object 2"/>
          <p:cNvGraphicFramePr>
            <a:graphicFrameLocks noGrp="1"/>
          </p:cNvGraphicFramePr>
          <p:nvPr>
            <p:extLst>
              <p:ext uri="{D42A27DB-BD31-4B8C-83A1-F6EECF244321}">
                <p14:modId xmlns:p14="http://schemas.microsoft.com/office/powerpoint/2010/main" val="377110581"/>
              </p:ext>
            </p:extLst>
          </p:nvPr>
        </p:nvGraphicFramePr>
        <p:xfrm>
          <a:off x="4770783" y="1538979"/>
          <a:ext cx="7421214" cy="2969028"/>
        </p:xfrm>
        <a:graphic>
          <a:graphicData uri="http://schemas.openxmlformats.org/drawingml/2006/table">
            <a:tbl>
              <a:tblPr firstRow="1" bandRow="1">
                <a:tableStyleId>{10A1B5D5-9B99-4C35-A422-299274C87663}</a:tableStyleId>
              </a:tblPr>
              <a:tblGrid>
                <a:gridCol w="6273275">
                  <a:extLst>
                    <a:ext uri="{9D8B030D-6E8A-4147-A177-3AD203B41FA5}">
                      <a16:colId xmlns:a16="http://schemas.microsoft.com/office/drawing/2014/main" val="20000"/>
                    </a:ext>
                  </a:extLst>
                </a:gridCol>
                <a:gridCol w="1147939">
                  <a:extLst>
                    <a:ext uri="{9D8B030D-6E8A-4147-A177-3AD203B41FA5}">
                      <a16:colId xmlns:a16="http://schemas.microsoft.com/office/drawing/2014/main" val="20001"/>
                    </a:ext>
                  </a:extLst>
                </a:gridCol>
              </a:tblGrid>
              <a:tr h="551991">
                <a:tc>
                  <a:txBody>
                    <a:bodyPr/>
                    <a:lstStyle/>
                    <a:p>
                      <a:pPr marL="62230">
                        <a:lnSpc>
                          <a:spcPct val="100000"/>
                        </a:lnSpc>
                      </a:pPr>
                      <a:r>
                        <a:rPr lang="en-US" sz="1800" dirty="0"/>
                        <a:t>Scheme of Marking</a:t>
                      </a:r>
                      <a:endParaRPr sz="1800" dirty="0">
                        <a:latin typeface="Arial"/>
                        <a:cs typeface="Arial"/>
                      </a:endParaRPr>
                    </a:p>
                  </a:txBody>
                  <a:tcPr marL="0" marR="0" marT="0" marB="0"/>
                </a:tc>
                <a:tc>
                  <a:txBody>
                    <a:bodyPr/>
                    <a:lstStyle/>
                    <a:p>
                      <a:pPr marL="2540" algn="ctr">
                        <a:lnSpc>
                          <a:spcPct val="100000"/>
                        </a:lnSpc>
                      </a:pPr>
                      <a:r>
                        <a:rPr lang="en-US" sz="1800" dirty="0"/>
                        <a:t>Max </a:t>
                      </a:r>
                      <a:r>
                        <a:rPr sz="1800" dirty="0"/>
                        <a:t>Marks</a:t>
                      </a:r>
                      <a:r>
                        <a:rPr lang="en-US" sz="1800" dirty="0"/>
                        <a:t> 150</a:t>
                      </a:r>
                      <a:endParaRPr sz="1800" dirty="0">
                        <a:latin typeface="Arial"/>
                        <a:cs typeface="Arial"/>
                      </a:endParaRPr>
                    </a:p>
                  </a:txBody>
                  <a:tcPr marL="0" marR="0" marT="0" marB="0"/>
                </a:tc>
                <a:extLst>
                  <a:ext uri="{0D108BD9-81ED-4DB2-BD59-A6C34878D82A}">
                    <a16:rowId xmlns:a16="http://schemas.microsoft.com/office/drawing/2014/main" val="10000"/>
                  </a:ext>
                </a:extLst>
              </a:tr>
              <a:tr h="369819">
                <a:tc>
                  <a:txBody>
                    <a:bodyPr/>
                    <a:lstStyle/>
                    <a:p>
                      <a:pPr marL="3175" algn="l" defTabSz="353848" rtl="0" eaLnBrk="1" latinLnBrk="0" hangingPunct="1">
                        <a:lnSpc>
                          <a:spcPts val="2870"/>
                        </a:lnSpc>
                      </a:pPr>
                      <a:r>
                        <a:rPr lang="en-US" sz="1600" kern="1200" dirty="0">
                          <a:solidFill>
                            <a:schemeClr val="dk1"/>
                          </a:solidFill>
                          <a:latin typeface="+mn-lt"/>
                          <a:ea typeface="+mn-ea"/>
                          <a:cs typeface="Arial"/>
                        </a:rPr>
                        <a:t>All roads and footpaths</a:t>
                      </a:r>
                      <a:r>
                        <a:rPr lang="en-US" sz="1600" kern="1200" baseline="0" dirty="0">
                          <a:solidFill>
                            <a:schemeClr val="dk1"/>
                          </a:solidFill>
                          <a:latin typeface="+mn-lt"/>
                          <a:ea typeface="+mn-ea"/>
                          <a:cs typeface="Arial"/>
                        </a:rPr>
                        <a:t> - </a:t>
                      </a:r>
                      <a:r>
                        <a:rPr lang="en-US" sz="1600" b="1" kern="1200" dirty="0">
                          <a:solidFill>
                            <a:schemeClr val="dk1"/>
                          </a:solidFill>
                          <a:latin typeface="+mn-lt"/>
                          <a:ea typeface="+mn-ea"/>
                          <a:cs typeface="Arial"/>
                        </a:rPr>
                        <a:t>without</a:t>
                      </a:r>
                      <a:r>
                        <a:rPr lang="en-US" sz="1600" b="1" kern="1200" baseline="0" dirty="0">
                          <a:solidFill>
                            <a:schemeClr val="dk1"/>
                          </a:solidFill>
                          <a:latin typeface="+mn-lt"/>
                          <a:ea typeface="+mn-ea"/>
                          <a:cs typeface="Arial"/>
                        </a:rPr>
                        <a:t> potholes &amp; broken paver blocks</a:t>
                      </a:r>
                      <a:endParaRPr sz="1600" b="1" kern="1200" dirty="0">
                        <a:solidFill>
                          <a:schemeClr val="dk1"/>
                        </a:solidFill>
                        <a:latin typeface="+mn-lt"/>
                        <a:ea typeface="+mn-ea"/>
                        <a:cs typeface="Arial"/>
                      </a:endParaRP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30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1"/>
                  </a:ext>
                </a:extLst>
              </a:tr>
              <a:tr h="419183">
                <a:tc>
                  <a:txBody>
                    <a:bodyPr/>
                    <a:lstStyle/>
                    <a:p>
                      <a:pPr marL="0" lvl="0" indent="0" algn="l">
                        <a:buFont typeface="Arial" panose="020B0604020202020204" pitchFamily="34" charset="0"/>
                        <a:buNone/>
                      </a:pPr>
                      <a:r>
                        <a:rPr lang="en-US" sz="1600" kern="1200" dirty="0">
                          <a:solidFill>
                            <a:schemeClr val="dk1"/>
                          </a:solidFill>
                          <a:effectLst/>
                          <a:latin typeface="+mn-lt"/>
                          <a:ea typeface="+mn-ea"/>
                          <a:cs typeface="+mn-cs"/>
                        </a:rPr>
                        <a:t>All </a:t>
                      </a:r>
                      <a:r>
                        <a:rPr lang="en-US" sz="1600" b="1" kern="1200" dirty="0">
                          <a:solidFill>
                            <a:schemeClr val="dk1"/>
                          </a:solidFill>
                          <a:effectLst/>
                          <a:latin typeface="+mn-lt"/>
                          <a:ea typeface="+mn-ea"/>
                          <a:cs typeface="+mn-cs"/>
                        </a:rPr>
                        <a:t>construction areas (buildings) are covered </a:t>
                      </a:r>
                      <a:r>
                        <a:rPr lang="en-US" sz="1600" kern="1200" dirty="0">
                          <a:solidFill>
                            <a:schemeClr val="dk1"/>
                          </a:solidFill>
                          <a:effectLst/>
                          <a:latin typeface="+mn-lt"/>
                          <a:ea typeface="+mn-ea"/>
                          <a:cs typeface="+mn-cs"/>
                        </a:rPr>
                        <a:t>to avoid dispersion of particulate matter</a:t>
                      </a: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30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2"/>
                  </a:ext>
                </a:extLst>
              </a:tr>
              <a:tr h="699061">
                <a:tc>
                  <a:txBody>
                    <a:bodyPr/>
                    <a:lstStyle/>
                    <a:p>
                      <a:pPr marL="3175" marR="0" lvl="0" indent="0" algn="l" defTabSz="353848" rtl="0" eaLnBrk="1" fontAlgn="auto" latinLnBrk="0" hangingPunct="1">
                        <a:lnSpc>
                          <a:spcPts val="2870"/>
                        </a:lnSpc>
                        <a:spcBef>
                          <a:spcPts val="0"/>
                        </a:spcBef>
                        <a:spcAft>
                          <a:spcPts val="0"/>
                        </a:spcAft>
                        <a:buClrTx/>
                        <a:buSzTx/>
                        <a:buFontTx/>
                        <a:buNone/>
                        <a:tabLst/>
                        <a:defRPr/>
                      </a:pPr>
                      <a:r>
                        <a:rPr lang="en-US" sz="1600" kern="1200" dirty="0">
                          <a:solidFill>
                            <a:schemeClr val="dk1"/>
                          </a:solidFill>
                          <a:effectLst/>
                          <a:latin typeface="+mn-lt"/>
                          <a:ea typeface="+mn-ea"/>
                          <a:cs typeface="+mn-cs"/>
                        </a:rPr>
                        <a:t>All </a:t>
                      </a:r>
                      <a:r>
                        <a:rPr lang="en-US" sz="1600" b="1" kern="1200" dirty="0">
                          <a:solidFill>
                            <a:schemeClr val="dk1"/>
                          </a:solidFill>
                          <a:effectLst/>
                          <a:latin typeface="+mn-lt"/>
                          <a:ea typeface="+mn-ea"/>
                          <a:cs typeface="+mn-cs"/>
                        </a:rPr>
                        <a:t>construction/maintenance work in public roads/areas are demarcated </a:t>
                      </a:r>
                      <a:r>
                        <a:rPr lang="en-US" sz="1600" b="0" kern="1200" dirty="0">
                          <a:solidFill>
                            <a:schemeClr val="dk1"/>
                          </a:solidFill>
                          <a:effectLst/>
                          <a:latin typeface="+mn-lt"/>
                          <a:ea typeface="+mn-ea"/>
                          <a:cs typeface="+mn-cs"/>
                        </a:rPr>
                        <a:t>and </a:t>
                      </a:r>
                      <a:r>
                        <a:rPr lang="en-US" sz="1600" b="1" kern="1200" dirty="0">
                          <a:solidFill>
                            <a:schemeClr val="dk1"/>
                          </a:solidFill>
                          <a:effectLst/>
                          <a:latin typeface="+mn-lt"/>
                          <a:ea typeface="+mn-ea"/>
                          <a:cs typeface="+mn-cs"/>
                        </a:rPr>
                        <a:t>covered </a:t>
                      </a:r>
                      <a:r>
                        <a:rPr lang="en-US" sz="1600" kern="1200" dirty="0">
                          <a:solidFill>
                            <a:schemeClr val="dk1"/>
                          </a:solidFill>
                          <a:effectLst/>
                          <a:latin typeface="+mn-lt"/>
                          <a:ea typeface="+mn-ea"/>
                          <a:cs typeface="+mn-cs"/>
                        </a:rPr>
                        <a:t>to avoid dispersion of particulate matter</a:t>
                      </a: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30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365667102"/>
                  </a:ext>
                </a:extLst>
              </a:tr>
              <a:tr h="369819">
                <a:tc>
                  <a:txBody>
                    <a:bodyPr/>
                    <a:lstStyle/>
                    <a:p>
                      <a:pPr marL="3175" algn="l" defTabSz="353848" rtl="0" eaLnBrk="1" latinLnBrk="0" hangingPunct="1">
                        <a:lnSpc>
                          <a:spcPts val="2870"/>
                        </a:lnSpc>
                      </a:pPr>
                      <a:r>
                        <a:rPr lang="en-US" sz="1600" b="1" kern="1200" dirty="0">
                          <a:solidFill>
                            <a:schemeClr val="dk1"/>
                          </a:solidFill>
                          <a:effectLst/>
                          <a:latin typeface="+mn-lt"/>
                          <a:ea typeface="+mn-ea"/>
                          <a:cs typeface="+mn-cs"/>
                        </a:rPr>
                        <a:t>At least one Commercial area is de-congested</a:t>
                      </a:r>
                      <a:endParaRPr lang="en-US" sz="1600" b="1" kern="1200" dirty="0">
                        <a:solidFill>
                          <a:schemeClr val="dk1"/>
                        </a:solidFill>
                        <a:latin typeface="+mn-lt"/>
                        <a:ea typeface="+mn-ea"/>
                        <a:cs typeface="Arial"/>
                      </a:endParaRP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40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4"/>
                  </a:ext>
                </a:extLst>
              </a:tr>
              <a:tr h="490658">
                <a:tc>
                  <a:txBody>
                    <a:bodyPr/>
                    <a:lstStyle/>
                    <a:p>
                      <a:pPr marL="3175" marR="0" lvl="0" indent="0" algn="l" defTabSz="353848"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100% Green road dividers: </a:t>
                      </a:r>
                      <a:r>
                        <a:rPr lang="en-US" sz="1600" kern="1200" dirty="0">
                          <a:solidFill>
                            <a:schemeClr val="dk1"/>
                          </a:solidFill>
                          <a:effectLst/>
                          <a:latin typeface="+mn-lt"/>
                          <a:ea typeface="+mn-ea"/>
                          <a:cs typeface="+mn-cs"/>
                        </a:rPr>
                        <a:t>Plantation of specific types of species which are helpful in pollution control done in all road dividers of the city</a:t>
                      </a: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20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3"/>
                  </a:ext>
                </a:extLst>
              </a:tr>
            </a:tbl>
          </a:graphicData>
        </a:graphic>
      </p:graphicFrame>
      <p:sp>
        <p:nvSpPr>
          <p:cNvPr id="6" name="Rounded Rectangle 5"/>
          <p:cNvSpPr/>
          <p:nvPr/>
        </p:nvSpPr>
        <p:spPr>
          <a:xfrm>
            <a:off x="112542" y="1002160"/>
            <a:ext cx="12079455" cy="492197"/>
          </a:xfrm>
          <a:prstGeom prst="roundRect">
            <a:avLst/>
          </a:prstGeom>
          <a:solidFill>
            <a:schemeClr val="accent5">
              <a:lumMod val="40000"/>
              <a:lumOff val="6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sz="2400" b="1" dirty="0">
                <a:solidFill>
                  <a:prstClr val="black"/>
                </a:solidFill>
                <a:ea typeface="Times New Roman"/>
                <a:cs typeface="Arial"/>
              </a:rPr>
              <a:t>2.  Measures undertaken to reduce the level of dust in the air  </a:t>
            </a:r>
          </a:p>
        </p:txBody>
      </p:sp>
      <p:graphicFrame>
        <p:nvGraphicFramePr>
          <p:cNvPr id="10" name="Table 9"/>
          <p:cNvGraphicFramePr>
            <a:graphicFrameLocks noGrp="1"/>
          </p:cNvGraphicFramePr>
          <p:nvPr>
            <p:extLst>
              <p:ext uri="{D42A27DB-BD31-4B8C-83A1-F6EECF244321}">
                <p14:modId xmlns:p14="http://schemas.microsoft.com/office/powerpoint/2010/main" val="1403099264"/>
              </p:ext>
            </p:extLst>
          </p:nvPr>
        </p:nvGraphicFramePr>
        <p:xfrm>
          <a:off x="4750129" y="4578011"/>
          <a:ext cx="7407962" cy="1996224"/>
        </p:xfrm>
        <a:graphic>
          <a:graphicData uri="http://schemas.openxmlformats.org/drawingml/2006/table">
            <a:tbl>
              <a:tblPr firstRow="1" bandRow="1">
                <a:tableStyleId>{5C22544A-7EE6-4342-B048-85BDC9FD1C3A}</a:tableStyleId>
              </a:tblPr>
              <a:tblGrid>
                <a:gridCol w="3591472">
                  <a:extLst>
                    <a:ext uri="{9D8B030D-6E8A-4147-A177-3AD203B41FA5}">
                      <a16:colId xmlns:a16="http://schemas.microsoft.com/office/drawing/2014/main" val="20000"/>
                    </a:ext>
                  </a:extLst>
                </a:gridCol>
                <a:gridCol w="922434">
                  <a:extLst>
                    <a:ext uri="{9D8B030D-6E8A-4147-A177-3AD203B41FA5}">
                      <a16:colId xmlns:a16="http://schemas.microsoft.com/office/drawing/2014/main" val="20001"/>
                    </a:ext>
                  </a:extLst>
                </a:gridCol>
                <a:gridCol w="946088">
                  <a:extLst>
                    <a:ext uri="{9D8B030D-6E8A-4147-A177-3AD203B41FA5}">
                      <a16:colId xmlns:a16="http://schemas.microsoft.com/office/drawing/2014/main" val="20002"/>
                    </a:ext>
                  </a:extLst>
                </a:gridCol>
                <a:gridCol w="1025713">
                  <a:extLst>
                    <a:ext uri="{9D8B030D-6E8A-4147-A177-3AD203B41FA5}">
                      <a16:colId xmlns:a16="http://schemas.microsoft.com/office/drawing/2014/main" val="20003"/>
                    </a:ext>
                  </a:extLst>
                </a:gridCol>
                <a:gridCol w="922255">
                  <a:extLst>
                    <a:ext uri="{9D8B030D-6E8A-4147-A177-3AD203B41FA5}">
                      <a16:colId xmlns:a16="http://schemas.microsoft.com/office/drawing/2014/main" val="20004"/>
                    </a:ext>
                  </a:extLst>
                </a:gridCol>
              </a:tblGrid>
              <a:tr h="332704">
                <a:tc rowSpan="2">
                  <a:txBody>
                    <a:bodyPr/>
                    <a:lstStyle/>
                    <a:p>
                      <a:pPr algn="ctr"/>
                      <a:r>
                        <a:rPr lang="en-US" sz="1600" b="1" dirty="0"/>
                        <a:t>Assessment Area</a:t>
                      </a:r>
                    </a:p>
                  </a:txBody>
                  <a:tcPr marL="80578" marR="80578" marT="40288" marB="40288" anchor="ctr"/>
                </a:tc>
                <a:tc gridSpan="4">
                  <a:txBody>
                    <a:bodyPr/>
                    <a:lstStyle/>
                    <a:p>
                      <a:pPr algn="ctr"/>
                      <a:r>
                        <a:rPr lang="en-US" sz="1600" b="1" dirty="0"/>
                        <a:t>Population</a:t>
                      </a:r>
                    </a:p>
                  </a:txBody>
                  <a:tcPr marL="80578" marR="80578" marT="40288" marB="4028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32704">
                <a:tc vMerge="1">
                  <a:txBody>
                    <a:bodyPr/>
                    <a:lstStyle/>
                    <a:p>
                      <a:endParaRPr lang="en-US" dirty="0"/>
                    </a:p>
                  </a:txBody>
                  <a:tcPr/>
                </a:tc>
                <a:tc>
                  <a:txBody>
                    <a:bodyPr/>
                    <a:lstStyle/>
                    <a:p>
                      <a:pPr algn="ctr"/>
                      <a:r>
                        <a:rPr lang="en-US" sz="1600" b="1" dirty="0"/>
                        <a:t>&lt; 1 Lakh</a:t>
                      </a:r>
                    </a:p>
                  </a:txBody>
                  <a:tcPr marL="80578" marR="80578" marT="40288" marB="40288"/>
                </a:tc>
                <a:tc>
                  <a:txBody>
                    <a:bodyPr/>
                    <a:lstStyle/>
                    <a:p>
                      <a:pPr algn="ctr"/>
                      <a:r>
                        <a:rPr lang="en-US" sz="1600" b="1" dirty="0"/>
                        <a:t>1-3 Lakh</a:t>
                      </a:r>
                    </a:p>
                  </a:txBody>
                  <a:tcPr marL="80578" marR="80578" marT="40288" marB="40288"/>
                </a:tc>
                <a:tc>
                  <a:txBody>
                    <a:bodyPr/>
                    <a:lstStyle/>
                    <a:p>
                      <a:pPr algn="ctr"/>
                      <a:r>
                        <a:rPr lang="en-US" sz="1600" b="1" dirty="0"/>
                        <a:t>3-10 Lakh</a:t>
                      </a:r>
                    </a:p>
                  </a:txBody>
                  <a:tcPr marL="80578" marR="80578" marT="40288" marB="40288"/>
                </a:tc>
                <a:tc>
                  <a:txBody>
                    <a:bodyPr/>
                    <a:lstStyle/>
                    <a:p>
                      <a:pPr algn="ctr"/>
                      <a:r>
                        <a:rPr lang="en-US" sz="1600" b="1" dirty="0"/>
                        <a:t>&gt;10 Lakh</a:t>
                      </a:r>
                    </a:p>
                  </a:txBody>
                  <a:tcPr marL="80578" marR="80578" marT="40288" marB="40288"/>
                </a:tc>
                <a:extLst>
                  <a:ext uri="{0D108BD9-81ED-4DB2-BD59-A6C34878D82A}">
                    <a16:rowId xmlns:a16="http://schemas.microsoft.com/office/drawing/2014/main" val="10001"/>
                  </a:ext>
                </a:extLst>
              </a:tr>
              <a:tr h="332704">
                <a:tc>
                  <a:txBody>
                    <a:bodyPr/>
                    <a:lstStyle/>
                    <a:p>
                      <a:pPr algn="ctr"/>
                      <a:r>
                        <a:rPr lang="en-US" sz="1600" b="0" dirty="0"/>
                        <a:t>Categories</a:t>
                      </a:r>
                      <a:r>
                        <a:rPr lang="en-US" sz="1600" b="0" baseline="0" dirty="0"/>
                        <a:t> : 6</a:t>
                      </a:r>
                      <a:endParaRPr lang="en-US" sz="1600" b="0" dirty="0"/>
                    </a:p>
                  </a:txBody>
                  <a:tcPr marL="80578" marR="80578" marT="40288" marB="40288"/>
                </a:tc>
                <a:tc>
                  <a:txBody>
                    <a:bodyPr/>
                    <a:lstStyle/>
                    <a:p>
                      <a:pPr algn="ctr"/>
                      <a:r>
                        <a:rPr lang="en-US" sz="1600" b="0" dirty="0"/>
                        <a:t>6</a:t>
                      </a:r>
                    </a:p>
                  </a:txBody>
                  <a:tcPr marL="80578" marR="80578" marT="40288" marB="40288"/>
                </a:tc>
                <a:tc>
                  <a:txBody>
                    <a:bodyPr/>
                    <a:lstStyle/>
                    <a:p>
                      <a:pPr algn="ctr"/>
                      <a:r>
                        <a:rPr lang="en-US" sz="1600" b="0" dirty="0"/>
                        <a:t>6</a:t>
                      </a:r>
                    </a:p>
                  </a:txBody>
                  <a:tcPr marL="80578" marR="80578" marT="40288" marB="40288"/>
                </a:tc>
                <a:tc>
                  <a:txBody>
                    <a:bodyPr/>
                    <a:lstStyle/>
                    <a:p>
                      <a:pPr algn="ctr"/>
                      <a:r>
                        <a:rPr lang="en-US" sz="1600" b="0" dirty="0"/>
                        <a:t>6</a:t>
                      </a:r>
                    </a:p>
                  </a:txBody>
                  <a:tcPr marL="80578" marR="80578" marT="40288" marB="40288"/>
                </a:tc>
                <a:tc>
                  <a:txBody>
                    <a:bodyPr/>
                    <a:lstStyle/>
                    <a:p>
                      <a:pPr algn="ctr"/>
                      <a:r>
                        <a:rPr lang="en-US" sz="1600" b="0" dirty="0"/>
                        <a:t>6</a:t>
                      </a:r>
                    </a:p>
                  </a:txBody>
                  <a:tcPr marL="80578" marR="80578" marT="40288" marB="40288"/>
                </a:tc>
                <a:extLst>
                  <a:ext uri="{0D108BD9-81ED-4DB2-BD59-A6C34878D82A}">
                    <a16:rowId xmlns:a16="http://schemas.microsoft.com/office/drawing/2014/main" val="10002"/>
                  </a:ext>
                </a:extLst>
              </a:tr>
              <a:tr h="332704">
                <a:tc>
                  <a:txBody>
                    <a:bodyPr/>
                    <a:lstStyle/>
                    <a:p>
                      <a:pPr algn="ctr"/>
                      <a:r>
                        <a:rPr lang="en-US" sz="1600" b="0" dirty="0"/>
                        <a:t>Locations to be covered per zone</a:t>
                      </a:r>
                    </a:p>
                  </a:txBody>
                  <a:tcPr marL="80578" marR="80578" marT="40288" marB="40288"/>
                </a:tc>
                <a:tc>
                  <a:txBody>
                    <a:bodyPr/>
                    <a:lstStyle/>
                    <a:p>
                      <a:pPr algn="ctr"/>
                      <a:r>
                        <a:rPr lang="en-US" sz="1600" b="0" dirty="0"/>
                        <a:t>1</a:t>
                      </a:r>
                    </a:p>
                  </a:txBody>
                  <a:tcPr marL="80578" marR="80578" marT="40288" marB="40288"/>
                </a:tc>
                <a:tc>
                  <a:txBody>
                    <a:bodyPr/>
                    <a:lstStyle/>
                    <a:p>
                      <a:pPr algn="ctr"/>
                      <a:r>
                        <a:rPr lang="en-US" sz="1600" b="0" dirty="0"/>
                        <a:t>1</a:t>
                      </a:r>
                    </a:p>
                  </a:txBody>
                  <a:tcPr marL="80578" marR="80578" marT="40288" marB="40288"/>
                </a:tc>
                <a:tc>
                  <a:txBody>
                    <a:bodyPr/>
                    <a:lstStyle/>
                    <a:p>
                      <a:pPr algn="ctr"/>
                      <a:r>
                        <a:rPr lang="en-US" sz="1600" b="0" dirty="0"/>
                        <a:t>2</a:t>
                      </a:r>
                    </a:p>
                  </a:txBody>
                  <a:tcPr marL="80578" marR="80578" marT="40288" marB="40288"/>
                </a:tc>
                <a:tc>
                  <a:txBody>
                    <a:bodyPr/>
                    <a:lstStyle/>
                    <a:p>
                      <a:pPr algn="ctr"/>
                      <a:r>
                        <a:rPr lang="en-US" sz="1600" b="0" dirty="0"/>
                        <a:t>2</a:t>
                      </a:r>
                    </a:p>
                  </a:txBody>
                  <a:tcPr marL="80578" marR="80578" marT="40288" marB="40288"/>
                </a:tc>
                <a:extLst>
                  <a:ext uri="{0D108BD9-81ED-4DB2-BD59-A6C34878D82A}">
                    <a16:rowId xmlns:a16="http://schemas.microsoft.com/office/drawing/2014/main" val="10003"/>
                  </a:ext>
                </a:extLst>
              </a:tr>
              <a:tr h="332704">
                <a:tc>
                  <a:txBody>
                    <a:bodyPr/>
                    <a:lstStyle/>
                    <a:p>
                      <a:pPr algn="ctr"/>
                      <a:r>
                        <a:rPr lang="en-US" sz="1600" b="0" dirty="0"/>
                        <a:t>Total</a:t>
                      </a:r>
                      <a:r>
                        <a:rPr lang="en-US" sz="1600" b="0" baseline="0" dirty="0"/>
                        <a:t> Zones in the city</a:t>
                      </a:r>
                      <a:endParaRPr lang="en-US" sz="1600" b="0" dirty="0"/>
                    </a:p>
                  </a:txBody>
                  <a:tcPr marL="80578" marR="80578" marT="40288" marB="40288"/>
                </a:tc>
                <a:tc>
                  <a:txBody>
                    <a:bodyPr/>
                    <a:lstStyle/>
                    <a:p>
                      <a:pPr algn="ctr"/>
                      <a:r>
                        <a:rPr lang="en-US" sz="1600" b="0" dirty="0"/>
                        <a:t>2</a:t>
                      </a:r>
                    </a:p>
                  </a:txBody>
                  <a:tcPr marL="80578" marR="80578" marT="40288" marB="40288"/>
                </a:tc>
                <a:tc>
                  <a:txBody>
                    <a:bodyPr/>
                    <a:lstStyle/>
                    <a:p>
                      <a:pPr algn="ctr"/>
                      <a:r>
                        <a:rPr lang="en-US" sz="1600" b="0" dirty="0"/>
                        <a:t>4</a:t>
                      </a:r>
                    </a:p>
                  </a:txBody>
                  <a:tcPr marL="80578" marR="80578" marT="40288" marB="40288"/>
                </a:tc>
                <a:tc>
                  <a:txBody>
                    <a:bodyPr/>
                    <a:lstStyle/>
                    <a:p>
                      <a:pPr algn="ctr"/>
                      <a:r>
                        <a:rPr lang="en-US" sz="1600" b="0" dirty="0"/>
                        <a:t>4</a:t>
                      </a:r>
                    </a:p>
                  </a:txBody>
                  <a:tcPr marL="80578" marR="80578" marT="40288" marB="40288"/>
                </a:tc>
                <a:tc>
                  <a:txBody>
                    <a:bodyPr/>
                    <a:lstStyle/>
                    <a:p>
                      <a:pPr algn="ctr"/>
                      <a:r>
                        <a:rPr lang="en-US" sz="1600" b="0" dirty="0"/>
                        <a:t>5</a:t>
                      </a:r>
                    </a:p>
                  </a:txBody>
                  <a:tcPr marL="80578" marR="80578" marT="40288" marB="40288"/>
                </a:tc>
                <a:extLst>
                  <a:ext uri="{0D108BD9-81ED-4DB2-BD59-A6C34878D82A}">
                    <a16:rowId xmlns:a16="http://schemas.microsoft.com/office/drawing/2014/main" val="10004"/>
                  </a:ext>
                </a:extLst>
              </a:tr>
              <a:tr h="332704">
                <a:tc>
                  <a:txBody>
                    <a:bodyPr/>
                    <a:lstStyle/>
                    <a:p>
                      <a:pPr algn="ctr"/>
                      <a:r>
                        <a:rPr lang="en-US" sz="1600" b="1" dirty="0"/>
                        <a:t>Total Locations</a:t>
                      </a:r>
                    </a:p>
                  </a:txBody>
                  <a:tcPr marL="80578" marR="80578" marT="40288" marB="40288"/>
                </a:tc>
                <a:tc>
                  <a:txBody>
                    <a:bodyPr/>
                    <a:lstStyle/>
                    <a:p>
                      <a:pPr algn="ctr"/>
                      <a:r>
                        <a:rPr lang="en-US" sz="1600" b="1" dirty="0"/>
                        <a:t>12</a:t>
                      </a:r>
                    </a:p>
                  </a:txBody>
                  <a:tcPr marL="80578" marR="80578" marT="40288" marB="40288"/>
                </a:tc>
                <a:tc>
                  <a:txBody>
                    <a:bodyPr/>
                    <a:lstStyle/>
                    <a:p>
                      <a:pPr algn="ctr"/>
                      <a:r>
                        <a:rPr lang="en-US" sz="1600" b="1" dirty="0"/>
                        <a:t>24</a:t>
                      </a:r>
                    </a:p>
                  </a:txBody>
                  <a:tcPr marL="80578" marR="80578" marT="40288" marB="40288"/>
                </a:tc>
                <a:tc>
                  <a:txBody>
                    <a:bodyPr/>
                    <a:lstStyle/>
                    <a:p>
                      <a:pPr algn="ctr"/>
                      <a:r>
                        <a:rPr lang="en-US" sz="1600" b="1" dirty="0"/>
                        <a:t>48</a:t>
                      </a:r>
                    </a:p>
                  </a:txBody>
                  <a:tcPr marL="80578" marR="80578" marT="40288" marB="40288"/>
                </a:tc>
                <a:tc>
                  <a:txBody>
                    <a:bodyPr/>
                    <a:lstStyle/>
                    <a:p>
                      <a:pPr algn="ctr"/>
                      <a:r>
                        <a:rPr lang="en-US" sz="1600" b="1" dirty="0"/>
                        <a:t>60</a:t>
                      </a:r>
                    </a:p>
                  </a:txBody>
                  <a:tcPr marL="80578" marR="80578" marT="40288" marB="40288"/>
                </a:tc>
                <a:extLst>
                  <a:ext uri="{0D108BD9-81ED-4DB2-BD59-A6C34878D82A}">
                    <a16:rowId xmlns:a16="http://schemas.microsoft.com/office/drawing/2014/main" val="10005"/>
                  </a:ext>
                </a:extLst>
              </a:tr>
            </a:tbl>
          </a:graphicData>
        </a:graphic>
      </p:graphicFrame>
      <p:pic>
        <p:nvPicPr>
          <p:cNvPr id="11" name="Picture 10">
            <a:extLst>
              <a:ext uri="{FF2B5EF4-FFF2-40B4-BE49-F238E27FC236}">
                <a16:creationId xmlns:a16="http://schemas.microsoft.com/office/drawing/2014/main" id="{E743E458-71E6-4D47-B0BA-CADA6E572C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8671"/>
            <a:ext cx="2336329" cy="1799548"/>
          </a:xfrm>
          <a:prstGeom prst="rect">
            <a:avLst/>
          </a:prstGeom>
          <a:ln>
            <a:noFill/>
          </a:ln>
          <a:effectLst>
            <a:softEdge rad="112500"/>
          </a:effectLst>
        </p:spPr>
      </p:pic>
      <p:pic>
        <p:nvPicPr>
          <p:cNvPr id="3" name="Picture 2">
            <a:extLst>
              <a:ext uri="{FF2B5EF4-FFF2-40B4-BE49-F238E27FC236}">
                <a16:creationId xmlns:a16="http://schemas.microsoft.com/office/drawing/2014/main" id="{EFD884BD-D250-4F90-A682-02C4D5EA24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3800" y="1478671"/>
            <a:ext cx="2336329" cy="1838777"/>
          </a:xfrm>
          <a:prstGeom prst="rect">
            <a:avLst/>
          </a:prstGeom>
          <a:ln>
            <a:noFill/>
          </a:ln>
          <a:effectLst>
            <a:softEdge rad="112500"/>
          </a:effectLst>
        </p:spPr>
      </p:pic>
      <p:sp>
        <p:nvSpPr>
          <p:cNvPr id="13" name="TextBox 12">
            <a:extLst>
              <a:ext uri="{FF2B5EF4-FFF2-40B4-BE49-F238E27FC236}">
                <a16:creationId xmlns:a16="http://schemas.microsoft.com/office/drawing/2014/main" id="{7A7A3D95-8FE4-4029-BB1D-989A81F694E9}"/>
              </a:ext>
            </a:extLst>
          </p:cNvPr>
          <p:cNvSpPr txBox="1"/>
          <p:nvPr/>
        </p:nvSpPr>
        <p:spPr>
          <a:xfrm>
            <a:off x="-1" y="457594"/>
            <a:ext cx="11503379" cy="584775"/>
          </a:xfrm>
          <a:prstGeom prst="rect">
            <a:avLst/>
          </a:prstGeom>
          <a:solidFill>
            <a:schemeClr val="accent2"/>
          </a:solidFill>
        </p:spPr>
        <p:txBody>
          <a:bodyPr wrap="square" rtlCol="0">
            <a:spAutoFit/>
          </a:bodyPr>
          <a:lstStyle/>
          <a:p>
            <a:pPr algn="ctr"/>
            <a:r>
              <a:rPr lang="en-US" sz="3200" dirty="0">
                <a:solidFill>
                  <a:prstClr val="black"/>
                </a:solidFill>
              </a:rPr>
              <a:t>Actions improving </a:t>
            </a:r>
            <a:r>
              <a:rPr lang="en-US" sz="3200" b="1" dirty="0">
                <a:solidFill>
                  <a:prstClr val="black"/>
                </a:solidFill>
              </a:rPr>
              <a:t>Citizen’s Experience  </a:t>
            </a:r>
            <a:r>
              <a:rPr lang="en-US" sz="2800" b="1" dirty="0">
                <a:solidFill>
                  <a:prstClr val="black"/>
                </a:solidFill>
              </a:rPr>
              <a:t>-</a:t>
            </a:r>
            <a:r>
              <a:rPr lang="en-US" sz="2800" dirty="0">
                <a:solidFill>
                  <a:prstClr val="black"/>
                </a:solidFill>
              </a:rPr>
              <a:t> </a:t>
            </a:r>
            <a:r>
              <a:rPr lang="en-US" sz="2800" dirty="0">
                <a:solidFill>
                  <a:schemeClr val="bg1"/>
                </a:solidFill>
              </a:rPr>
              <a:t>Direct </a:t>
            </a:r>
            <a:r>
              <a:rPr lang="en-US" sz="3200" dirty="0">
                <a:solidFill>
                  <a:schemeClr val="bg1"/>
                </a:solidFill>
              </a:rPr>
              <a:t>Observation</a:t>
            </a:r>
            <a:endParaRPr lang="en-US" sz="3600" dirty="0">
              <a:solidFill>
                <a:schemeClr val="bg1"/>
              </a:solidFill>
            </a:endParaRPr>
          </a:p>
        </p:txBody>
      </p:sp>
      <p:pic>
        <p:nvPicPr>
          <p:cNvPr id="9" name="Picture 8">
            <a:extLst>
              <a:ext uri="{FF2B5EF4-FFF2-40B4-BE49-F238E27FC236}">
                <a16:creationId xmlns:a16="http://schemas.microsoft.com/office/drawing/2014/main" id="{713F2E2E-7932-4A76-BDE5-8D7FBCBFB1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59043" y="11289"/>
            <a:ext cx="855535" cy="1467382"/>
          </a:xfrm>
          <a:prstGeom prst="rect">
            <a:avLst/>
          </a:prstGeom>
        </p:spPr>
      </p:pic>
      <p:sp>
        <p:nvSpPr>
          <p:cNvPr id="4" name="TextBox 3">
            <a:extLst>
              <a:ext uri="{FF2B5EF4-FFF2-40B4-BE49-F238E27FC236}">
                <a16:creationId xmlns:a16="http://schemas.microsoft.com/office/drawing/2014/main" id="{CDF546A7-417E-44B0-82BB-E28490C4D94F}"/>
              </a:ext>
            </a:extLst>
          </p:cNvPr>
          <p:cNvSpPr txBox="1"/>
          <p:nvPr/>
        </p:nvSpPr>
        <p:spPr>
          <a:xfrm>
            <a:off x="-1" y="3129317"/>
            <a:ext cx="4717778" cy="2308324"/>
          </a:xfrm>
          <a:prstGeom prst="rect">
            <a:avLst/>
          </a:prstGeom>
          <a:noFill/>
        </p:spPr>
        <p:txBody>
          <a:bodyPr wrap="square" rtlCol="0">
            <a:spAutoFit/>
          </a:bodyPr>
          <a:lstStyle/>
          <a:p>
            <a:pPr lvl="0"/>
            <a:r>
              <a:rPr lang="en-US" sz="1600" dirty="0">
                <a:solidFill>
                  <a:srgbClr val="FF0000"/>
                </a:solidFill>
              </a:rPr>
              <a:t>Note:</a:t>
            </a:r>
          </a:p>
          <a:p>
            <a:pPr marL="285750" lvl="0" indent="-285750">
              <a:buFont typeface="Arial" panose="020B0604020202020204" pitchFamily="34" charset="0"/>
              <a:buChar char="•"/>
            </a:pPr>
            <a:r>
              <a:rPr lang="en-US" sz="1600" dirty="0">
                <a:solidFill>
                  <a:srgbClr val="FF0000"/>
                </a:solidFill>
              </a:rPr>
              <a:t>Roads having divider measuring 3-4 feet only should have greenery in the middle.</a:t>
            </a:r>
          </a:p>
          <a:p>
            <a:pPr marL="285750" lvl="0" indent="-285750">
              <a:buFont typeface="Arial" panose="020B0604020202020204" pitchFamily="34" charset="0"/>
              <a:buChar char="•"/>
            </a:pPr>
            <a:r>
              <a:rPr lang="en-US" sz="1600" dirty="0">
                <a:solidFill>
                  <a:srgbClr val="FF0000"/>
                </a:solidFill>
              </a:rPr>
              <a:t>Greenery along the road will also be considered</a:t>
            </a:r>
          </a:p>
          <a:p>
            <a:pPr marL="285750" lvl="0" indent="-285750">
              <a:buFont typeface="Arial" panose="020B0604020202020204" pitchFamily="34" charset="0"/>
              <a:buChar char="•"/>
            </a:pPr>
            <a:r>
              <a:rPr lang="en-US" sz="1600" dirty="0">
                <a:solidFill>
                  <a:srgbClr val="FF0000"/>
                </a:solidFill>
              </a:rPr>
              <a:t>*</a:t>
            </a:r>
            <a:r>
              <a:rPr lang="en-US" sz="1600" b="1" dirty="0">
                <a:solidFill>
                  <a:srgbClr val="FF0000"/>
                </a:solidFill>
              </a:rPr>
              <a:t>Decongestion</a:t>
            </a:r>
            <a:r>
              <a:rPr lang="en-US" sz="1600" dirty="0">
                <a:solidFill>
                  <a:srgbClr val="FF0000"/>
                </a:solidFill>
              </a:rPr>
              <a:t> for example movement of traffic controlled or regulated to give pedestrians more open space to walk/move around and hawkers/ </a:t>
            </a:r>
            <a:r>
              <a:rPr lang="en-US" sz="1600" dirty="0" err="1">
                <a:solidFill>
                  <a:srgbClr val="FF0000"/>
                </a:solidFill>
              </a:rPr>
              <a:t>vendors’s</a:t>
            </a:r>
            <a:r>
              <a:rPr lang="en-US" sz="1600" dirty="0">
                <a:solidFill>
                  <a:srgbClr val="FF0000"/>
                </a:solidFill>
              </a:rPr>
              <a:t> have re-</a:t>
            </a:r>
            <a:r>
              <a:rPr lang="en-US" sz="1600" dirty="0" err="1">
                <a:solidFill>
                  <a:srgbClr val="FF0000"/>
                </a:solidFill>
              </a:rPr>
              <a:t>orgnaized</a:t>
            </a:r>
            <a:r>
              <a:rPr lang="en-US" sz="1600" dirty="0">
                <a:solidFill>
                  <a:srgbClr val="FF0000"/>
                </a:solidFill>
              </a:rPr>
              <a:t> their shops to create more open spaces for pedestrians</a:t>
            </a:r>
          </a:p>
        </p:txBody>
      </p:sp>
      <p:sp>
        <p:nvSpPr>
          <p:cNvPr id="12" name="Bevel 11">
            <a:extLst>
              <a:ext uri="{FF2B5EF4-FFF2-40B4-BE49-F238E27FC236}">
                <a16:creationId xmlns:a16="http://schemas.microsoft.com/office/drawing/2014/main" id="{2C36B78B-F346-6E4E-A7E7-9AD49DE9FB3C}"/>
              </a:ext>
            </a:extLst>
          </p:cNvPr>
          <p:cNvSpPr/>
          <p:nvPr/>
        </p:nvSpPr>
        <p:spPr>
          <a:xfrm>
            <a:off x="1" y="38238"/>
            <a:ext cx="11359042" cy="5185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CLEAN AIR</a:t>
            </a:r>
          </a:p>
        </p:txBody>
      </p:sp>
    </p:spTree>
    <p:extLst>
      <p:ext uri="{BB962C8B-B14F-4D97-AF65-F5344CB8AC3E}">
        <p14:creationId xmlns:p14="http://schemas.microsoft.com/office/powerpoint/2010/main" val="21395475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 y="5380636"/>
            <a:ext cx="4346713" cy="1508105"/>
          </a:xfrm>
          <a:prstGeom prst="rect">
            <a:avLst/>
          </a:prstGeom>
        </p:spPr>
        <p:txBody>
          <a:bodyPr vert="horz" wrap="square" lIns="0" tIns="0" rIns="0" bIns="0" rtlCol="0">
            <a:spAutoFit/>
          </a:bodyPr>
          <a:lstStyle/>
          <a:p>
            <a:pPr marL="8660" defTabSz="402607"/>
            <a:r>
              <a:rPr sz="1400" b="1" dirty="0">
                <a:solidFill>
                  <a:prstClr val="black"/>
                </a:solidFill>
                <a:cs typeface="Calibri"/>
              </a:rPr>
              <a:t>Me</a:t>
            </a:r>
            <a:r>
              <a:rPr sz="1400" b="1" spc="-7" dirty="0">
                <a:solidFill>
                  <a:prstClr val="black"/>
                </a:solidFill>
                <a:cs typeface="Calibri"/>
              </a:rPr>
              <a:t>t</a:t>
            </a:r>
            <a:r>
              <a:rPr sz="1400" b="1" spc="-10" dirty="0">
                <a:solidFill>
                  <a:prstClr val="black"/>
                </a:solidFill>
                <a:cs typeface="Calibri"/>
              </a:rPr>
              <a:t>hodology</a:t>
            </a:r>
            <a:endParaRPr sz="1400" dirty="0">
              <a:solidFill>
                <a:prstClr val="black"/>
              </a:solidFill>
              <a:cs typeface="Calibri"/>
            </a:endParaRPr>
          </a:p>
          <a:p>
            <a:pPr marL="203956" indent="-195295" defTabSz="402607">
              <a:buFont typeface="Calibri"/>
              <a:buChar char="-"/>
              <a:tabLst>
                <a:tab pos="204389" algn="l"/>
              </a:tabLst>
            </a:pPr>
            <a:r>
              <a:rPr sz="1400" spc="-10" dirty="0">
                <a:solidFill>
                  <a:prstClr val="black"/>
                </a:solidFill>
                <a:cs typeface="Calibri"/>
              </a:rPr>
              <a:t>Assess</a:t>
            </a:r>
            <a:r>
              <a:rPr sz="1400" spc="-20" dirty="0">
                <a:solidFill>
                  <a:prstClr val="black"/>
                </a:solidFill>
                <a:cs typeface="Calibri"/>
              </a:rPr>
              <a:t>o</a:t>
            </a:r>
            <a:r>
              <a:rPr sz="1400" spc="-31" dirty="0">
                <a:solidFill>
                  <a:prstClr val="black"/>
                </a:solidFill>
                <a:cs typeface="Calibri"/>
              </a:rPr>
              <a:t>r</a:t>
            </a:r>
            <a:r>
              <a:rPr sz="1400" dirty="0">
                <a:solidFill>
                  <a:prstClr val="black"/>
                </a:solidFill>
                <a:cs typeface="Calibri"/>
              </a:rPr>
              <a:t>s</a:t>
            </a:r>
            <a:r>
              <a:rPr sz="1400" spc="-3" dirty="0">
                <a:solidFill>
                  <a:prstClr val="black"/>
                </a:solidFill>
                <a:cs typeface="Calibri"/>
              </a:rPr>
              <a:t> </a:t>
            </a:r>
            <a:r>
              <a:rPr sz="1400" dirty="0">
                <a:solidFill>
                  <a:prstClr val="black"/>
                </a:solidFill>
                <a:cs typeface="Calibri"/>
              </a:rPr>
              <a:t>will</a:t>
            </a:r>
            <a:r>
              <a:rPr sz="1400" spc="-13" dirty="0">
                <a:solidFill>
                  <a:prstClr val="black"/>
                </a:solidFill>
                <a:cs typeface="Calibri"/>
              </a:rPr>
              <a:t> </a:t>
            </a:r>
            <a:r>
              <a:rPr lang="en-IN" sz="1400" spc="-13" dirty="0">
                <a:solidFill>
                  <a:prstClr val="black"/>
                </a:solidFill>
                <a:cs typeface="Calibri"/>
              </a:rPr>
              <a:t>randomly </a:t>
            </a:r>
            <a:r>
              <a:rPr sz="1400" dirty="0">
                <a:solidFill>
                  <a:prstClr val="black"/>
                </a:solidFill>
                <a:cs typeface="Calibri"/>
              </a:rPr>
              <a:t>vi</a:t>
            </a:r>
            <a:r>
              <a:rPr sz="1400" spc="-7" dirty="0">
                <a:solidFill>
                  <a:prstClr val="black"/>
                </a:solidFill>
                <a:cs typeface="Calibri"/>
              </a:rPr>
              <a:t>s</a:t>
            </a:r>
            <a:r>
              <a:rPr sz="1400" dirty="0">
                <a:solidFill>
                  <a:prstClr val="black"/>
                </a:solidFill>
                <a:cs typeface="Calibri"/>
              </a:rPr>
              <a:t>it</a:t>
            </a:r>
            <a:r>
              <a:rPr sz="1400" spc="-3" dirty="0">
                <a:solidFill>
                  <a:prstClr val="black"/>
                </a:solidFill>
                <a:cs typeface="Calibri"/>
              </a:rPr>
              <a:t> </a:t>
            </a:r>
            <a:r>
              <a:rPr lang="en-IN" sz="1400" spc="-3" dirty="0">
                <a:solidFill>
                  <a:prstClr val="black"/>
                </a:solidFill>
                <a:cs typeface="Calibri"/>
              </a:rPr>
              <a:t>slums as per size of the sample</a:t>
            </a:r>
            <a:endParaRPr lang="en-US" sz="1400" spc="-10" dirty="0">
              <a:solidFill>
                <a:prstClr val="black"/>
              </a:solidFill>
              <a:cs typeface="Calibri"/>
            </a:endParaRPr>
          </a:p>
          <a:p>
            <a:pPr marL="203956" indent="-195295" defTabSz="402607">
              <a:buFont typeface="Calibri"/>
              <a:buChar char="-"/>
              <a:tabLst>
                <a:tab pos="204389" algn="l"/>
              </a:tabLst>
            </a:pPr>
            <a:r>
              <a:rPr sz="1400" spc="-10" dirty="0">
                <a:solidFill>
                  <a:prstClr val="black"/>
                </a:solidFill>
                <a:cs typeface="Calibri"/>
              </a:rPr>
              <a:t>Assess</a:t>
            </a:r>
            <a:r>
              <a:rPr sz="1400" spc="-20" dirty="0">
                <a:solidFill>
                  <a:prstClr val="black"/>
                </a:solidFill>
                <a:cs typeface="Calibri"/>
              </a:rPr>
              <a:t>o</a:t>
            </a:r>
            <a:r>
              <a:rPr sz="1400" spc="-31" dirty="0">
                <a:solidFill>
                  <a:prstClr val="black"/>
                </a:solidFill>
                <a:cs typeface="Calibri"/>
              </a:rPr>
              <a:t>r</a:t>
            </a:r>
            <a:r>
              <a:rPr sz="1400" dirty="0">
                <a:solidFill>
                  <a:prstClr val="black"/>
                </a:solidFill>
                <a:cs typeface="Calibri"/>
              </a:rPr>
              <a:t>s</a:t>
            </a:r>
            <a:r>
              <a:rPr sz="1400" spc="-3" dirty="0">
                <a:solidFill>
                  <a:prstClr val="black"/>
                </a:solidFill>
                <a:cs typeface="Calibri"/>
              </a:rPr>
              <a:t> </a:t>
            </a:r>
            <a:r>
              <a:rPr lang="en-IN" sz="1400" dirty="0">
                <a:solidFill>
                  <a:prstClr val="black"/>
                </a:solidFill>
                <a:cs typeface="Calibri"/>
              </a:rPr>
              <a:t>may</a:t>
            </a:r>
            <a:r>
              <a:rPr sz="1400" spc="-7" dirty="0">
                <a:solidFill>
                  <a:prstClr val="black"/>
                </a:solidFill>
                <a:cs typeface="Calibri"/>
              </a:rPr>
              <a:t> </a:t>
            </a:r>
            <a:r>
              <a:rPr sz="1400" dirty="0">
                <a:solidFill>
                  <a:prstClr val="black"/>
                </a:solidFill>
                <a:cs typeface="Calibri"/>
              </a:rPr>
              <a:t>i</a:t>
            </a:r>
            <a:r>
              <a:rPr sz="1400" spc="-17" dirty="0">
                <a:solidFill>
                  <a:prstClr val="black"/>
                </a:solidFill>
                <a:cs typeface="Calibri"/>
              </a:rPr>
              <a:t>n</a:t>
            </a:r>
            <a:r>
              <a:rPr sz="1400" spc="-24" dirty="0">
                <a:solidFill>
                  <a:prstClr val="black"/>
                </a:solidFill>
                <a:cs typeface="Calibri"/>
              </a:rPr>
              <a:t>t</a:t>
            </a:r>
            <a:r>
              <a:rPr sz="1400" spc="-10" dirty="0">
                <a:solidFill>
                  <a:prstClr val="black"/>
                </a:solidFill>
                <a:cs typeface="Calibri"/>
              </a:rPr>
              <a:t>e</a:t>
            </a:r>
            <a:r>
              <a:rPr sz="1400" spc="-34" dirty="0">
                <a:solidFill>
                  <a:prstClr val="black"/>
                </a:solidFill>
                <a:cs typeface="Calibri"/>
              </a:rPr>
              <a:t>r</a:t>
            </a:r>
            <a:r>
              <a:rPr sz="1400" spc="-7" dirty="0">
                <a:solidFill>
                  <a:prstClr val="black"/>
                </a:solidFill>
                <a:cs typeface="Calibri"/>
              </a:rPr>
              <a:t>act</a:t>
            </a:r>
            <a:r>
              <a:rPr sz="1400" spc="-17" dirty="0">
                <a:solidFill>
                  <a:prstClr val="black"/>
                </a:solidFill>
                <a:cs typeface="Calibri"/>
              </a:rPr>
              <a:t> </a:t>
            </a:r>
            <a:r>
              <a:rPr sz="1400" dirty="0">
                <a:solidFill>
                  <a:prstClr val="black"/>
                </a:solidFill>
                <a:cs typeface="Calibri"/>
              </a:rPr>
              <a:t>with</a:t>
            </a:r>
            <a:r>
              <a:rPr sz="1400" spc="-13" dirty="0">
                <a:solidFill>
                  <a:prstClr val="black"/>
                </a:solidFill>
                <a:cs typeface="Calibri"/>
              </a:rPr>
              <a:t> </a:t>
            </a:r>
            <a:r>
              <a:rPr lang="en-IN" sz="1400" dirty="0">
                <a:solidFill>
                  <a:prstClr val="black"/>
                </a:solidFill>
                <a:cs typeface="Calibri"/>
              </a:rPr>
              <a:t>citizens basis the progress claimed</a:t>
            </a:r>
            <a:r>
              <a:rPr sz="1400" dirty="0">
                <a:solidFill>
                  <a:prstClr val="black"/>
                </a:solidFill>
                <a:cs typeface="Calibri"/>
              </a:rPr>
              <a:t>.</a:t>
            </a:r>
            <a:r>
              <a:rPr lang="en-US" sz="1400" dirty="0">
                <a:solidFill>
                  <a:prstClr val="black"/>
                </a:solidFill>
                <a:cs typeface="Calibri"/>
              </a:rPr>
              <a:t>   </a:t>
            </a:r>
            <a:endParaRPr sz="1400" dirty="0">
              <a:solidFill>
                <a:prstClr val="black"/>
              </a:solidFill>
              <a:cs typeface="Calibri"/>
            </a:endParaRPr>
          </a:p>
          <a:p>
            <a:pPr marL="203956" indent="-195295" defTabSz="402607">
              <a:buFont typeface="Calibri"/>
              <a:buChar char="-"/>
              <a:tabLst>
                <a:tab pos="204389" algn="l"/>
              </a:tabLst>
            </a:pPr>
            <a:r>
              <a:rPr sz="1400" spc="-10" dirty="0">
                <a:solidFill>
                  <a:prstClr val="black"/>
                </a:solidFill>
                <a:cs typeface="Calibri"/>
              </a:rPr>
              <a:t>Assess</a:t>
            </a:r>
            <a:r>
              <a:rPr sz="1400" spc="-20" dirty="0">
                <a:solidFill>
                  <a:prstClr val="black"/>
                </a:solidFill>
                <a:cs typeface="Calibri"/>
              </a:rPr>
              <a:t>o</a:t>
            </a:r>
            <a:r>
              <a:rPr sz="1400" spc="-31" dirty="0">
                <a:solidFill>
                  <a:prstClr val="black"/>
                </a:solidFill>
                <a:cs typeface="Calibri"/>
              </a:rPr>
              <a:t>r</a:t>
            </a:r>
            <a:r>
              <a:rPr sz="1400" dirty="0">
                <a:solidFill>
                  <a:prstClr val="black"/>
                </a:solidFill>
                <a:cs typeface="Calibri"/>
              </a:rPr>
              <a:t>s</a:t>
            </a:r>
            <a:r>
              <a:rPr sz="1400" spc="-3" dirty="0">
                <a:solidFill>
                  <a:prstClr val="black"/>
                </a:solidFill>
                <a:cs typeface="Calibri"/>
              </a:rPr>
              <a:t> </a:t>
            </a:r>
            <a:r>
              <a:rPr sz="1400" dirty="0">
                <a:solidFill>
                  <a:prstClr val="black"/>
                </a:solidFill>
                <a:cs typeface="Calibri"/>
              </a:rPr>
              <a:t>will</a:t>
            </a:r>
            <a:r>
              <a:rPr sz="1400" spc="-13" dirty="0">
                <a:solidFill>
                  <a:prstClr val="black"/>
                </a:solidFill>
                <a:cs typeface="Calibri"/>
              </a:rPr>
              <a:t> </a:t>
            </a:r>
            <a:r>
              <a:rPr sz="1400" dirty="0">
                <a:solidFill>
                  <a:prstClr val="black"/>
                </a:solidFill>
                <a:cs typeface="Calibri"/>
              </a:rPr>
              <a:t>cli</a:t>
            </a:r>
            <a:r>
              <a:rPr sz="1400" spc="3" dirty="0">
                <a:solidFill>
                  <a:prstClr val="black"/>
                </a:solidFill>
                <a:cs typeface="Calibri"/>
              </a:rPr>
              <a:t>c</a:t>
            </a:r>
            <a:r>
              <a:rPr sz="1400" spc="-10" dirty="0">
                <a:solidFill>
                  <a:prstClr val="black"/>
                </a:solidFill>
                <a:cs typeface="Calibri"/>
              </a:rPr>
              <a:t>k</a:t>
            </a:r>
            <a:r>
              <a:rPr sz="1400" spc="-27" dirty="0">
                <a:solidFill>
                  <a:prstClr val="black"/>
                </a:solidFill>
                <a:cs typeface="Calibri"/>
              </a:rPr>
              <a:t> </a:t>
            </a:r>
            <a:r>
              <a:rPr sz="1400" spc="-10" dirty="0">
                <a:solidFill>
                  <a:prstClr val="black"/>
                </a:solidFill>
                <a:cs typeface="Calibri"/>
              </a:rPr>
              <a:t>the</a:t>
            </a:r>
            <a:r>
              <a:rPr sz="1400" spc="-3" dirty="0">
                <a:solidFill>
                  <a:prstClr val="black"/>
                </a:solidFill>
                <a:cs typeface="Calibri"/>
              </a:rPr>
              <a:t> pi</a:t>
            </a:r>
            <a:r>
              <a:rPr sz="1400" spc="3" dirty="0">
                <a:solidFill>
                  <a:prstClr val="black"/>
                </a:solidFill>
                <a:cs typeface="Calibri"/>
              </a:rPr>
              <a:t>c</a:t>
            </a:r>
            <a:r>
              <a:rPr sz="1400" spc="-10" dirty="0">
                <a:solidFill>
                  <a:prstClr val="black"/>
                </a:solidFill>
                <a:cs typeface="Calibri"/>
              </a:rPr>
              <a:t>tu</a:t>
            </a:r>
            <a:r>
              <a:rPr sz="1400" spc="-31" dirty="0">
                <a:solidFill>
                  <a:prstClr val="black"/>
                </a:solidFill>
                <a:cs typeface="Calibri"/>
              </a:rPr>
              <a:t>r</a:t>
            </a:r>
            <a:r>
              <a:rPr sz="1400" spc="-10" dirty="0">
                <a:solidFill>
                  <a:prstClr val="black"/>
                </a:solidFill>
                <a:cs typeface="Calibri"/>
              </a:rPr>
              <a:t>es</a:t>
            </a:r>
            <a:r>
              <a:rPr sz="1400" spc="-3" dirty="0">
                <a:solidFill>
                  <a:prstClr val="black"/>
                </a:solidFill>
                <a:cs typeface="Calibri"/>
              </a:rPr>
              <a:t> </a:t>
            </a:r>
            <a:r>
              <a:rPr sz="1400" spc="-24" dirty="0">
                <a:solidFill>
                  <a:prstClr val="black"/>
                </a:solidFill>
                <a:cs typeface="Calibri"/>
              </a:rPr>
              <a:t>t</a:t>
            </a:r>
            <a:r>
              <a:rPr sz="1400" dirty="0">
                <a:solidFill>
                  <a:prstClr val="black"/>
                </a:solidFill>
                <a:cs typeface="Calibri"/>
              </a:rPr>
              <a:t>o</a:t>
            </a:r>
            <a:r>
              <a:rPr sz="1400" spc="-13" dirty="0">
                <a:solidFill>
                  <a:prstClr val="black"/>
                </a:solidFill>
                <a:cs typeface="Calibri"/>
              </a:rPr>
              <a:t> </a:t>
            </a:r>
            <a:r>
              <a:rPr sz="1400" spc="-3" dirty="0">
                <a:solidFill>
                  <a:prstClr val="black"/>
                </a:solidFill>
                <a:cs typeface="Calibri"/>
              </a:rPr>
              <a:t>supp</a:t>
            </a:r>
            <a:r>
              <a:rPr sz="1400" spc="-7" dirty="0">
                <a:solidFill>
                  <a:prstClr val="black"/>
                </a:solidFill>
                <a:cs typeface="Calibri"/>
              </a:rPr>
              <a:t>ort</a:t>
            </a:r>
            <a:r>
              <a:rPr sz="1400" spc="-3" dirty="0">
                <a:solidFill>
                  <a:prstClr val="black"/>
                </a:solidFill>
                <a:cs typeface="Calibri"/>
              </a:rPr>
              <a:t> </a:t>
            </a:r>
            <a:r>
              <a:rPr sz="1400" dirty="0">
                <a:solidFill>
                  <a:prstClr val="black"/>
                </a:solidFill>
                <a:cs typeface="Calibri"/>
              </a:rPr>
              <a:t>their</a:t>
            </a:r>
            <a:r>
              <a:rPr sz="1400" spc="3" dirty="0">
                <a:solidFill>
                  <a:prstClr val="black"/>
                </a:solidFill>
                <a:cs typeface="Calibri"/>
              </a:rPr>
              <a:t> </a:t>
            </a:r>
            <a:r>
              <a:rPr sz="1400" spc="-7" dirty="0">
                <a:solidFill>
                  <a:prstClr val="black"/>
                </a:solidFill>
                <a:cs typeface="Calibri"/>
              </a:rPr>
              <a:t>o</a:t>
            </a:r>
            <a:r>
              <a:rPr sz="1400" spc="-10" dirty="0">
                <a:solidFill>
                  <a:prstClr val="black"/>
                </a:solidFill>
                <a:cs typeface="Calibri"/>
              </a:rPr>
              <a:t>b</a:t>
            </a:r>
            <a:r>
              <a:rPr sz="1400" spc="-13" dirty="0">
                <a:solidFill>
                  <a:prstClr val="black"/>
                </a:solidFill>
                <a:cs typeface="Calibri"/>
              </a:rPr>
              <a:t>se</a:t>
            </a:r>
            <a:r>
              <a:rPr sz="1400" spc="10" dirty="0">
                <a:solidFill>
                  <a:prstClr val="black"/>
                </a:solidFill>
                <a:cs typeface="Calibri"/>
              </a:rPr>
              <a:t>r</a:t>
            </a:r>
            <a:r>
              <a:rPr sz="1400" spc="-38" dirty="0">
                <a:solidFill>
                  <a:prstClr val="black"/>
                </a:solidFill>
                <a:cs typeface="Calibri"/>
              </a:rPr>
              <a:t>v</a:t>
            </a:r>
            <a:r>
              <a:rPr sz="1400" spc="-17" dirty="0">
                <a:solidFill>
                  <a:prstClr val="black"/>
                </a:solidFill>
                <a:cs typeface="Calibri"/>
              </a:rPr>
              <a:t>a</a:t>
            </a:r>
            <a:r>
              <a:rPr sz="1400" dirty="0">
                <a:solidFill>
                  <a:prstClr val="black"/>
                </a:solidFill>
                <a:cs typeface="Calibri"/>
              </a:rPr>
              <a:t>tion</a:t>
            </a:r>
            <a:r>
              <a:rPr sz="1400" spc="-41" dirty="0">
                <a:solidFill>
                  <a:prstClr val="black"/>
                </a:solidFill>
                <a:cs typeface="Calibri"/>
              </a:rPr>
              <a:t>/</a:t>
            </a:r>
            <a:r>
              <a:rPr sz="1400" spc="-10" dirty="0">
                <a:solidFill>
                  <a:prstClr val="black"/>
                </a:solidFill>
                <a:cs typeface="Calibri"/>
              </a:rPr>
              <a:t>assessme</a:t>
            </a:r>
            <a:r>
              <a:rPr sz="1400" spc="-24" dirty="0">
                <a:solidFill>
                  <a:prstClr val="black"/>
                </a:solidFill>
                <a:cs typeface="Calibri"/>
              </a:rPr>
              <a:t>n</a:t>
            </a:r>
            <a:r>
              <a:rPr sz="1400" spc="-7" dirty="0">
                <a:solidFill>
                  <a:prstClr val="black"/>
                </a:solidFill>
                <a:cs typeface="Calibri"/>
              </a:rPr>
              <a:t>t</a:t>
            </a:r>
            <a:endParaRPr sz="1400" dirty="0">
              <a:solidFill>
                <a:prstClr val="black"/>
              </a:solidFill>
              <a:cs typeface="Calibri"/>
            </a:endParaRPr>
          </a:p>
        </p:txBody>
      </p:sp>
      <p:sp>
        <p:nvSpPr>
          <p:cNvPr id="6" name="Rounded Rectangle 5"/>
          <p:cNvSpPr/>
          <p:nvPr/>
        </p:nvSpPr>
        <p:spPr>
          <a:xfrm>
            <a:off x="0" y="569220"/>
            <a:ext cx="12191997" cy="690059"/>
          </a:xfrm>
          <a:prstGeom prst="roundRect">
            <a:avLst/>
          </a:prstGeom>
          <a:solidFill>
            <a:schemeClr val="accent5">
              <a:lumMod val="40000"/>
              <a:lumOff val="6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sz="2400" b="1" dirty="0">
                <a:solidFill>
                  <a:prstClr val="black"/>
                </a:solidFill>
                <a:ea typeface="Times New Roman"/>
                <a:cs typeface="Arial"/>
              </a:rPr>
              <a:t>3.   Social Support Groups/Committees in 100% Slums (Informal Settlements) falls under the jurisdiction of ULB  </a:t>
            </a:r>
          </a:p>
        </p:txBody>
      </p:sp>
      <p:graphicFrame>
        <p:nvGraphicFramePr>
          <p:cNvPr id="10" name="Table 9"/>
          <p:cNvGraphicFramePr>
            <a:graphicFrameLocks noGrp="1"/>
          </p:cNvGraphicFramePr>
          <p:nvPr>
            <p:extLst>
              <p:ext uri="{D42A27DB-BD31-4B8C-83A1-F6EECF244321}">
                <p14:modId xmlns:p14="http://schemas.microsoft.com/office/powerpoint/2010/main" val="3900151117"/>
              </p:ext>
            </p:extLst>
          </p:nvPr>
        </p:nvGraphicFramePr>
        <p:xfrm>
          <a:off x="4389499" y="5372719"/>
          <a:ext cx="7748069" cy="1469680"/>
        </p:xfrm>
        <a:graphic>
          <a:graphicData uri="http://schemas.openxmlformats.org/drawingml/2006/table">
            <a:tbl>
              <a:tblPr firstRow="1" bandRow="1">
                <a:tableStyleId>{5C22544A-7EE6-4342-B048-85BDC9FD1C3A}</a:tableStyleId>
              </a:tblPr>
              <a:tblGrid>
                <a:gridCol w="3756360">
                  <a:extLst>
                    <a:ext uri="{9D8B030D-6E8A-4147-A177-3AD203B41FA5}">
                      <a16:colId xmlns:a16="http://schemas.microsoft.com/office/drawing/2014/main" val="20000"/>
                    </a:ext>
                  </a:extLst>
                </a:gridCol>
                <a:gridCol w="964784">
                  <a:extLst>
                    <a:ext uri="{9D8B030D-6E8A-4147-A177-3AD203B41FA5}">
                      <a16:colId xmlns:a16="http://schemas.microsoft.com/office/drawing/2014/main" val="20001"/>
                    </a:ext>
                  </a:extLst>
                </a:gridCol>
                <a:gridCol w="989524">
                  <a:extLst>
                    <a:ext uri="{9D8B030D-6E8A-4147-A177-3AD203B41FA5}">
                      <a16:colId xmlns:a16="http://schemas.microsoft.com/office/drawing/2014/main" val="20002"/>
                    </a:ext>
                  </a:extLst>
                </a:gridCol>
                <a:gridCol w="1072805">
                  <a:extLst>
                    <a:ext uri="{9D8B030D-6E8A-4147-A177-3AD203B41FA5}">
                      <a16:colId xmlns:a16="http://schemas.microsoft.com/office/drawing/2014/main" val="20003"/>
                    </a:ext>
                  </a:extLst>
                </a:gridCol>
                <a:gridCol w="964596">
                  <a:extLst>
                    <a:ext uri="{9D8B030D-6E8A-4147-A177-3AD203B41FA5}">
                      <a16:colId xmlns:a16="http://schemas.microsoft.com/office/drawing/2014/main" val="20004"/>
                    </a:ext>
                  </a:extLst>
                </a:gridCol>
              </a:tblGrid>
              <a:tr h="265531">
                <a:tc rowSpan="2">
                  <a:txBody>
                    <a:bodyPr/>
                    <a:lstStyle/>
                    <a:p>
                      <a:pPr algn="ctr"/>
                      <a:r>
                        <a:rPr lang="en-US" sz="1400" b="1" dirty="0"/>
                        <a:t>Assessment Area</a:t>
                      </a:r>
                    </a:p>
                  </a:txBody>
                  <a:tcPr marL="80578" marR="80578" marT="40288" marB="40288" anchor="ctr"/>
                </a:tc>
                <a:tc gridSpan="4">
                  <a:txBody>
                    <a:bodyPr/>
                    <a:lstStyle/>
                    <a:p>
                      <a:pPr algn="ctr"/>
                      <a:r>
                        <a:rPr lang="en-US" sz="1400" b="1" dirty="0"/>
                        <a:t>Population</a:t>
                      </a:r>
                    </a:p>
                  </a:txBody>
                  <a:tcPr marL="80578" marR="80578" marT="40288" marB="4028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265531">
                <a:tc vMerge="1">
                  <a:txBody>
                    <a:bodyPr/>
                    <a:lstStyle/>
                    <a:p>
                      <a:endParaRPr lang="en-US" dirty="0"/>
                    </a:p>
                  </a:txBody>
                  <a:tcPr/>
                </a:tc>
                <a:tc>
                  <a:txBody>
                    <a:bodyPr/>
                    <a:lstStyle/>
                    <a:p>
                      <a:pPr algn="ctr"/>
                      <a:r>
                        <a:rPr lang="en-US" sz="1400" b="1" dirty="0"/>
                        <a:t>&lt; 1 Lakh</a:t>
                      </a:r>
                    </a:p>
                  </a:txBody>
                  <a:tcPr marL="80578" marR="80578" marT="40288" marB="40288"/>
                </a:tc>
                <a:tc>
                  <a:txBody>
                    <a:bodyPr/>
                    <a:lstStyle/>
                    <a:p>
                      <a:pPr algn="ctr"/>
                      <a:r>
                        <a:rPr lang="en-US" sz="1400" b="1" dirty="0"/>
                        <a:t>1-3 Lakh</a:t>
                      </a:r>
                    </a:p>
                  </a:txBody>
                  <a:tcPr marL="80578" marR="80578" marT="40288" marB="40288"/>
                </a:tc>
                <a:tc>
                  <a:txBody>
                    <a:bodyPr/>
                    <a:lstStyle/>
                    <a:p>
                      <a:pPr algn="ctr"/>
                      <a:r>
                        <a:rPr lang="en-US" sz="1400" b="1" dirty="0"/>
                        <a:t>3-10 Lakh</a:t>
                      </a:r>
                    </a:p>
                  </a:txBody>
                  <a:tcPr marL="80578" marR="80578" marT="40288" marB="40288"/>
                </a:tc>
                <a:tc>
                  <a:txBody>
                    <a:bodyPr/>
                    <a:lstStyle/>
                    <a:p>
                      <a:pPr algn="ctr"/>
                      <a:r>
                        <a:rPr lang="en-US" sz="1400" b="1" dirty="0"/>
                        <a:t>&gt;10 Lakh</a:t>
                      </a:r>
                    </a:p>
                  </a:txBody>
                  <a:tcPr marL="80578" marR="80578" marT="40288" marB="40288"/>
                </a:tc>
                <a:extLst>
                  <a:ext uri="{0D108BD9-81ED-4DB2-BD59-A6C34878D82A}">
                    <a16:rowId xmlns:a16="http://schemas.microsoft.com/office/drawing/2014/main" val="10001"/>
                  </a:ext>
                </a:extLst>
              </a:tr>
              <a:tr h="265531">
                <a:tc>
                  <a:txBody>
                    <a:bodyPr/>
                    <a:lstStyle/>
                    <a:p>
                      <a:pPr algn="ctr"/>
                      <a:r>
                        <a:rPr lang="en-US" sz="1400" b="0" dirty="0"/>
                        <a:t>Locations to be covered per zone</a:t>
                      </a:r>
                    </a:p>
                  </a:txBody>
                  <a:tcPr marL="80578" marR="80578" marT="40288" marB="40288"/>
                </a:tc>
                <a:tc>
                  <a:txBody>
                    <a:bodyPr/>
                    <a:lstStyle/>
                    <a:p>
                      <a:pPr algn="ctr"/>
                      <a:r>
                        <a:rPr lang="en-US" sz="1400" b="0" dirty="0"/>
                        <a:t>1</a:t>
                      </a:r>
                    </a:p>
                  </a:txBody>
                  <a:tcPr marL="80578" marR="80578" marT="40288" marB="40288"/>
                </a:tc>
                <a:tc>
                  <a:txBody>
                    <a:bodyPr/>
                    <a:lstStyle/>
                    <a:p>
                      <a:pPr algn="ctr"/>
                      <a:r>
                        <a:rPr lang="en-US" sz="1400" b="0" dirty="0"/>
                        <a:t>2</a:t>
                      </a:r>
                    </a:p>
                  </a:txBody>
                  <a:tcPr marL="80578" marR="80578" marT="40288" marB="40288"/>
                </a:tc>
                <a:tc>
                  <a:txBody>
                    <a:bodyPr/>
                    <a:lstStyle/>
                    <a:p>
                      <a:pPr algn="ctr"/>
                      <a:r>
                        <a:rPr lang="en-US" sz="1400" b="0" dirty="0"/>
                        <a:t>3</a:t>
                      </a:r>
                    </a:p>
                  </a:txBody>
                  <a:tcPr marL="80578" marR="80578" marT="40288" marB="40288"/>
                </a:tc>
                <a:tc>
                  <a:txBody>
                    <a:bodyPr/>
                    <a:lstStyle/>
                    <a:p>
                      <a:pPr algn="ctr"/>
                      <a:r>
                        <a:rPr lang="en-US" sz="1400" b="0" dirty="0"/>
                        <a:t>4</a:t>
                      </a:r>
                    </a:p>
                  </a:txBody>
                  <a:tcPr marL="80578" marR="80578" marT="40288" marB="40288"/>
                </a:tc>
                <a:extLst>
                  <a:ext uri="{0D108BD9-81ED-4DB2-BD59-A6C34878D82A}">
                    <a16:rowId xmlns:a16="http://schemas.microsoft.com/office/drawing/2014/main" val="10003"/>
                  </a:ext>
                </a:extLst>
              </a:tr>
              <a:tr h="265531">
                <a:tc>
                  <a:txBody>
                    <a:bodyPr/>
                    <a:lstStyle/>
                    <a:p>
                      <a:pPr algn="ctr"/>
                      <a:r>
                        <a:rPr lang="en-US" sz="1400" b="0" dirty="0"/>
                        <a:t>Total</a:t>
                      </a:r>
                      <a:r>
                        <a:rPr lang="en-US" sz="1400" b="0" baseline="0" dirty="0"/>
                        <a:t> Zones in the city</a:t>
                      </a:r>
                      <a:endParaRPr lang="en-US" sz="1400" b="0" dirty="0"/>
                    </a:p>
                  </a:txBody>
                  <a:tcPr marL="80578" marR="80578" marT="40288" marB="40288"/>
                </a:tc>
                <a:tc>
                  <a:txBody>
                    <a:bodyPr/>
                    <a:lstStyle/>
                    <a:p>
                      <a:pPr algn="ctr"/>
                      <a:r>
                        <a:rPr lang="en-US" sz="1400" b="0" dirty="0"/>
                        <a:t>2</a:t>
                      </a:r>
                    </a:p>
                  </a:txBody>
                  <a:tcPr marL="80578" marR="80578" marT="40288" marB="40288"/>
                </a:tc>
                <a:tc>
                  <a:txBody>
                    <a:bodyPr/>
                    <a:lstStyle/>
                    <a:p>
                      <a:pPr algn="ctr"/>
                      <a:r>
                        <a:rPr lang="en-US" sz="1400" b="0" dirty="0"/>
                        <a:t>4</a:t>
                      </a:r>
                    </a:p>
                  </a:txBody>
                  <a:tcPr marL="80578" marR="80578" marT="40288" marB="40288"/>
                </a:tc>
                <a:tc>
                  <a:txBody>
                    <a:bodyPr/>
                    <a:lstStyle/>
                    <a:p>
                      <a:pPr algn="ctr"/>
                      <a:r>
                        <a:rPr lang="en-US" sz="1400" b="0" dirty="0"/>
                        <a:t>4</a:t>
                      </a:r>
                    </a:p>
                  </a:txBody>
                  <a:tcPr marL="80578" marR="80578" marT="40288" marB="40288"/>
                </a:tc>
                <a:tc>
                  <a:txBody>
                    <a:bodyPr/>
                    <a:lstStyle/>
                    <a:p>
                      <a:pPr algn="ctr"/>
                      <a:r>
                        <a:rPr lang="en-US" sz="1400" b="0" dirty="0"/>
                        <a:t>5</a:t>
                      </a:r>
                    </a:p>
                  </a:txBody>
                  <a:tcPr marL="80578" marR="80578" marT="40288" marB="40288"/>
                </a:tc>
                <a:extLst>
                  <a:ext uri="{0D108BD9-81ED-4DB2-BD59-A6C34878D82A}">
                    <a16:rowId xmlns:a16="http://schemas.microsoft.com/office/drawing/2014/main" val="10004"/>
                  </a:ext>
                </a:extLst>
              </a:tr>
              <a:tr h="265531">
                <a:tc>
                  <a:txBody>
                    <a:bodyPr/>
                    <a:lstStyle/>
                    <a:p>
                      <a:pPr algn="ctr"/>
                      <a:r>
                        <a:rPr lang="en-US" sz="1400" b="1" dirty="0"/>
                        <a:t>Total Locations</a:t>
                      </a:r>
                    </a:p>
                  </a:txBody>
                  <a:tcPr marL="80578" marR="80578" marT="40288" marB="40288"/>
                </a:tc>
                <a:tc>
                  <a:txBody>
                    <a:bodyPr/>
                    <a:lstStyle/>
                    <a:p>
                      <a:pPr algn="ctr"/>
                      <a:r>
                        <a:rPr lang="en-US" sz="1400" b="1" dirty="0"/>
                        <a:t>2</a:t>
                      </a:r>
                    </a:p>
                  </a:txBody>
                  <a:tcPr marL="80578" marR="80578" marT="40288" marB="40288"/>
                </a:tc>
                <a:tc>
                  <a:txBody>
                    <a:bodyPr/>
                    <a:lstStyle/>
                    <a:p>
                      <a:pPr algn="ctr"/>
                      <a:r>
                        <a:rPr lang="en-US" sz="1400" b="1" dirty="0"/>
                        <a:t>8</a:t>
                      </a:r>
                    </a:p>
                  </a:txBody>
                  <a:tcPr marL="80578" marR="80578" marT="40288" marB="40288"/>
                </a:tc>
                <a:tc>
                  <a:txBody>
                    <a:bodyPr/>
                    <a:lstStyle/>
                    <a:p>
                      <a:pPr algn="ctr"/>
                      <a:r>
                        <a:rPr lang="en-US" sz="1400" b="1" dirty="0"/>
                        <a:t>12</a:t>
                      </a:r>
                    </a:p>
                  </a:txBody>
                  <a:tcPr marL="80578" marR="80578" marT="40288" marB="40288"/>
                </a:tc>
                <a:tc>
                  <a:txBody>
                    <a:bodyPr/>
                    <a:lstStyle/>
                    <a:p>
                      <a:pPr algn="ctr"/>
                      <a:r>
                        <a:rPr lang="en-US" sz="1400" b="1" dirty="0"/>
                        <a:t>20</a:t>
                      </a:r>
                    </a:p>
                  </a:txBody>
                  <a:tcPr marL="80578" marR="80578" marT="40288" marB="40288"/>
                </a:tc>
                <a:extLst>
                  <a:ext uri="{0D108BD9-81ED-4DB2-BD59-A6C34878D82A}">
                    <a16:rowId xmlns:a16="http://schemas.microsoft.com/office/drawing/2014/main" val="10005"/>
                  </a:ext>
                </a:extLst>
              </a:tr>
            </a:tbl>
          </a:graphicData>
        </a:graphic>
      </p:graphicFrame>
      <p:sp>
        <p:nvSpPr>
          <p:cNvPr id="13" name="TextBox 12">
            <a:extLst>
              <a:ext uri="{FF2B5EF4-FFF2-40B4-BE49-F238E27FC236}">
                <a16:creationId xmlns:a16="http://schemas.microsoft.com/office/drawing/2014/main" id="{7A7A3D95-8FE4-4029-BB1D-989A81F694E9}"/>
              </a:ext>
            </a:extLst>
          </p:cNvPr>
          <p:cNvSpPr txBox="1"/>
          <p:nvPr/>
        </p:nvSpPr>
        <p:spPr>
          <a:xfrm>
            <a:off x="-1" y="24146"/>
            <a:ext cx="11503379" cy="584775"/>
          </a:xfrm>
          <a:prstGeom prst="rect">
            <a:avLst/>
          </a:prstGeom>
          <a:solidFill>
            <a:schemeClr val="accent2"/>
          </a:solidFill>
        </p:spPr>
        <p:txBody>
          <a:bodyPr wrap="square" rtlCol="0">
            <a:spAutoFit/>
          </a:bodyPr>
          <a:lstStyle/>
          <a:p>
            <a:pPr algn="ctr"/>
            <a:r>
              <a:rPr lang="en-US" sz="3200" dirty="0">
                <a:solidFill>
                  <a:prstClr val="black"/>
                </a:solidFill>
              </a:rPr>
              <a:t>Actions improving </a:t>
            </a:r>
            <a:r>
              <a:rPr lang="en-US" sz="3200" b="1" dirty="0">
                <a:solidFill>
                  <a:prstClr val="black"/>
                </a:solidFill>
              </a:rPr>
              <a:t>Citizen’s Experience  </a:t>
            </a:r>
            <a:r>
              <a:rPr lang="en-US" sz="2800" b="1" dirty="0">
                <a:solidFill>
                  <a:prstClr val="black"/>
                </a:solidFill>
              </a:rPr>
              <a:t>-</a:t>
            </a:r>
            <a:r>
              <a:rPr lang="en-US" sz="2800" dirty="0">
                <a:solidFill>
                  <a:prstClr val="black"/>
                </a:solidFill>
              </a:rPr>
              <a:t> </a:t>
            </a:r>
            <a:r>
              <a:rPr lang="en-US" sz="2800" dirty="0">
                <a:solidFill>
                  <a:schemeClr val="bg1"/>
                </a:solidFill>
              </a:rPr>
              <a:t>Direct </a:t>
            </a:r>
            <a:r>
              <a:rPr lang="en-US" sz="3200" dirty="0">
                <a:solidFill>
                  <a:schemeClr val="bg1"/>
                </a:solidFill>
              </a:rPr>
              <a:t>Observation</a:t>
            </a:r>
            <a:endParaRPr lang="en-US" sz="3600" dirty="0">
              <a:solidFill>
                <a:schemeClr val="bg1"/>
              </a:solidFill>
            </a:endParaRPr>
          </a:p>
        </p:txBody>
      </p:sp>
      <p:pic>
        <p:nvPicPr>
          <p:cNvPr id="9" name="Picture 8">
            <a:extLst>
              <a:ext uri="{FF2B5EF4-FFF2-40B4-BE49-F238E27FC236}">
                <a16:creationId xmlns:a16="http://schemas.microsoft.com/office/drawing/2014/main" id="{713F2E2E-7932-4A76-BDE5-8D7FBCBFB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36465" y="10886"/>
            <a:ext cx="855535" cy="616209"/>
          </a:xfrm>
          <a:prstGeom prst="rect">
            <a:avLst/>
          </a:prstGeom>
        </p:spPr>
      </p:pic>
      <p:pic>
        <p:nvPicPr>
          <p:cNvPr id="7" name="Picture 6">
            <a:extLst>
              <a:ext uri="{FF2B5EF4-FFF2-40B4-BE49-F238E27FC236}">
                <a16:creationId xmlns:a16="http://schemas.microsoft.com/office/drawing/2014/main" id="{EA103701-98BC-4A45-BE49-B085EDF5E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 y="1373685"/>
            <a:ext cx="2133212" cy="1743075"/>
          </a:xfrm>
          <a:prstGeom prst="rect">
            <a:avLst/>
          </a:prstGeom>
          <a:ln>
            <a:noFill/>
          </a:ln>
          <a:effectLst>
            <a:softEdge rad="112500"/>
          </a:effectLst>
        </p:spPr>
      </p:pic>
      <p:pic>
        <p:nvPicPr>
          <p:cNvPr id="8" name="Picture 7">
            <a:extLst>
              <a:ext uri="{FF2B5EF4-FFF2-40B4-BE49-F238E27FC236}">
                <a16:creationId xmlns:a16="http://schemas.microsoft.com/office/drawing/2014/main" id="{7EB9C169-D2E2-4236-86E1-FA5BCECBB3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8297" y="1365917"/>
            <a:ext cx="1990104" cy="1737400"/>
          </a:xfrm>
          <a:prstGeom prst="rect">
            <a:avLst/>
          </a:prstGeom>
          <a:ln>
            <a:noFill/>
          </a:ln>
          <a:effectLst>
            <a:softEdge rad="112500"/>
          </a:effectLst>
        </p:spPr>
      </p:pic>
      <p:pic>
        <p:nvPicPr>
          <p:cNvPr id="12" name="Picture 11">
            <a:extLst>
              <a:ext uri="{FF2B5EF4-FFF2-40B4-BE49-F238E27FC236}">
                <a16:creationId xmlns:a16="http://schemas.microsoft.com/office/drawing/2014/main" id="{301A0D20-D442-4BE1-B0BA-521579D6FF33}"/>
              </a:ext>
            </a:extLst>
          </p:cNvPr>
          <p:cNvPicPr>
            <a:picLocks noChangeAspect="1"/>
          </p:cNvPicPr>
          <p:nvPr/>
        </p:nvPicPr>
        <p:blipFill>
          <a:blip r:embed="rId6"/>
          <a:stretch>
            <a:fillRect/>
          </a:stretch>
        </p:blipFill>
        <p:spPr>
          <a:xfrm>
            <a:off x="-44184" y="3008975"/>
            <a:ext cx="2133212" cy="1658919"/>
          </a:xfrm>
          <a:prstGeom prst="rect">
            <a:avLst/>
          </a:prstGeom>
          <a:ln>
            <a:noFill/>
          </a:ln>
          <a:effectLst>
            <a:softEdge rad="112500"/>
          </a:effectLst>
        </p:spPr>
      </p:pic>
      <p:pic>
        <p:nvPicPr>
          <p:cNvPr id="14" name="Picture 13">
            <a:extLst>
              <a:ext uri="{FF2B5EF4-FFF2-40B4-BE49-F238E27FC236}">
                <a16:creationId xmlns:a16="http://schemas.microsoft.com/office/drawing/2014/main" id="{59866075-FE3F-402F-B281-EF21AF9EC1C3}"/>
              </a:ext>
            </a:extLst>
          </p:cNvPr>
          <p:cNvPicPr>
            <a:picLocks noChangeAspect="1"/>
          </p:cNvPicPr>
          <p:nvPr/>
        </p:nvPicPr>
        <p:blipFill>
          <a:blip r:embed="rId7"/>
          <a:stretch>
            <a:fillRect/>
          </a:stretch>
        </p:blipFill>
        <p:spPr>
          <a:xfrm>
            <a:off x="1986801" y="3044352"/>
            <a:ext cx="1990104" cy="1737400"/>
          </a:xfrm>
          <a:prstGeom prst="rect">
            <a:avLst/>
          </a:prstGeom>
          <a:ln>
            <a:noFill/>
          </a:ln>
          <a:effectLst>
            <a:softEdge rad="112500"/>
          </a:effectLst>
        </p:spPr>
      </p:pic>
      <p:cxnSp>
        <p:nvCxnSpPr>
          <p:cNvPr id="16" name="Straight Connector 15">
            <a:extLst>
              <a:ext uri="{FF2B5EF4-FFF2-40B4-BE49-F238E27FC236}">
                <a16:creationId xmlns:a16="http://schemas.microsoft.com/office/drawing/2014/main" id="{8A542A03-99E9-404F-AD61-41382D14906C}"/>
              </a:ext>
            </a:extLst>
          </p:cNvPr>
          <p:cNvCxnSpPr/>
          <p:nvPr/>
        </p:nvCxnSpPr>
        <p:spPr>
          <a:xfrm>
            <a:off x="2457094" y="3412222"/>
            <a:ext cx="1099931" cy="75868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BE8F14C-40F1-4568-9AFC-1FBF1FD2FCB9}"/>
              </a:ext>
            </a:extLst>
          </p:cNvPr>
          <p:cNvCxnSpPr>
            <a:cxnSpLocks/>
          </p:cNvCxnSpPr>
          <p:nvPr/>
        </p:nvCxnSpPr>
        <p:spPr>
          <a:xfrm flipH="1">
            <a:off x="2563347" y="3336022"/>
            <a:ext cx="828261" cy="911088"/>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Rectangle 2">
            <a:extLst>
              <a:ext uri="{FF2B5EF4-FFF2-40B4-BE49-F238E27FC236}">
                <a16:creationId xmlns:a16="http://schemas.microsoft.com/office/drawing/2014/main" id="{209DA928-06A1-4345-BC25-1F9AEDF22A5C}"/>
              </a:ext>
            </a:extLst>
          </p:cNvPr>
          <p:cNvSpPr/>
          <p:nvPr/>
        </p:nvSpPr>
        <p:spPr>
          <a:xfrm>
            <a:off x="-22581" y="4877483"/>
            <a:ext cx="12214578" cy="53324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200" dirty="0">
                <a:solidFill>
                  <a:srgbClr val="FF0000"/>
                </a:solidFill>
              </a:rPr>
              <a:t>*</a:t>
            </a:r>
            <a:r>
              <a:rPr lang="en-IN" sz="1200" dirty="0">
                <a:solidFill>
                  <a:schemeClr val="tx1"/>
                </a:solidFill>
              </a:rPr>
              <a:t>Community Based Organizations (CBOs) and self-governing local community bodies (LCBs),which include Resident Welfare Associations (RWAs), Housing Societies, Self-Help Groups (SHGs), Special Interest Groups (SIGs), Common Interest Groups (CIGs), Jan Kalyan Samiti, Non-Government Organizations (NGOs) and Slum Development Associations (SDAs) </a:t>
            </a:r>
          </a:p>
        </p:txBody>
      </p:sp>
      <p:graphicFrame>
        <p:nvGraphicFramePr>
          <p:cNvPr id="2" name="object 2"/>
          <p:cNvGraphicFramePr>
            <a:graphicFrameLocks noGrp="1"/>
          </p:cNvGraphicFramePr>
          <p:nvPr>
            <p:extLst>
              <p:ext uri="{D42A27DB-BD31-4B8C-83A1-F6EECF244321}">
                <p14:modId xmlns:p14="http://schemas.microsoft.com/office/powerpoint/2010/main" val="3012954226"/>
              </p:ext>
            </p:extLst>
          </p:nvPr>
        </p:nvGraphicFramePr>
        <p:xfrm>
          <a:off x="3888786" y="988658"/>
          <a:ext cx="8271641" cy="3793092"/>
        </p:xfrm>
        <a:graphic>
          <a:graphicData uri="http://schemas.openxmlformats.org/drawingml/2006/table">
            <a:tbl>
              <a:tblPr firstRow="1" bandRow="1">
                <a:tableStyleId>{10A1B5D5-9B99-4C35-A422-299274C87663}</a:tableStyleId>
              </a:tblPr>
              <a:tblGrid>
                <a:gridCol w="7097964">
                  <a:extLst>
                    <a:ext uri="{9D8B030D-6E8A-4147-A177-3AD203B41FA5}">
                      <a16:colId xmlns:a16="http://schemas.microsoft.com/office/drawing/2014/main" val="20000"/>
                    </a:ext>
                  </a:extLst>
                </a:gridCol>
                <a:gridCol w="1173677">
                  <a:extLst>
                    <a:ext uri="{9D8B030D-6E8A-4147-A177-3AD203B41FA5}">
                      <a16:colId xmlns:a16="http://schemas.microsoft.com/office/drawing/2014/main" val="20001"/>
                    </a:ext>
                  </a:extLst>
                </a:gridCol>
              </a:tblGrid>
              <a:tr h="524734">
                <a:tc>
                  <a:txBody>
                    <a:bodyPr/>
                    <a:lstStyle/>
                    <a:p>
                      <a:pPr marL="62230">
                        <a:lnSpc>
                          <a:spcPct val="100000"/>
                        </a:lnSpc>
                      </a:pPr>
                      <a:r>
                        <a:rPr lang="en-US" sz="1600" dirty="0"/>
                        <a:t>Scheme of Marking</a:t>
                      </a:r>
                      <a:endParaRPr sz="1600" dirty="0">
                        <a:latin typeface="Arial"/>
                        <a:cs typeface="Arial"/>
                      </a:endParaRPr>
                    </a:p>
                  </a:txBody>
                  <a:tcPr marL="0" marR="0" marT="0" marB="0"/>
                </a:tc>
                <a:tc>
                  <a:txBody>
                    <a:bodyPr/>
                    <a:lstStyle/>
                    <a:p>
                      <a:pPr marL="2540" algn="ctr">
                        <a:lnSpc>
                          <a:spcPct val="100000"/>
                        </a:lnSpc>
                      </a:pPr>
                      <a:r>
                        <a:rPr lang="en-US" sz="1600" dirty="0"/>
                        <a:t>Max </a:t>
                      </a:r>
                      <a:r>
                        <a:rPr sz="1600" dirty="0"/>
                        <a:t>Marks</a:t>
                      </a:r>
                      <a:r>
                        <a:rPr lang="en-US" sz="1600" dirty="0"/>
                        <a:t> 100</a:t>
                      </a:r>
                      <a:endParaRPr sz="1600" dirty="0">
                        <a:latin typeface="Arial"/>
                        <a:cs typeface="Arial"/>
                      </a:endParaRPr>
                    </a:p>
                  </a:txBody>
                  <a:tcPr marL="0" marR="0" marT="0" marB="0"/>
                </a:tc>
                <a:extLst>
                  <a:ext uri="{0D108BD9-81ED-4DB2-BD59-A6C34878D82A}">
                    <a16:rowId xmlns:a16="http://schemas.microsoft.com/office/drawing/2014/main" val="10000"/>
                  </a:ext>
                </a:extLst>
              </a:tr>
              <a:tr h="360494">
                <a:tc>
                  <a:txBody>
                    <a:bodyPr/>
                    <a:lstStyle/>
                    <a:p>
                      <a:pPr marL="288925" indent="-285750" algn="l" defTabSz="353848" rtl="0" eaLnBrk="1" latinLnBrk="0" hangingPunct="1">
                        <a:lnSpc>
                          <a:spcPts val="2870"/>
                        </a:lnSpc>
                        <a:buFont typeface="Arial" panose="020B0604020202020204" pitchFamily="34" charset="0"/>
                        <a:buChar char="•"/>
                      </a:pPr>
                      <a:r>
                        <a:rPr lang="en-US" sz="1600" b="0" kern="1200" dirty="0">
                          <a:solidFill>
                            <a:schemeClr val="dk1"/>
                          </a:solidFill>
                          <a:latin typeface="+mn-lt"/>
                          <a:ea typeface="+mn-ea"/>
                          <a:cs typeface="Arial"/>
                        </a:rPr>
                        <a:t>100% slums are covered with </a:t>
                      </a:r>
                      <a:r>
                        <a:rPr lang="en-US" sz="1600" b="1" kern="1200" dirty="0">
                          <a:solidFill>
                            <a:schemeClr val="dk1"/>
                          </a:solidFill>
                          <a:latin typeface="+mn-lt"/>
                          <a:ea typeface="+mn-ea"/>
                          <a:cs typeface="Arial"/>
                        </a:rPr>
                        <a:t>door to door (segregated) waste collection</a:t>
                      </a:r>
                      <a:endParaRPr sz="1600" b="1" kern="1200" dirty="0">
                        <a:solidFill>
                          <a:schemeClr val="dk1"/>
                        </a:solidFill>
                        <a:latin typeface="+mn-lt"/>
                        <a:ea typeface="+mn-ea"/>
                        <a:cs typeface="Arial"/>
                      </a:endParaRP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20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1"/>
                  </a:ext>
                </a:extLst>
              </a:tr>
              <a:tr h="52473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a:solidFill>
                            <a:schemeClr val="dk1"/>
                          </a:solidFill>
                          <a:effectLst/>
                          <a:latin typeface="+mn-lt"/>
                          <a:ea typeface="+mn-ea"/>
                          <a:cs typeface="+mn-cs"/>
                        </a:rPr>
                        <a:t>O&amp;M of Community Toilet </a:t>
                      </a:r>
                      <a:r>
                        <a:rPr lang="en-US" sz="1600" b="0" kern="1200" dirty="0">
                          <a:solidFill>
                            <a:schemeClr val="dk1"/>
                          </a:solidFill>
                          <a:effectLst/>
                          <a:latin typeface="+mn-lt"/>
                          <a:ea typeface="+mn-ea"/>
                          <a:cs typeface="+mn-cs"/>
                        </a:rPr>
                        <a:t>and </a:t>
                      </a:r>
                      <a:r>
                        <a:rPr lang="en-US" sz="1600" b="1" kern="1200" dirty="0">
                          <a:solidFill>
                            <a:schemeClr val="dk1"/>
                          </a:solidFill>
                          <a:effectLst/>
                          <a:latin typeface="+mn-lt"/>
                          <a:ea typeface="+mn-ea"/>
                          <a:cs typeface="+mn-cs"/>
                        </a:rPr>
                        <a:t>Zero discharge of wastewater/</a:t>
                      </a:r>
                      <a:r>
                        <a:rPr lang="en-US" sz="1600" b="1" kern="1200" dirty="0" err="1">
                          <a:solidFill>
                            <a:schemeClr val="dk1"/>
                          </a:solidFill>
                          <a:effectLst/>
                          <a:latin typeface="+mn-lt"/>
                          <a:ea typeface="+mn-ea"/>
                          <a:cs typeface="+mn-cs"/>
                        </a:rPr>
                        <a:t>faecal</a:t>
                      </a:r>
                      <a:r>
                        <a:rPr lang="en-US" sz="1600" b="1" kern="1200" dirty="0">
                          <a:solidFill>
                            <a:schemeClr val="dk1"/>
                          </a:solidFill>
                          <a:effectLst/>
                          <a:latin typeface="+mn-lt"/>
                          <a:ea typeface="+mn-ea"/>
                          <a:cs typeface="+mn-cs"/>
                        </a:rPr>
                        <a:t> sludge in open drains</a:t>
                      </a:r>
                    </a:p>
                  </a:txBody>
                  <a:tcPr marL="0" marR="0" marT="0" marB="0"/>
                </a:tc>
                <a:tc>
                  <a:txBody>
                    <a:bodyPr/>
                    <a:lstStyle/>
                    <a:p>
                      <a:pPr marL="3175" algn="ctr" defTabSz="353848" rtl="0" eaLnBrk="1" latinLnBrk="0" hangingPunct="1">
                        <a:lnSpc>
                          <a:spcPts val="2870"/>
                        </a:lnSpc>
                      </a:pPr>
                      <a:r>
                        <a:rPr lang="en-IN" sz="1600" kern="1200" dirty="0">
                          <a:solidFill>
                            <a:schemeClr val="dk1"/>
                          </a:solidFill>
                          <a:latin typeface="+mn-lt"/>
                          <a:ea typeface="+mn-ea"/>
                          <a:cs typeface="Arial"/>
                        </a:rPr>
                        <a:t>20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3413251779"/>
                  </a:ext>
                </a:extLst>
              </a:tr>
              <a:tr h="360494">
                <a:tc>
                  <a:txBody>
                    <a:bodyPr/>
                    <a:lstStyle/>
                    <a:p>
                      <a:pPr marL="285750" lvl="0" indent="-285750" algn="l">
                        <a:buFont typeface="Arial" panose="020B0604020202020204" pitchFamily="34" charset="0"/>
                        <a:buChar char="•"/>
                      </a:pPr>
                      <a:r>
                        <a:rPr lang="en-US" sz="1600" kern="1200" dirty="0">
                          <a:solidFill>
                            <a:schemeClr val="dk1"/>
                          </a:solidFill>
                          <a:effectLst/>
                          <a:latin typeface="+mn-lt"/>
                          <a:ea typeface="+mn-ea"/>
                          <a:cs typeface="+mn-cs"/>
                        </a:rPr>
                        <a:t>100% houses in slums are </a:t>
                      </a:r>
                      <a:r>
                        <a:rPr lang="en-US" sz="1600" b="1" kern="1200" dirty="0">
                          <a:solidFill>
                            <a:schemeClr val="dk1"/>
                          </a:solidFill>
                          <a:effectLst/>
                          <a:latin typeface="+mn-lt"/>
                          <a:ea typeface="+mn-ea"/>
                          <a:cs typeface="+mn-cs"/>
                        </a:rPr>
                        <a:t>maintained</a:t>
                      </a:r>
                      <a:r>
                        <a:rPr lang="en-US" sz="1600" kern="1200" dirty="0">
                          <a:solidFill>
                            <a:schemeClr val="dk1"/>
                          </a:solidFill>
                          <a:effectLst/>
                          <a:latin typeface="+mn-lt"/>
                          <a:ea typeface="+mn-ea"/>
                          <a:cs typeface="+mn-cs"/>
                        </a:rPr>
                        <a:t> (exterior)</a:t>
                      </a:r>
                      <a:endParaRPr lang="en-US" sz="1600" b="1" kern="1200" dirty="0">
                        <a:solidFill>
                          <a:schemeClr val="dk1"/>
                        </a:solidFill>
                        <a:effectLst/>
                        <a:latin typeface="+mn-lt"/>
                        <a:ea typeface="+mn-ea"/>
                        <a:cs typeface="+mn-cs"/>
                      </a:endParaRP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20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2"/>
                  </a:ext>
                </a:extLst>
              </a:tr>
              <a:tr h="787101">
                <a:tc>
                  <a:txBody>
                    <a:bodyPr/>
                    <a:lstStyle/>
                    <a:p>
                      <a:pPr marL="288925" marR="0" lvl="0" indent="-285750" algn="l" defTabSz="3538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a:solidFill>
                            <a:srgbClr val="FF0000"/>
                          </a:solidFill>
                          <a:effectLst/>
                          <a:latin typeface="+mn-lt"/>
                          <a:ea typeface="+mn-ea"/>
                          <a:cs typeface="+mn-cs"/>
                        </a:rPr>
                        <a:t>*</a:t>
                      </a:r>
                      <a:r>
                        <a:rPr lang="en-US" sz="1600" b="1" kern="1200" dirty="0">
                          <a:solidFill>
                            <a:schemeClr val="dk1"/>
                          </a:solidFill>
                          <a:effectLst/>
                          <a:latin typeface="+mn-lt"/>
                          <a:ea typeface="+mn-ea"/>
                          <a:cs typeface="+mn-cs"/>
                        </a:rPr>
                        <a:t>Social Support Group/Committee </a:t>
                      </a:r>
                      <a:r>
                        <a:rPr lang="en-US" sz="1600" kern="1200" dirty="0">
                          <a:solidFill>
                            <a:schemeClr val="dk1"/>
                          </a:solidFill>
                          <a:effectLst/>
                          <a:latin typeface="+mn-lt"/>
                          <a:ea typeface="+mn-ea"/>
                          <a:cs typeface="+mn-cs"/>
                        </a:rPr>
                        <a:t>in each slum created/registered (minimum 10 members) and empowered to facilitate implementation of Government schemes and monitoring of uninterrupted services provided by the ULB </a:t>
                      </a:r>
                    </a:p>
                  </a:txBody>
                  <a:tcPr marL="0" marR="0" marT="0" marB="0"/>
                </a:tc>
                <a:tc>
                  <a:txBody>
                    <a:bodyPr/>
                    <a:lstStyle/>
                    <a:p>
                      <a:pPr marL="3175" marR="0" lvl="0" indent="457200" algn="l" defTabSz="353848"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 20</a:t>
                      </a:r>
                      <a:endParaRPr sz="1600" kern="1200" dirty="0">
                        <a:solidFill>
                          <a:schemeClr val="dk1"/>
                        </a:solidFill>
                        <a:effectLst/>
                        <a:latin typeface="+mn-lt"/>
                        <a:ea typeface="+mn-ea"/>
                        <a:cs typeface="+mn-cs"/>
                      </a:endParaRPr>
                    </a:p>
                  </a:txBody>
                  <a:tcPr marL="0" marR="0" marT="0" marB="0"/>
                </a:tc>
                <a:extLst>
                  <a:ext uri="{0D108BD9-81ED-4DB2-BD59-A6C34878D82A}">
                    <a16:rowId xmlns:a16="http://schemas.microsoft.com/office/drawing/2014/main" val="365667102"/>
                  </a:ext>
                </a:extLst>
              </a:tr>
              <a:tr h="787101">
                <a:tc>
                  <a:txBody>
                    <a:bodyPr/>
                    <a:lstStyle/>
                    <a:p>
                      <a:pPr marL="288925" marR="0" lvl="0" indent="-285750" algn="l" defTabSz="3538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To improve gender equality and inclusiveness, Informal Waste Pickers, </a:t>
                      </a:r>
                      <a:r>
                        <a:rPr lang="en-US" sz="1600" b="1" kern="1200" dirty="0">
                          <a:solidFill>
                            <a:schemeClr val="dk1"/>
                          </a:solidFill>
                          <a:effectLst/>
                          <a:latin typeface="+mn-lt"/>
                          <a:ea typeface="+mn-ea"/>
                          <a:cs typeface="+mn-cs"/>
                        </a:rPr>
                        <a:t>Women, Transgenders</a:t>
                      </a:r>
                      <a:r>
                        <a:rPr lang="en-US" sz="1600" kern="1200" dirty="0">
                          <a:solidFill>
                            <a:schemeClr val="dk1"/>
                          </a:solidFill>
                          <a:effectLst/>
                          <a:latin typeface="+mn-lt"/>
                          <a:ea typeface="+mn-ea"/>
                          <a:cs typeface="+mn-cs"/>
                        </a:rPr>
                        <a:t> and </a:t>
                      </a:r>
                      <a:r>
                        <a:rPr lang="en-US" sz="1600" i="1" kern="1200" dirty="0" err="1">
                          <a:solidFill>
                            <a:schemeClr val="dk1"/>
                          </a:solidFill>
                          <a:effectLst/>
                          <a:latin typeface="+mn-lt"/>
                          <a:ea typeface="+mn-ea"/>
                          <a:cs typeface="+mn-cs"/>
                        </a:rPr>
                        <a:t>Divyang</a:t>
                      </a:r>
                      <a:r>
                        <a:rPr lang="en-US" sz="1600" kern="1200" dirty="0">
                          <a:solidFill>
                            <a:schemeClr val="dk1"/>
                          </a:solidFill>
                          <a:effectLst/>
                          <a:latin typeface="+mn-lt"/>
                          <a:ea typeface="+mn-ea"/>
                          <a:cs typeface="+mn-cs"/>
                        </a:rPr>
                        <a:t> together are given minimum 33% representation in </a:t>
                      </a:r>
                      <a:r>
                        <a:rPr lang="en-US" sz="1600" b="1" kern="1200" dirty="0">
                          <a:solidFill>
                            <a:schemeClr val="dk1"/>
                          </a:solidFill>
                          <a:effectLst/>
                          <a:latin typeface="+mn-lt"/>
                          <a:ea typeface="+mn-ea"/>
                          <a:cs typeface="+mn-cs"/>
                        </a:rPr>
                        <a:t>such Social Support Groups</a:t>
                      </a: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10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4"/>
                  </a:ext>
                </a:extLst>
              </a:tr>
              <a:tr h="448434">
                <a:tc>
                  <a:txBody>
                    <a:bodyPr/>
                    <a:lstStyle/>
                    <a:p>
                      <a:pPr marL="288925" marR="0" lvl="0" indent="-285750" algn="l" defTabSz="3538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a:solidFill>
                            <a:schemeClr val="dk1"/>
                          </a:solidFill>
                          <a:effectLst/>
                          <a:latin typeface="+mn-lt"/>
                          <a:ea typeface="+mn-ea"/>
                          <a:cs typeface="+mn-cs"/>
                        </a:rPr>
                        <a:t>SHGs </a:t>
                      </a:r>
                      <a:r>
                        <a:rPr lang="en-US" sz="1600" b="0" kern="1200" dirty="0">
                          <a:solidFill>
                            <a:schemeClr val="dk1"/>
                          </a:solidFill>
                          <a:effectLst/>
                          <a:latin typeface="+mn-lt"/>
                          <a:ea typeface="+mn-ea"/>
                          <a:cs typeface="+mn-cs"/>
                        </a:rPr>
                        <a:t>formed</a:t>
                      </a:r>
                      <a:r>
                        <a:rPr lang="en-US" sz="1600" b="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in each slum under</a:t>
                      </a:r>
                      <a:r>
                        <a:rPr lang="en-US" sz="1600" b="1" kern="1200" dirty="0">
                          <a:solidFill>
                            <a:schemeClr val="dk1"/>
                          </a:solidFill>
                          <a:effectLst/>
                          <a:latin typeface="+mn-lt"/>
                          <a:ea typeface="+mn-ea"/>
                          <a:cs typeface="+mn-cs"/>
                        </a:rPr>
                        <a:t> 3R initiatives</a:t>
                      </a:r>
                    </a:p>
                  </a:txBody>
                  <a:tcPr marL="0" marR="0" marT="0" marB="0"/>
                </a:tc>
                <a:tc>
                  <a:txBody>
                    <a:bodyPr/>
                    <a:lstStyle/>
                    <a:p>
                      <a:pPr marL="3175" algn="ctr" defTabSz="353848" rtl="0" eaLnBrk="1" latinLnBrk="0" hangingPunct="1">
                        <a:lnSpc>
                          <a:spcPts val="2870"/>
                        </a:lnSpc>
                      </a:pPr>
                      <a:r>
                        <a:rPr lang="en-US" sz="1600" kern="1200" dirty="0">
                          <a:solidFill>
                            <a:schemeClr val="dk1"/>
                          </a:solidFill>
                          <a:latin typeface="+mn-lt"/>
                          <a:ea typeface="+mn-ea"/>
                          <a:cs typeface="Arial"/>
                        </a:rPr>
                        <a:t>10</a:t>
                      </a:r>
                      <a:endParaRPr sz="16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540903297"/>
                  </a:ext>
                </a:extLst>
              </a:tr>
            </a:tbl>
          </a:graphicData>
        </a:graphic>
      </p:graphicFrame>
    </p:spTree>
    <p:extLst>
      <p:ext uri="{BB962C8B-B14F-4D97-AF65-F5344CB8AC3E}">
        <p14:creationId xmlns:p14="http://schemas.microsoft.com/office/powerpoint/2010/main" val="47740298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Israel surges to take fifth place in new Bloomberg Innovation ...">
            <a:extLst>
              <a:ext uri="{FF2B5EF4-FFF2-40B4-BE49-F238E27FC236}">
                <a16:creationId xmlns:a16="http://schemas.microsoft.com/office/drawing/2014/main" id="{102977ED-15C5-4AB2-9759-5D3EF62198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5510151" y="5585555"/>
            <a:ext cx="4120738" cy="435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1278" tIns="51278" rIns="51278" bIns="51278" rtlCol="0" anchor="ctr"/>
          <a:lstStyle/>
          <a:p>
            <a:pPr algn="ctr">
              <a:lnSpc>
                <a:spcPct val="107000"/>
              </a:lnSpc>
            </a:pPr>
            <a:r>
              <a:rPr lang="en-US" sz="2400" b="1" dirty="0">
                <a:solidFill>
                  <a:srgbClr val="F28EA3"/>
                </a:solidFill>
                <a:ea typeface="Calibri"/>
                <a:cs typeface="Times New Roman"/>
              </a:rPr>
              <a:t>Total Indicators - 2</a:t>
            </a:r>
            <a:endParaRPr lang="en-SG" sz="1600" dirty="0">
              <a:solidFill>
                <a:srgbClr val="F28EA3"/>
              </a:solidFill>
              <a:latin typeface="Times New Roman"/>
              <a:ea typeface="Calibri"/>
            </a:endParaRPr>
          </a:p>
        </p:txBody>
      </p:sp>
      <p:sp>
        <p:nvSpPr>
          <p:cNvPr id="3" name="TextBox 2">
            <a:extLst>
              <a:ext uri="{FF2B5EF4-FFF2-40B4-BE49-F238E27FC236}">
                <a16:creationId xmlns:a16="http://schemas.microsoft.com/office/drawing/2014/main" id="{26A178B8-B911-4AE0-A6A1-3F029FBFBD34}"/>
              </a:ext>
            </a:extLst>
          </p:cNvPr>
          <p:cNvSpPr txBox="1"/>
          <p:nvPr/>
        </p:nvSpPr>
        <p:spPr>
          <a:xfrm>
            <a:off x="5338598" y="2886250"/>
            <a:ext cx="5134707" cy="1938992"/>
          </a:xfrm>
          <a:prstGeom prst="rect">
            <a:avLst/>
          </a:prstGeom>
          <a:noFill/>
        </p:spPr>
        <p:txBody>
          <a:bodyPr wrap="square" rtlCol="0">
            <a:spAutoFit/>
          </a:bodyPr>
          <a:lstStyle/>
          <a:p>
            <a:r>
              <a:rPr lang="en-US" sz="6000" dirty="0">
                <a:solidFill>
                  <a:srgbClr val="EE6885"/>
                </a:solidFill>
              </a:rPr>
              <a:t>Innovation &amp; Best Practices</a:t>
            </a:r>
          </a:p>
        </p:txBody>
      </p:sp>
      <p:sp>
        <p:nvSpPr>
          <p:cNvPr id="5" name="Rectangle 4">
            <a:extLst>
              <a:ext uri="{FF2B5EF4-FFF2-40B4-BE49-F238E27FC236}">
                <a16:creationId xmlns:a16="http://schemas.microsoft.com/office/drawing/2014/main" id="{0891FB5E-F0B0-4A22-9CF5-48A6616770B7}"/>
              </a:ext>
            </a:extLst>
          </p:cNvPr>
          <p:cNvSpPr/>
          <p:nvPr/>
        </p:nvSpPr>
        <p:spPr>
          <a:xfrm>
            <a:off x="5510150" y="4691986"/>
            <a:ext cx="4120737" cy="437998"/>
          </a:xfrm>
          <a:prstGeom prst="rect">
            <a:avLst/>
          </a:prstGeom>
          <a:solidFill>
            <a:srgbClr val="F28EA3"/>
          </a:solidFill>
          <a:ln>
            <a:noFill/>
          </a:ln>
        </p:spPr>
        <p:style>
          <a:lnRef idx="2">
            <a:schemeClr val="accent1">
              <a:shade val="50000"/>
            </a:schemeClr>
          </a:lnRef>
          <a:fillRef idx="1">
            <a:schemeClr val="accent1"/>
          </a:fillRef>
          <a:effectRef idx="0">
            <a:schemeClr val="accent1"/>
          </a:effectRef>
          <a:fontRef idx="minor">
            <a:schemeClr val="lt1"/>
          </a:fontRef>
        </p:style>
        <p:txBody>
          <a:bodyPr lIns="51278" tIns="51278" rIns="51278" bIns="51278" rtlCol="0" anchor="ctr"/>
          <a:lstStyle/>
          <a:p>
            <a:pPr algn="ctr">
              <a:lnSpc>
                <a:spcPct val="107000"/>
              </a:lnSpc>
            </a:pPr>
            <a:r>
              <a:rPr lang="en-US" sz="2400" b="1" dirty="0">
                <a:solidFill>
                  <a:srgbClr val="000000"/>
                </a:solidFill>
                <a:ea typeface="Calibri"/>
                <a:cs typeface="Times New Roman"/>
              </a:rPr>
              <a:t>To be validated by Citizens</a:t>
            </a:r>
            <a:endParaRPr lang="en-SG" sz="1600" dirty="0">
              <a:latin typeface="Times New Roman"/>
              <a:ea typeface="Calibri"/>
            </a:endParaRPr>
          </a:p>
        </p:txBody>
      </p:sp>
      <p:sp>
        <p:nvSpPr>
          <p:cNvPr id="6" name="Rectangle 5">
            <a:extLst>
              <a:ext uri="{FF2B5EF4-FFF2-40B4-BE49-F238E27FC236}">
                <a16:creationId xmlns:a16="http://schemas.microsoft.com/office/drawing/2014/main" id="{6B8DB069-5C00-4E55-91F7-718888F70371}"/>
              </a:ext>
            </a:extLst>
          </p:cNvPr>
          <p:cNvSpPr/>
          <p:nvPr/>
        </p:nvSpPr>
        <p:spPr>
          <a:xfrm>
            <a:off x="5515794" y="6054047"/>
            <a:ext cx="4120738" cy="435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51278" tIns="51278" rIns="51278" bIns="51278" rtlCol="0" anchor="ctr"/>
          <a:lstStyle/>
          <a:p>
            <a:pPr algn="ctr">
              <a:lnSpc>
                <a:spcPct val="107000"/>
              </a:lnSpc>
            </a:pPr>
            <a:r>
              <a:rPr lang="en-US" sz="2400" b="1" dirty="0">
                <a:solidFill>
                  <a:srgbClr val="F28EA3"/>
                </a:solidFill>
                <a:ea typeface="Calibri"/>
                <a:cs typeface="Times New Roman"/>
              </a:rPr>
              <a:t>200 Marks / 2,170 Marks </a:t>
            </a:r>
            <a:endParaRPr lang="en-SG" sz="1600" dirty="0">
              <a:solidFill>
                <a:srgbClr val="F28EA3"/>
              </a:solidFill>
              <a:latin typeface="Times New Roman"/>
              <a:ea typeface="Calibri"/>
            </a:endParaRPr>
          </a:p>
        </p:txBody>
      </p:sp>
    </p:spTree>
    <p:extLst>
      <p:ext uri="{BB962C8B-B14F-4D97-AF65-F5344CB8AC3E}">
        <p14:creationId xmlns:p14="http://schemas.microsoft.com/office/powerpoint/2010/main" val="23247982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39" y="1903384"/>
            <a:ext cx="6944404" cy="4094645"/>
          </a:xfrm>
          <a:prstGeom prst="rect">
            <a:avLst/>
          </a:prstGeom>
          <a:solidFill>
            <a:schemeClr val="bg1">
              <a:lumMod val="85000"/>
            </a:schemeClr>
          </a:solidFill>
        </p:spPr>
        <p:txBody>
          <a:bodyPr wrap="square" lIns="62367" tIns="31183" rIns="62367" bIns="31183" rtlCol="0">
            <a:noAutofit/>
          </a:bodyPr>
          <a:lstStyle/>
          <a:p>
            <a:pPr defTabSz="212811">
              <a:lnSpc>
                <a:spcPct val="107000"/>
              </a:lnSpc>
              <a:spcAft>
                <a:spcPts val="373"/>
              </a:spcAft>
            </a:pPr>
            <a:r>
              <a:rPr lang="en-SG" sz="1400" b="1" dirty="0">
                <a:solidFill>
                  <a:srgbClr val="000000"/>
                </a:solidFill>
                <a:ea typeface="ＭＳ 明朝"/>
                <a:cs typeface="Times New Roman"/>
              </a:rPr>
              <a:t>Cities may also refer some of the following interventions.  However, Innovation areas are not limited to following interventions only - </a:t>
            </a:r>
          </a:p>
          <a:p>
            <a:pPr marL="155906" indent="-155906" defTabSz="212811">
              <a:lnSpc>
                <a:spcPct val="107000"/>
              </a:lnSpc>
              <a:spcAft>
                <a:spcPts val="373"/>
              </a:spcAft>
              <a:buFont typeface="+mj-lt"/>
              <a:buAutoNum type="arabicPeriod"/>
            </a:pPr>
            <a:r>
              <a:rPr lang="en-SG" sz="1400" dirty="0">
                <a:solidFill>
                  <a:srgbClr val="000000"/>
                </a:solidFill>
                <a:ea typeface="ＭＳ 明朝"/>
                <a:cs typeface="Times New Roman"/>
              </a:rPr>
              <a:t> Care &amp; Support System to families/individuals affected by Covid-19 </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Sustainable Solutions</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Public Private Partnership</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Convergence across other flagship missions of the Government</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IEC &amp; Behaviour Change</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Community Engagement</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Sale of by-products of processing </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Menstrual Waste Management</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Robust faecal sludge management system</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User friendly Community and Public Toilets</a:t>
            </a:r>
          </a:p>
          <a:p>
            <a:pPr marL="155906" indent="-155906" defTabSz="212811">
              <a:lnSpc>
                <a:spcPct val="107000"/>
              </a:lnSpc>
              <a:spcAft>
                <a:spcPts val="373"/>
              </a:spcAft>
              <a:buFont typeface="+mj-lt"/>
              <a:buAutoNum type="arabicPeriod"/>
            </a:pPr>
            <a:r>
              <a:rPr lang="en-SG" sz="1400" dirty="0">
                <a:solidFill>
                  <a:prstClr val="black"/>
                </a:solidFill>
                <a:ea typeface="Calibri"/>
                <a:cs typeface="Times New Roman"/>
              </a:rPr>
              <a:t>Gender-specific solutions – with focus on women and transgenders </a:t>
            </a:r>
          </a:p>
        </p:txBody>
      </p:sp>
      <p:sp>
        <p:nvSpPr>
          <p:cNvPr id="3" name="TextBox 2"/>
          <p:cNvSpPr txBox="1"/>
          <p:nvPr/>
        </p:nvSpPr>
        <p:spPr>
          <a:xfrm>
            <a:off x="10890" y="5584370"/>
            <a:ext cx="12154228" cy="1289713"/>
          </a:xfrm>
          <a:prstGeom prst="rect">
            <a:avLst/>
          </a:prstGeom>
          <a:solidFill>
            <a:schemeClr val="accent4">
              <a:lumMod val="20000"/>
              <a:lumOff val="80000"/>
            </a:schemeClr>
          </a:solidFill>
        </p:spPr>
        <p:txBody>
          <a:bodyPr wrap="square" lIns="62367" tIns="31183" rIns="62367" bIns="31183" rtlCol="0">
            <a:noAutofit/>
          </a:bodyPr>
          <a:lstStyle/>
          <a:p>
            <a:pPr defTabSz="212811">
              <a:lnSpc>
                <a:spcPct val="107000"/>
              </a:lnSpc>
              <a:spcAft>
                <a:spcPts val="373"/>
              </a:spcAft>
            </a:pPr>
            <a:r>
              <a:rPr lang="en-SG" sz="1400" b="1" i="1" dirty="0">
                <a:solidFill>
                  <a:prstClr val="black"/>
                </a:solidFill>
                <a:ea typeface="Calibri"/>
                <a:cs typeface="Times New Roman"/>
              </a:rPr>
              <a:t>Note:</a:t>
            </a:r>
          </a:p>
          <a:p>
            <a:pPr marL="342900" indent="-342900" defTabSz="212811">
              <a:lnSpc>
                <a:spcPct val="107000"/>
              </a:lnSpc>
              <a:spcAft>
                <a:spcPts val="373"/>
              </a:spcAft>
              <a:buAutoNum type="arabicPeriod"/>
            </a:pPr>
            <a:r>
              <a:rPr lang="en-SG" sz="1400" i="1" dirty="0">
                <a:solidFill>
                  <a:prstClr val="black"/>
                </a:solidFill>
                <a:ea typeface="Calibri"/>
                <a:cs typeface="Times New Roman"/>
              </a:rPr>
              <a:t>All cities are requested to submit one such project under this indicator. Comprehensive documentation with pictures/video clips for your project or initative will make a stronger case for your city.  Further such innovation/best practice to be promoted in the city - to help city during on-field validation</a:t>
            </a:r>
          </a:p>
          <a:p>
            <a:pPr marL="342900" indent="-342900" defTabSz="212811">
              <a:lnSpc>
                <a:spcPct val="107000"/>
              </a:lnSpc>
              <a:spcAft>
                <a:spcPts val="373"/>
              </a:spcAft>
              <a:buAutoNum type="arabicPeriod"/>
            </a:pPr>
            <a:r>
              <a:rPr lang="en-SG" sz="1400" b="1" i="1" dirty="0">
                <a:solidFill>
                  <a:prstClr val="black"/>
                </a:solidFill>
                <a:ea typeface="Calibri"/>
                <a:cs typeface="Times New Roman"/>
              </a:rPr>
              <a:t>Any initiative </a:t>
            </a:r>
            <a:r>
              <a:rPr lang="en-SG" sz="1400" i="1" dirty="0">
                <a:solidFill>
                  <a:prstClr val="black"/>
                </a:solidFill>
                <a:ea typeface="Calibri"/>
                <a:cs typeface="Times New Roman"/>
              </a:rPr>
              <a:t>introduced under 3R and </a:t>
            </a:r>
            <a:r>
              <a:rPr lang="en-SG" sz="1400" b="1" i="1" dirty="0">
                <a:solidFill>
                  <a:prstClr val="black"/>
                </a:solidFill>
                <a:ea typeface="Calibri"/>
                <a:cs typeface="Times New Roman"/>
              </a:rPr>
              <a:t>claimed under Indicator 1.6 </a:t>
            </a:r>
            <a:r>
              <a:rPr lang="en-SG" sz="1400" i="1" dirty="0">
                <a:solidFill>
                  <a:prstClr val="black"/>
                </a:solidFill>
                <a:ea typeface="Calibri"/>
                <a:cs typeface="Times New Roman"/>
              </a:rPr>
              <a:t>(under Service Level Progress) or under </a:t>
            </a:r>
            <a:r>
              <a:rPr lang="en-SG" sz="1400" b="1" i="1" dirty="0">
                <a:solidFill>
                  <a:prstClr val="black"/>
                </a:solidFill>
                <a:ea typeface="Calibri"/>
                <a:cs typeface="Times New Roman"/>
              </a:rPr>
              <a:t>Indicator No.4 </a:t>
            </a:r>
            <a:r>
              <a:rPr lang="en-SG" sz="1400" i="1" dirty="0">
                <a:solidFill>
                  <a:prstClr val="black"/>
                </a:solidFill>
                <a:ea typeface="Calibri"/>
                <a:cs typeface="Times New Roman"/>
              </a:rPr>
              <a:t>(under Citizen’s Engagement) </a:t>
            </a:r>
            <a:r>
              <a:rPr lang="en-SG" sz="1400" b="1" i="1" dirty="0">
                <a:solidFill>
                  <a:prstClr val="black"/>
                </a:solidFill>
                <a:ea typeface="Calibri"/>
                <a:cs typeface="Times New Roman"/>
              </a:rPr>
              <a:t>‘Swachh Technology Challenge’ </a:t>
            </a:r>
            <a:r>
              <a:rPr lang="en-SG" sz="1400" i="1" dirty="0">
                <a:solidFill>
                  <a:prstClr val="black"/>
                </a:solidFill>
                <a:ea typeface="Calibri"/>
                <a:cs typeface="Times New Roman"/>
              </a:rPr>
              <a:t>will</a:t>
            </a:r>
            <a:r>
              <a:rPr lang="en-SG" sz="1400" b="1" i="1" dirty="0">
                <a:solidFill>
                  <a:prstClr val="black"/>
                </a:solidFill>
                <a:ea typeface="Calibri"/>
                <a:cs typeface="Times New Roman"/>
              </a:rPr>
              <a:t> not be considered </a:t>
            </a:r>
            <a:r>
              <a:rPr lang="en-SG" sz="1400" i="1" dirty="0">
                <a:solidFill>
                  <a:prstClr val="black"/>
                </a:solidFill>
                <a:ea typeface="Calibri"/>
                <a:cs typeface="Times New Roman"/>
              </a:rPr>
              <a:t>under</a:t>
            </a:r>
            <a:r>
              <a:rPr lang="en-SG" sz="1400" b="1" i="1" dirty="0">
                <a:solidFill>
                  <a:prstClr val="black"/>
                </a:solidFill>
                <a:ea typeface="Calibri"/>
                <a:cs typeface="Times New Roman"/>
              </a:rPr>
              <a:t> ‘Innovation &amp; Best Practices’</a:t>
            </a:r>
          </a:p>
        </p:txBody>
      </p:sp>
      <p:sp>
        <p:nvSpPr>
          <p:cNvPr id="4" name="Text Box 579"/>
          <p:cNvSpPr txBox="1"/>
          <p:nvPr/>
        </p:nvSpPr>
        <p:spPr>
          <a:xfrm>
            <a:off x="43539" y="476903"/>
            <a:ext cx="10787745" cy="1367340"/>
          </a:xfrm>
          <a:prstGeom prst="rect">
            <a:avLst/>
          </a:prstGeom>
          <a:solidFill>
            <a:schemeClr val="accent3">
              <a:lumMod val="40000"/>
              <a:lumOff val="60000"/>
            </a:schemeClr>
          </a:solid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2367" tIns="31183" rIns="62367" bIns="31183" numCol="1" spcCol="0" rtlCol="0" fromWordArt="0" anchor="t" anchorCtr="0" forceAA="0" compatLnSpc="1">
            <a:prstTxWarp prst="textNoShape">
              <a:avLst/>
            </a:prstTxWarp>
            <a:noAutofit/>
          </a:bodyPr>
          <a:lstStyle/>
          <a:p>
            <a:pPr algn="just">
              <a:lnSpc>
                <a:spcPct val="107000"/>
              </a:lnSpc>
              <a:spcAft>
                <a:spcPts val="546"/>
              </a:spcAft>
            </a:pPr>
            <a:r>
              <a:rPr lang="en-US" sz="1600" b="1" dirty="0">
                <a:solidFill>
                  <a:prstClr val="black"/>
                </a:solidFill>
                <a:ea typeface="Calibri"/>
                <a:cs typeface="Times New Roman"/>
              </a:rPr>
              <a:t>6a.</a:t>
            </a:r>
            <a:r>
              <a:rPr lang="en-US" sz="1600" dirty="0">
                <a:solidFill>
                  <a:prstClr val="black"/>
                </a:solidFill>
                <a:ea typeface="Calibri"/>
                <a:cs typeface="Times New Roman"/>
              </a:rPr>
              <a:t> Quality of project submitted by the ULB under </a:t>
            </a:r>
            <a:r>
              <a:rPr lang="en-US" sz="1600" b="1" dirty="0">
                <a:solidFill>
                  <a:prstClr val="black"/>
                </a:solidFill>
                <a:ea typeface="Calibri"/>
                <a:cs typeface="Times New Roman"/>
              </a:rPr>
              <a:t>‘Innovation &amp; Best Practices’ </a:t>
            </a:r>
            <a:r>
              <a:rPr lang="en-US" sz="1600" dirty="0">
                <a:solidFill>
                  <a:prstClr val="black"/>
                </a:solidFill>
                <a:ea typeface="Calibri"/>
                <a:cs typeface="Times New Roman"/>
              </a:rPr>
              <a:t>among the areas – </a:t>
            </a:r>
            <a:r>
              <a:rPr lang="en-US" sz="1600" b="1" dirty="0">
                <a:solidFill>
                  <a:prstClr val="black"/>
                </a:solidFill>
                <a:ea typeface="Calibri"/>
                <a:cs typeface="Times New Roman"/>
              </a:rPr>
              <a:t>Solid/Liquid Waste Management</a:t>
            </a:r>
            <a:r>
              <a:rPr lang="en-US" sz="1600" dirty="0">
                <a:solidFill>
                  <a:prstClr val="black"/>
                </a:solidFill>
                <a:ea typeface="Calibri"/>
                <a:cs typeface="Times New Roman"/>
              </a:rPr>
              <a:t>, </a:t>
            </a:r>
            <a:r>
              <a:rPr lang="en-US" sz="1600" b="1" dirty="0" err="1">
                <a:solidFill>
                  <a:prstClr val="black"/>
                </a:solidFill>
                <a:ea typeface="Calibri"/>
                <a:cs typeface="Times New Roman"/>
              </a:rPr>
              <a:t>Behaviour</a:t>
            </a:r>
            <a:r>
              <a:rPr lang="en-US" sz="1600" b="1" dirty="0">
                <a:solidFill>
                  <a:prstClr val="black"/>
                </a:solidFill>
                <a:ea typeface="Calibri"/>
                <a:cs typeface="Times New Roman"/>
              </a:rPr>
              <a:t> Change, sustainable sanitation, </a:t>
            </a:r>
            <a:r>
              <a:rPr lang="en-US" sz="1600" b="1" dirty="0">
                <a:solidFill>
                  <a:schemeClr val="tx1"/>
                </a:solidFill>
                <a:ea typeface="Calibri"/>
                <a:cs typeface="Times New Roman"/>
              </a:rPr>
              <a:t>Informal Workers </a:t>
            </a:r>
            <a:r>
              <a:rPr lang="en-US" sz="1600" dirty="0">
                <a:solidFill>
                  <a:prstClr val="black"/>
                </a:solidFill>
                <a:ea typeface="Calibri"/>
                <a:cs typeface="Times New Roman"/>
              </a:rPr>
              <a:t>or interventions contributing to proven improvement in </a:t>
            </a:r>
            <a:r>
              <a:rPr lang="en-US" sz="1600" b="1" dirty="0">
                <a:solidFill>
                  <a:prstClr val="black"/>
                </a:solidFill>
                <a:ea typeface="Calibri"/>
                <a:cs typeface="Times New Roman"/>
              </a:rPr>
              <a:t>air quality, water conservation, used-water treatment </a:t>
            </a:r>
            <a:r>
              <a:rPr lang="en-US" sz="1600" dirty="0">
                <a:solidFill>
                  <a:prstClr val="black"/>
                </a:solidFill>
                <a:ea typeface="Calibri"/>
                <a:cs typeface="Times New Roman"/>
              </a:rPr>
              <a:t>and its </a:t>
            </a:r>
            <a:r>
              <a:rPr lang="en-US" sz="1600" b="1" dirty="0">
                <a:solidFill>
                  <a:prstClr val="black"/>
                </a:solidFill>
                <a:ea typeface="Calibri"/>
                <a:cs typeface="Times New Roman"/>
              </a:rPr>
              <a:t>re-use</a:t>
            </a:r>
            <a:r>
              <a:rPr lang="en-US" sz="1600" dirty="0">
                <a:solidFill>
                  <a:prstClr val="black"/>
                </a:solidFill>
                <a:ea typeface="Calibri"/>
                <a:cs typeface="Times New Roman"/>
              </a:rPr>
              <a:t> or</a:t>
            </a:r>
            <a:r>
              <a:rPr lang="en-US" sz="1600" b="1" dirty="0">
                <a:solidFill>
                  <a:prstClr val="black"/>
                </a:solidFill>
                <a:ea typeface="Calibri"/>
                <a:cs typeface="Times New Roman"/>
              </a:rPr>
              <a:t> storm water management, efficient de-sludging/sewer cleaning operations etc.. All Innovations must be uploaded on SS-2023 portal by </a:t>
            </a:r>
            <a:r>
              <a:rPr lang="en-US" sz="1600" b="1" dirty="0">
                <a:solidFill>
                  <a:srgbClr val="FF0000"/>
                </a:solidFill>
                <a:ea typeface="Calibri"/>
                <a:cs typeface="Times New Roman"/>
              </a:rPr>
              <a:t>31</a:t>
            </a:r>
            <a:r>
              <a:rPr lang="en-US" sz="1600" b="1" baseline="30000" dirty="0">
                <a:solidFill>
                  <a:srgbClr val="FF0000"/>
                </a:solidFill>
                <a:ea typeface="Calibri"/>
                <a:cs typeface="Times New Roman"/>
              </a:rPr>
              <a:t>st</a:t>
            </a:r>
            <a:r>
              <a:rPr lang="en-US" sz="1600" b="1" dirty="0">
                <a:solidFill>
                  <a:srgbClr val="FF0000"/>
                </a:solidFill>
                <a:ea typeface="Calibri"/>
                <a:cs typeface="Times New Roman"/>
              </a:rPr>
              <a:t> March 2023.</a:t>
            </a:r>
            <a:endParaRPr lang="en-US" sz="1600" b="1" dirty="0">
              <a:solidFill>
                <a:prstClr val="black"/>
              </a:solidFill>
              <a:ea typeface="Calibri"/>
              <a:cs typeface="Times New Roman"/>
            </a:endParaRPr>
          </a:p>
          <a:p>
            <a:pPr algn="just">
              <a:lnSpc>
                <a:spcPct val="107000"/>
              </a:lnSpc>
              <a:spcAft>
                <a:spcPts val="546"/>
              </a:spcAft>
            </a:pPr>
            <a:endParaRPr lang="en-SG" sz="1600" dirty="0">
              <a:solidFill>
                <a:prstClr val="black"/>
              </a:solidFill>
              <a:ea typeface="Calibri"/>
              <a:cs typeface="Times New Roman"/>
            </a:endParaRPr>
          </a:p>
        </p:txBody>
      </p:sp>
      <p:sp>
        <p:nvSpPr>
          <p:cNvPr id="6" name="Rounded Rectangle 5"/>
          <p:cNvSpPr/>
          <p:nvPr/>
        </p:nvSpPr>
        <p:spPr>
          <a:xfrm>
            <a:off x="10875512" y="34577"/>
            <a:ext cx="1296083" cy="103652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7" tIns="31183" rIns="62367" bIns="31183" numCol="1" spcCol="0" rtlCol="0" fromWordArt="0" anchor="ctr" anchorCtr="0" forceAA="0" compatLnSpc="1">
            <a:prstTxWarp prst="textNoShape">
              <a:avLst/>
            </a:prstTxWarp>
            <a:noAutofit/>
          </a:bodyPr>
          <a:lstStyle/>
          <a:p>
            <a:pPr algn="ctr">
              <a:lnSpc>
                <a:spcPct val="107000"/>
              </a:lnSpc>
            </a:pPr>
            <a:r>
              <a:rPr lang="en-US" sz="2800" b="1" dirty="0">
                <a:solidFill>
                  <a:schemeClr val="bg1"/>
                </a:solidFill>
                <a:latin typeface="Arial"/>
                <a:ea typeface="Calibri"/>
                <a:cs typeface="Times New Roman"/>
              </a:rPr>
              <a:t>Marks</a:t>
            </a:r>
          </a:p>
          <a:p>
            <a:pPr algn="ctr">
              <a:lnSpc>
                <a:spcPct val="107000"/>
              </a:lnSpc>
            </a:pPr>
            <a:r>
              <a:rPr lang="en-US" sz="2800" b="1" dirty="0">
                <a:solidFill>
                  <a:schemeClr val="bg1"/>
                </a:solidFill>
                <a:latin typeface="Arial"/>
                <a:ea typeface="Calibri"/>
                <a:cs typeface="Times New Roman"/>
              </a:rPr>
              <a:t>75</a:t>
            </a:r>
            <a:endParaRPr lang="en-SG" sz="900" dirty="0">
              <a:solidFill>
                <a:schemeClr val="bg1"/>
              </a:solidFill>
              <a:ea typeface="Calibri"/>
              <a:cs typeface="Times New Roman"/>
            </a:endParaRPr>
          </a:p>
        </p:txBody>
      </p:sp>
      <p:sp>
        <p:nvSpPr>
          <p:cNvPr id="8" name="Rounded Rectangle 7"/>
          <p:cNvSpPr/>
          <p:nvPr/>
        </p:nvSpPr>
        <p:spPr>
          <a:xfrm>
            <a:off x="43539" y="4928"/>
            <a:ext cx="10787746" cy="519196"/>
          </a:xfrm>
          <a:prstGeom prst="roundRect">
            <a:avLst/>
          </a:prstGeom>
          <a:solidFill>
            <a:srgbClr val="CB314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72" b="1" dirty="0"/>
              <a:t>‘Innovation &amp; Best Practices’ </a:t>
            </a:r>
            <a:r>
              <a:rPr lang="en-US" sz="3172" dirty="0"/>
              <a:t>by ULB</a:t>
            </a:r>
          </a:p>
        </p:txBody>
      </p:sp>
      <p:graphicFrame>
        <p:nvGraphicFramePr>
          <p:cNvPr id="10" name="object 7">
            <a:extLst>
              <a:ext uri="{FF2B5EF4-FFF2-40B4-BE49-F238E27FC236}">
                <a16:creationId xmlns:a16="http://schemas.microsoft.com/office/drawing/2014/main" id="{C31E18BE-DD91-4878-8DC7-CB2EC3001A25}"/>
              </a:ext>
            </a:extLst>
          </p:cNvPr>
          <p:cNvGraphicFramePr>
            <a:graphicFrameLocks noGrp="1"/>
          </p:cNvGraphicFramePr>
          <p:nvPr>
            <p:extLst>
              <p:ext uri="{D42A27DB-BD31-4B8C-83A1-F6EECF244321}">
                <p14:modId xmlns:p14="http://schemas.microsoft.com/office/powerpoint/2010/main" val="521464411"/>
              </p:ext>
            </p:extLst>
          </p:nvPr>
        </p:nvGraphicFramePr>
        <p:xfrm>
          <a:off x="7032171" y="1903384"/>
          <a:ext cx="5106084" cy="3868325"/>
        </p:xfrm>
        <a:graphic>
          <a:graphicData uri="http://schemas.openxmlformats.org/drawingml/2006/table">
            <a:tbl>
              <a:tblPr firstRow="1" bandRow="1">
                <a:tableStyleId>{1FECB4D8-DB02-4DC6-A0A2-4F2EBAE1DC90}</a:tableStyleId>
              </a:tblPr>
              <a:tblGrid>
                <a:gridCol w="4200904">
                  <a:extLst>
                    <a:ext uri="{9D8B030D-6E8A-4147-A177-3AD203B41FA5}">
                      <a16:colId xmlns:a16="http://schemas.microsoft.com/office/drawing/2014/main" val="20000"/>
                    </a:ext>
                  </a:extLst>
                </a:gridCol>
                <a:gridCol w="905180">
                  <a:extLst>
                    <a:ext uri="{9D8B030D-6E8A-4147-A177-3AD203B41FA5}">
                      <a16:colId xmlns:a16="http://schemas.microsoft.com/office/drawing/2014/main" val="20001"/>
                    </a:ext>
                  </a:extLst>
                </a:gridCol>
              </a:tblGrid>
              <a:tr h="1073923">
                <a:tc>
                  <a:txBody>
                    <a:bodyPr/>
                    <a:lstStyle/>
                    <a:p>
                      <a:pPr>
                        <a:lnSpc>
                          <a:spcPct val="100000"/>
                        </a:lnSpc>
                      </a:pPr>
                      <a:r>
                        <a:rPr lang="en-US" sz="1800" dirty="0"/>
                        <a:t>Scheme of Marking</a:t>
                      </a:r>
                      <a:endParaRPr sz="1800" dirty="0">
                        <a:latin typeface="Arial"/>
                        <a:cs typeface="Arial"/>
                      </a:endParaRPr>
                    </a:p>
                  </a:txBody>
                  <a:tcPr marL="0" marR="0" marT="0" marB="0">
                    <a:solidFill>
                      <a:srgbClr val="F88792"/>
                    </a:solidFill>
                  </a:tcPr>
                </a:tc>
                <a:tc>
                  <a:txBody>
                    <a:bodyPr/>
                    <a:lstStyle/>
                    <a:p>
                      <a:pPr marL="60325" indent="0" algn="ctr">
                        <a:lnSpc>
                          <a:spcPct val="100000"/>
                        </a:lnSpc>
                      </a:pPr>
                      <a:r>
                        <a:rPr lang="en-US" sz="1800" dirty="0"/>
                        <a:t>Max.</a:t>
                      </a:r>
                      <a:r>
                        <a:rPr lang="en-US" sz="1800" baseline="0" dirty="0"/>
                        <a:t> Marks</a:t>
                      </a:r>
                      <a:endParaRPr sz="1800" dirty="0">
                        <a:latin typeface="Arial"/>
                        <a:cs typeface="Arial"/>
                      </a:endParaRPr>
                    </a:p>
                  </a:txBody>
                  <a:tcPr marL="0" marR="0" marT="0" marB="0">
                    <a:solidFill>
                      <a:srgbClr val="F88792"/>
                    </a:solidFill>
                  </a:tcPr>
                </a:tc>
                <a:extLst>
                  <a:ext uri="{0D108BD9-81ED-4DB2-BD59-A6C34878D82A}">
                    <a16:rowId xmlns:a16="http://schemas.microsoft.com/office/drawing/2014/main" val="10000"/>
                  </a:ext>
                </a:extLst>
              </a:tr>
              <a:tr h="634481">
                <a:tc>
                  <a:txBody>
                    <a:bodyPr/>
                    <a:lstStyle/>
                    <a:p>
                      <a:pPr marL="0" indent="122238">
                        <a:lnSpc>
                          <a:spcPct val="100000"/>
                        </a:lnSpc>
                      </a:pPr>
                      <a:r>
                        <a:rPr lang="en-US" sz="1600" dirty="0">
                          <a:latin typeface="Arial"/>
                          <a:cs typeface="Arial"/>
                        </a:rPr>
                        <a:t>Implementation</a:t>
                      </a:r>
                      <a:endParaRPr sz="1600" dirty="0">
                        <a:latin typeface="Arial"/>
                        <a:cs typeface="Arial"/>
                      </a:endParaRPr>
                    </a:p>
                  </a:txBody>
                  <a:tcPr marL="0" marR="0" marT="0" marB="0"/>
                </a:tc>
                <a:tc>
                  <a:txBody>
                    <a:bodyPr/>
                    <a:lstStyle/>
                    <a:p>
                      <a:pPr marL="1905" algn="ctr">
                        <a:lnSpc>
                          <a:spcPct val="100000"/>
                        </a:lnSpc>
                      </a:pPr>
                      <a:r>
                        <a:rPr lang="en-US" sz="1600" dirty="0">
                          <a:latin typeface="Calibri"/>
                          <a:cs typeface="Calibri"/>
                        </a:rPr>
                        <a:t>20</a:t>
                      </a:r>
                      <a:endParaRPr sz="1600" dirty="0">
                        <a:latin typeface="Calibri"/>
                        <a:cs typeface="Calibri"/>
                      </a:endParaRPr>
                    </a:p>
                  </a:txBody>
                  <a:tcPr marL="0" marR="0" marT="0" marB="0"/>
                </a:tc>
                <a:extLst>
                  <a:ext uri="{0D108BD9-81ED-4DB2-BD59-A6C34878D82A}">
                    <a16:rowId xmlns:a16="http://schemas.microsoft.com/office/drawing/2014/main" val="10001"/>
                  </a:ext>
                </a:extLst>
              </a:tr>
              <a:tr h="615628">
                <a:tc>
                  <a:txBody>
                    <a:bodyPr/>
                    <a:lstStyle/>
                    <a:p>
                      <a:pPr marL="122238" marR="0" indent="0" algn="l" defTabSz="456932" rtl="0" eaLnBrk="1" fontAlgn="auto" latinLnBrk="0" hangingPunct="1">
                        <a:lnSpc>
                          <a:spcPct val="100000"/>
                        </a:lnSpc>
                        <a:spcBef>
                          <a:spcPts val="0"/>
                        </a:spcBef>
                        <a:spcAft>
                          <a:spcPts val="0"/>
                        </a:spcAft>
                        <a:buClrTx/>
                        <a:buSzTx/>
                        <a:buFontTx/>
                        <a:buNone/>
                        <a:tabLst/>
                        <a:defRPr/>
                      </a:pPr>
                      <a:r>
                        <a:rPr lang="en-US" sz="1600" dirty="0">
                          <a:latin typeface="Arial"/>
                          <a:cs typeface="Arial"/>
                        </a:rPr>
                        <a:t>Novelty (Is</a:t>
                      </a:r>
                      <a:r>
                        <a:rPr lang="en-US" sz="1600" baseline="0" dirty="0">
                          <a:latin typeface="Arial"/>
                          <a:cs typeface="Arial"/>
                        </a:rPr>
                        <a:t> your idea original or unique?)</a:t>
                      </a:r>
                      <a:endParaRPr lang="en-US" sz="1600" dirty="0">
                        <a:latin typeface="Arial"/>
                        <a:cs typeface="Arial"/>
                      </a:endParaRPr>
                    </a:p>
                  </a:txBody>
                  <a:tcPr marL="0" marR="0" marT="0" marB="0"/>
                </a:tc>
                <a:tc>
                  <a:txBody>
                    <a:bodyPr/>
                    <a:lstStyle/>
                    <a:p>
                      <a:pPr marL="1905" algn="ctr">
                        <a:lnSpc>
                          <a:spcPct val="100000"/>
                        </a:lnSpc>
                      </a:pPr>
                      <a:r>
                        <a:rPr lang="en-US" sz="1600" dirty="0">
                          <a:latin typeface="Calibri"/>
                          <a:cs typeface="Calibri"/>
                        </a:rPr>
                        <a:t>10</a:t>
                      </a:r>
                      <a:endParaRPr sz="1600" dirty="0">
                        <a:latin typeface="Calibri"/>
                        <a:cs typeface="Calibri"/>
                      </a:endParaRPr>
                    </a:p>
                  </a:txBody>
                  <a:tcPr marL="0" marR="0" marT="0" marB="0"/>
                </a:tc>
                <a:extLst>
                  <a:ext uri="{0D108BD9-81ED-4DB2-BD59-A6C34878D82A}">
                    <a16:rowId xmlns:a16="http://schemas.microsoft.com/office/drawing/2014/main" val="10002"/>
                  </a:ext>
                </a:extLst>
              </a:tr>
              <a:tr h="521720">
                <a:tc>
                  <a:txBody>
                    <a:bodyPr/>
                    <a:lstStyle/>
                    <a:p>
                      <a:pPr marL="0" indent="122238">
                        <a:lnSpc>
                          <a:spcPct val="100000"/>
                        </a:lnSpc>
                      </a:pPr>
                      <a:r>
                        <a:rPr lang="en-US" sz="1600" dirty="0">
                          <a:latin typeface="Arial"/>
                          <a:cs typeface="Arial"/>
                        </a:rPr>
                        <a:t>Scalability</a:t>
                      </a:r>
                      <a:endParaRPr sz="1600" dirty="0">
                        <a:latin typeface="Arial"/>
                        <a:cs typeface="Arial"/>
                      </a:endParaRPr>
                    </a:p>
                  </a:txBody>
                  <a:tcPr marL="0" marR="0" marT="0" marB="0"/>
                </a:tc>
                <a:tc>
                  <a:txBody>
                    <a:bodyPr/>
                    <a:lstStyle/>
                    <a:p>
                      <a:pPr marL="1905" algn="ctr">
                        <a:lnSpc>
                          <a:spcPct val="100000"/>
                        </a:lnSpc>
                      </a:pPr>
                      <a:r>
                        <a:rPr lang="en-US" sz="1600" dirty="0">
                          <a:latin typeface="Calibri"/>
                          <a:cs typeface="Calibri"/>
                        </a:rPr>
                        <a:t>10</a:t>
                      </a:r>
                      <a:endParaRPr sz="1600" dirty="0">
                        <a:latin typeface="Calibri"/>
                        <a:cs typeface="Calibri"/>
                      </a:endParaRPr>
                    </a:p>
                  </a:txBody>
                  <a:tcPr marL="0" marR="0" marT="0" marB="0"/>
                </a:tc>
                <a:extLst>
                  <a:ext uri="{0D108BD9-81ED-4DB2-BD59-A6C34878D82A}">
                    <a16:rowId xmlns:a16="http://schemas.microsoft.com/office/drawing/2014/main" val="10003"/>
                  </a:ext>
                </a:extLst>
              </a:tr>
              <a:tr h="500853">
                <a:tc>
                  <a:txBody>
                    <a:bodyPr/>
                    <a:lstStyle/>
                    <a:p>
                      <a:pPr marL="0" indent="168275">
                        <a:lnSpc>
                          <a:spcPct val="100000"/>
                        </a:lnSpc>
                      </a:pPr>
                      <a:r>
                        <a:rPr lang="en-US" sz="1600" dirty="0">
                          <a:latin typeface="Arial"/>
                          <a:cs typeface="Arial"/>
                        </a:rPr>
                        <a:t>Financial Sustainability</a:t>
                      </a:r>
                      <a:endParaRPr sz="1600" dirty="0">
                        <a:latin typeface="Arial"/>
                        <a:cs typeface="Arial"/>
                      </a:endParaRPr>
                    </a:p>
                  </a:txBody>
                  <a:tcPr marL="0" marR="0" marT="0" marB="0"/>
                </a:tc>
                <a:tc>
                  <a:txBody>
                    <a:bodyPr/>
                    <a:lstStyle/>
                    <a:p>
                      <a:pPr marL="1905" algn="ctr">
                        <a:lnSpc>
                          <a:spcPct val="100000"/>
                        </a:lnSpc>
                      </a:pPr>
                      <a:r>
                        <a:rPr lang="en-US" sz="1600" dirty="0">
                          <a:latin typeface="Calibri"/>
                          <a:cs typeface="Calibri"/>
                        </a:rPr>
                        <a:t>15</a:t>
                      </a:r>
                      <a:endParaRPr sz="1600" dirty="0">
                        <a:latin typeface="Calibri"/>
                        <a:cs typeface="Calibri"/>
                      </a:endParaRPr>
                    </a:p>
                  </a:txBody>
                  <a:tcPr marL="0" marR="0" marT="0" marB="0"/>
                </a:tc>
                <a:extLst>
                  <a:ext uri="{0D108BD9-81ED-4DB2-BD59-A6C34878D82A}">
                    <a16:rowId xmlns:a16="http://schemas.microsoft.com/office/drawing/2014/main" val="10004"/>
                  </a:ext>
                </a:extLst>
              </a:tr>
              <a:tr h="521720">
                <a:tc>
                  <a:txBody>
                    <a:bodyPr/>
                    <a:lstStyle/>
                    <a:p>
                      <a:pPr marL="0" indent="122238"/>
                      <a:r>
                        <a:rPr lang="en-US" sz="1600" dirty="0">
                          <a:latin typeface="Arial"/>
                          <a:cs typeface="Arial"/>
                        </a:rPr>
                        <a:t>Impact</a:t>
                      </a:r>
                    </a:p>
                  </a:txBody>
                  <a:tcPr marL="0" marR="0" marT="0" marB="0"/>
                </a:tc>
                <a:tc>
                  <a:txBody>
                    <a:bodyPr/>
                    <a:lstStyle/>
                    <a:p>
                      <a:pPr marL="1270" algn="ctr">
                        <a:lnSpc>
                          <a:spcPct val="100000"/>
                        </a:lnSpc>
                      </a:pPr>
                      <a:r>
                        <a:rPr lang="en-US" sz="1600" dirty="0">
                          <a:latin typeface="Calibri"/>
                          <a:cs typeface="Calibri"/>
                        </a:rPr>
                        <a:t>20</a:t>
                      </a:r>
                      <a:endParaRPr sz="1600" dirty="0">
                        <a:latin typeface="Calibri"/>
                        <a:cs typeface="Calibri"/>
                      </a:endParaRPr>
                    </a:p>
                  </a:txBody>
                  <a:tcPr marL="0" marR="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24747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228">
              <a:solidFill>
                <a:prstClr val="black"/>
              </a:solidFill>
            </a:endParaRPr>
          </a:p>
        </p:txBody>
      </p:sp>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8" name="Rounded Rectangle 7"/>
          <p:cNvSpPr/>
          <p:nvPr/>
        </p:nvSpPr>
        <p:spPr>
          <a:xfrm>
            <a:off x="15393" y="896033"/>
            <a:ext cx="12154379" cy="1313766"/>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b="1" dirty="0">
                <a:solidFill>
                  <a:srgbClr val="000000"/>
                </a:solidFill>
                <a:ea typeface="Calibri"/>
                <a:cs typeface="Arial"/>
              </a:rPr>
              <a:t>6 b.  Swachh Technology </a:t>
            </a:r>
            <a:r>
              <a:rPr lang="en-US" b="1" dirty="0">
                <a:solidFill>
                  <a:schemeClr val="tx1"/>
                </a:solidFill>
                <a:ea typeface="Calibri"/>
                <a:cs typeface="Arial"/>
              </a:rPr>
              <a:t>Challenge : </a:t>
            </a:r>
            <a:r>
              <a:rPr lang="en-US" dirty="0">
                <a:solidFill>
                  <a:schemeClr val="tx1"/>
                </a:solidFill>
                <a:ea typeface="Calibri"/>
                <a:cs typeface="Arial"/>
              </a:rPr>
              <a:t>Whether ULB has facilitated conducting Swachh Technology Challenge inviting entries from citizens, NGOs and any other citizens groups etc., to come up with solutions in the areas of social inclusion, Zero Dump (SWM), Plastic Waste Management, Transparency (Digital enablement) for helping the city in efficient SBM operations</a:t>
            </a:r>
            <a:endParaRPr lang="en-US" b="1" dirty="0">
              <a:solidFill>
                <a:srgbClr val="FF0000"/>
              </a:solidFill>
              <a:ea typeface="Calibri"/>
              <a:cs typeface="Arial"/>
            </a:endParaRPr>
          </a:p>
        </p:txBody>
      </p:sp>
      <p:sp>
        <p:nvSpPr>
          <p:cNvPr id="10" name="TextBox 9">
            <a:extLst>
              <a:ext uri="{FF2B5EF4-FFF2-40B4-BE49-F238E27FC236}">
                <a16:creationId xmlns:a16="http://schemas.microsoft.com/office/drawing/2014/main" id="{21D7912F-BA1B-4214-A46F-BF329C7D968F}"/>
              </a:ext>
            </a:extLst>
          </p:cNvPr>
          <p:cNvSpPr txBox="1"/>
          <p:nvPr/>
        </p:nvSpPr>
        <p:spPr>
          <a:xfrm>
            <a:off x="-22578" y="2209800"/>
            <a:ext cx="12214578" cy="1213975"/>
          </a:xfrm>
          <a:prstGeom prst="rect">
            <a:avLst/>
          </a:prstGeom>
          <a:solidFill>
            <a:schemeClr val="bg1">
              <a:lumMod val="75000"/>
            </a:schemeClr>
          </a:solidFill>
        </p:spPr>
        <p:txBody>
          <a:bodyPr wrap="square" lIns="88699" tIns="44349" rIns="88699" bIns="44349" rtlCol="0">
            <a:noAutofit/>
          </a:bodyPr>
          <a:lstStyle/>
          <a:p>
            <a:pPr marL="285750" indent="-285750">
              <a:buFont typeface="Arial" panose="020B0604020202020204" pitchFamily="34" charset="0"/>
              <a:buChar char="•"/>
            </a:pPr>
            <a:r>
              <a:rPr lang="en-SG" dirty="0">
                <a:solidFill>
                  <a:prstClr val="black"/>
                </a:solidFill>
                <a:ea typeface="Times New Roman"/>
                <a:cs typeface="Mangal"/>
              </a:rPr>
              <a:t>This indicator would assess the ULB’s efforts to engage Citizens/NGOs in seeking solutions through an open challenge.  </a:t>
            </a:r>
            <a:r>
              <a:rPr lang="en-SG" b="1" dirty="0">
                <a:solidFill>
                  <a:prstClr val="black"/>
                </a:solidFill>
                <a:ea typeface="Times New Roman"/>
                <a:cs typeface="Mangal"/>
              </a:rPr>
              <a:t>MoHUA will design the evaluation methodology for the Challenge</a:t>
            </a:r>
            <a:r>
              <a:rPr lang="en-SG" dirty="0">
                <a:solidFill>
                  <a:prstClr val="black"/>
                </a:solidFill>
                <a:ea typeface="Times New Roman"/>
                <a:cs typeface="Mangal"/>
              </a:rPr>
              <a:t>. The Challenge should be completed by </a:t>
            </a:r>
            <a:r>
              <a:rPr lang="en-SG" b="1" dirty="0">
                <a:solidFill>
                  <a:prstClr val="black"/>
                </a:solidFill>
                <a:ea typeface="Times New Roman"/>
                <a:cs typeface="Mangal"/>
              </a:rPr>
              <a:t>30</a:t>
            </a:r>
            <a:r>
              <a:rPr lang="en-SG" b="1" baseline="30000" dirty="0">
                <a:solidFill>
                  <a:prstClr val="black"/>
                </a:solidFill>
                <a:ea typeface="Times New Roman"/>
                <a:cs typeface="Mangal"/>
              </a:rPr>
              <a:t>th</a:t>
            </a:r>
            <a:r>
              <a:rPr lang="en-SG" b="1" dirty="0">
                <a:solidFill>
                  <a:prstClr val="black"/>
                </a:solidFill>
                <a:ea typeface="Times New Roman"/>
                <a:cs typeface="Mangal"/>
              </a:rPr>
              <a:t> November 2022 </a:t>
            </a:r>
            <a:r>
              <a:rPr lang="en-SG" dirty="0">
                <a:solidFill>
                  <a:prstClr val="black"/>
                </a:solidFill>
                <a:ea typeface="Times New Roman"/>
                <a:cs typeface="Mangal"/>
              </a:rPr>
              <a:t>and results to be declared </a:t>
            </a:r>
            <a:r>
              <a:rPr lang="en-SG" b="1" dirty="0">
                <a:solidFill>
                  <a:prstClr val="black"/>
                </a:solidFill>
                <a:ea typeface="Times New Roman"/>
                <a:cs typeface="Mangal"/>
              </a:rPr>
              <a:t>by 15</a:t>
            </a:r>
            <a:r>
              <a:rPr lang="en-SG" b="1" baseline="30000" dirty="0">
                <a:solidFill>
                  <a:prstClr val="black"/>
                </a:solidFill>
                <a:ea typeface="Times New Roman"/>
                <a:cs typeface="Mangal"/>
              </a:rPr>
              <a:t>th</a:t>
            </a:r>
            <a:r>
              <a:rPr lang="en-SG" b="1" dirty="0">
                <a:solidFill>
                  <a:prstClr val="black"/>
                </a:solidFill>
                <a:ea typeface="Times New Roman"/>
                <a:cs typeface="Mangal"/>
              </a:rPr>
              <a:t> December 2022</a:t>
            </a:r>
            <a:r>
              <a:rPr lang="en-SG" dirty="0">
                <a:solidFill>
                  <a:prstClr val="black"/>
                </a:solidFill>
                <a:ea typeface="Times New Roman"/>
                <a:cs typeface="Mangal"/>
              </a:rPr>
              <a:t>.  Details of entries to be maintained along with winning entries with reason/justification on winning the challenge.  Winning solution must be submitted for validation to State/UT. </a:t>
            </a:r>
          </a:p>
          <a:p>
            <a:pPr algn="just">
              <a:lnSpc>
                <a:spcPct val="107000"/>
              </a:lnSpc>
              <a:spcAft>
                <a:spcPts val="753"/>
              </a:spcAft>
            </a:pPr>
            <a:endParaRPr lang="en-SG" dirty="0">
              <a:solidFill>
                <a:srgbClr val="000000"/>
              </a:solidFill>
              <a:ea typeface="ＭＳ 明朝"/>
              <a:cs typeface="Times New Roman"/>
            </a:endParaRPr>
          </a:p>
        </p:txBody>
      </p:sp>
      <p:graphicFrame>
        <p:nvGraphicFramePr>
          <p:cNvPr id="16" name="Table 15">
            <a:extLst>
              <a:ext uri="{FF2B5EF4-FFF2-40B4-BE49-F238E27FC236}">
                <a16:creationId xmlns:a16="http://schemas.microsoft.com/office/drawing/2014/main" id="{F283DD5E-31AE-45E9-AF54-3A71CD34E55A}"/>
              </a:ext>
            </a:extLst>
          </p:cNvPr>
          <p:cNvGraphicFramePr>
            <a:graphicFrameLocks noGrp="1"/>
          </p:cNvGraphicFramePr>
          <p:nvPr>
            <p:extLst>
              <p:ext uri="{D42A27DB-BD31-4B8C-83A1-F6EECF244321}">
                <p14:modId xmlns:p14="http://schemas.microsoft.com/office/powerpoint/2010/main" val="4199916430"/>
              </p:ext>
            </p:extLst>
          </p:nvPr>
        </p:nvGraphicFramePr>
        <p:xfrm>
          <a:off x="2951748" y="3559798"/>
          <a:ext cx="9225030" cy="1122521"/>
        </p:xfrm>
        <a:graphic>
          <a:graphicData uri="http://schemas.openxmlformats.org/drawingml/2006/table">
            <a:tbl>
              <a:tblPr firstRow="1" bandRow="1">
                <a:tableStyleId>{9DCAF9ED-07DC-4A11-8D7F-57B35C25682E}</a:tableStyleId>
              </a:tblPr>
              <a:tblGrid>
                <a:gridCol w="8219678">
                  <a:extLst>
                    <a:ext uri="{9D8B030D-6E8A-4147-A177-3AD203B41FA5}">
                      <a16:colId xmlns:a16="http://schemas.microsoft.com/office/drawing/2014/main" val="20000"/>
                    </a:ext>
                  </a:extLst>
                </a:gridCol>
                <a:gridCol w="1005352">
                  <a:extLst>
                    <a:ext uri="{9D8B030D-6E8A-4147-A177-3AD203B41FA5}">
                      <a16:colId xmlns:a16="http://schemas.microsoft.com/office/drawing/2014/main" val="20001"/>
                    </a:ext>
                  </a:extLst>
                </a:gridCol>
              </a:tblGrid>
              <a:tr h="592759">
                <a:tc>
                  <a:txBody>
                    <a:bodyPr/>
                    <a:lstStyle/>
                    <a:p>
                      <a:r>
                        <a:rPr lang="en-US" sz="1600" dirty="0"/>
                        <a:t>Scheme of Marking</a:t>
                      </a:r>
                    </a:p>
                  </a:txBody>
                  <a:tcPr marL="85914" marR="85914" marT="42957" marB="42957"/>
                </a:tc>
                <a:tc>
                  <a:txBody>
                    <a:bodyPr/>
                    <a:lstStyle/>
                    <a:p>
                      <a:pPr algn="ctr"/>
                      <a:r>
                        <a:rPr lang="en-US" sz="1600" dirty="0"/>
                        <a:t>Marks 125</a:t>
                      </a:r>
                    </a:p>
                  </a:txBody>
                  <a:tcPr marL="85914" marR="85914" marT="42957" marB="42957"/>
                </a:tc>
                <a:extLst>
                  <a:ext uri="{0D108BD9-81ED-4DB2-BD59-A6C34878D82A}">
                    <a16:rowId xmlns:a16="http://schemas.microsoft.com/office/drawing/2014/main" val="10000"/>
                  </a:ext>
                </a:extLst>
              </a:tr>
              <a:tr h="529762">
                <a:tc>
                  <a:txBody>
                    <a:bodyPr/>
                    <a:lstStyle/>
                    <a:p>
                      <a:r>
                        <a:rPr lang="en-US" sz="1600" dirty="0"/>
                        <a:t>Evaluation criteria given in the next slide</a:t>
                      </a:r>
                    </a:p>
                  </a:txBody>
                  <a:tcPr marL="85914" marR="85914" marT="42957" marB="42957"/>
                </a:tc>
                <a:tc>
                  <a:txBody>
                    <a:bodyPr/>
                    <a:lstStyle/>
                    <a:p>
                      <a:pPr algn="ctr"/>
                      <a:endParaRPr lang="en-US" sz="1600" dirty="0"/>
                    </a:p>
                  </a:txBody>
                  <a:tcPr marL="85914" marR="85914" marT="42957" marB="42957"/>
                </a:tc>
                <a:extLst>
                  <a:ext uri="{0D108BD9-81ED-4DB2-BD59-A6C34878D82A}">
                    <a16:rowId xmlns:a16="http://schemas.microsoft.com/office/drawing/2014/main" val="10001"/>
                  </a:ext>
                </a:extLst>
              </a:tr>
            </a:tbl>
          </a:graphicData>
        </a:graphic>
      </p:graphicFrame>
      <p:pic>
        <p:nvPicPr>
          <p:cNvPr id="242690" name="Picture 2" descr="India's cleanest and dirtiest cities: Is yours among them ...">
            <a:extLst>
              <a:ext uri="{FF2B5EF4-FFF2-40B4-BE49-F238E27FC236}">
                <a16:creationId xmlns:a16="http://schemas.microsoft.com/office/drawing/2014/main" id="{712DC887-60FE-4384-B2F0-C177988B96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78" y="3423775"/>
            <a:ext cx="2879855" cy="20081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Flowchart: Process 10">
            <a:extLst>
              <a:ext uri="{FF2B5EF4-FFF2-40B4-BE49-F238E27FC236}">
                <a16:creationId xmlns:a16="http://schemas.microsoft.com/office/drawing/2014/main" id="{D18922B0-91E5-4BF5-BF9C-713DE8F5273D}"/>
              </a:ext>
            </a:extLst>
          </p:cNvPr>
          <p:cNvSpPr/>
          <p:nvPr/>
        </p:nvSpPr>
        <p:spPr>
          <a:xfrm>
            <a:off x="10886" y="5348104"/>
            <a:ext cx="12176776" cy="1509896"/>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rPr>
              <a:t>Note:</a:t>
            </a:r>
          </a:p>
          <a:p>
            <a:pPr marL="342900" indent="-342900" algn="just">
              <a:buAutoNum type="arabicPeriod"/>
            </a:pPr>
            <a:r>
              <a:rPr lang="en-US" dirty="0">
                <a:solidFill>
                  <a:schemeClr val="tx1"/>
                </a:solidFill>
              </a:rPr>
              <a:t>Contact details of all citizens attempted the challenge  along with solutions submitted to be maintained and uploaded.</a:t>
            </a:r>
          </a:p>
          <a:p>
            <a:pPr marL="342900" indent="-342900" algn="just">
              <a:buAutoNum type="arabicPeriod"/>
            </a:pPr>
            <a:r>
              <a:rPr lang="en-US" dirty="0">
                <a:solidFill>
                  <a:schemeClr val="tx1"/>
                </a:solidFill>
              </a:rPr>
              <a:t>Details of winning entry (solution) to be provided with reason being the best solution.</a:t>
            </a:r>
          </a:p>
          <a:p>
            <a:pPr marL="342900" indent="-342900" algn="just">
              <a:buAutoNum type="arabicPeriod"/>
            </a:pPr>
            <a:r>
              <a:rPr lang="en-US" b="1" dirty="0">
                <a:solidFill>
                  <a:schemeClr val="tx1"/>
                </a:solidFill>
              </a:rPr>
              <a:t>Solutions/Entries received </a:t>
            </a:r>
            <a:r>
              <a:rPr lang="en-US" dirty="0">
                <a:solidFill>
                  <a:schemeClr val="tx1"/>
                </a:solidFill>
              </a:rPr>
              <a:t>under this challenge</a:t>
            </a:r>
            <a:r>
              <a:rPr lang="en-US" b="1" dirty="0">
                <a:solidFill>
                  <a:schemeClr val="tx1"/>
                </a:solidFill>
              </a:rPr>
              <a:t>, cannot be claimed (again) </a:t>
            </a:r>
            <a:r>
              <a:rPr lang="en-US" dirty="0">
                <a:solidFill>
                  <a:schemeClr val="tx1"/>
                </a:solidFill>
              </a:rPr>
              <a:t>under</a:t>
            </a:r>
            <a:r>
              <a:rPr lang="en-US" b="1" dirty="0">
                <a:solidFill>
                  <a:schemeClr val="tx1"/>
                </a:solidFill>
              </a:rPr>
              <a:t> ‘Innovations &amp; Best Practices’ - Indicator No.6 </a:t>
            </a:r>
            <a:r>
              <a:rPr lang="en-US" dirty="0">
                <a:solidFill>
                  <a:schemeClr val="tx1"/>
                </a:solidFill>
              </a:rPr>
              <a:t>(under Citizen’s Voice).  </a:t>
            </a:r>
          </a:p>
        </p:txBody>
      </p:sp>
      <p:sp>
        <p:nvSpPr>
          <p:cNvPr id="12" name="Rounded Rectangle 3">
            <a:extLst>
              <a:ext uri="{FF2B5EF4-FFF2-40B4-BE49-F238E27FC236}">
                <a16:creationId xmlns:a16="http://schemas.microsoft.com/office/drawing/2014/main" id="{68F76435-4965-4D8E-913D-ADF1925D5E23}"/>
              </a:ext>
            </a:extLst>
          </p:cNvPr>
          <p:cNvSpPr/>
          <p:nvPr/>
        </p:nvSpPr>
        <p:spPr>
          <a:xfrm>
            <a:off x="11008426" y="30062"/>
            <a:ext cx="1168350" cy="79402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2000" b="1" dirty="0">
                <a:solidFill>
                  <a:schemeClr val="bg1"/>
                </a:solidFill>
                <a:latin typeface="Arial"/>
                <a:ea typeface="Calibri"/>
                <a:cs typeface="Times New Roman"/>
              </a:rPr>
              <a:t>Marks</a:t>
            </a:r>
          </a:p>
          <a:p>
            <a:pPr algn="ctr">
              <a:lnSpc>
                <a:spcPct val="107000"/>
              </a:lnSpc>
            </a:pPr>
            <a:r>
              <a:rPr lang="en-SG" sz="2000" b="1" dirty="0">
                <a:solidFill>
                  <a:schemeClr val="bg1"/>
                </a:solidFill>
                <a:ea typeface="Calibri"/>
                <a:cs typeface="Times New Roman"/>
              </a:rPr>
              <a:t>125</a:t>
            </a:r>
          </a:p>
        </p:txBody>
      </p:sp>
      <p:sp>
        <p:nvSpPr>
          <p:cNvPr id="13" name="Rounded Rectangle 7">
            <a:extLst>
              <a:ext uri="{FF2B5EF4-FFF2-40B4-BE49-F238E27FC236}">
                <a16:creationId xmlns:a16="http://schemas.microsoft.com/office/drawing/2014/main" id="{D71E071C-7BB9-4707-895C-C8F2307C1D01}"/>
              </a:ext>
            </a:extLst>
          </p:cNvPr>
          <p:cNvSpPr/>
          <p:nvPr/>
        </p:nvSpPr>
        <p:spPr>
          <a:xfrm>
            <a:off x="43539" y="4928"/>
            <a:ext cx="10787746" cy="819162"/>
          </a:xfrm>
          <a:prstGeom prst="roundRect">
            <a:avLst/>
          </a:prstGeom>
          <a:solidFill>
            <a:srgbClr val="CB314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72" b="1" dirty="0"/>
              <a:t>Swachh Technology Challenge</a:t>
            </a:r>
            <a:endParaRPr lang="en-US" sz="3172" dirty="0"/>
          </a:p>
        </p:txBody>
      </p:sp>
    </p:spTree>
    <p:extLst>
      <p:ext uri="{BB962C8B-B14F-4D97-AF65-F5344CB8AC3E}">
        <p14:creationId xmlns:p14="http://schemas.microsoft.com/office/powerpoint/2010/main" val="4067511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13" name="Rounded Rectangle 7">
            <a:extLst>
              <a:ext uri="{FF2B5EF4-FFF2-40B4-BE49-F238E27FC236}">
                <a16:creationId xmlns:a16="http://schemas.microsoft.com/office/drawing/2014/main" id="{D71E071C-7BB9-4707-895C-C8F2307C1D01}"/>
              </a:ext>
            </a:extLst>
          </p:cNvPr>
          <p:cNvSpPr/>
          <p:nvPr/>
        </p:nvSpPr>
        <p:spPr>
          <a:xfrm>
            <a:off x="0" y="0"/>
            <a:ext cx="12148461" cy="519196"/>
          </a:xfrm>
          <a:prstGeom prst="roundRect">
            <a:avLst/>
          </a:prstGeom>
          <a:solidFill>
            <a:srgbClr val="CB314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72" b="1" dirty="0"/>
              <a:t>Swachh Technology Challenge</a:t>
            </a:r>
            <a:endParaRPr lang="en-US" sz="3172" dirty="0"/>
          </a:p>
        </p:txBody>
      </p:sp>
      <p:graphicFrame>
        <p:nvGraphicFramePr>
          <p:cNvPr id="14" name="Table 4">
            <a:extLst>
              <a:ext uri="{FF2B5EF4-FFF2-40B4-BE49-F238E27FC236}">
                <a16:creationId xmlns:a16="http://schemas.microsoft.com/office/drawing/2014/main" id="{C1EC2348-7CA5-443E-9F72-78F389C4ED31}"/>
              </a:ext>
            </a:extLst>
          </p:cNvPr>
          <p:cNvGraphicFramePr>
            <a:graphicFrameLocks noGrp="1"/>
          </p:cNvGraphicFramePr>
          <p:nvPr>
            <p:extLst>
              <p:ext uri="{D42A27DB-BD31-4B8C-83A1-F6EECF244321}">
                <p14:modId xmlns:p14="http://schemas.microsoft.com/office/powerpoint/2010/main" val="2226556025"/>
              </p:ext>
            </p:extLst>
          </p:nvPr>
        </p:nvGraphicFramePr>
        <p:xfrm>
          <a:off x="431800" y="1554020"/>
          <a:ext cx="11328400" cy="5288394"/>
        </p:xfrm>
        <a:graphic>
          <a:graphicData uri="http://schemas.openxmlformats.org/drawingml/2006/table">
            <a:tbl>
              <a:tblPr firstRow="1" bandRow="1">
                <a:tableStyleId>{21E4AEA4-8DFA-4A89-87EB-49C32662AFE0}</a:tableStyleId>
              </a:tblPr>
              <a:tblGrid>
                <a:gridCol w="617618">
                  <a:extLst>
                    <a:ext uri="{9D8B030D-6E8A-4147-A177-3AD203B41FA5}">
                      <a16:colId xmlns:a16="http://schemas.microsoft.com/office/drawing/2014/main" val="3003266066"/>
                    </a:ext>
                  </a:extLst>
                </a:gridCol>
                <a:gridCol w="9084011">
                  <a:extLst>
                    <a:ext uri="{9D8B030D-6E8A-4147-A177-3AD203B41FA5}">
                      <a16:colId xmlns:a16="http://schemas.microsoft.com/office/drawing/2014/main" val="794826344"/>
                    </a:ext>
                  </a:extLst>
                </a:gridCol>
                <a:gridCol w="1626771">
                  <a:extLst>
                    <a:ext uri="{9D8B030D-6E8A-4147-A177-3AD203B41FA5}">
                      <a16:colId xmlns:a16="http://schemas.microsoft.com/office/drawing/2014/main" val="3882171049"/>
                    </a:ext>
                  </a:extLst>
                </a:gridCol>
              </a:tblGrid>
              <a:tr h="360520">
                <a:tc>
                  <a:txBody>
                    <a:bodyPr/>
                    <a:lstStyle/>
                    <a:p>
                      <a:pPr algn="ctr"/>
                      <a:r>
                        <a:rPr lang="en-US" sz="1800" dirty="0"/>
                        <a:t>#</a:t>
                      </a:r>
                      <a:endParaRPr lang="en-US" sz="1800" dirty="0">
                        <a:latin typeface="+mn-lt"/>
                        <a:cs typeface="Arial" panose="020B0604020202020204" pitchFamily="34" charset="0"/>
                      </a:endParaRPr>
                    </a:p>
                  </a:txBody>
                  <a:tcPr anchor="ctr"/>
                </a:tc>
                <a:tc>
                  <a:txBody>
                    <a:bodyPr/>
                    <a:lstStyle/>
                    <a:p>
                      <a:r>
                        <a:rPr lang="en-US" sz="1800" dirty="0"/>
                        <a:t>Scheme of Marking</a:t>
                      </a:r>
                      <a:endParaRPr lang="en-US" sz="1800" dirty="0">
                        <a:latin typeface="+mn-lt"/>
                        <a:cs typeface="Arial" panose="020B0604020202020204" pitchFamily="34" charset="0"/>
                      </a:endParaRPr>
                    </a:p>
                  </a:txBody>
                  <a:tcPr anchor="ctr"/>
                </a:tc>
                <a:tc>
                  <a:txBody>
                    <a:bodyPr/>
                    <a:lstStyle/>
                    <a:p>
                      <a:pPr algn="ctr"/>
                      <a:r>
                        <a:rPr lang="en-US" sz="1800" dirty="0"/>
                        <a:t>Marks (125)</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2527047452"/>
                  </a:ext>
                </a:extLst>
              </a:tr>
              <a:tr h="360520">
                <a:tc>
                  <a:txBody>
                    <a:bodyPr/>
                    <a:lstStyle/>
                    <a:p>
                      <a:pPr algn="ctr"/>
                      <a:r>
                        <a:rPr lang="en-US" sz="1800" dirty="0"/>
                        <a:t>1</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Whether ULB has constituted the committee/ Jury in the timeframe</a:t>
                      </a:r>
                      <a:endParaRPr lang="en-US" sz="1800" b="1" dirty="0">
                        <a:latin typeface="+mn-lt"/>
                        <a:cs typeface="Arial" panose="020B0604020202020204" pitchFamily="34" charset="0"/>
                      </a:endParaRPr>
                    </a:p>
                  </a:txBody>
                  <a:tcPr anchor="ctr"/>
                </a:tc>
                <a:tc>
                  <a:txBody>
                    <a:bodyPr/>
                    <a:lstStyle/>
                    <a:p>
                      <a:pPr algn="ctr"/>
                      <a:r>
                        <a:rPr lang="en-US" sz="1800" dirty="0"/>
                        <a:t>10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2598160692"/>
                  </a:ext>
                </a:extLst>
              </a:tr>
              <a:tr h="1171690">
                <a:tc>
                  <a:txBody>
                    <a:bodyPr/>
                    <a:lstStyle/>
                    <a:p>
                      <a:pPr algn="ctr"/>
                      <a:r>
                        <a:rPr lang="en-US" sz="1800" dirty="0"/>
                        <a:t>2</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Whether the ULB has popularized the challenge at city level via the following mediums/stakeholders: </a:t>
                      </a:r>
                      <a:r>
                        <a:rPr lang="en-US" sz="1800" dirty="0"/>
                        <a:t>(Note: a) </a:t>
                      </a:r>
                      <a:r>
                        <a:rPr lang="en-US" sz="1800" kern="1200" dirty="0">
                          <a:solidFill>
                            <a:schemeClr val="dk1"/>
                          </a:solidFill>
                          <a:effectLst/>
                        </a:rPr>
                        <a:t>Collaterals shared by MoHUA to be used. b) ULB to upload the events photos on the IEC module of </a:t>
                      </a:r>
                      <a:r>
                        <a:rPr lang="en-US" sz="1800" kern="1200" dirty="0" err="1">
                          <a:solidFill>
                            <a:schemeClr val="dk1"/>
                          </a:solidFill>
                          <a:effectLst/>
                        </a:rPr>
                        <a:t>Swachhatam</a:t>
                      </a:r>
                      <a:r>
                        <a:rPr lang="en-US" sz="1800" kern="1200" dirty="0">
                          <a:solidFill>
                            <a:schemeClr val="dk1"/>
                          </a:solidFill>
                          <a:effectLst/>
                        </a:rPr>
                        <a:t> platform, c) Citizen validation will be done.)</a:t>
                      </a:r>
                      <a:endParaRPr lang="en-US" sz="1800" i="1" kern="1200" dirty="0">
                        <a:solidFill>
                          <a:schemeClr val="dk1"/>
                        </a:solidFill>
                        <a:effectLst/>
                        <a:latin typeface="+mn-lt"/>
                        <a:ea typeface="+mn-ea"/>
                        <a:cs typeface="Arial" panose="020B0604020202020204" pitchFamily="34" charset="0"/>
                      </a:endParaRPr>
                    </a:p>
                  </a:txBody>
                  <a:tcPr anchor="ctr"/>
                </a:tc>
                <a:tc>
                  <a:txBody>
                    <a:bodyPr/>
                    <a:lstStyle/>
                    <a:p>
                      <a:pPr algn="ct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2286581685"/>
                  </a:ext>
                </a:extLst>
              </a:tr>
              <a:tr h="371168">
                <a:tc>
                  <a:txBody>
                    <a:bodyPr/>
                    <a:lstStyle/>
                    <a:p>
                      <a:pPr algn="r"/>
                      <a:r>
                        <a:rPr lang="en-US" sz="1800" dirty="0" err="1"/>
                        <a:t>i</a:t>
                      </a:r>
                      <a:r>
                        <a:rPr lang="en-US" sz="1800" dirty="0"/>
                        <a:t>)</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Social media campaigns/ mid-media engagement platforms</a:t>
                      </a:r>
                      <a:endParaRPr lang="en-US" sz="1800" dirty="0">
                        <a:latin typeface="+mn-lt"/>
                      </a:endParaRPr>
                    </a:p>
                  </a:txBody>
                  <a:tcPr anchor="ctr"/>
                </a:tc>
                <a:tc>
                  <a:txBody>
                    <a:bodyPr/>
                    <a:lstStyle/>
                    <a:p>
                      <a:pPr algn="ctr"/>
                      <a:r>
                        <a:rPr lang="en-US" sz="1800" dirty="0"/>
                        <a:t>10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1465965140"/>
                  </a:ext>
                </a:extLst>
              </a:tr>
              <a:tr h="630910">
                <a:tc>
                  <a:txBody>
                    <a:bodyPr/>
                    <a:lstStyle/>
                    <a:p>
                      <a:pPr algn="r"/>
                      <a:r>
                        <a:rPr lang="en-US" sz="1800" dirty="0"/>
                        <a:t>ii)</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Educational institutions/ technical institutions– by conducting workshops/ event/ any other means of dissemination (online/offline)</a:t>
                      </a:r>
                      <a:endParaRPr lang="en-US" sz="1800" kern="1200" dirty="0">
                        <a:solidFill>
                          <a:schemeClr val="dk1"/>
                        </a:solidFill>
                        <a:effectLst/>
                        <a:latin typeface="+mn-lt"/>
                      </a:endParaRPr>
                    </a:p>
                  </a:txBody>
                  <a:tcPr anchor="ctr"/>
                </a:tc>
                <a:tc>
                  <a:txBody>
                    <a:bodyPr/>
                    <a:lstStyle/>
                    <a:p>
                      <a:pPr algn="ctr"/>
                      <a:r>
                        <a:rPr lang="en-US" sz="1800" dirty="0"/>
                        <a:t>10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3429620620"/>
                  </a:ext>
                </a:extLst>
              </a:tr>
              <a:tr h="630910">
                <a:tc>
                  <a:txBody>
                    <a:bodyPr/>
                    <a:lstStyle/>
                    <a:p>
                      <a:pPr algn="r"/>
                      <a:r>
                        <a:rPr lang="en-US" sz="1800" dirty="0"/>
                        <a:t>iii)</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Chamber of Commerce or any other similar body or Local Business / Market Associations at City level</a:t>
                      </a:r>
                      <a:endParaRPr lang="en-US" sz="1800" kern="1200" dirty="0">
                        <a:solidFill>
                          <a:schemeClr val="dk1"/>
                        </a:solidFill>
                        <a:effectLst/>
                        <a:latin typeface="+mn-lt"/>
                      </a:endParaRPr>
                    </a:p>
                  </a:txBody>
                  <a:tcPr anchor="ctr"/>
                </a:tc>
                <a:tc>
                  <a:txBody>
                    <a:bodyPr/>
                    <a:lstStyle/>
                    <a:p>
                      <a:pPr algn="ctr"/>
                      <a:r>
                        <a:rPr lang="en-US" sz="1800" dirty="0"/>
                        <a:t>10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2232112726"/>
                  </a:ext>
                </a:extLst>
              </a:tr>
              <a:tr h="688816">
                <a:tc>
                  <a:txBody>
                    <a:bodyPr/>
                    <a:lstStyle/>
                    <a:p>
                      <a:pPr algn="r"/>
                      <a:r>
                        <a:rPr lang="en-US" sz="1800" dirty="0"/>
                        <a:t>iv)</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Citizen and Citizen groups, CBOs (RWAs, NGOs, Voluntary Organizations etc.) – by conducting workshops</a:t>
                      </a:r>
                      <a:r>
                        <a:rPr lang="en-US" sz="1800" kern="1200">
                          <a:solidFill>
                            <a:schemeClr val="dk1"/>
                          </a:solidFill>
                          <a:effectLst/>
                        </a:rPr>
                        <a:t>/  </a:t>
                      </a:r>
                      <a:r>
                        <a:rPr lang="en-US" sz="1800" kern="1200" dirty="0">
                          <a:solidFill>
                            <a:schemeClr val="dk1"/>
                          </a:solidFill>
                          <a:effectLst/>
                        </a:rPr>
                        <a:t>any other means of dissemination (online/offline)</a:t>
                      </a:r>
                      <a:endParaRPr lang="en-US" sz="1800" kern="1200" dirty="0">
                        <a:solidFill>
                          <a:schemeClr val="dk1"/>
                        </a:solidFill>
                        <a:effectLst/>
                        <a:latin typeface="+mn-lt"/>
                      </a:endParaRPr>
                    </a:p>
                  </a:txBody>
                  <a:tcPr anchor="ctr"/>
                </a:tc>
                <a:tc>
                  <a:txBody>
                    <a:bodyPr/>
                    <a:lstStyle/>
                    <a:p>
                      <a:pPr algn="ctr"/>
                      <a:r>
                        <a:rPr lang="en-US" sz="1800" dirty="0"/>
                        <a:t>10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2461075932"/>
                  </a:ext>
                </a:extLst>
              </a:tr>
              <a:tr h="1028010">
                <a:tc>
                  <a:txBody>
                    <a:bodyPr/>
                    <a:lstStyle/>
                    <a:p>
                      <a:pPr algn="ctr"/>
                      <a:r>
                        <a:rPr lang="en-US" sz="1800" dirty="0"/>
                        <a:t>3</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Whether the ULB has provided handholding support to the applicants (individuals/ organizations) during the application process/ at the time of seeking entries</a:t>
                      </a:r>
                      <a:endParaRPr lang="en-US" sz="1800" b="1" kern="1200" dirty="0">
                        <a:solidFill>
                          <a:schemeClr val="dk1"/>
                        </a:solidFill>
                        <a:effectLst/>
                        <a:latin typeface="+mn-lt"/>
                        <a:ea typeface="+mn-ea"/>
                        <a:cs typeface="+mn-cs"/>
                      </a:endParaRPr>
                    </a:p>
                  </a:txBody>
                  <a:tcPr anchor="ctr"/>
                </a:tc>
                <a:tc>
                  <a:txBody>
                    <a:bodyPr/>
                    <a:lstStyle/>
                    <a:p>
                      <a:pPr algn="ctr"/>
                      <a:r>
                        <a:rPr lang="en-US" sz="1800" dirty="0"/>
                        <a:t>20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3823938505"/>
                  </a:ext>
                </a:extLst>
              </a:tr>
            </a:tbl>
          </a:graphicData>
        </a:graphic>
      </p:graphicFrame>
      <p:sp>
        <p:nvSpPr>
          <p:cNvPr id="15" name="TextBox 14">
            <a:extLst>
              <a:ext uri="{FF2B5EF4-FFF2-40B4-BE49-F238E27FC236}">
                <a16:creationId xmlns:a16="http://schemas.microsoft.com/office/drawing/2014/main" id="{47083293-9A3E-4E98-9F43-F6C1A3A6F57C}"/>
              </a:ext>
            </a:extLst>
          </p:cNvPr>
          <p:cNvSpPr txBox="1"/>
          <p:nvPr/>
        </p:nvSpPr>
        <p:spPr>
          <a:xfrm>
            <a:off x="0" y="534493"/>
            <a:ext cx="12192000" cy="1084547"/>
          </a:xfrm>
          <a:prstGeom prst="rect">
            <a:avLst/>
          </a:prstGeom>
          <a:noFill/>
        </p:spPr>
        <p:txBody>
          <a:bodyPr wrap="square" lIns="98699" tIns="49349" rIns="98699" bIns="49349" rtlCol="0">
            <a:spAutoFit/>
          </a:bodyPr>
          <a:lstStyle/>
          <a:p>
            <a:pPr marL="0" marR="0" lvl="0" indent="0" algn="ctr" defTabSz="49474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8D"/>
                </a:solidFill>
                <a:effectLst/>
                <a:uLnTx/>
                <a:uFillTx/>
                <a:latin typeface="Cambria" panose="02040503050406030204" pitchFamily="18" charset="0"/>
                <a:ea typeface="Cambria" panose="02040503050406030204" pitchFamily="18" charset="0"/>
                <a:cs typeface="+mn-cs"/>
              </a:rPr>
              <a:t>Swachh Technology Challenge Indicator </a:t>
            </a:r>
          </a:p>
          <a:p>
            <a:pPr marL="0" marR="0" lvl="0" indent="0" algn="ctr" defTabSz="49474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8D"/>
                </a:solidFill>
                <a:effectLst/>
                <a:uLnTx/>
                <a:uFillTx/>
                <a:latin typeface="Cambria" panose="02040503050406030204" pitchFamily="18" charset="0"/>
                <a:ea typeface="Cambria" panose="02040503050406030204" pitchFamily="18" charset="0"/>
                <a:cs typeface="+mn-cs"/>
              </a:rPr>
              <a:t>Scheme of Marking for ULBs</a:t>
            </a:r>
          </a:p>
        </p:txBody>
      </p:sp>
    </p:spTree>
    <p:extLst>
      <p:ext uri="{BB962C8B-B14F-4D97-AF65-F5344CB8AC3E}">
        <p14:creationId xmlns:p14="http://schemas.microsoft.com/office/powerpoint/2010/main" val="60399628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13" name="Rounded Rectangle 7">
            <a:extLst>
              <a:ext uri="{FF2B5EF4-FFF2-40B4-BE49-F238E27FC236}">
                <a16:creationId xmlns:a16="http://schemas.microsoft.com/office/drawing/2014/main" id="{D71E071C-7BB9-4707-895C-C8F2307C1D01}"/>
              </a:ext>
            </a:extLst>
          </p:cNvPr>
          <p:cNvSpPr/>
          <p:nvPr/>
        </p:nvSpPr>
        <p:spPr>
          <a:xfrm>
            <a:off x="0" y="0"/>
            <a:ext cx="12148461" cy="519196"/>
          </a:xfrm>
          <a:prstGeom prst="roundRect">
            <a:avLst/>
          </a:prstGeom>
          <a:solidFill>
            <a:srgbClr val="CB314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72" b="1" dirty="0"/>
              <a:t>Swachh Technology Challenge</a:t>
            </a:r>
            <a:endParaRPr lang="en-US" sz="3172" dirty="0"/>
          </a:p>
        </p:txBody>
      </p:sp>
      <p:sp>
        <p:nvSpPr>
          <p:cNvPr id="15" name="TextBox 14">
            <a:extLst>
              <a:ext uri="{FF2B5EF4-FFF2-40B4-BE49-F238E27FC236}">
                <a16:creationId xmlns:a16="http://schemas.microsoft.com/office/drawing/2014/main" id="{47083293-9A3E-4E98-9F43-F6C1A3A6F57C}"/>
              </a:ext>
            </a:extLst>
          </p:cNvPr>
          <p:cNvSpPr txBox="1"/>
          <p:nvPr/>
        </p:nvSpPr>
        <p:spPr>
          <a:xfrm>
            <a:off x="0" y="389353"/>
            <a:ext cx="12192000" cy="1084547"/>
          </a:xfrm>
          <a:prstGeom prst="rect">
            <a:avLst/>
          </a:prstGeom>
          <a:noFill/>
        </p:spPr>
        <p:txBody>
          <a:bodyPr wrap="square" lIns="98699" tIns="49349" rIns="98699" bIns="49349" rtlCol="0">
            <a:spAutoFit/>
          </a:bodyPr>
          <a:lstStyle/>
          <a:p>
            <a:pPr marL="0" marR="0" lvl="0" indent="0" algn="ctr" defTabSz="49474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8D"/>
                </a:solidFill>
                <a:effectLst/>
                <a:uLnTx/>
                <a:uFillTx/>
                <a:latin typeface="Cambria" panose="02040503050406030204" pitchFamily="18" charset="0"/>
                <a:ea typeface="Cambria" panose="02040503050406030204" pitchFamily="18" charset="0"/>
                <a:cs typeface="+mn-cs"/>
              </a:rPr>
              <a:t>Swachh Technology Challenge Indicator </a:t>
            </a:r>
          </a:p>
          <a:p>
            <a:pPr marL="0" marR="0" lvl="0" indent="0" algn="ctr" defTabSz="49474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8D"/>
                </a:solidFill>
                <a:effectLst/>
                <a:uLnTx/>
                <a:uFillTx/>
                <a:latin typeface="Cambria" panose="02040503050406030204" pitchFamily="18" charset="0"/>
                <a:ea typeface="Cambria" panose="02040503050406030204" pitchFamily="18" charset="0"/>
                <a:cs typeface="+mn-cs"/>
              </a:rPr>
              <a:t>Scheme of Marking for ULBs</a:t>
            </a:r>
          </a:p>
        </p:txBody>
      </p:sp>
      <p:graphicFrame>
        <p:nvGraphicFramePr>
          <p:cNvPr id="6" name="Table 4">
            <a:extLst>
              <a:ext uri="{FF2B5EF4-FFF2-40B4-BE49-F238E27FC236}">
                <a16:creationId xmlns:a16="http://schemas.microsoft.com/office/drawing/2014/main" id="{CDEA742E-ED4E-4751-AD61-5A424775AA98}"/>
              </a:ext>
            </a:extLst>
          </p:cNvPr>
          <p:cNvGraphicFramePr>
            <a:graphicFrameLocks noGrp="1"/>
          </p:cNvGraphicFramePr>
          <p:nvPr>
            <p:extLst>
              <p:ext uri="{D42A27DB-BD31-4B8C-83A1-F6EECF244321}">
                <p14:modId xmlns:p14="http://schemas.microsoft.com/office/powerpoint/2010/main" val="1907446499"/>
              </p:ext>
            </p:extLst>
          </p:nvPr>
        </p:nvGraphicFramePr>
        <p:xfrm>
          <a:off x="257769" y="1414836"/>
          <a:ext cx="11676462" cy="5493487"/>
        </p:xfrm>
        <a:graphic>
          <a:graphicData uri="http://schemas.openxmlformats.org/drawingml/2006/table">
            <a:tbl>
              <a:tblPr firstRow="1" bandRow="1">
                <a:tableStyleId>{21E4AEA4-8DFA-4A89-87EB-49C32662AFE0}</a:tableStyleId>
              </a:tblPr>
              <a:tblGrid>
                <a:gridCol w="551542">
                  <a:extLst>
                    <a:ext uri="{9D8B030D-6E8A-4147-A177-3AD203B41FA5}">
                      <a16:colId xmlns:a16="http://schemas.microsoft.com/office/drawing/2014/main" val="3003266066"/>
                    </a:ext>
                  </a:extLst>
                </a:gridCol>
                <a:gridCol w="7924800">
                  <a:extLst>
                    <a:ext uri="{9D8B030D-6E8A-4147-A177-3AD203B41FA5}">
                      <a16:colId xmlns:a16="http://schemas.microsoft.com/office/drawing/2014/main" val="794826344"/>
                    </a:ext>
                  </a:extLst>
                </a:gridCol>
                <a:gridCol w="3200120">
                  <a:extLst>
                    <a:ext uri="{9D8B030D-6E8A-4147-A177-3AD203B41FA5}">
                      <a16:colId xmlns:a16="http://schemas.microsoft.com/office/drawing/2014/main" val="3882171049"/>
                    </a:ext>
                  </a:extLst>
                </a:gridCol>
              </a:tblGrid>
              <a:tr h="372847">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anchor="ctr"/>
                </a:tc>
                <a:tc>
                  <a:txBody>
                    <a:bodyPr/>
                    <a:lstStyle/>
                    <a:p>
                      <a:r>
                        <a:rPr lang="en-US" sz="1800" dirty="0"/>
                        <a:t>Scheme of Marking</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a:t>Marks (125)</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7047452"/>
                  </a:ext>
                </a:extLst>
              </a:tr>
              <a:tr h="4320904">
                <a:tc>
                  <a:txBody>
                    <a:bodyPr/>
                    <a:lstStyle/>
                    <a:p>
                      <a:pPr algn="ctr"/>
                      <a:r>
                        <a:rPr lang="en-US" sz="1800" dirty="0"/>
                        <a:t>4</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No. of solutions received by ULB:</a:t>
                      </a:r>
                    </a:p>
                    <a:p>
                      <a:pPr marL="854075" marR="0" lvl="0" indent="0" algn="l" defTabSz="914400" rtl="0" eaLnBrk="1" fontAlgn="auto" latinLnBrk="0" hangingPunct="1">
                        <a:lnSpc>
                          <a:spcPct val="100000"/>
                        </a:lnSpc>
                        <a:spcBef>
                          <a:spcPts val="0"/>
                        </a:spcBef>
                        <a:spcAft>
                          <a:spcPts val="0"/>
                        </a:spcAft>
                        <a:buClrTx/>
                        <a:buSzTx/>
                        <a:buFontTx/>
                        <a:buNone/>
                        <a:tabLst/>
                        <a:defRPr/>
                      </a:pPr>
                      <a:r>
                        <a:rPr lang="en-US" sz="1800" b="0" dirty="0"/>
                        <a:t>a) ULBs - </a:t>
                      </a:r>
                      <a:r>
                        <a:rPr lang="en-US" sz="1800" b="1" dirty="0"/>
                        <a:t>Greater than 10 Lakh </a:t>
                      </a:r>
                      <a:r>
                        <a:rPr lang="en-US" sz="1800" b="0" dirty="0"/>
                        <a:t>population</a:t>
                      </a:r>
                    </a:p>
                    <a:p>
                      <a:pPr marL="1311275"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dk1"/>
                          </a:solidFill>
                          <a:effectLst/>
                        </a:rPr>
                        <a:t>No. of solutions received</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&gt;=15 – 40 marks</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&gt;=5  and &lt; 15 – 30 marks</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&gt;=3 and &lt;5 – 10 marks</a:t>
                      </a:r>
                    </a:p>
                    <a:p>
                      <a:pPr marL="854075"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b) ULBs - </a:t>
                      </a:r>
                      <a:r>
                        <a:rPr lang="en-US" sz="1800" b="1" kern="1200" dirty="0">
                          <a:solidFill>
                            <a:schemeClr val="dk1"/>
                          </a:solidFill>
                          <a:effectLst/>
                        </a:rPr>
                        <a:t>1 to 10 Lakh </a:t>
                      </a:r>
                      <a:r>
                        <a:rPr lang="en-US" sz="1800" kern="1200" dirty="0">
                          <a:solidFill>
                            <a:schemeClr val="dk1"/>
                          </a:solidFill>
                          <a:effectLst/>
                        </a:rPr>
                        <a:t>Population</a:t>
                      </a:r>
                    </a:p>
                    <a:p>
                      <a:pPr marL="1311275"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dk1"/>
                          </a:solidFill>
                          <a:effectLst/>
                        </a:rPr>
                        <a:t>No. of solutions received</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&gt;=10 – 40 marks</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&gt;=5 and &lt;10 – 30 marks</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&gt;=3 and &lt;5 – 10 marks</a:t>
                      </a:r>
                    </a:p>
                    <a:p>
                      <a:pPr marL="854075"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c) ULBs - </a:t>
                      </a:r>
                      <a:r>
                        <a:rPr lang="en-US" sz="1800" b="1" kern="1200" dirty="0">
                          <a:solidFill>
                            <a:schemeClr val="dk1"/>
                          </a:solidFill>
                          <a:effectLst/>
                        </a:rPr>
                        <a:t>Less than 1 Lakh </a:t>
                      </a:r>
                      <a:r>
                        <a:rPr lang="en-US" sz="1800" kern="1200" dirty="0">
                          <a:solidFill>
                            <a:schemeClr val="dk1"/>
                          </a:solidFill>
                          <a:effectLst/>
                        </a:rPr>
                        <a:t>Population</a:t>
                      </a:r>
                    </a:p>
                    <a:p>
                      <a:pPr marL="1311275"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dk1"/>
                          </a:solidFill>
                          <a:effectLst/>
                        </a:rPr>
                        <a:t>No. of solutions received</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&gt;=7 – 40 marks</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&gt;=5 and &lt;7 – 30 marks</a:t>
                      </a:r>
                    </a:p>
                    <a:p>
                      <a:pPr marL="16049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&gt;=3 and &lt;5 – 10 marks</a:t>
                      </a:r>
                      <a:endParaRPr lang="en-US" sz="1800" i="0" kern="1200" dirty="0">
                        <a:solidFill>
                          <a:schemeClr val="dk1"/>
                        </a:solidFill>
                        <a:effectLst/>
                        <a:latin typeface="+mn-lt"/>
                        <a:ea typeface="+mn-ea"/>
                        <a:cs typeface="Arial" panose="020B0604020202020204" pitchFamily="34" charset="0"/>
                      </a:endParaRPr>
                    </a:p>
                  </a:txBody>
                  <a:tcPr anchor="ctr"/>
                </a:tc>
                <a:tc>
                  <a:txBody>
                    <a:bodyPr/>
                    <a:lstStyle/>
                    <a:p>
                      <a:pPr algn="ctr"/>
                      <a:r>
                        <a:rPr lang="en-US" sz="1800" dirty="0"/>
                        <a:t>20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1981953689"/>
                  </a:ext>
                </a:extLst>
              </a:tr>
              <a:tr h="617272">
                <a:tc>
                  <a:txBody>
                    <a:bodyPr/>
                    <a:lstStyle/>
                    <a:p>
                      <a:pPr algn="ctr"/>
                      <a:r>
                        <a:rPr lang="en-US" sz="1800" dirty="0"/>
                        <a:t>5</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Whether ULB has felicitated the wining solutions and disseminated it in the 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(Additional marks for women/transgender/differently abled led solutions)</a:t>
                      </a:r>
                      <a:endParaRPr lang="en-US" sz="1800" b="1" i="0" kern="1200" dirty="0">
                        <a:solidFill>
                          <a:schemeClr val="dk1"/>
                        </a:solidFill>
                        <a:effectLst/>
                        <a:latin typeface="+mn-lt"/>
                        <a:ea typeface="+mn-ea"/>
                        <a:cs typeface="Arial" panose="020B0604020202020204" pitchFamily="34" charset="0"/>
                      </a:endParaRPr>
                    </a:p>
                  </a:txBody>
                  <a:tcPr anchor="ctr"/>
                </a:tc>
                <a:tc>
                  <a:txBody>
                    <a:bodyPr/>
                    <a:lstStyle/>
                    <a:p>
                      <a:pPr algn="ctr"/>
                      <a:r>
                        <a:rPr lang="en-US" sz="1800" dirty="0"/>
                        <a:t>15</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2869888079"/>
                  </a:ext>
                </a:extLst>
              </a:tr>
            </a:tbl>
          </a:graphicData>
        </a:graphic>
      </p:graphicFrame>
    </p:spTree>
    <p:extLst>
      <p:ext uri="{BB962C8B-B14F-4D97-AF65-F5344CB8AC3E}">
        <p14:creationId xmlns:p14="http://schemas.microsoft.com/office/powerpoint/2010/main" val="271802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834" y="7088"/>
            <a:ext cx="1024902" cy="1091399"/>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67" b="1" i="0" u="none" strike="noStrike" kern="1200" cap="none" spc="0" normalizeH="0" baseline="0" noProof="0" dirty="0">
                <a:ln>
                  <a:noFill/>
                </a:ln>
                <a:solidFill>
                  <a:prstClr val="black"/>
                </a:solidFill>
                <a:effectLst/>
                <a:uLnTx/>
                <a:uFillTx/>
                <a:latin typeface="Arial"/>
                <a:ea typeface="Calibri"/>
                <a:cs typeface="Times New Roman"/>
              </a:rPr>
              <a:t>1.2</a:t>
            </a:r>
          </a:p>
        </p:txBody>
      </p:sp>
      <p:sp>
        <p:nvSpPr>
          <p:cNvPr id="5" name="Rounded Rectangle 4"/>
          <p:cNvSpPr/>
          <p:nvPr/>
        </p:nvSpPr>
        <p:spPr>
          <a:xfrm>
            <a:off x="10993154" y="-11962"/>
            <a:ext cx="1198846" cy="1141849"/>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Calibri"/>
                <a:cs typeface="Times New Roman"/>
              </a:rPr>
              <a:t>300</a:t>
            </a:r>
          </a:p>
        </p:txBody>
      </p:sp>
      <p:sp>
        <p:nvSpPr>
          <p:cNvPr id="6" name="Rounded Rectangle 5"/>
          <p:cNvSpPr/>
          <p:nvPr/>
        </p:nvSpPr>
        <p:spPr>
          <a:xfrm>
            <a:off x="1060226" y="10993"/>
            <a:ext cx="9896044" cy="1141849"/>
          </a:xfrm>
          <a:prstGeom prst="roundRect">
            <a:avLst/>
          </a:prstGeom>
          <a:solidFill>
            <a:schemeClr val="accent4">
              <a:lumMod val="40000"/>
              <a:lumOff val="60000"/>
            </a:schemeClr>
          </a:solidFill>
          <a:ln>
            <a:solidFill>
              <a:srgbClr val="FFE699"/>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858616" rtl="0" eaLnBrk="1" fontAlgn="auto" latinLnBrk="0" hangingPunct="1">
              <a:lnSpc>
                <a:spcPct val="107000"/>
              </a:lnSpc>
              <a:spcBef>
                <a:spcPts val="0"/>
              </a:spcBef>
              <a:spcAft>
                <a:spcPts val="753"/>
              </a:spcAft>
              <a:buClrTx/>
              <a:buSzTx/>
              <a:buFontTx/>
              <a:buNone/>
              <a:tabLst/>
              <a:defRPr/>
            </a:pPr>
            <a:r>
              <a:rPr lang="en-US" sz="2400" b="1" kern="0" dirty="0">
                <a:solidFill>
                  <a:prstClr val="black"/>
                </a:solidFill>
                <a:latin typeface="Calibri" panose="020F0502020204030204"/>
                <a:ea typeface="Calibri"/>
                <a:cs typeface="Arial"/>
              </a:rPr>
              <a:t>%age of </a:t>
            </a:r>
            <a:r>
              <a:rPr kumimoji="0" lang="en-US" sz="2400" b="1" i="0" u="none" strike="noStrike" kern="0" cap="none" spc="0" normalizeH="0" baseline="0" noProof="0" dirty="0">
                <a:ln>
                  <a:noFill/>
                </a:ln>
                <a:solidFill>
                  <a:prstClr val="black"/>
                </a:solidFill>
                <a:effectLst/>
                <a:uLnTx/>
                <a:uFillTx/>
                <a:latin typeface="Calibri" panose="020F0502020204030204"/>
                <a:ea typeface="Calibri"/>
                <a:cs typeface="Arial"/>
              </a:rPr>
              <a:t>Wards </a:t>
            </a:r>
            <a:r>
              <a:rPr kumimoji="0" lang="en-US" sz="2400" b="0" i="0" u="none" strike="noStrike" kern="0" cap="none" spc="0" normalizeH="0" baseline="0" noProof="0" dirty="0">
                <a:ln>
                  <a:noFill/>
                </a:ln>
                <a:solidFill>
                  <a:prstClr val="black"/>
                </a:solidFill>
                <a:effectLst/>
                <a:uLnTx/>
                <a:uFillTx/>
                <a:latin typeface="Calibri" panose="020F0502020204030204"/>
                <a:ea typeface="Calibri"/>
                <a:cs typeface="Arial"/>
              </a:rPr>
              <a:t>covered with </a:t>
            </a:r>
            <a:r>
              <a:rPr kumimoji="0" lang="en-US" sz="2400" b="1" i="0" u="none" strike="noStrike" kern="0" cap="none" spc="0" normalizeH="0" baseline="0" noProof="0" dirty="0">
                <a:ln>
                  <a:noFill/>
                </a:ln>
                <a:solidFill>
                  <a:prstClr val="black"/>
                </a:solidFill>
                <a:effectLst/>
                <a:uLnTx/>
                <a:uFillTx/>
                <a:latin typeface="Calibri" panose="020F0502020204030204"/>
                <a:ea typeface="Calibri"/>
                <a:cs typeface="Arial"/>
              </a:rPr>
              <a:t>100% Segregation of Waste at source </a:t>
            </a:r>
          </a:p>
          <a:p>
            <a:pPr marL="0" marR="0" lvl="0" indent="0" algn="ctr" defTabSz="858616" rtl="0" eaLnBrk="1" fontAlgn="auto" latinLnBrk="0" hangingPunct="1">
              <a:lnSpc>
                <a:spcPct val="107000"/>
              </a:lnSpc>
              <a:spcBef>
                <a:spcPts val="0"/>
              </a:spcBef>
              <a:spcAft>
                <a:spcPts val="753"/>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Calibri"/>
                <a:cs typeface="Arial"/>
              </a:rPr>
              <a:t>(wet, dry, sanitary &amp; domestic hazardous)</a:t>
            </a:r>
            <a:endParaRPr kumimoji="0" lang="en-US" sz="1800" b="0" i="0" u="none" strike="noStrike" kern="0" cap="none" spc="0" normalizeH="0" baseline="0" noProof="0" dirty="0">
              <a:ln>
                <a:noFill/>
              </a:ln>
              <a:solidFill>
                <a:prstClr val="black"/>
              </a:solidFill>
              <a:effectLst/>
              <a:uLnTx/>
              <a:uFillTx/>
              <a:latin typeface="Calibri" panose="020F0502020204030204"/>
              <a:ea typeface="Calibri"/>
              <a:cs typeface="Arial"/>
            </a:endParaRPr>
          </a:p>
        </p:txBody>
      </p:sp>
      <p:sp>
        <p:nvSpPr>
          <p:cNvPr id="7" name="TextBox 6"/>
          <p:cNvSpPr txBox="1"/>
          <p:nvPr/>
        </p:nvSpPr>
        <p:spPr>
          <a:xfrm>
            <a:off x="23748" y="1130871"/>
            <a:ext cx="12132928" cy="597942"/>
          </a:xfrm>
          <a:prstGeom prst="rect">
            <a:avLst/>
          </a:prstGeom>
          <a:solidFill>
            <a:schemeClr val="tx1"/>
          </a:solidFill>
        </p:spPr>
        <p:txBody>
          <a:bodyPr wrap="square" lIns="88699" tIns="44349" rIns="88699" bIns="44349" rtlCol="0" anchor="ctr">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Calibri"/>
                <a:cs typeface="Arial"/>
              </a:rPr>
              <a:t>(</a:t>
            </a: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Times New Roman"/>
              </a:rPr>
              <a:t>Coverage of wards means every unit of household/gates , commercial establishment and shops in the ward).</a:t>
            </a:r>
            <a:endParaRPr kumimoji="0" lang="en-US" sz="1800" b="0" i="0" u="none" strike="noStrike" kern="0" cap="none" spc="0" normalizeH="0" baseline="0" noProof="0" dirty="0">
              <a:ln>
                <a:noFill/>
              </a:ln>
              <a:solidFill>
                <a:prstClr val="white"/>
              </a:solidFill>
              <a:effectLst/>
              <a:uLnTx/>
              <a:uFillTx/>
              <a:latin typeface="Calibri" panose="020F0502020204030204"/>
              <a:ea typeface="Calibri"/>
              <a:cs typeface="Arial"/>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Times New Roman"/>
              </a:rPr>
              <a:t>This parameter examines whether  ULB has a system in place for door-to-door collection of waste.  </a:t>
            </a:r>
            <a:endParaRPr kumimoji="0" lang="en-SG" sz="18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44738" name="Picture 2" descr="Door to Door collection &amp; Transportation of Waste - YouTube">
            <a:extLst>
              <a:ext uri="{FF2B5EF4-FFF2-40B4-BE49-F238E27FC236}">
                <a16:creationId xmlns:a16="http://schemas.microsoft.com/office/drawing/2014/main" id="{5FF39520-03C7-45B7-BD59-B85FCAC57A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77" y="2093718"/>
            <a:ext cx="2489318" cy="1253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3D91A82-1938-4FA2-AF2D-27450CBE0C53}"/>
              </a:ext>
            </a:extLst>
          </p:cNvPr>
          <p:cNvGraphicFramePr>
            <a:graphicFrameLocks noGrp="1"/>
          </p:cNvGraphicFramePr>
          <p:nvPr>
            <p:extLst>
              <p:ext uri="{D42A27DB-BD31-4B8C-83A1-F6EECF244321}">
                <p14:modId xmlns:p14="http://schemas.microsoft.com/office/powerpoint/2010/main" val="952322109"/>
              </p:ext>
            </p:extLst>
          </p:nvPr>
        </p:nvGraphicFramePr>
        <p:xfrm>
          <a:off x="2505996" y="1757384"/>
          <a:ext cx="9623027" cy="4815696"/>
        </p:xfrm>
        <a:graphic>
          <a:graphicData uri="http://schemas.openxmlformats.org/drawingml/2006/table">
            <a:tbl>
              <a:tblPr firstRow="1" bandRow="1">
                <a:tableStyleId>{1E171933-4619-4E11-9A3F-F7608DF75F80}</a:tableStyleId>
              </a:tblPr>
              <a:tblGrid>
                <a:gridCol w="8597433">
                  <a:extLst>
                    <a:ext uri="{9D8B030D-6E8A-4147-A177-3AD203B41FA5}">
                      <a16:colId xmlns:a16="http://schemas.microsoft.com/office/drawing/2014/main" val="20000"/>
                    </a:ext>
                  </a:extLst>
                </a:gridCol>
                <a:gridCol w="1025594">
                  <a:extLst>
                    <a:ext uri="{9D8B030D-6E8A-4147-A177-3AD203B41FA5}">
                      <a16:colId xmlns:a16="http://schemas.microsoft.com/office/drawing/2014/main" val="20001"/>
                    </a:ext>
                  </a:extLst>
                </a:gridCol>
              </a:tblGrid>
              <a:tr h="802616">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solidFill>
                            <a:schemeClr val="tx1"/>
                          </a:solidFill>
                          <a:latin typeface="+mn-lt"/>
                        </a:rPr>
                        <a:t>Scheme of Marking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800" dirty="0">
                          <a:solidFill>
                            <a:schemeClr val="tx1"/>
                          </a:solidFill>
                          <a:latin typeface="+mn-lt"/>
                        </a:rPr>
                        <a:t>Marks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0261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mn-lt"/>
                        </a:rPr>
                        <a:t>Segregated Waste collected in at least 90%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solidFill>
                          <a:latin typeface="+mn-lt"/>
                          <a:ea typeface="Cambria" panose="02040503050406030204" pitchFamily="18" charset="0"/>
                        </a:rPr>
                        <a:t>300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261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kern="1200" dirty="0">
                          <a:solidFill>
                            <a:schemeClr val="dk1"/>
                          </a:solidFill>
                          <a:latin typeface="Calibri"/>
                          <a:ea typeface="+mn-ea"/>
                          <a:cs typeface="+mn-cs"/>
                        </a:rPr>
                        <a:t>Segregated Waste collected in at least 80%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solidFill>
                            <a:schemeClr val="tx1"/>
                          </a:solidFill>
                          <a:latin typeface="+mn-lt"/>
                          <a:ea typeface="Cambria" panose="02040503050406030204" pitchFamily="18" charset="0"/>
                        </a:rPr>
                        <a:t>200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0261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kern="1200" dirty="0">
                          <a:solidFill>
                            <a:schemeClr val="dk1"/>
                          </a:solidFill>
                          <a:latin typeface="Calibri"/>
                          <a:ea typeface="+mn-ea"/>
                          <a:cs typeface="+mn-cs"/>
                        </a:rPr>
                        <a:t>Segregated Waste collected in at least 60%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ea typeface="Cambria" panose="02040503050406030204" pitchFamily="18" charset="0"/>
                        </a:rPr>
                        <a:t>150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0261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kern="1200" dirty="0">
                          <a:solidFill>
                            <a:schemeClr val="dk1"/>
                          </a:solidFill>
                          <a:latin typeface="Calibri"/>
                          <a:ea typeface="+mn-ea"/>
                          <a:cs typeface="+mn-cs"/>
                        </a:rPr>
                        <a:t>Segregated Waste collected in at least 40%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ea typeface="Cambria" panose="02040503050406030204" pitchFamily="18" charset="0"/>
                        </a:rPr>
                        <a:t>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02616">
                <a:tc>
                  <a:txBody>
                    <a:bodyPr/>
                    <a:lstStyle/>
                    <a:p>
                      <a:r>
                        <a:rPr lang="en-US" sz="1800" dirty="0">
                          <a:latin typeface="+mn-lt"/>
                        </a:rPr>
                        <a:t>Segregated Waste collected in &lt; 40% Wards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ea typeface="Cambria" panose="02040503050406030204" pitchFamily="18" charset="0"/>
                        </a:rPr>
                        <a:t>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506987"/>
                  </a:ext>
                </a:extLst>
              </a:tr>
            </a:tbl>
          </a:graphicData>
        </a:graphic>
      </p:graphicFrame>
      <p:pic>
        <p:nvPicPr>
          <p:cNvPr id="2" name="Picture 1">
            <a:extLst>
              <a:ext uri="{FF2B5EF4-FFF2-40B4-BE49-F238E27FC236}">
                <a16:creationId xmlns:a16="http://schemas.microsoft.com/office/drawing/2014/main" id="{32F4F445-4B4C-4680-9014-DEBB2480A9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0" y="3696702"/>
            <a:ext cx="2489318" cy="1016874"/>
          </a:xfrm>
          <a:prstGeom prst="rect">
            <a:avLst/>
          </a:prstGeom>
        </p:spPr>
      </p:pic>
      <p:pic>
        <p:nvPicPr>
          <p:cNvPr id="3" name="Picture 2">
            <a:extLst>
              <a:ext uri="{FF2B5EF4-FFF2-40B4-BE49-F238E27FC236}">
                <a16:creationId xmlns:a16="http://schemas.microsoft.com/office/drawing/2014/main" id="{173631BB-4700-44A4-9E5F-0A918DF856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0" y="5156348"/>
            <a:ext cx="2489318" cy="1141561"/>
          </a:xfrm>
          <a:prstGeom prst="rect">
            <a:avLst/>
          </a:prstGeom>
        </p:spPr>
      </p:pic>
    </p:spTree>
    <p:extLst>
      <p:ext uri="{BB962C8B-B14F-4D97-AF65-F5344CB8AC3E}">
        <p14:creationId xmlns:p14="http://schemas.microsoft.com/office/powerpoint/2010/main" val="207345286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13" name="Rounded Rectangle 7">
            <a:extLst>
              <a:ext uri="{FF2B5EF4-FFF2-40B4-BE49-F238E27FC236}">
                <a16:creationId xmlns:a16="http://schemas.microsoft.com/office/drawing/2014/main" id="{D71E071C-7BB9-4707-895C-C8F2307C1D01}"/>
              </a:ext>
            </a:extLst>
          </p:cNvPr>
          <p:cNvSpPr/>
          <p:nvPr/>
        </p:nvSpPr>
        <p:spPr>
          <a:xfrm>
            <a:off x="0" y="0"/>
            <a:ext cx="12148461" cy="519196"/>
          </a:xfrm>
          <a:prstGeom prst="roundRect">
            <a:avLst/>
          </a:prstGeom>
          <a:solidFill>
            <a:srgbClr val="CB314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72" b="1" dirty="0"/>
              <a:t>Swachh Technology Challenge</a:t>
            </a:r>
            <a:endParaRPr lang="en-US" sz="3172" dirty="0"/>
          </a:p>
        </p:txBody>
      </p:sp>
      <p:sp>
        <p:nvSpPr>
          <p:cNvPr id="15" name="TextBox 14">
            <a:extLst>
              <a:ext uri="{FF2B5EF4-FFF2-40B4-BE49-F238E27FC236}">
                <a16:creationId xmlns:a16="http://schemas.microsoft.com/office/drawing/2014/main" id="{47083293-9A3E-4E98-9F43-F6C1A3A6F57C}"/>
              </a:ext>
            </a:extLst>
          </p:cNvPr>
          <p:cNvSpPr txBox="1"/>
          <p:nvPr/>
        </p:nvSpPr>
        <p:spPr>
          <a:xfrm>
            <a:off x="0" y="534493"/>
            <a:ext cx="12192000" cy="1084547"/>
          </a:xfrm>
          <a:prstGeom prst="rect">
            <a:avLst/>
          </a:prstGeom>
          <a:noFill/>
        </p:spPr>
        <p:txBody>
          <a:bodyPr wrap="square" lIns="98699" tIns="49349" rIns="98699" bIns="49349" rtlCol="0">
            <a:spAutoFit/>
          </a:bodyPr>
          <a:lstStyle/>
          <a:p>
            <a:pPr marL="0" marR="0" lvl="0" indent="0" algn="ctr" defTabSz="49474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8D"/>
                </a:solidFill>
                <a:effectLst/>
                <a:uLnTx/>
                <a:uFillTx/>
                <a:latin typeface="Cambria" panose="02040503050406030204" pitchFamily="18" charset="0"/>
                <a:ea typeface="Cambria" panose="02040503050406030204" pitchFamily="18" charset="0"/>
                <a:cs typeface="+mn-cs"/>
              </a:rPr>
              <a:t>Swachh Technology Challenge Indicator </a:t>
            </a:r>
          </a:p>
          <a:p>
            <a:pPr marL="0" marR="0" lvl="0" indent="0" algn="ctr" defTabSz="49474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8D"/>
                </a:solidFill>
                <a:effectLst/>
                <a:uLnTx/>
                <a:uFillTx/>
                <a:latin typeface="Cambria" panose="02040503050406030204" pitchFamily="18" charset="0"/>
                <a:ea typeface="Cambria" panose="02040503050406030204" pitchFamily="18" charset="0"/>
                <a:cs typeface="+mn-cs"/>
              </a:rPr>
              <a:t>Scheme of Marking for ULBs</a:t>
            </a:r>
          </a:p>
        </p:txBody>
      </p:sp>
      <p:graphicFrame>
        <p:nvGraphicFramePr>
          <p:cNvPr id="7" name="Table 4">
            <a:extLst>
              <a:ext uri="{FF2B5EF4-FFF2-40B4-BE49-F238E27FC236}">
                <a16:creationId xmlns:a16="http://schemas.microsoft.com/office/drawing/2014/main" id="{B78CFAD4-F247-4856-85B5-E44E508E7FA1}"/>
              </a:ext>
            </a:extLst>
          </p:cNvPr>
          <p:cNvGraphicFramePr>
            <a:graphicFrameLocks noGrp="1"/>
          </p:cNvGraphicFramePr>
          <p:nvPr>
            <p:extLst>
              <p:ext uri="{D42A27DB-BD31-4B8C-83A1-F6EECF244321}">
                <p14:modId xmlns:p14="http://schemas.microsoft.com/office/powerpoint/2010/main" val="2931247515"/>
              </p:ext>
            </p:extLst>
          </p:nvPr>
        </p:nvGraphicFramePr>
        <p:xfrm>
          <a:off x="478691" y="1696692"/>
          <a:ext cx="11328400" cy="3839492"/>
        </p:xfrm>
        <a:graphic>
          <a:graphicData uri="http://schemas.openxmlformats.org/drawingml/2006/table">
            <a:tbl>
              <a:tblPr firstRow="1" bandRow="1">
                <a:tableStyleId>{21E4AEA4-8DFA-4A89-87EB-49C32662AFE0}</a:tableStyleId>
              </a:tblPr>
              <a:tblGrid>
                <a:gridCol w="617618">
                  <a:extLst>
                    <a:ext uri="{9D8B030D-6E8A-4147-A177-3AD203B41FA5}">
                      <a16:colId xmlns:a16="http://schemas.microsoft.com/office/drawing/2014/main" val="3003266066"/>
                    </a:ext>
                  </a:extLst>
                </a:gridCol>
                <a:gridCol w="9084011">
                  <a:extLst>
                    <a:ext uri="{9D8B030D-6E8A-4147-A177-3AD203B41FA5}">
                      <a16:colId xmlns:a16="http://schemas.microsoft.com/office/drawing/2014/main" val="794826344"/>
                    </a:ext>
                  </a:extLst>
                </a:gridCol>
                <a:gridCol w="1626771">
                  <a:extLst>
                    <a:ext uri="{9D8B030D-6E8A-4147-A177-3AD203B41FA5}">
                      <a16:colId xmlns:a16="http://schemas.microsoft.com/office/drawing/2014/main" val="3882171049"/>
                    </a:ext>
                  </a:extLst>
                </a:gridCol>
              </a:tblGrid>
              <a:tr h="434584">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anchor="ctr"/>
                </a:tc>
                <a:tc>
                  <a:txBody>
                    <a:bodyPr/>
                    <a:lstStyle/>
                    <a:p>
                      <a:r>
                        <a:rPr lang="en-US" sz="1800" dirty="0"/>
                        <a:t>Scheme of Marking</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a:t>Marks (125)</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7047452"/>
                  </a:ext>
                </a:extLst>
              </a:tr>
              <a:tr h="857130">
                <a:tc>
                  <a:txBody>
                    <a:bodyPr/>
                    <a:lstStyle/>
                    <a:p>
                      <a:pPr algn="ctr"/>
                      <a:r>
                        <a:rPr lang="en-US" sz="1800" dirty="0"/>
                        <a:t>6</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Whether the ULB has established mechanism for the wining solutions for:</a:t>
                      </a:r>
                      <a:endParaRPr lang="en-US" sz="1800" b="1" i="0" kern="1200" dirty="0">
                        <a:solidFill>
                          <a:schemeClr val="dk1"/>
                        </a:solidFill>
                        <a:effectLst/>
                        <a:latin typeface="+mn-lt"/>
                        <a:ea typeface="+mn-ea"/>
                        <a:cs typeface="Arial" panose="020B0604020202020204" pitchFamily="34" charset="0"/>
                      </a:endParaRPr>
                    </a:p>
                  </a:txBody>
                  <a:tcPr anchor="ctr"/>
                </a:tc>
                <a:tc rowSpan="6">
                  <a:txBody>
                    <a:bodyPr/>
                    <a:lstStyle/>
                    <a:p>
                      <a:pPr algn="ctr"/>
                      <a:r>
                        <a:rPr lang="en-US" sz="1800" dirty="0"/>
                        <a:t>20</a:t>
                      </a:r>
                      <a:endParaRPr lang="en-US" sz="1800" dirty="0">
                        <a:latin typeface="+mn-lt"/>
                        <a:cs typeface="Arial" panose="020B0604020202020204" pitchFamily="34" charset="0"/>
                      </a:endParaRPr>
                    </a:p>
                  </a:txBody>
                  <a:tcPr anchor="ctr"/>
                </a:tc>
                <a:extLst>
                  <a:ext uri="{0D108BD9-81ED-4DB2-BD59-A6C34878D82A}">
                    <a16:rowId xmlns:a16="http://schemas.microsoft.com/office/drawing/2014/main" val="3186472017"/>
                  </a:ext>
                </a:extLst>
              </a:tr>
              <a:tr h="398369">
                <a:tc>
                  <a:txBody>
                    <a:bodyPr/>
                    <a:lstStyle/>
                    <a:p>
                      <a:pPr algn="r"/>
                      <a:r>
                        <a:rPr lang="en-US" sz="1800" dirty="0" err="1"/>
                        <a:t>i</a:t>
                      </a:r>
                      <a:r>
                        <a:rPr lang="en-US" sz="1800" dirty="0"/>
                        <a:t>)</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Providing Incubation/ mentorship support </a:t>
                      </a:r>
                      <a:endParaRPr lang="en-US" sz="1800" i="0" kern="1200" dirty="0">
                        <a:solidFill>
                          <a:schemeClr val="dk1"/>
                        </a:solidFill>
                        <a:effectLst/>
                        <a:latin typeface="+mn-lt"/>
                        <a:ea typeface="+mn-ea"/>
                        <a:cs typeface="Arial" panose="020B0604020202020204" pitchFamily="34" charset="0"/>
                      </a:endParaRPr>
                    </a:p>
                  </a:txBody>
                  <a:tcPr anchor="ctr"/>
                </a:tc>
                <a:tc vMerge="1">
                  <a:txBody>
                    <a:bodyPr/>
                    <a:lstStyle/>
                    <a:p>
                      <a:pPr algn="ctr"/>
                      <a:endParaRPr lang="en-US" sz="1600" dirty="0">
                        <a:latin typeface="+mn-lt"/>
                        <a:cs typeface="Arial" panose="020B0604020202020204" pitchFamily="34" charset="0"/>
                      </a:endParaRPr>
                    </a:p>
                  </a:txBody>
                  <a:tcPr anchor="ctr"/>
                </a:tc>
                <a:extLst>
                  <a:ext uri="{0D108BD9-81ED-4DB2-BD59-A6C34878D82A}">
                    <a16:rowId xmlns:a16="http://schemas.microsoft.com/office/drawing/2014/main" val="3179235557"/>
                  </a:ext>
                </a:extLst>
              </a:tr>
              <a:tr h="543546">
                <a:tc>
                  <a:txBody>
                    <a:bodyPr/>
                    <a:lstStyle/>
                    <a:p>
                      <a:pPr algn="r"/>
                      <a:r>
                        <a:rPr lang="en-US" sz="1800" dirty="0"/>
                        <a:t>ii)</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Setup up incubation/ tinkering lab </a:t>
                      </a:r>
                      <a:endParaRPr lang="en-US" sz="1800" i="0" kern="1200" dirty="0">
                        <a:solidFill>
                          <a:schemeClr val="dk1"/>
                        </a:solidFill>
                        <a:effectLst/>
                        <a:latin typeface="+mn-lt"/>
                        <a:ea typeface="+mn-ea"/>
                        <a:cs typeface="Arial" panose="020B0604020202020204" pitchFamily="34" charset="0"/>
                      </a:endParaRPr>
                    </a:p>
                  </a:txBody>
                  <a:tcPr anchor="ctr"/>
                </a:tc>
                <a:tc vMerge="1">
                  <a:txBody>
                    <a:bodyPr/>
                    <a:lstStyle/>
                    <a:p>
                      <a:pPr algn="ctr"/>
                      <a:endParaRPr lang="en-US" sz="1600" dirty="0">
                        <a:latin typeface="+mn-lt"/>
                        <a:cs typeface="Arial" panose="020B0604020202020204" pitchFamily="34" charset="0"/>
                      </a:endParaRPr>
                    </a:p>
                  </a:txBody>
                  <a:tcPr anchor="ctr"/>
                </a:tc>
                <a:extLst>
                  <a:ext uri="{0D108BD9-81ED-4DB2-BD59-A6C34878D82A}">
                    <a16:rowId xmlns:a16="http://schemas.microsoft.com/office/drawing/2014/main" val="1165302837"/>
                  </a:ext>
                </a:extLst>
              </a:tr>
              <a:tr h="543546">
                <a:tc>
                  <a:txBody>
                    <a:bodyPr/>
                    <a:lstStyle/>
                    <a:p>
                      <a:pPr algn="r"/>
                      <a:r>
                        <a:rPr lang="en-US" sz="1800" dirty="0"/>
                        <a:t>iii)</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Supporting Pilot implementation </a:t>
                      </a:r>
                      <a:endParaRPr lang="en-US" sz="1800" i="0" kern="1200" dirty="0">
                        <a:solidFill>
                          <a:schemeClr val="dk1"/>
                        </a:solidFill>
                        <a:effectLst/>
                        <a:latin typeface="+mn-lt"/>
                        <a:ea typeface="+mn-ea"/>
                        <a:cs typeface="Arial" panose="020B0604020202020204" pitchFamily="34" charset="0"/>
                      </a:endParaRPr>
                    </a:p>
                  </a:txBody>
                  <a:tcPr anchor="ctr"/>
                </a:tc>
                <a:tc vMerge="1">
                  <a:txBody>
                    <a:bodyPr/>
                    <a:lstStyle/>
                    <a:p>
                      <a:pPr algn="ctr"/>
                      <a:endParaRPr lang="en-US" sz="1600" dirty="0">
                        <a:latin typeface="+mn-lt"/>
                        <a:cs typeface="Arial" panose="020B0604020202020204" pitchFamily="34" charset="0"/>
                      </a:endParaRPr>
                    </a:p>
                  </a:txBody>
                  <a:tcPr anchor="ctr"/>
                </a:tc>
                <a:extLst>
                  <a:ext uri="{0D108BD9-81ED-4DB2-BD59-A6C34878D82A}">
                    <a16:rowId xmlns:a16="http://schemas.microsoft.com/office/drawing/2014/main" val="2531087591"/>
                  </a:ext>
                </a:extLst>
              </a:tr>
              <a:tr h="482871">
                <a:tc>
                  <a:txBody>
                    <a:bodyPr/>
                    <a:lstStyle/>
                    <a:p>
                      <a:pPr algn="r"/>
                      <a:r>
                        <a:rPr lang="en-US" sz="1800" dirty="0"/>
                        <a:t>iv)</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Seeking funding support through collaboration with investors </a:t>
                      </a:r>
                      <a:endParaRPr lang="en-US" sz="1800" i="0" kern="1200" dirty="0">
                        <a:solidFill>
                          <a:schemeClr val="dk1"/>
                        </a:solidFill>
                        <a:effectLst/>
                        <a:latin typeface="+mn-lt"/>
                        <a:ea typeface="+mn-ea"/>
                        <a:cs typeface="Arial" panose="020B0604020202020204" pitchFamily="34" charset="0"/>
                      </a:endParaRPr>
                    </a:p>
                  </a:txBody>
                  <a:tcPr anchor="ctr"/>
                </a:tc>
                <a:tc vMerge="1">
                  <a:txBody>
                    <a:bodyPr/>
                    <a:lstStyle/>
                    <a:p>
                      <a:pPr algn="ctr"/>
                      <a:endParaRPr lang="en-US" sz="1600" dirty="0">
                        <a:latin typeface="+mn-lt"/>
                        <a:cs typeface="Arial" panose="020B0604020202020204" pitchFamily="34" charset="0"/>
                      </a:endParaRPr>
                    </a:p>
                  </a:txBody>
                  <a:tcPr anchor="ctr"/>
                </a:tc>
                <a:extLst>
                  <a:ext uri="{0D108BD9-81ED-4DB2-BD59-A6C34878D82A}">
                    <a16:rowId xmlns:a16="http://schemas.microsoft.com/office/drawing/2014/main" val="712229502"/>
                  </a:ext>
                </a:extLst>
              </a:tr>
              <a:tr h="579446">
                <a:tc>
                  <a:txBody>
                    <a:bodyPr/>
                    <a:lstStyle/>
                    <a:p>
                      <a:pPr algn="r"/>
                      <a:r>
                        <a:rPr lang="en-US" sz="1800" dirty="0"/>
                        <a:t>v)</a:t>
                      </a:r>
                      <a:endParaRPr lang="en-US" sz="1800" dirty="0">
                        <a:latin typeface="+mn-lt"/>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Any other support for scaling/ sustaining the solution </a:t>
                      </a:r>
                      <a:endParaRPr lang="en-US" sz="1800" i="0" kern="1200" dirty="0">
                        <a:solidFill>
                          <a:schemeClr val="dk1"/>
                        </a:solidFill>
                        <a:effectLst/>
                        <a:latin typeface="+mn-lt"/>
                        <a:ea typeface="+mn-ea"/>
                        <a:cs typeface="Arial" panose="020B0604020202020204" pitchFamily="34" charset="0"/>
                      </a:endParaRPr>
                    </a:p>
                  </a:txBody>
                  <a:tcPr anchor="ctr"/>
                </a:tc>
                <a:tc vMerge="1">
                  <a:txBody>
                    <a:bodyPr/>
                    <a:lstStyle/>
                    <a:p>
                      <a:pPr algn="ctr"/>
                      <a:endParaRPr lang="en-US" sz="1600" dirty="0">
                        <a:latin typeface="+mn-lt"/>
                        <a:cs typeface="Arial" panose="020B0604020202020204" pitchFamily="34" charset="0"/>
                      </a:endParaRPr>
                    </a:p>
                  </a:txBody>
                  <a:tcPr anchor="ctr"/>
                </a:tc>
                <a:extLst>
                  <a:ext uri="{0D108BD9-81ED-4DB2-BD59-A6C34878D82A}">
                    <a16:rowId xmlns:a16="http://schemas.microsoft.com/office/drawing/2014/main" val="3312595886"/>
                  </a:ext>
                </a:extLst>
              </a:tr>
            </a:tbl>
          </a:graphicData>
        </a:graphic>
      </p:graphicFrame>
    </p:spTree>
    <p:extLst>
      <p:ext uri="{BB962C8B-B14F-4D97-AF65-F5344CB8AC3E}">
        <p14:creationId xmlns:p14="http://schemas.microsoft.com/office/powerpoint/2010/main" val="7282964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035"/>
            <a:ext cx="12159464" cy="954107"/>
          </a:xfrm>
          <a:prstGeom prst="rect">
            <a:avLst/>
          </a:prstGeom>
          <a:solidFill>
            <a:schemeClr val="bg1">
              <a:lumMod val="95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a:ea typeface="+mn-ea"/>
                <a:cs typeface="+mn-cs"/>
              </a:rPr>
              <a:t>Swachhata App / Local App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a:rPr>
              <a:t>100</a:t>
            </a:r>
            <a:r>
              <a:rPr kumimoji="0" lang="en-US" sz="2800" b="1" i="0" u="none" strike="noStrike" kern="1200" cap="none" spc="0" normalizeH="0" baseline="0" noProof="0" dirty="0">
                <a:ln>
                  <a:noFill/>
                </a:ln>
                <a:effectLst/>
                <a:uLnTx/>
                <a:uFillTx/>
                <a:latin typeface="Calibri" panose="020F0502020204030204"/>
                <a:ea typeface="+mn-ea"/>
                <a:cs typeface="+mn-cs"/>
              </a:rPr>
              <a:t> / </a:t>
            </a:r>
            <a:r>
              <a:rPr lang="en-US" sz="2800" b="1" dirty="0">
                <a:latin typeface="Calibri" panose="020F0502020204030204"/>
              </a:rPr>
              <a:t>2,170</a:t>
            </a:r>
            <a:r>
              <a:rPr kumimoji="0" lang="en-US" sz="2800" b="1" i="0" u="none" strike="noStrike" kern="1200" cap="none" spc="0" normalizeH="0" baseline="0" noProof="0" dirty="0">
                <a:ln>
                  <a:noFill/>
                </a:ln>
                <a:effectLst/>
                <a:uLnTx/>
                <a:uFillTx/>
                <a:latin typeface="Calibri" panose="020F0502020204030204"/>
                <a:ea typeface="+mn-ea"/>
                <a:cs typeface="+mn-cs"/>
              </a:rPr>
              <a:t> Marks</a:t>
            </a:r>
          </a:p>
        </p:txBody>
      </p:sp>
      <p:pic>
        <p:nvPicPr>
          <p:cNvPr id="6" name="Picture 5" descr="A hand holding a phone&#10;&#10;Description automatically generated with medium confidence">
            <a:extLst>
              <a:ext uri="{FF2B5EF4-FFF2-40B4-BE49-F238E27FC236}">
                <a16:creationId xmlns:a16="http://schemas.microsoft.com/office/drawing/2014/main" id="{67C4B962-1968-4AD1-96B6-F5403F890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 y="1431055"/>
            <a:ext cx="5917945" cy="4890304"/>
          </a:xfrm>
          <a:prstGeom prst="rect">
            <a:avLst/>
          </a:prstGeom>
        </p:spPr>
      </p:pic>
      <p:pic>
        <p:nvPicPr>
          <p:cNvPr id="8" name="Picture 7" descr="A hand holding a phone&#10;&#10;Description automatically generated with medium confidence">
            <a:extLst>
              <a:ext uri="{FF2B5EF4-FFF2-40B4-BE49-F238E27FC236}">
                <a16:creationId xmlns:a16="http://schemas.microsoft.com/office/drawing/2014/main" id="{9F5A3323-A8AF-4758-A135-7848AF54EA08}"/>
              </a:ext>
            </a:extLst>
          </p:cNvPr>
          <p:cNvPicPr>
            <a:picLocks noChangeAspect="1"/>
          </p:cNvPicPr>
          <p:nvPr/>
        </p:nvPicPr>
        <p:blipFill rotWithShape="1">
          <a:blip r:embed="rId4">
            <a:extLst>
              <a:ext uri="{28A0092B-C50C-407E-A947-70E740481C1C}">
                <a14:useLocalDpi xmlns:a14="http://schemas.microsoft.com/office/drawing/2010/main" val="0"/>
              </a:ext>
            </a:extLst>
          </a:blip>
          <a:srcRect t="22184"/>
          <a:stretch/>
        </p:blipFill>
        <p:spPr>
          <a:xfrm>
            <a:off x="5936789" y="1431056"/>
            <a:ext cx="6241143" cy="4891592"/>
          </a:xfrm>
          <a:prstGeom prst="rect">
            <a:avLst/>
          </a:prstGeom>
        </p:spPr>
      </p:pic>
    </p:spTree>
    <p:extLst>
      <p:ext uri="{BB962C8B-B14F-4D97-AF65-F5344CB8AC3E}">
        <p14:creationId xmlns:p14="http://schemas.microsoft.com/office/powerpoint/2010/main" val="15318536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extLst>
              <p:ext uri="{D42A27DB-BD31-4B8C-83A1-F6EECF244321}">
                <p14:modId xmlns:p14="http://schemas.microsoft.com/office/powerpoint/2010/main" val="1311063423"/>
              </p:ext>
            </p:extLst>
          </p:nvPr>
        </p:nvGraphicFramePr>
        <p:xfrm>
          <a:off x="7990216" y="1433022"/>
          <a:ext cx="4033462" cy="2690875"/>
        </p:xfrm>
        <a:graphic>
          <a:graphicData uri="http://schemas.openxmlformats.org/drawingml/2006/table">
            <a:tbl>
              <a:tblPr firstRow="1" bandRow="1">
                <a:tableStyleId>{1FECB4D8-DB02-4DC6-A0A2-4F2EBAE1DC90}</a:tableStyleId>
              </a:tblPr>
              <a:tblGrid>
                <a:gridCol w="4033462">
                  <a:extLst>
                    <a:ext uri="{9D8B030D-6E8A-4147-A177-3AD203B41FA5}">
                      <a16:colId xmlns:a16="http://schemas.microsoft.com/office/drawing/2014/main" val="20000"/>
                    </a:ext>
                  </a:extLst>
                </a:gridCol>
              </a:tblGrid>
              <a:tr h="296164">
                <a:tc>
                  <a:txBody>
                    <a:bodyPr/>
                    <a:lstStyle/>
                    <a:p>
                      <a:pPr>
                        <a:lnSpc>
                          <a:spcPct val="100000"/>
                        </a:lnSpc>
                      </a:pPr>
                      <a:r>
                        <a:rPr sz="1800" spc="-5" dirty="0"/>
                        <a:t>S</a:t>
                      </a:r>
                      <a:r>
                        <a:rPr sz="1800" spc="-15" dirty="0"/>
                        <a:t>c</a:t>
                      </a:r>
                      <a:r>
                        <a:rPr sz="1800" spc="-5" dirty="0"/>
                        <a:t>he</a:t>
                      </a:r>
                      <a:r>
                        <a:rPr sz="1800" dirty="0"/>
                        <a:t>me</a:t>
                      </a:r>
                      <a:r>
                        <a:rPr sz="1800" spc="10" dirty="0"/>
                        <a:t> </a:t>
                      </a:r>
                      <a:r>
                        <a:rPr sz="1800" spc="-5" dirty="0"/>
                        <a:t>o</a:t>
                      </a:r>
                      <a:r>
                        <a:rPr sz="1800" dirty="0"/>
                        <a:t>f</a:t>
                      </a:r>
                      <a:r>
                        <a:rPr sz="1800" spc="-5" dirty="0"/>
                        <a:t> </a:t>
                      </a:r>
                      <a:r>
                        <a:rPr lang="en-US" sz="1800" spc="-20" dirty="0"/>
                        <a:t>Scoring</a:t>
                      </a:r>
                      <a:endParaRPr sz="1800" dirty="0">
                        <a:latin typeface="Arial"/>
                        <a:cs typeface="Arial"/>
                      </a:endParaRPr>
                    </a:p>
                  </a:txBody>
                  <a:tcPr marL="0" marR="0" marT="0" marB="0">
                    <a:solidFill>
                      <a:srgbClr val="F88792"/>
                    </a:solidFill>
                  </a:tcPr>
                </a:tc>
                <a:extLst>
                  <a:ext uri="{0D108BD9-81ED-4DB2-BD59-A6C34878D82A}">
                    <a16:rowId xmlns:a16="http://schemas.microsoft.com/office/drawing/2014/main" val="10000"/>
                  </a:ext>
                </a:extLst>
              </a:tr>
              <a:tr h="348933">
                <a:tc>
                  <a:txBody>
                    <a:bodyPr/>
                    <a:lstStyle/>
                    <a:p>
                      <a:pPr>
                        <a:lnSpc>
                          <a:spcPct val="100000"/>
                        </a:lnSpc>
                      </a:pPr>
                      <a:r>
                        <a:rPr lang="en-US" sz="1800" dirty="0">
                          <a:latin typeface="Arial"/>
                          <a:cs typeface="Arial"/>
                        </a:rPr>
                        <a:t>Maximum score: 100</a:t>
                      </a:r>
                      <a:endParaRPr sz="1800" dirty="0">
                        <a:latin typeface="Arial"/>
                        <a:cs typeface="Arial"/>
                      </a:endParaRPr>
                    </a:p>
                  </a:txBody>
                  <a:tcPr marL="0" marR="0" marT="0" marB="0"/>
                </a:tc>
                <a:extLst>
                  <a:ext uri="{0D108BD9-81ED-4DB2-BD59-A6C34878D82A}">
                    <a16:rowId xmlns:a16="http://schemas.microsoft.com/office/drawing/2014/main" val="10002"/>
                  </a:ext>
                </a:extLst>
              </a:tr>
              <a:tr h="11236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Percentage as calculated by the formula below will be applied on ‘Maximum score’ which will become the score for that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0003"/>
                  </a:ext>
                </a:extLst>
              </a:tr>
              <a:tr h="674178">
                <a:tc>
                  <a:txBody>
                    <a:bodyPr/>
                    <a:lstStyle/>
                    <a:p>
                      <a:pPr>
                        <a:lnSpc>
                          <a:spcPct val="100000"/>
                        </a:lnSpc>
                      </a:pPr>
                      <a:r>
                        <a:rPr lang="en-US" sz="1600" dirty="0">
                          <a:latin typeface="Arial"/>
                          <a:cs typeface="Arial"/>
                        </a:rPr>
                        <a:t>Final Score of this indicator for SS-2023 will be the average of every month score</a:t>
                      </a:r>
                      <a:endParaRPr sz="1600" dirty="0">
                        <a:latin typeface="Arial"/>
                        <a:cs typeface="Arial"/>
                      </a:endParaRPr>
                    </a:p>
                  </a:txBody>
                  <a:tcPr marL="0" marR="0" marT="0" marB="0"/>
                </a:tc>
                <a:extLst>
                  <a:ext uri="{0D108BD9-81ED-4DB2-BD59-A6C34878D82A}">
                    <a16:rowId xmlns:a16="http://schemas.microsoft.com/office/drawing/2014/main" val="10004"/>
                  </a:ext>
                </a:extLst>
              </a:tr>
            </a:tbl>
          </a:graphicData>
        </a:graphic>
      </p:graphicFrame>
      <p:sp>
        <p:nvSpPr>
          <p:cNvPr id="10" name="object 2"/>
          <p:cNvSpPr/>
          <p:nvPr/>
        </p:nvSpPr>
        <p:spPr>
          <a:xfrm>
            <a:off x="8362062" y="1312407"/>
            <a:ext cx="73726" cy="76191"/>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4"/>
          <p:cNvSpPr/>
          <p:nvPr/>
        </p:nvSpPr>
        <p:spPr>
          <a:xfrm>
            <a:off x="8377637" y="1344160"/>
            <a:ext cx="55942"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sz="122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1"/>
          <p:cNvSpPr/>
          <p:nvPr/>
        </p:nvSpPr>
        <p:spPr>
          <a:xfrm>
            <a:off x="170101" y="2073480"/>
            <a:ext cx="7641988" cy="1239411"/>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2" tIns="31181" rIns="62362" bIns="31181" numCol="1" spcCol="0" rtlCol="0" fromWordArt="0" anchor="ctr" anchorCtr="0" forceAA="0" compatLnSpc="1">
            <a:prstTxWarp prst="textNoShape">
              <a:avLst/>
            </a:prstTxWarp>
            <a:noAutofit/>
          </a:bodyPr>
          <a:lstStyle/>
          <a:p>
            <a:pPr marL="8660" marR="0" lvl="0" indent="0" algn="l" defTabSz="914307" rtl="0" eaLnBrk="1" fontAlgn="auto" latinLnBrk="0" hangingPunct="1">
              <a:lnSpc>
                <a:spcPct val="100000"/>
              </a:lnSpc>
              <a:spcBef>
                <a:spcPts val="0"/>
              </a:spcBef>
              <a:spcAft>
                <a:spcPts val="0"/>
              </a:spcAft>
              <a:buClrTx/>
              <a:buSzTx/>
              <a:buFontTx/>
              <a:buNone/>
              <a:tabLst/>
              <a:defRPr/>
            </a:pPr>
            <a:r>
              <a:rPr kumimoji="0" lang="en-US" b="0" i="0" u="none" strike="noStrike" kern="1200" cap="none" spc="-3" normalizeH="0" baseline="0" noProof="0" dirty="0">
                <a:ln>
                  <a:noFill/>
                </a:ln>
                <a:solidFill>
                  <a:prstClr val="black"/>
                </a:solidFill>
                <a:effectLst/>
                <a:uLnTx/>
                <a:uFillTx/>
                <a:latin typeface="Arial"/>
                <a:ea typeface="+mn-ea"/>
                <a:cs typeface="Arial"/>
              </a:rPr>
              <a:t>What percentage of </a:t>
            </a:r>
            <a:r>
              <a:rPr kumimoji="0" lang="en-US" b="1" i="0" u="none" strike="noStrike" kern="1200" cap="none" spc="-3" normalizeH="0" baseline="0" noProof="0" dirty="0">
                <a:ln>
                  <a:noFill/>
                </a:ln>
                <a:solidFill>
                  <a:prstClr val="black"/>
                </a:solidFill>
                <a:effectLst/>
                <a:uLnTx/>
                <a:uFillTx/>
                <a:latin typeface="Arial"/>
                <a:ea typeface="+mn-ea"/>
                <a:cs typeface="Arial"/>
              </a:rPr>
              <a:t>co</a:t>
            </a:r>
            <a:r>
              <a:rPr kumimoji="0" lang="en-US" b="1" i="0" u="none" strike="noStrike" kern="1200" cap="none" spc="0" normalizeH="0" baseline="0" noProof="0" dirty="0">
                <a:ln>
                  <a:noFill/>
                </a:ln>
                <a:solidFill>
                  <a:prstClr val="black"/>
                </a:solidFill>
                <a:effectLst/>
                <a:uLnTx/>
                <a:uFillTx/>
                <a:latin typeface="Arial"/>
                <a:ea typeface="+mn-ea"/>
                <a:cs typeface="Arial"/>
              </a:rPr>
              <a:t>m</a:t>
            </a:r>
            <a:r>
              <a:rPr kumimoji="0" lang="en-US" b="1" i="0" u="none" strike="noStrike" kern="1200" cap="none" spc="-3" normalizeH="0" baseline="0" noProof="0" dirty="0">
                <a:ln>
                  <a:noFill/>
                </a:ln>
                <a:solidFill>
                  <a:prstClr val="black"/>
                </a:solidFill>
                <a:effectLst/>
                <a:uLnTx/>
                <a:uFillTx/>
                <a:latin typeface="Arial"/>
                <a:ea typeface="+mn-ea"/>
                <a:cs typeface="Arial"/>
              </a:rPr>
              <a:t>p</a:t>
            </a:r>
            <a:r>
              <a:rPr kumimoji="0" lang="en-US" b="1" i="0" u="none" strike="noStrike" kern="1200" cap="none" spc="3" normalizeH="0" baseline="0" noProof="0" dirty="0">
                <a:ln>
                  <a:noFill/>
                </a:ln>
                <a:solidFill>
                  <a:prstClr val="black"/>
                </a:solidFill>
                <a:effectLst/>
                <a:uLnTx/>
                <a:uFillTx/>
                <a:latin typeface="Arial"/>
                <a:ea typeface="+mn-ea"/>
                <a:cs typeface="Arial"/>
              </a:rPr>
              <a:t>l</a:t>
            </a:r>
            <a:r>
              <a:rPr kumimoji="0" lang="en-US" b="1" i="0" u="none" strike="noStrike" kern="1200" cap="none" spc="-3" normalizeH="0" baseline="0" noProof="0" dirty="0">
                <a:ln>
                  <a:noFill/>
                </a:ln>
                <a:solidFill>
                  <a:prstClr val="black"/>
                </a:solidFill>
                <a:effectLst/>
                <a:uLnTx/>
                <a:uFillTx/>
                <a:latin typeface="Arial"/>
                <a:ea typeface="+mn-ea"/>
                <a:cs typeface="Arial"/>
              </a:rPr>
              <a:t>a</a:t>
            </a:r>
            <a:r>
              <a:rPr kumimoji="0" lang="en-US" b="1" i="0" u="none" strike="noStrike" kern="1200" cap="none" spc="0" normalizeH="0" baseline="0" noProof="0" dirty="0">
                <a:ln>
                  <a:noFill/>
                </a:ln>
                <a:solidFill>
                  <a:prstClr val="black"/>
                </a:solidFill>
                <a:effectLst/>
                <a:uLnTx/>
                <a:uFillTx/>
                <a:latin typeface="Arial"/>
                <a:ea typeface="+mn-ea"/>
                <a:cs typeface="Arial"/>
              </a:rPr>
              <a:t>i</a:t>
            </a:r>
            <a:r>
              <a:rPr kumimoji="0" lang="en-US" b="1" i="0" u="none" strike="noStrike" kern="1200" cap="none" spc="-3" normalizeH="0" baseline="0" noProof="0" dirty="0">
                <a:ln>
                  <a:noFill/>
                </a:ln>
                <a:solidFill>
                  <a:prstClr val="black"/>
                </a:solidFill>
                <a:effectLst/>
                <a:uLnTx/>
                <a:uFillTx/>
                <a:latin typeface="Arial"/>
                <a:ea typeface="+mn-ea"/>
                <a:cs typeface="Arial"/>
              </a:rPr>
              <a:t>n</a:t>
            </a:r>
            <a:r>
              <a:rPr kumimoji="0" lang="en-US" b="1" i="0" u="none" strike="noStrike" kern="1200" cap="none" spc="0" normalizeH="0" baseline="0" noProof="0" dirty="0">
                <a:ln>
                  <a:noFill/>
                </a:ln>
                <a:solidFill>
                  <a:prstClr val="black"/>
                </a:solidFill>
                <a:effectLst/>
                <a:uLnTx/>
                <a:uFillTx/>
                <a:latin typeface="Arial"/>
                <a:ea typeface="+mn-ea"/>
                <a:cs typeface="Arial"/>
              </a:rPr>
              <a:t>ts </a:t>
            </a:r>
            <a:r>
              <a:rPr kumimoji="0" lang="en-US" b="0" i="0" u="none" strike="noStrike" kern="1200" cap="none" spc="0" normalizeH="0" baseline="0" noProof="0" dirty="0">
                <a:ln>
                  <a:noFill/>
                </a:ln>
                <a:solidFill>
                  <a:prstClr val="black"/>
                </a:solidFill>
                <a:effectLst/>
                <a:uLnTx/>
                <a:uFillTx/>
                <a:latin typeface="Arial"/>
                <a:ea typeface="+mn-ea"/>
                <a:cs typeface="Arial"/>
              </a:rPr>
              <a:t>are</a:t>
            </a:r>
            <a:r>
              <a:rPr kumimoji="0" lang="en-US" b="1" i="0" u="none" strike="noStrike" kern="1200" cap="none" spc="-17" normalizeH="0" baseline="0" noProof="0" dirty="0">
                <a:ln>
                  <a:noFill/>
                </a:ln>
                <a:solidFill>
                  <a:prstClr val="black"/>
                </a:solidFill>
                <a:effectLst/>
                <a:uLnTx/>
                <a:uFillTx/>
                <a:latin typeface="Arial"/>
                <a:ea typeface="+mn-ea"/>
                <a:cs typeface="Arial"/>
              </a:rPr>
              <a:t> </a:t>
            </a:r>
            <a:r>
              <a:rPr kumimoji="0" lang="en-US" b="1" i="0" u="none" strike="noStrike" kern="1200" cap="none" spc="0" normalizeH="0" baseline="0" noProof="0" dirty="0">
                <a:ln>
                  <a:noFill/>
                </a:ln>
                <a:solidFill>
                  <a:prstClr val="black"/>
                </a:solidFill>
                <a:effectLst/>
                <a:uLnTx/>
                <a:uFillTx/>
                <a:latin typeface="Arial"/>
                <a:ea typeface="+mn-ea"/>
                <a:cs typeface="Arial"/>
              </a:rPr>
              <a:t>r</a:t>
            </a:r>
            <a:r>
              <a:rPr kumimoji="0" lang="en-US" b="1" i="0" u="none" strike="noStrike" kern="1200" cap="none" spc="-3" normalizeH="0" baseline="0" noProof="0" dirty="0">
                <a:ln>
                  <a:noFill/>
                </a:ln>
                <a:solidFill>
                  <a:prstClr val="black"/>
                </a:solidFill>
                <a:effectLst/>
                <a:uLnTx/>
                <a:uFillTx/>
                <a:latin typeface="Arial"/>
                <a:ea typeface="+mn-ea"/>
                <a:cs typeface="Arial"/>
              </a:rPr>
              <a:t>eso</a:t>
            </a:r>
            <a:r>
              <a:rPr kumimoji="0" lang="en-US" b="1" i="0" u="none" strike="noStrike" kern="1200" cap="none" spc="0" normalizeH="0" baseline="0" noProof="0" dirty="0">
                <a:ln>
                  <a:noFill/>
                </a:ln>
                <a:solidFill>
                  <a:prstClr val="black"/>
                </a:solidFill>
                <a:effectLst/>
                <a:uLnTx/>
                <a:uFillTx/>
                <a:latin typeface="Arial"/>
                <a:ea typeface="+mn-ea"/>
                <a:cs typeface="Arial"/>
              </a:rPr>
              <a:t>l</a:t>
            </a:r>
            <a:r>
              <a:rPr kumimoji="0" lang="en-US" b="1" i="0" u="none" strike="noStrike" kern="1200" cap="none" spc="-3" normalizeH="0" baseline="0" noProof="0" dirty="0">
                <a:ln>
                  <a:noFill/>
                </a:ln>
                <a:solidFill>
                  <a:prstClr val="black"/>
                </a:solidFill>
                <a:effectLst/>
                <a:uLnTx/>
                <a:uFillTx/>
                <a:latin typeface="Arial"/>
                <a:ea typeface="+mn-ea"/>
                <a:cs typeface="Arial"/>
              </a:rPr>
              <a:t>ve</a:t>
            </a:r>
            <a:r>
              <a:rPr kumimoji="0" lang="en-US" b="1" i="0" u="none" strike="noStrike" kern="1200" cap="none" spc="0" normalizeH="0" baseline="0" noProof="0" dirty="0">
                <a:ln>
                  <a:noFill/>
                </a:ln>
                <a:solidFill>
                  <a:prstClr val="black"/>
                </a:solidFill>
                <a:effectLst/>
                <a:uLnTx/>
                <a:uFillTx/>
                <a:latin typeface="Arial"/>
                <a:ea typeface="+mn-ea"/>
                <a:cs typeface="Arial"/>
              </a:rPr>
              <a:t>d </a:t>
            </a:r>
            <a:r>
              <a:rPr kumimoji="0" lang="en-US" b="0" i="0" u="none" strike="noStrike" kern="1200" cap="none" spc="34" normalizeH="0" baseline="0" noProof="0" dirty="0">
                <a:ln>
                  <a:noFill/>
                </a:ln>
                <a:solidFill>
                  <a:prstClr val="black"/>
                </a:solidFill>
                <a:effectLst/>
                <a:uLnTx/>
                <a:uFillTx/>
                <a:latin typeface="Arial"/>
                <a:ea typeface="+mn-ea"/>
                <a:cs typeface="Arial"/>
              </a:rPr>
              <a:t>w</a:t>
            </a:r>
            <a:r>
              <a:rPr kumimoji="0" lang="en-US" b="0" i="0" u="none" strike="noStrike" kern="1200" cap="none" spc="0" normalizeH="0" baseline="0" noProof="0" dirty="0">
                <a:ln>
                  <a:noFill/>
                </a:ln>
                <a:solidFill>
                  <a:prstClr val="black"/>
                </a:solidFill>
                <a:effectLst/>
                <a:uLnTx/>
                <a:uFillTx/>
                <a:latin typeface="Arial"/>
                <a:ea typeface="+mn-ea"/>
                <a:cs typeface="Arial"/>
              </a:rPr>
              <a:t>it</a:t>
            </a:r>
            <a:r>
              <a:rPr kumimoji="0" lang="en-US" b="0" i="0" u="none" strike="noStrike" kern="1200" cap="none" spc="-20" normalizeH="0" baseline="0" noProof="0" dirty="0">
                <a:ln>
                  <a:noFill/>
                </a:ln>
                <a:solidFill>
                  <a:prstClr val="black"/>
                </a:solidFill>
                <a:effectLst/>
                <a:uLnTx/>
                <a:uFillTx/>
                <a:latin typeface="Arial"/>
                <a:ea typeface="+mn-ea"/>
                <a:cs typeface="Arial"/>
              </a:rPr>
              <a:t>h</a:t>
            </a:r>
            <a:r>
              <a:rPr kumimoji="0" lang="en-US" b="0" i="0" u="none" strike="noStrike" kern="1200" cap="none" spc="0" normalizeH="0" baseline="0" noProof="0" dirty="0">
                <a:ln>
                  <a:noFill/>
                </a:ln>
                <a:solidFill>
                  <a:prstClr val="black"/>
                </a:solidFill>
                <a:effectLst/>
                <a:uLnTx/>
                <a:uFillTx/>
                <a:latin typeface="Arial"/>
                <a:ea typeface="+mn-ea"/>
                <a:cs typeface="Arial"/>
              </a:rPr>
              <a:t>in</a:t>
            </a:r>
            <a:r>
              <a:rPr kumimoji="0" lang="en-US" b="1" i="0" u="none" strike="noStrike" kern="1200" cap="none" spc="-65" normalizeH="0" baseline="0" noProof="0" dirty="0">
                <a:ln>
                  <a:noFill/>
                </a:ln>
                <a:solidFill>
                  <a:prstClr val="black"/>
                </a:solidFill>
                <a:effectLst/>
                <a:uLnTx/>
                <a:uFillTx/>
                <a:latin typeface="Arial"/>
                <a:ea typeface="+mn-ea"/>
                <a:cs typeface="Arial"/>
              </a:rPr>
              <a:t> </a:t>
            </a:r>
            <a:r>
              <a:rPr kumimoji="0" lang="en-US" b="1" i="0" u="none" strike="noStrike" kern="1200" cap="none" spc="-3" normalizeH="0" baseline="0" noProof="0" dirty="0">
                <a:ln>
                  <a:noFill/>
                </a:ln>
                <a:solidFill>
                  <a:prstClr val="black"/>
                </a:solidFill>
                <a:effectLst/>
                <a:uLnTx/>
                <a:uFillTx/>
                <a:latin typeface="Arial"/>
                <a:ea typeface="+mn-ea"/>
                <a:cs typeface="Arial"/>
              </a:rPr>
              <a:t>SL</a:t>
            </a:r>
            <a:r>
              <a:rPr kumimoji="0" lang="en-US" b="1" i="0" u="none" strike="noStrike" kern="1200" cap="none" spc="0" normalizeH="0" baseline="0" noProof="0" dirty="0">
                <a:ln>
                  <a:noFill/>
                </a:ln>
                <a:solidFill>
                  <a:prstClr val="black"/>
                </a:solidFill>
                <a:effectLst/>
                <a:uLnTx/>
                <a:uFillTx/>
                <a:latin typeface="Arial"/>
                <a:ea typeface="+mn-ea"/>
                <a:cs typeface="Arial"/>
              </a:rPr>
              <a:t>A </a:t>
            </a:r>
            <a:r>
              <a:rPr kumimoji="0" lang="en-US" b="0" i="0" u="none" strike="noStrike" kern="1200" cap="none" spc="0" normalizeH="0" baseline="0" noProof="0" dirty="0">
                <a:ln>
                  <a:noFill/>
                </a:ln>
                <a:solidFill>
                  <a:prstClr val="black"/>
                </a:solidFill>
                <a:effectLst/>
                <a:uLnTx/>
                <a:uFillTx/>
                <a:latin typeface="Arial"/>
                <a:ea typeface="+mn-ea"/>
                <a:cs typeface="Arial"/>
              </a:rPr>
              <a:t>(Service Level Agreement)</a:t>
            </a:r>
            <a:r>
              <a:rPr kumimoji="0" lang="en-US" b="0" i="0" u="none" strike="noStrike" kern="1200" cap="none" spc="-116" normalizeH="0" baseline="0" noProof="0" dirty="0">
                <a:ln>
                  <a:noFill/>
                </a:ln>
                <a:solidFill>
                  <a:prstClr val="black"/>
                </a:solidFill>
                <a:effectLst/>
                <a:uLnTx/>
                <a:uFillTx/>
                <a:latin typeface="Arial"/>
                <a:ea typeface="+mn-ea"/>
                <a:cs typeface="Arial"/>
              </a:rPr>
              <a:t> </a:t>
            </a:r>
            <a:r>
              <a:rPr kumimoji="0" lang="en-US" b="0" i="0" u="none" strike="noStrike" kern="1200" cap="none" spc="0" normalizeH="0" baseline="0" noProof="0" dirty="0">
                <a:ln>
                  <a:noFill/>
                </a:ln>
                <a:solidFill>
                  <a:prstClr val="black"/>
                </a:solidFill>
                <a:effectLst/>
                <a:uLnTx/>
                <a:uFillTx/>
                <a:latin typeface="Arial"/>
                <a:ea typeface="+mn-ea"/>
                <a:cs typeface="Arial"/>
              </a:rPr>
              <a:t>time</a:t>
            </a:r>
            <a:r>
              <a:rPr kumimoji="0" lang="en-US" b="0" i="0" u="none" strike="noStrike" kern="1200" cap="none" spc="-17" normalizeH="0" baseline="0" noProof="0" dirty="0">
                <a:ln>
                  <a:noFill/>
                </a:ln>
                <a:solidFill>
                  <a:prstClr val="black"/>
                </a:solidFill>
                <a:effectLst/>
                <a:uLnTx/>
                <a:uFillTx/>
                <a:latin typeface="Arial"/>
                <a:ea typeface="+mn-ea"/>
                <a:cs typeface="Arial"/>
              </a:rPr>
              <a:t> </a:t>
            </a:r>
            <a:r>
              <a:rPr kumimoji="0" lang="en-US" b="0" i="0" u="none" strike="noStrike" kern="1200" cap="none" spc="0" normalizeH="0" baseline="0" noProof="0" dirty="0">
                <a:ln>
                  <a:noFill/>
                </a:ln>
                <a:solidFill>
                  <a:prstClr val="black"/>
                </a:solidFill>
                <a:effectLst/>
                <a:uLnTx/>
                <a:uFillTx/>
                <a:latin typeface="Arial"/>
                <a:ea typeface="+mn-ea"/>
                <a:cs typeface="Arial"/>
              </a:rPr>
              <a:t>fr</a:t>
            </a:r>
            <a:r>
              <a:rPr kumimoji="0" lang="en-US" b="0" i="0" u="none" strike="noStrike" kern="1200" cap="none" spc="-3" normalizeH="0" baseline="0" noProof="0" dirty="0">
                <a:ln>
                  <a:noFill/>
                </a:ln>
                <a:solidFill>
                  <a:prstClr val="black"/>
                </a:solidFill>
                <a:effectLst/>
                <a:uLnTx/>
                <a:uFillTx/>
                <a:latin typeface="Arial"/>
                <a:ea typeface="+mn-ea"/>
                <a:cs typeface="Arial"/>
              </a:rPr>
              <a:t>a</a:t>
            </a:r>
            <a:r>
              <a:rPr kumimoji="0" lang="en-US" b="0" i="0" u="none" strike="noStrike" kern="1200" cap="none" spc="0" normalizeH="0" baseline="0" noProof="0" dirty="0">
                <a:ln>
                  <a:noFill/>
                </a:ln>
                <a:solidFill>
                  <a:prstClr val="black"/>
                </a:solidFill>
                <a:effectLst/>
                <a:uLnTx/>
                <a:uFillTx/>
                <a:latin typeface="Arial"/>
                <a:ea typeface="+mn-ea"/>
                <a:cs typeface="Arial"/>
              </a:rPr>
              <a:t>me</a:t>
            </a:r>
          </a:p>
        </p:txBody>
      </p:sp>
      <mc:AlternateContent xmlns:mc="http://schemas.openxmlformats.org/markup-compatibility/2006" xmlns:a14="http://schemas.microsoft.com/office/drawing/2010/main">
        <mc:Choice Requires="a14">
          <p:sp>
            <p:nvSpPr>
              <p:cNvPr id="2" name="Rectangle 1"/>
              <p:cNvSpPr/>
              <p:nvPr/>
            </p:nvSpPr>
            <p:spPr>
              <a:xfrm>
                <a:off x="187327" y="4323306"/>
                <a:ext cx="11809992" cy="2442904"/>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0578" tIns="40288" rIns="80578" bIns="40288" numCol="1" spcCol="0" rtlCol="0" fromWordArt="0" anchor="ctr" anchorCtr="0" forceAA="0" compatLnSpc="1">
                <a:prstTxWarp prst="textNoShape">
                  <a:avLst/>
                </a:prstTxWarp>
                <a:noAutofit/>
              </a:bodyPr>
              <a:lstStyle/>
              <a:p>
                <a:pPr marL="0" marR="0" lvl="0" indent="0" algn="l" defTabSz="914307" rtl="0" eaLnBrk="1" fontAlgn="auto" latinLnBrk="0" hangingPunct="1">
                  <a:lnSpc>
                    <a:spcPct val="100000"/>
                  </a:lnSpc>
                  <a:spcBef>
                    <a:spcPts val="0"/>
                  </a:spcBef>
                  <a:spcAft>
                    <a:spcPts val="0"/>
                  </a:spcAft>
                  <a:buClrTx/>
                  <a:buSzTx/>
                  <a:buFontTx/>
                  <a:buNone/>
                  <a:tabLst/>
                  <a:defRPr/>
                </a:pPr>
                <a:r>
                  <a:rPr kumimoji="0" lang="en-IN" sz="1762" b="1" i="0" u="sng" strike="noStrike" kern="1200" cap="none" spc="0" normalizeH="0" baseline="0" noProof="0" dirty="0">
                    <a:ln>
                      <a:noFill/>
                    </a:ln>
                    <a:solidFill>
                      <a:prstClr val="black"/>
                    </a:solidFill>
                    <a:effectLst/>
                    <a:uLnTx/>
                    <a:uFillTx/>
                    <a:latin typeface="Calibri" panose="020F0502020204030204"/>
                    <a:ea typeface="+mn-ea"/>
                    <a:cs typeface="+mn-cs"/>
                  </a:rPr>
                  <a:t>Methodology</a:t>
                </a:r>
                <a:r>
                  <a:rPr kumimoji="0" lang="en-IN" sz="1762" b="0" i="0" u="sng" strike="noStrike" kern="1200" cap="none" spc="0" normalizeH="0" baseline="0" noProof="0" dirty="0">
                    <a:ln>
                      <a:noFill/>
                    </a:ln>
                    <a:solidFill>
                      <a:prstClr val="black"/>
                    </a:solidFill>
                    <a:effectLst/>
                    <a:uLnTx/>
                    <a:uFillTx/>
                    <a:latin typeface="Calibri" panose="020F0502020204030204"/>
                    <a:ea typeface="+mn-ea"/>
                    <a:cs typeface="+mn-cs"/>
                  </a:rPr>
                  <a:t>:  Resolution Rate</a:t>
                </a:r>
              </a:p>
              <a:p>
                <a:pPr marL="0" marR="0" lvl="0" indent="0" algn="l" defTabSz="914307" rtl="0" eaLnBrk="1" fontAlgn="auto" latinLnBrk="0" hangingPunct="1">
                  <a:lnSpc>
                    <a:spcPct val="100000"/>
                  </a:lnSpc>
                  <a:spcBef>
                    <a:spcPts val="0"/>
                  </a:spcBef>
                  <a:spcAft>
                    <a:spcPts val="0"/>
                  </a:spcAft>
                  <a:buClrTx/>
                  <a:buSzTx/>
                  <a:buFontTx/>
                  <a:buNone/>
                  <a:tabLst/>
                  <a:defRPr/>
                </a:pPr>
                <a:endParaRPr kumimoji="0" lang="en-IN" sz="1762"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kumimoji="0" lang="en-IN" sz="1762" b="0" i="0" u="none" strike="noStrike" kern="1200" cap="none" spc="0" normalizeH="0" baseline="0" noProof="0" dirty="0">
                    <a:ln>
                      <a:noFill/>
                    </a:ln>
                    <a:solidFill>
                      <a:prstClr val="black"/>
                    </a:solidFill>
                    <a:effectLst/>
                    <a:uLnTx/>
                    <a:uFillTx/>
                    <a:latin typeface="Calibri" panose="020F0502020204030204"/>
                    <a:ea typeface="+mn-ea"/>
                    <a:cs typeface="+mn-cs"/>
                  </a:rPr>
                  <a:t>Formula would be:</a:t>
                </a:r>
                <a:endParaRPr kumimoji="0" lang="en-US" sz="1762"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𝑅𝑒𝑠𝑜𝑙𝑢𝑡𝑖𝑜𝑛</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𝑅𝑎𝑡𝑒</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ctrlP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𝑁𝑢𝑚𝑏𝑒𝑟</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𝑜𝑓</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𝐶𝑜𝑚𝑝𝑙𝑎𝑖𝑛𝑡𝑠</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𝑅𝑒𝑠𝑜𝑙𝑣𝑒𝑑</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𝑅𝑒𝑜𝑝𝑒𝑛𝑒𝑑</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𝐶𝑜𝑚𝑝𝑙𝑎𝑖𝑛𝑡𝑠</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IN" sz="1762"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IN" sz="1762"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r>
                                <a:rPr kumimoji="0" lang="en-IN" sz="1762"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𝑭𝒂𝒌𝒆</m:t>
                              </m:r>
                              <m:r>
                                <a:rPr kumimoji="0" lang="en-IN" sz="1762"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𝑹𝒆𝒔𝒐𝒍𝒖𝒕𝒊𝒐𝒏𝒔</m:t>
                              </m:r>
                            </m:e>
                          </m:d>
                        </m:num>
                        <m:den>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𝑇𝑜𝑡𝑎𝑙</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𝐶𝑜𝑚𝑝𝑙𝑎𝑖𝑛𝑡𝑠</m:t>
                          </m:r>
                          <m: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m:t>
                          </m:r>
                          <m: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𝑡h𝑒</m:t>
                          </m:r>
                          <m: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𝑐𝑖𝑡𝑦</m:t>
                          </m:r>
                        </m:den>
                      </m:f>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r>
                        <a:rPr kumimoji="0" lang="en-IN" sz="1762"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100</m:t>
                      </m:r>
                    </m:oMath>
                  </m:oMathPara>
                </a14:m>
                <a:endParaRPr kumimoji="0" lang="en-US" sz="1762"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kumimoji="0" lang="en-IN" sz="1762"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307" rtl="0" eaLnBrk="1" fontAlgn="auto" latinLnBrk="0" hangingPunct="1">
                  <a:lnSpc>
                    <a:spcPct val="100000"/>
                  </a:lnSpc>
                  <a:spcBef>
                    <a:spcPts val="0"/>
                  </a:spcBef>
                  <a:spcAft>
                    <a:spcPts val="0"/>
                  </a:spcAft>
                  <a:buClrTx/>
                  <a:buSzTx/>
                  <a:buFontTx/>
                  <a:buNone/>
                  <a:tabLst/>
                  <a:defRPr/>
                </a:pPr>
                <a:r>
                  <a:rPr kumimoji="0" lang="en-IN" sz="1762"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IN" sz="1762" b="0" i="0" u="none" strike="noStrike" kern="1200" cap="none" spc="0" normalizeH="0" baseline="0" noProof="0" dirty="0">
                    <a:ln>
                      <a:noFill/>
                    </a:ln>
                    <a:solidFill>
                      <a:prstClr val="black"/>
                    </a:solidFill>
                    <a:effectLst/>
                    <a:uLnTx/>
                    <a:uFillTx/>
                    <a:latin typeface="Calibri" panose="020F0502020204030204"/>
                    <a:ea typeface="+mn-ea"/>
                    <a:cs typeface="+mn-cs"/>
                  </a:rPr>
                  <a:t> The formula would be applicable only if a city has received a number of complaints equal to 0.05% of the population in that month.</a:t>
                </a:r>
              </a:p>
              <a:p>
                <a:pPr marL="0" marR="0" lvl="0" indent="0" algn="l" defTabSz="914307"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Arial"/>
                    <a:ea typeface="+mn-ea"/>
                    <a:cs typeface="Arial"/>
                  </a:rPr>
                  <a:t>Final Score of this indicator for Swachh Survekshan 2023 will be the average of every month score from </a:t>
                </a:r>
                <a:r>
                  <a:rPr kumimoji="0" lang="en-US" sz="1400" b="0" i="0" u="none" strike="noStrike" kern="1200" cap="none" spc="0" normalizeH="0" baseline="0" noProof="0" dirty="0">
                    <a:ln>
                      <a:noFill/>
                    </a:ln>
                    <a:solidFill>
                      <a:srgbClr val="FF0000"/>
                    </a:solidFill>
                    <a:effectLst/>
                    <a:uLnTx/>
                    <a:uFillTx/>
                    <a:latin typeface="Arial"/>
                    <a:ea typeface="+mn-ea"/>
                    <a:cs typeface="Arial"/>
                  </a:rPr>
                  <a:t>1</a:t>
                </a:r>
                <a:r>
                  <a:rPr kumimoji="0" lang="en-US" sz="1400" b="0" i="0" u="none" strike="noStrike" kern="1200" cap="none" spc="0" normalizeH="0" baseline="30000" noProof="0" dirty="0">
                    <a:ln>
                      <a:noFill/>
                    </a:ln>
                    <a:solidFill>
                      <a:srgbClr val="FF0000"/>
                    </a:solidFill>
                    <a:effectLst/>
                    <a:uLnTx/>
                    <a:uFillTx/>
                    <a:latin typeface="Arial"/>
                    <a:ea typeface="+mn-ea"/>
                    <a:cs typeface="Arial"/>
                  </a:rPr>
                  <a:t>st</a:t>
                </a:r>
                <a:r>
                  <a:rPr kumimoji="0" lang="en-US" sz="1400" b="0" i="0" u="none" strike="noStrike" kern="1200" cap="none" spc="0" normalizeH="0" baseline="0" noProof="0" dirty="0">
                    <a:ln>
                      <a:noFill/>
                    </a:ln>
                    <a:solidFill>
                      <a:srgbClr val="FF0000"/>
                    </a:solidFill>
                    <a:effectLst/>
                    <a:uLnTx/>
                    <a:uFillTx/>
                    <a:latin typeface="Arial"/>
                    <a:ea typeface="+mn-ea"/>
                    <a:cs typeface="Arial"/>
                  </a:rPr>
                  <a:t> </a:t>
                </a:r>
                <a:r>
                  <a:rPr lang="en-US" sz="1400" dirty="0">
                    <a:solidFill>
                      <a:srgbClr val="FF0000"/>
                    </a:solidFill>
                    <a:latin typeface="Arial"/>
                    <a:cs typeface="Arial"/>
                  </a:rPr>
                  <a:t>April</a:t>
                </a:r>
                <a:r>
                  <a:rPr kumimoji="0" lang="en-US" sz="1400" b="0" i="0" u="none" strike="noStrike" kern="1200" cap="none" spc="0" normalizeH="0" baseline="0" noProof="0" dirty="0">
                    <a:ln>
                      <a:noFill/>
                    </a:ln>
                    <a:solidFill>
                      <a:srgbClr val="FF0000"/>
                    </a:solidFill>
                    <a:effectLst/>
                    <a:uLnTx/>
                    <a:uFillTx/>
                    <a:latin typeface="Arial"/>
                    <a:ea typeface="+mn-ea"/>
                    <a:cs typeface="Arial"/>
                  </a:rPr>
                  <a:t> 2022 till 31</a:t>
                </a:r>
                <a:r>
                  <a:rPr kumimoji="0" lang="en-US" sz="1400" b="0" i="0" u="none" strike="noStrike" kern="1200" cap="none" spc="0" normalizeH="0" baseline="30000" noProof="0" dirty="0">
                    <a:ln>
                      <a:noFill/>
                    </a:ln>
                    <a:solidFill>
                      <a:srgbClr val="FF0000"/>
                    </a:solidFill>
                    <a:effectLst/>
                    <a:uLnTx/>
                    <a:uFillTx/>
                    <a:latin typeface="Arial"/>
                    <a:ea typeface="+mn-ea"/>
                    <a:cs typeface="Arial"/>
                  </a:rPr>
                  <a:t>st</a:t>
                </a:r>
                <a:r>
                  <a:rPr kumimoji="0" lang="en-US" sz="1400" b="0" i="0" u="none" strike="noStrike" kern="1200" cap="none" spc="0" normalizeH="0" baseline="0" noProof="0" dirty="0">
                    <a:ln>
                      <a:noFill/>
                    </a:ln>
                    <a:solidFill>
                      <a:srgbClr val="FF0000"/>
                    </a:solidFill>
                    <a:effectLst/>
                    <a:uLnTx/>
                    <a:uFillTx/>
                    <a:latin typeface="Arial"/>
                    <a:ea typeface="+mn-ea"/>
                    <a:cs typeface="Arial"/>
                  </a:rPr>
                  <a:t> March 2023</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187327" y="4323306"/>
                <a:ext cx="11809992" cy="2442904"/>
              </a:xfrm>
              <a:prstGeom prst="rect">
                <a:avLst/>
              </a:prstGeom>
              <a:blipFill>
                <a:blip r:embed="rId3"/>
                <a:stretch>
                  <a:fillRect l="-516" t="-2488" b="-4229"/>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D139F58B-4F87-4D26-9C35-F1F0DA038141}"/>
              </a:ext>
            </a:extLst>
          </p:cNvPr>
          <p:cNvSpPr/>
          <p:nvPr/>
        </p:nvSpPr>
        <p:spPr>
          <a:xfrm>
            <a:off x="0" y="298503"/>
            <a:ext cx="12192000" cy="103517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Swachhata App/Local App</a:t>
            </a:r>
          </a:p>
        </p:txBody>
      </p:sp>
    </p:spTree>
    <p:extLst>
      <p:ext uri="{BB962C8B-B14F-4D97-AF65-F5344CB8AC3E}">
        <p14:creationId xmlns:p14="http://schemas.microsoft.com/office/powerpoint/2010/main" val="21485864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25617"/>
          </a:xfrm>
          <a:prstGeom prst="rect">
            <a:avLst/>
          </a:prstGeom>
        </p:spPr>
      </p:pic>
      <p:sp>
        <p:nvSpPr>
          <p:cNvPr id="11" name="TextBox 10"/>
          <p:cNvSpPr txBox="1"/>
          <p:nvPr/>
        </p:nvSpPr>
        <p:spPr>
          <a:xfrm>
            <a:off x="1643270" y="3608788"/>
            <a:ext cx="91293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rPr>
              <a:t>Assessment </a:t>
            </a:r>
            <a:r>
              <a:rPr kumimoji="0" lang="en-US" sz="4000" b="0" i="0" u="none" strike="noStrike" kern="1200" cap="none" spc="0" normalizeH="0" baseline="0" noProof="0" dirty="0">
                <a:ln>
                  <a:noFill/>
                </a:ln>
                <a:solidFill>
                  <a:srgbClr val="FFC000"/>
                </a:solidFill>
                <a:effectLst/>
                <a:uLnTx/>
                <a:uFillTx/>
                <a:latin typeface="Lucida Calligraphy" panose="03010101010101010101" pitchFamily="66" charset="0"/>
                <a:ea typeface="+mn-ea"/>
                <a:cs typeface="+mn-cs"/>
              </a:rPr>
              <a:t>of</a:t>
            </a:r>
            <a:r>
              <a:rPr kumimoji="0" lang="en-US" sz="4000" b="0"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rPr>
              <a:t> </a:t>
            </a:r>
            <a:r>
              <a:rPr kumimoji="0" lang="en-US" sz="3200" b="0"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rPr>
              <a:t>Ganga Towns</a:t>
            </a:r>
          </a:p>
        </p:txBody>
      </p:sp>
      <p:sp>
        <p:nvSpPr>
          <p:cNvPr id="4" name="TextBox 3"/>
          <p:cNvSpPr txBox="1"/>
          <p:nvPr/>
        </p:nvSpPr>
        <p:spPr>
          <a:xfrm>
            <a:off x="-136477" y="5844451"/>
            <a:ext cx="122091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rPr>
              <a:t>….additional assessment of ‘Ganga Towns’ for a separate evaluation of their performance.</a:t>
            </a:r>
          </a:p>
        </p:txBody>
      </p:sp>
    </p:spTree>
    <p:extLst>
      <p:ext uri="{BB962C8B-B14F-4D97-AF65-F5344CB8AC3E}">
        <p14:creationId xmlns:p14="http://schemas.microsoft.com/office/powerpoint/2010/main" val="31548278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2DE30A-83A0-C056-0ADE-CB2A92879275}"/>
              </a:ext>
            </a:extLst>
          </p:cNvPr>
          <p:cNvSpPr txBox="1">
            <a:spLocks/>
          </p:cNvSpPr>
          <p:nvPr/>
        </p:nvSpPr>
        <p:spPr>
          <a:xfrm>
            <a:off x="0" y="0"/>
            <a:ext cx="12192000" cy="1209583"/>
          </a:xfrm>
          <a:prstGeom prst="rect">
            <a:avLst/>
          </a:prstGeom>
          <a:solidFill>
            <a:schemeClr val="accent4">
              <a:lumMod val="60000"/>
              <a:lumOff val="40000"/>
            </a:schemeClr>
          </a:solidFill>
          <a:ln>
            <a:solidFill>
              <a:schemeClr val="accent4">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SURVEY METHODOLOGY</a:t>
            </a:r>
            <a:endParaRPr lang="en-US" b="1" dirty="0">
              <a:latin typeface="+mn-lt"/>
            </a:endParaRPr>
          </a:p>
        </p:txBody>
      </p:sp>
      <p:sp>
        <p:nvSpPr>
          <p:cNvPr id="6" name="Content Placeholder 2">
            <a:extLst>
              <a:ext uri="{FF2B5EF4-FFF2-40B4-BE49-F238E27FC236}">
                <a16:creationId xmlns:a16="http://schemas.microsoft.com/office/drawing/2014/main" id="{BD9B812C-FC2B-8978-7F48-4D5152F8DF38}"/>
              </a:ext>
            </a:extLst>
          </p:cNvPr>
          <p:cNvSpPr txBox="1">
            <a:spLocks/>
          </p:cNvSpPr>
          <p:nvPr/>
        </p:nvSpPr>
        <p:spPr>
          <a:xfrm>
            <a:off x="339036" y="1697260"/>
            <a:ext cx="11614425" cy="46557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1200"/>
              </a:spcAft>
            </a:pPr>
            <a:r>
              <a:rPr lang="en-US" sz="2000" dirty="0">
                <a:latin typeface="Arial" panose="020B0604020202020204" pitchFamily="34" charset="0"/>
                <a:ea typeface="Arial" panose="020B0604020202020204" pitchFamily="34" charset="0"/>
              </a:rPr>
              <a:t>An inspection of 97 Ganga towns will be done to evaluate:</a:t>
            </a:r>
          </a:p>
          <a:p>
            <a:pPr lvl="1" algn="just">
              <a:lnSpc>
                <a:spcPct val="100000"/>
              </a:lnSpc>
              <a:spcAft>
                <a:spcPts val="1200"/>
              </a:spcAft>
            </a:pPr>
            <a:r>
              <a:rPr lang="en-US" sz="2000" b="1" dirty="0">
                <a:latin typeface="Arial" panose="020B0604020202020204" pitchFamily="34" charset="0"/>
                <a:ea typeface="Arial" panose="020B0604020202020204" pitchFamily="34" charset="0"/>
              </a:rPr>
              <a:t>Performance on sanitation and solid waste management parameters</a:t>
            </a:r>
            <a:endParaRPr lang="en-US" sz="2000" dirty="0">
              <a:latin typeface="Arial" panose="020B0604020202020204" pitchFamily="34" charset="0"/>
              <a:ea typeface="Arial" panose="020B0604020202020204" pitchFamily="34" charset="0"/>
            </a:endParaRPr>
          </a:p>
          <a:p>
            <a:pPr algn="just">
              <a:lnSpc>
                <a:spcPct val="100000"/>
              </a:lnSpc>
              <a:spcAft>
                <a:spcPts val="1200"/>
              </a:spcAft>
            </a:pPr>
            <a:r>
              <a:rPr lang="en-US" sz="2000" b="1" dirty="0">
                <a:latin typeface="Arial" panose="020B0604020202020204" pitchFamily="34" charset="0"/>
                <a:ea typeface="Arial" panose="020B0604020202020204" pitchFamily="34" charset="0"/>
              </a:rPr>
              <a:t>Direct observation method </a:t>
            </a:r>
            <a:r>
              <a:rPr lang="en-US" sz="2000" dirty="0">
                <a:latin typeface="Arial" panose="020B0604020202020204" pitchFamily="34" charset="0"/>
                <a:ea typeface="Arial" panose="020B0604020202020204" pitchFamily="34" charset="0"/>
              </a:rPr>
              <a:t>is conducted by assessors. </a:t>
            </a:r>
          </a:p>
          <a:p>
            <a:pPr lvl="1" algn="just">
              <a:lnSpc>
                <a:spcPct val="100000"/>
              </a:lnSpc>
              <a:spcAft>
                <a:spcPts val="1200"/>
              </a:spcAft>
            </a:pPr>
            <a:r>
              <a:rPr lang="en-US" sz="2000" dirty="0">
                <a:latin typeface="Arial" panose="020B0604020202020204" pitchFamily="34" charset="0"/>
                <a:ea typeface="Arial" panose="020B0604020202020204" pitchFamily="34" charset="0"/>
              </a:rPr>
              <a:t>The assessors will </a:t>
            </a:r>
            <a:r>
              <a:rPr lang="en-US" sz="2000" b="1" dirty="0">
                <a:latin typeface="Arial" panose="020B0604020202020204" pitchFamily="34" charset="0"/>
                <a:ea typeface="Arial" panose="020B0604020202020204" pitchFamily="34" charset="0"/>
              </a:rPr>
              <a:t>visit all the ghats</a:t>
            </a:r>
          </a:p>
          <a:p>
            <a:pPr lvl="1" algn="just">
              <a:lnSpc>
                <a:spcPct val="100000"/>
              </a:lnSpc>
              <a:spcAft>
                <a:spcPts val="1200"/>
              </a:spcAft>
            </a:pPr>
            <a:r>
              <a:rPr lang="en-US" sz="2000" b="1" dirty="0">
                <a:latin typeface="Arial" panose="020B0604020202020204" pitchFamily="34" charset="0"/>
                <a:ea typeface="Arial" panose="020B0604020202020204" pitchFamily="34" charset="0"/>
              </a:rPr>
              <a:t>Observe/look </a:t>
            </a:r>
            <a:r>
              <a:rPr lang="en-US" sz="2000" dirty="0">
                <a:latin typeface="Arial" panose="020B0604020202020204" pitchFamily="34" charset="0"/>
                <a:ea typeface="Arial" panose="020B0604020202020204" pitchFamily="34" charset="0"/>
              </a:rPr>
              <a:t>at different areas on the ghats</a:t>
            </a:r>
          </a:p>
          <a:p>
            <a:pPr lvl="1" algn="just">
              <a:lnSpc>
                <a:spcPct val="100000"/>
              </a:lnSpc>
              <a:spcAft>
                <a:spcPts val="1200"/>
              </a:spcAft>
            </a:pPr>
            <a:r>
              <a:rPr lang="en-US" sz="2000" dirty="0">
                <a:latin typeface="Arial" panose="020B0604020202020204" pitchFamily="34" charset="0"/>
                <a:ea typeface="Arial" panose="020B0604020202020204" pitchFamily="34" charset="0"/>
              </a:rPr>
              <a:t>Collect evidences such as </a:t>
            </a:r>
            <a:r>
              <a:rPr lang="en-US" sz="2000" b="1" dirty="0">
                <a:latin typeface="Arial" panose="020B0604020202020204" pitchFamily="34" charset="0"/>
                <a:ea typeface="Arial" panose="020B0604020202020204" pitchFamily="34" charset="0"/>
              </a:rPr>
              <a:t>photographs and videos</a:t>
            </a:r>
            <a:endParaRPr lang="en-US" sz="2000" dirty="0">
              <a:latin typeface="Arial" panose="020B0604020202020204" pitchFamily="34" charset="0"/>
              <a:ea typeface="Arial" panose="020B0604020202020204" pitchFamily="34" charset="0"/>
            </a:endParaRPr>
          </a:p>
          <a:p>
            <a:pPr algn="just">
              <a:lnSpc>
                <a:spcPct val="100000"/>
              </a:lnSpc>
              <a:spcAft>
                <a:spcPts val="1200"/>
              </a:spcAft>
            </a:pPr>
            <a:r>
              <a:rPr lang="en-US" sz="2000" dirty="0">
                <a:latin typeface="Arial" panose="020B0604020202020204" pitchFamily="34" charset="0"/>
                <a:ea typeface="Arial" panose="020B0604020202020204" pitchFamily="34" charset="0"/>
              </a:rPr>
              <a:t>The entire survey will be conducted using a </a:t>
            </a:r>
            <a:r>
              <a:rPr lang="en-US" sz="2000" b="1" dirty="0">
                <a:latin typeface="Arial" panose="020B0604020202020204" pitchFamily="34" charset="0"/>
                <a:ea typeface="Arial" panose="020B0604020202020204" pitchFamily="34" charset="0"/>
              </a:rPr>
              <a:t>mobile phone application</a:t>
            </a:r>
          </a:p>
          <a:p>
            <a:pPr algn="just">
              <a:lnSpc>
                <a:spcPct val="100000"/>
              </a:lnSpc>
              <a:spcAft>
                <a:spcPts val="1200"/>
              </a:spcAft>
            </a:pPr>
            <a:r>
              <a:rPr lang="en-US" sz="2000" b="1" dirty="0">
                <a:latin typeface="Arial" panose="020B0604020202020204" pitchFamily="34" charset="0"/>
                <a:ea typeface="Arial" panose="020B0604020202020204" pitchFamily="34" charset="0"/>
              </a:rPr>
              <a:t>The final scores and ranking will be calculated based on the scoring of Ganga Towns (ULB’s score in SS 2023) and the Ganga Ghats.</a:t>
            </a:r>
          </a:p>
        </p:txBody>
      </p:sp>
    </p:spTree>
    <p:extLst>
      <p:ext uri="{BB962C8B-B14F-4D97-AF65-F5344CB8AC3E}">
        <p14:creationId xmlns:p14="http://schemas.microsoft.com/office/powerpoint/2010/main" val="156354363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404"/>
            <a:ext cx="12192000" cy="682561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625730537"/>
              </p:ext>
            </p:extLst>
          </p:nvPr>
        </p:nvGraphicFramePr>
        <p:xfrm>
          <a:off x="262645" y="528350"/>
          <a:ext cx="5625531" cy="1244729"/>
        </p:xfrm>
        <a:graphic>
          <a:graphicData uri="http://schemas.openxmlformats.org/drawingml/2006/table">
            <a:tbl>
              <a:tblPr firstRow="1" firstCol="1" bandRow="1"/>
              <a:tblGrid>
                <a:gridCol w="2723095">
                  <a:extLst>
                    <a:ext uri="{9D8B030D-6E8A-4147-A177-3AD203B41FA5}">
                      <a16:colId xmlns:a16="http://schemas.microsoft.com/office/drawing/2014/main" val="20000"/>
                    </a:ext>
                  </a:extLst>
                </a:gridCol>
                <a:gridCol w="2112733">
                  <a:extLst>
                    <a:ext uri="{9D8B030D-6E8A-4147-A177-3AD203B41FA5}">
                      <a16:colId xmlns:a16="http://schemas.microsoft.com/office/drawing/2014/main" val="20001"/>
                    </a:ext>
                  </a:extLst>
                </a:gridCol>
                <a:gridCol w="789703">
                  <a:extLst>
                    <a:ext uri="{9D8B030D-6E8A-4147-A177-3AD203B41FA5}">
                      <a16:colId xmlns:a16="http://schemas.microsoft.com/office/drawing/2014/main" val="20002"/>
                    </a:ext>
                  </a:extLst>
                </a:gridCol>
              </a:tblGrid>
              <a:tr h="239512">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44684">
                <a:tc rowSpan="4">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No. of Open dumpsites </a:t>
                      </a:r>
                      <a:r>
                        <a:rPr lang="en-US" sz="1600" dirty="0">
                          <a:effectLst/>
                          <a:latin typeface="Calibri" panose="020F0502020204030204" pitchFamily="34" charset="0"/>
                          <a:ea typeface="Calibri" panose="020F0502020204030204" pitchFamily="34" charset="0"/>
                          <a:cs typeface="Times New Roman" panose="02020603050405020304" pitchFamily="18" charset="0"/>
                        </a:rPr>
                        <a:t>at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each Ghat or on the riverbank</a:t>
                      </a: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 spot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39885">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spots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93195">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4-10 spots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2745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&gt;10 spots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29463371"/>
              </p:ext>
            </p:extLst>
          </p:nvPr>
        </p:nvGraphicFramePr>
        <p:xfrm>
          <a:off x="262646" y="1907749"/>
          <a:ext cx="5625532" cy="1299475"/>
        </p:xfrm>
        <a:graphic>
          <a:graphicData uri="http://schemas.openxmlformats.org/drawingml/2006/table">
            <a:tbl>
              <a:tblPr firstRow="1" firstCol="1" bandRow="1"/>
              <a:tblGrid>
                <a:gridCol w="2723095">
                  <a:extLst>
                    <a:ext uri="{9D8B030D-6E8A-4147-A177-3AD203B41FA5}">
                      <a16:colId xmlns:a16="http://schemas.microsoft.com/office/drawing/2014/main" val="20000"/>
                    </a:ext>
                  </a:extLst>
                </a:gridCol>
                <a:gridCol w="2071169">
                  <a:extLst>
                    <a:ext uri="{9D8B030D-6E8A-4147-A177-3AD203B41FA5}">
                      <a16:colId xmlns:a16="http://schemas.microsoft.com/office/drawing/2014/main" val="20001"/>
                    </a:ext>
                  </a:extLst>
                </a:gridCol>
                <a:gridCol w="831268">
                  <a:extLst>
                    <a:ext uri="{9D8B030D-6E8A-4147-A177-3AD203B41FA5}">
                      <a16:colId xmlns:a16="http://schemas.microsoft.com/office/drawing/2014/main" val="20002"/>
                    </a:ext>
                  </a:extLst>
                </a:gridCol>
              </a:tblGrid>
              <a:tr h="236540">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41647">
                <a:tc rowSpan="4">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No. of Garbage</a:t>
                      </a:r>
                      <a:r>
                        <a:rPr lang="en-US" sz="1600" b="1" baseline="0" dirty="0">
                          <a:effectLst/>
                          <a:latin typeface="Calibri" panose="020F0502020204030204" pitchFamily="34" charset="0"/>
                          <a:ea typeface="Calibri" panose="020F0502020204030204" pitchFamily="34" charset="0"/>
                          <a:cs typeface="Times New Roman" panose="02020603050405020304" pitchFamily="18" charset="0"/>
                        </a:rPr>
                        <a:t> Vulnerable Points </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(GVPs) </a:t>
                      </a:r>
                      <a:r>
                        <a:rPr lang="en-US" sz="1600" dirty="0">
                          <a:effectLst/>
                          <a:latin typeface="Calibri" panose="020F0502020204030204" pitchFamily="34" charset="0"/>
                          <a:ea typeface="Calibri" panose="020F0502020204030204" pitchFamily="34" charset="0"/>
                          <a:cs typeface="Times New Roman" panose="02020603050405020304" pitchFamily="18" charset="0"/>
                        </a:rPr>
                        <a:t>at each</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Ghat or on the riverbank</a:t>
                      </a: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 spot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36907">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spots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89558">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4-10 spots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9482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&gt;10 spots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17809027"/>
              </p:ext>
            </p:extLst>
          </p:nvPr>
        </p:nvGraphicFramePr>
        <p:xfrm>
          <a:off x="262645" y="3370059"/>
          <a:ext cx="5625532" cy="1352281"/>
        </p:xfrm>
        <a:graphic>
          <a:graphicData uri="http://schemas.openxmlformats.org/drawingml/2006/table">
            <a:tbl>
              <a:tblPr firstRow="1" firstCol="1" bandRow="1"/>
              <a:tblGrid>
                <a:gridCol w="2692828">
                  <a:extLst>
                    <a:ext uri="{9D8B030D-6E8A-4147-A177-3AD203B41FA5}">
                      <a16:colId xmlns:a16="http://schemas.microsoft.com/office/drawing/2014/main" val="20000"/>
                    </a:ext>
                  </a:extLst>
                </a:gridCol>
                <a:gridCol w="2087582">
                  <a:extLst>
                    <a:ext uri="{9D8B030D-6E8A-4147-A177-3AD203B41FA5}">
                      <a16:colId xmlns:a16="http://schemas.microsoft.com/office/drawing/2014/main" val="20001"/>
                    </a:ext>
                  </a:extLst>
                </a:gridCol>
                <a:gridCol w="845122">
                  <a:extLst>
                    <a:ext uri="{9D8B030D-6E8A-4147-A177-3AD203B41FA5}">
                      <a16:colId xmlns:a16="http://schemas.microsoft.com/office/drawing/2014/main" val="20002"/>
                    </a:ext>
                  </a:extLst>
                </a:gridCol>
              </a:tblGrid>
              <a:tr h="249902">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55298">
                <a:tc rowSpan="4">
                  <a:txBody>
                    <a:bodyPr/>
                    <a:lstStyle/>
                    <a:p>
                      <a:pPr marL="0" marR="0" algn="ctr">
                        <a:lnSpc>
                          <a:spcPct val="107000"/>
                        </a:lnSpc>
                        <a:spcBef>
                          <a:spcPts val="0"/>
                        </a:spcBef>
                        <a:spcAft>
                          <a:spcPts val="0"/>
                        </a:spcAft>
                      </a:pPr>
                      <a:r>
                        <a:rPr lang="en-US" sz="1600" b="1" kern="1200" dirty="0">
                          <a:solidFill>
                            <a:schemeClr val="tx1"/>
                          </a:solidFill>
                          <a:effectLst/>
                          <a:latin typeface="+mn-lt"/>
                          <a:ea typeface="+mn-ea"/>
                          <a:cs typeface="+mn-cs"/>
                        </a:rPr>
                        <a:t>No Solid Waste floating </a:t>
                      </a:r>
                      <a:r>
                        <a:rPr lang="en-US" sz="1600" b="0" kern="1200" dirty="0">
                          <a:solidFill>
                            <a:schemeClr val="tx1"/>
                          </a:solidFill>
                          <a:effectLst/>
                          <a:latin typeface="+mn-lt"/>
                          <a:ea typeface="+mn-ea"/>
                          <a:cs typeface="+mn-cs"/>
                        </a:rPr>
                        <a:t>on the river </a:t>
                      </a:r>
                      <a:r>
                        <a:rPr lang="en-US" sz="1600"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(passing through ULB’s jurisdiction)</a:t>
                      </a:r>
                    </a:p>
                    <a:p>
                      <a:pPr marL="0" marR="0" algn="ctr">
                        <a:lnSpc>
                          <a:spcPct val="107000"/>
                        </a:lnSpc>
                        <a:spcBef>
                          <a:spcPts val="0"/>
                        </a:spcBef>
                        <a:spcAft>
                          <a:spcPts val="0"/>
                        </a:spcAft>
                      </a:pPr>
                      <a:endParaRPr lang="en-US" sz="1600"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50290">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location(s)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0591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4-10 locations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90878">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&gt;10 locations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4314626"/>
              </p:ext>
            </p:extLst>
          </p:nvPr>
        </p:nvGraphicFramePr>
        <p:xfrm>
          <a:off x="262646" y="4883233"/>
          <a:ext cx="5625531" cy="1712835"/>
        </p:xfrm>
        <a:graphic>
          <a:graphicData uri="http://schemas.openxmlformats.org/drawingml/2006/table">
            <a:tbl>
              <a:tblPr firstRow="1" firstCol="1" bandRow="1"/>
              <a:tblGrid>
                <a:gridCol w="2591391">
                  <a:extLst>
                    <a:ext uri="{9D8B030D-6E8A-4147-A177-3AD203B41FA5}">
                      <a16:colId xmlns:a16="http://schemas.microsoft.com/office/drawing/2014/main" val="20000"/>
                    </a:ext>
                  </a:extLst>
                </a:gridCol>
                <a:gridCol w="2189018">
                  <a:extLst>
                    <a:ext uri="{9D8B030D-6E8A-4147-A177-3AD203B41FA5}">
                      <a16:colId xmlns:a16="http://schemas.microsoft.com/office/drawing/2014/main" val="20001"/>
                    </a:ext>
                  </a:extLst>
                </a:gridCol>
                <a:gridCol w="845122">
                  <a:extLst>
                    <a:ext uri="{9D8B030D-6E8A-4147-A177-3AD203B41FA5}">
                      <a16:colId xmlns:a16="http://schemas.microsoft.com/office/drawing/2014/main" val="20002"/>
                    </a:ext>
                  </a:extLst>
                </a:gridCol>
              </a:tblGrid>
              <a:tr h="394937">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403467">
                <a:tc rowSpan="2">
                  <a:txBody>
                    <a:bodyPr/>
                    <a:lstStyle/>
                    <a:p>
                      <a:pPr marL="0" marR="0" algn="ctr">
                        <a:lnSpc>
                          <a:spcPct val="107000"/>
                        </a:lnSpc>
                        <a:spcBef>
                          <a:spcPts val="0"/>
                        </a:spcBef>
                        <a:spcAft>
                          <a:spcPts val="0"/>
                        </a:spcAft>
                      </a:pPr>
                      <a:r>
                        <a:rPr lang="en-US" sz="1600" b="1" kern="1200" dirty="0">
                          <a:solidFill>
                            <a:schemeClr val="tx1"/>
                          </a:solidFill>
                          <a:effectLst/>
                          <a:latin typeface="+mn-lt"/>
                          <a:ea typeface="+mn-ea"/>
                          <a:cs typeface="+mn-cs"/>
                        </a:rPr>
                        <a:t>Availability of Anti-Littering messages </a:t>
                      </a:r>
                      <a:r>
                        <a:rPr lang="en-US" sz="1600" b="0" kern="1200" dirty="0">
                          <a:solidFill>
                            <a:schemeClr val="tx1"/>
                          </a:solidFill>
                          <a:effectLst/>
                          <a:latin typeface="+mn-lt"/>
                          <a:ea typeface="+mn-ea"/>
                          <a:cs typeface="+mn-cs"/>
                        </a:rPr>
                        <a:t>at each Ghat</a:t>
                      </a:r>
                      <a:r>
                        <a:rPr lang="en-US" sz="1600" kern="1200" dirty="0">
                          <a:solidFill>
                            <a:schemeClr val="tx1"/>
                          </a:solidFill>
                          <a:effectLst/>
                          <a:latin typeface="+mn-lt"/>
                          <a:ea typeface="+mn-ea"/>
                          <a:cs typeface="+mn-cs"/>
                        </a:rPr>
                        <a:t> around Ghats/Riverbanks accessible to citizens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914431">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773837598"/>
              </p:ext>
            </p:extLst>
          </p:nvPr>
        </p:nvGraphicFramePr>
        <p:xfrm>
          <a:off x="6096000" y="545911"/>
          <a:ext cx="5999018" cy="1266307"/>
        </p:xfrm>
        <a:graphic>
          <a:graphicData uri="http://schemas.openxmlformats.org/drawingml/2006/table">
            <a:tbl>
              <a:tblPr firstRow="1" firstCol="1" bandRow="1"/>
              <a:tblGrid>
                <a:gridCol w="3047337">
                  <a:extLst>
                    <a:ext uri="{9D8B030D-6E8A-4147-A177-3AD203B41FA5}">
                      <a16:colId xmlns:a16="http://schemas.microsoft.com/office/drawing/2014/main" val="20000"/>
                    </a:ext>
                  </a:extLst>
                </a:gridCol>
                <a:gridCol w="2266547">
                  <a:extLst>
                    <a:ext uri="{9D8B030D-6E8A-4147-A177-3AD203B41FA5}">
                      <a16:colId xmlns:a16="http://schemas.microsoft.com/office/drawing/2014/main" val="20001"/>
                    </a:ext>
                  </a:extLst>
                </a:gridCol>
                <a:gridCol w="685134">
                  <a:extLst>
                    <a:ext uri="{9D8B030D-6E8A-4147-A177-3AD203B41FA5}">
                      <a16:colId xmlns:a16="http://schemas.microsoft.com/office/drawing/2014/main" val="20002"/>
                    </a:ext>
                  </a:extLst>
                </a:gridCol>
              </a:tblGrid>
              <a:tr h="220473">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20473">
                <a:tc rowSpan="4">
                  <a:txBody>
                    <a:bodyPr/>
                    <a:lstStyle/>
                    <a:p>
                      <a:pPr marL="0" marR="0" algn="ctr">
                        <a:lnSpc>
                          <a:spcPct val="107000"/>
                        </a:lnSpc>
                        <a:spcBef>
                          <a:spcPts val="0"/>
                        </a:spcBef>
                        <a:spcAft>
                          <a:spcPts val="0"/>
                        </a:spcAft>
                      </a:pPr>
                      <a:r>
                        <a:rPr lang="en-US" sz="1600" b="1" kern="1200" dirty="0">
                          <a:solidFill>
                            <a:schemeClr val="tx1"/>
                          </a:solidFill>
                          <a:effectLst/>
                          <a:latin typeface="+mn-lt"/>
                          <a:ea typeface="+mn-ea"/>
                          <a:cs typeface="+mn-cs"/>
                        </a:rPr>
                        <a:t>Availability of twin litter Bins (</a:t>
                      </a:r>
                      <a:r>
                        <a:rPr lang="en-US" sz="1600" b="0" kern="1200" dirty="0">
                          <a:solidFill>
                            <a:schemeClr val="tx1"/>
                          </a:solidFill>
                          <a:effectLst/>
                          <a:latin typeface="+mn-lt"/>
                          <a:ea typeface="+mn-ea"/>
                          <a:cs typeface="+mn-cs"/>
                        </a:rPr>
                        <a:t>in</a:t>
                      </a:r>
                      <a:r>
                        <a:rPr lang="en-US" sz="1600" b="0" kern="1200" baseline="0" dirty="0">
                          <a:solidFill>
                            <a:schemeClr val="tx1"/>
                          </a:solidFill>
                          <a:effectLst/>
                          <a:latin typeface="+mn-lt"/>
                          <a:ea typeface="+mn-ea"/>
                          <a:cs typeface="+mn-cs"/>
                        </a:rPr>
                        <a:t> every 50 meters)</a:t>
                      </a:r>
                      <a:r>
                        <a:rPr lang="en-US" sz="1600" b="1" kern="1200" dirty="0">
                          <a:solidFill>
                            <a:schemeClr val="tx1"/>
                          </a:solidFill>
                          <a:effectLst/>
                          <a:latin typeface="+mn-lt"/>
                          <a:ea typeface="+mn-ea"/>
                          <a:cs typeface="+mn-cs"/>
                        </a:rPr>
                        <a:t> </a:t>
                      </a:r>
                      <a:r>
                        <a:rPr lang="en-US" sz="1600" b="0" kern="1200" dirty="0">
                          <a:solidFill>
                            <a:schemeClr val="tx1"/>
                          </a:solidFill>
                          <a:effectLst/>
                          <a:latin typeface="+mn-lt"/>
                          <a:ea typeface="+mn-ea"/>
                          <a:cs typeface="+mn-cs"/>
                        </a:rPr>
                        <a:t>at each ghat</a:t>
                      </a:r>
                      <a:r>
                        <a:rPr lang="en-US" sz="1600" kern="1200" dirty="0">
                          <a:solidFill>
                            <a:schemeClr val="tx1"/>
                          </a:solidFill>
                          <a:effectLst/>
                          <a:latin typeface="+mn-lt"/>
                          <a:ea typeface="+mn-ea"/>
                          <a:cs typeface="+mn-cs"/>
                        </a:rPr>
                        <a:t>/Riverbanks accessible to citizens</a:t>
                      </a:r>
                      <a:endParaRPr lang="en-US" sz="1600" b="1" kern="1200" dirty="0">
                        <a:solidFill>
                          <a:schemeClr val="tx1"/>
                        </a:solidFill>
                        <a:effectLst/>
                        <a:latin typeface="+mn-lt"/>
                        <a:ea typeface="+mn-ea"/>
                        <a:cs typeface="+mn-cs"/>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 Ghats/Riverbanks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50887">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a:t>
                      </a: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- 99% Ghats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54961">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a:t>
                      </a: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- 74% Ghats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951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&lt;50%</a:t>
                      </a: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Ghats/Riverbanks</a:t>
                      </a:r>
                      <a:endParaRPr lang="en-US" sz="14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378805368"/>
              </p:ext>
            </p:extLst>
          </p:nvPr>
        </p:nvGraphicFramePr>
        <p:xfrm>
          <a:off x="6096000" y="1881809"/>
          <a:ext cx="5999018" cy="1389155"/>
        </p:xfrm>
        <a:graphic>
          <a:graphicData uri="http://schemas.openxmlformats.org/drawingml/2006/table">
            <a:tbl>
              <a:tblPr firstRow="1" firstCol="1" bandRow="1"/>
              <a:tblGrid>
                <a:gridCol w="2999825">
                  <a:extLst>
                    <a:ext uri="{9D8B030D-6E8A-4147-A177-3AD203B41FA5}">
                      <a16:colId xmlns:a16="http://schemas.microsoft.com/office/drawing/2014/main" val="20000"/>
                    </a:ext>
                  </a:extLst>
                </a:gridCol>
                <a:gridCol w="2267333">
                  <a:extLst>
                    <a:ext uri="{9D8B030D-6E8A-4147-A177-3AD203B41FA5}">
                      <a16:colId xmlns:a16="http://schemas.microsoft.com/office/drawing/2014/main" val="20001"/>
                    </a:ext>
                  </a:extLst>
                </a:gridCol>
                <a:gridCol w="731860">
                  <a:extLst>
                    <a:ext uri="{9D8B030D-6E8A-4147-A177-3AD203B41FA5}">
                      <a16:colId xmlns:a16="http://schemas.microsoft.com/office/drawing/2014/main" val="20002"/>
                    </a:ext>
                  </a:extLst>
                </a:gridCol>
              </a:tblGrid>
              <a:tr h="321753">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37346">
                <a:tc rowSpan="4">
                  <a:txBody>
                    <a:bodyPr/>
                    <a:lstStyle/>
                    <a:p>
                      <a:pPr marL="0" marR="0" algn="ctr">
                        <a:lnSpc>
                          <a:spcPct val="107000"/>
                        </a:lnSpc>
                        <a:spcBef>
                          <a:spcPts val="0"/>
                        </a:spcBef>
                        <a:spcAft>
                          <a:spcPts val="0"/>
                        </a:spcAft>
                      </a:pPr>
                      <a:r>
                        <a:rPr lang="en-US" sz="1600" b="1" kern="1200" dirty="0">
                          <a:solidFill>
                            <a:schemeClr val="tx1"/>
                          </a:solidFill>
                          <a:effectLst/>
                          <a:latin typeface="+mn-lt"/>
                          <a:ea typeface="+mn-ea"/>
                          <a:cs typeface="+mn-cs"/>
                        </a:rPr>
                        <a:t>Sweeping &amp; Cleaning arrangements – </a:t>
                      </a:r>
                      <a:r>
                        <a:rPr lang="en-US" sz="1600" b="0" kern="1200" dirty="0">
                          <a:solidFill>
                            <a:schemeClr val="tx1"/>
                          </a:solidFill>
                          <a:effectLst/>
                          <a:latin typeface="+mn-lt"/>
                          <a:ea typeface="+mn-ea"/>
                          <a:cs typeface="+mn-cs"/>
                        </a:rPr>
                        <a:t>at least once a day sweeping/cleaning around all Ghats/Riverbanks</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 Ghats/Riverbanks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32692">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a:t>
                      </a: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- 99% Ghats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84404">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a:t>
                      </a: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- 74% Ghats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2960">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&lt;50%</a:t>
                      </a:r>
                      <a:r>
                        <a:rPr lang="en-US" sz="14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Ghats/Riverbanks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639828006"/>
              </p:ext>
            </p:extLst>
          </p:nvPr>
        </p:nvGraphicFramePr>
        <p:xfrm>
          <a:off x="6096000" y="3366053"/>
          <a:ext cx="5996610" cy="1352281"/>
        </p:xfrm>
        <a:graphic>
          <a:graphicData uri="http://schemas.openxmlformats.org/drawingml/2006/table">
            <a:tbl>
              <a:tblPr firstRow="1" firstCol="1" bandRow="1"/>
              <a:tblGrid>
                <a:gridCol w="2226365">
                  <a:extLst>
                    <a:ext uri="{9D8B030D-6E8A-4147-A177-3AD203B41FA5}">
                      <a16:colId xmlns:a16="http://schemas.microsoft.com/office/drawing/2014/main" val="20000"/>
                    </a:ext>
                  </a:extLst>
                </a:gridCol>
                <a:gridCol w="3088572">
                  <a:extLst>
                    <a:ext uri="{9D8B030D-6E8A-4147-A177-3AD203B41FA5}">
                      <a16:colId xmlns:a16="http://schemas.microsoft.com/office/drawing/2014/main" val="20001"/>
                    </a:ext>
                  </a:extLst>
                </a:gridCol>
                <a:gridCol w="681673">
                  <a:extLst>
                    <a:ext uri="{9D8B030D-6E8A-4147-A177-3AD203B41FA5}">
                      <a16:colId xmlns:a16="http://schemas.microsoft.com/office/drawing/2014/main" val="20002"/>
                    </a:ext>
                  </a:extLst>
                </a:gridCol>
              </a:tblGrid>
              <a:tr h="284380">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55411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Calibri" panose="020F0502020204030204" pitchFamily="34" charset="0"/>
                          <a:ea typeface="+mn-ea"/>
                          <a:cs typeface="Times New Roman" panose="02020603050405020304" pitchFamily="18" charset="0"/>
                        </a:rPr>
                        <a:t>Availability of Screens at the discharge point of Nallahs near the Ghat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sz="1600" kern="1200" dirty="0">
                          <a:solidFill>
                            <a:schemeClr val="tx1"/>
                          </a:solidFill>
                          <a:effectLst/>
                          <a:latin typeface="Calibri" panose="020F0502020204030204" pitchFamily="34" charset="0"/>
                          <a:ea typeface="+mn-ea"/>
                          <a:cs typeface="Times New Roman" panose="02020603050405020304" pitchFamily="18" charset="0"/>
                        </a:rPr>
                        <a:t>Yes, Screens available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p>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513782">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a:lnSpc>
                          <a:spcPct val="107000"/>
                        </a:lnSpc>
                        <a:spcBef>
                          <a:spcPts val="0"/>
                        </a:spcBef>
                        <a:spcAft>
                          <a:spcPts val="0"/>
                        </a:spcAft>
                      </a:pPr>
                      <a:r>
                        <a:rPr lang="en-US" sz="1600" kern="1200" dirty="0">
                          <a:solidFill>
                            <a:schemeClr val="tx1"/>
                          </a:solidFill>
                          <a:effectLst/>
                          <a:latin typeface="Calibri" panose="020F0502020204030204" pitchFamily="34" charset="0"/>
                          <a:ea typeface="+mn-ea"/>
                          <a:cs typeface="Times New Roman" panose="02020603050405020304" pitchFamily="18" charset="0"/>
                        </a:rPr>
                        <a:t>No, Screen not available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p>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0" y="10886"/>
            <a:ext cx="12191999" cy="461665"/>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Indicators for Direct Observation : </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Ganga </a:t>
            </a:r>
            <a:r>
              <a:rPr lang="en-US" sz="2400" b="1" dirty="0">
                <a:solidFill>
                  <a:schemeClr val="bg1"/>
                </a:solidFill>
                <a:latin typeface="Arial" panose="020B0604020202020204" pitchFamily="34" charset="0"/>
                <a:cs typeface="Arial" panose="020B0604020202020204" pitchFamily="34" charset="0"/>
              </a:rPr>
              <a:t>Ghats</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DC4270B3-A793-495C-B9CE-D823446CF8B4}"/>
              </a:ext>
            </a:extLst>
          </p:cNvPr>
          <p:cNvGraphicFramePr>
            <a:graphicFrameLocks noGrp="1"/>
          </p:cNvGraphicFramePr>
          <p:nvPr>
            <p:extLst>
              <p:ext uri="{D42A27DB-BD31-4B8C-83A1-F6EECF244321}">
                <p14:modId xmlns:p14="http://schemas.microsoft.com/office/powerpoint/2010/main" val="1768785800"/>
              </p:ext>
            </p:extLst>
          </p:nvPr>
        </p:nvGraphicFramePr>
        <p:xfrm>
          <a:off x="6096000" y="4837044"/>
          <a:ext cx="5996610" cy="1823769"/>
        </p:xfrm>
        <a:graphic>
          <a:graphicData uri="http://schemas.openxmlformats.org/drawingml/2006/table">
            <a:tbl>
              <a:tblPr firstRow="1" firstCol="1" bandRow="1"/>
              <a:tblGrid>
                <a:gridCol w="2199861">
                  <a:extLst>
                    <a:ext uri="{9D8B030D-6E8A-4147-A177-3AD203B41FA5}">
                      <a16:colId xmlns:a16="http://schemas.microsoft.com/office/drawing/2014/main" val="20000"/>
                    </a:ext>
                  </a:extLst>
                </a:gridCol>
                <a:gridCol w="3115076">
                  <a:extLst>
                    <a:ext uri="{9D8B030D-6E8A-4147-A177-3AD203B41FA5}">
                      <a16:colId xmlns:a16="http://schemas.microsoft.com/office/drawing/2014/main" val="20001"/>
                    </a:ext>
                  </a:extLst>
                </a:gridCol>
                <a:gridCol w="681673">
                  <a:extLst>
                    <a:ext uri="{9D8B030D-6E8A-4147-A177-3AD203B41FA5}">
                      <a16:colId xmlns:a16="http://schemas.microsoft.com/office/drawing/2014/main" val="20002"/>
                    </a:ext>
                  </a:extLst>
                </a:gridCol>
              </a:tblGrid>
              <a:tr h="281596">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Scheme of Marking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778577">
                <a:tc rowSpan="2">
                  <a:txBody>
                    <a:bodyPr/>
                    <a:lstStyle/>
                    <a:p>
                      <a:pPr algn="ctr"/>
                      <a:r>
                        <a:rPr lang="en-US" sz="1600" b="1" kern="1200" dirty="0">
                          <a:solidFill>
                            <a:schemeClr val="tx1"/>
                          </a:solidFill>
                          <a:effectLst/>
                          <a:latin typeface="Calibri" panose="020F0502020204030204" pitchFamily="34" charset="0"/>
                          <a:ea typeface="+mn-ea"/>
                          <a:cs typeface="Times New Roman" panose="02020603050405020304" pitchFamily="18" charset="0"/>
                        </a:rPr>
                        <a:t>Cleaning &amp; removal of waste </a:t>
                      </a:r>
                      <a:r>
                        <a:rPr lang="en-US" sz="1600" kern="1200" dirty="0">
                          <a:solidFill>
                            <a:schemeClr val="tx1"/>
                          </a:solidFill>
                          <a:effectLst/>
                          <a:latin typeface="Calibri" panose="020F0502020204030204" pitchFamily="34" charset="0"/>
                          <a:ea typeface="+mn-ea"/>
                          <a:cs typeface="Times New Roman" panose="02020603050405020304" pitchFamily="18" charset="0"/>
                        </a:rPr>
                        <a:t>from Nallah Screens</a:t>
                      </a:r>
                    </a:p>
                    <a:p>
                      <a:pPr algn="ctr"/>
                      <a:r>
                        <a:rPr lang="en-US" sz="1600" kern="1200" dirty="0">
                          <a:solidFill>
                            <a:schemeClr val="tx1"/>
                          </a:solidFill>
                          <a:effectLst/>
                          <a:latin typeface="Calibri" panose="020F0502020204030204" pitchFamily="34" charset="0"/>
                          <a:ea typeface="+mn-ea"/>
                          <a:cs typeface="Times New Roman" panose="02020603050405020304" pitchFamily="18" charset="0"/>
                        </a:rPr>
                        <a:t>(excl. those in STPs)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1600" kern="1200" dirty="0">
                          <a:solidFill>
                            <a:schemeClr val="tx1"/>
                          </a:solidFill>
                          <a:effectLst/>
                          <a:latin typeface="Calibri" panose="020F0502020204030204" pitchFamily="34" charset="0"/>
                          <a:ea typeface="+mn-ea"/>
                          <a:cs typeface="Times New Roman" panose="02020603050405020304" pitchFamily="18" charset="0"/>
                        </a:rPr>
                        <a:t>All nallah screens clean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p>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763596">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kern="1200" dirty="0">
                          <a:solidFill>
                            <a:schemeClr val="tx1"/>
                          </a:solidFill>
                          <a:effectLst/>
                          <a:latin typeface="Calibri" panose="020F0502020204030204" pitchFamily="34" charset="0"/>
                          <a:ea typeface="+mn-ea"/>
                          <a:cs typeface="Times New Roman" panose="02020603050405020304" pitchFamily="18" charset="0"/>
                        </a:rPr>
                        <a:t>Nallah screens found choked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p>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2" name="Oval 1">
            <a:extLst>
              <a:ext uri="{FF2B5EF4-FFF2-40B4-BE49-F238E27FC236}">
                <a16:creationId xmlns:a16="http://schemas.microsoft.com/office/drawing/2014/main" id="{68A36C1A-35D3-4461-93CA-D1074CF60A00}"/>
              </a:ext>
            </a:extLst>
          </p:cNvPr>
          <p:cNvSpPr/>
          <p:nvPr/>
        </p:nvSpPr>
        <p:spPr>
          <a:xfrm>
            <a:off x="130628" y="528350"/>
            <a:ext cx="399459"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84352C54-D262-45D6-9B6A-1293D5DF6DC1}"/>
              </a:ext>
            </a:extLst>
          </p:cNvPr>
          <p:cNvSpPr/>
          <p:nvPr/>
        </p:nvSpPr>
        <p:spPr>
          <a:xfrm>
            <a:off x="177012" y="1833687"/>
            <a:ext cx="419336"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A8132FDA-1FEB-476E-B542-389B816CE5A7}"/>
              </a:ext>
            </a:extLst>
          </p:cNvPr>
          <p:cNvSpPr/>
          <p:nvPr/>
        </p:nvSpPr>
        <p:spPr>
          <a:xfrm>
            <a:off x="157136" y="3258295"/>
            <a:ext cx="419336"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sp>
        <p:nvSpPr>
          <p:cNvPr id="18" name="Oval 17">
            <a:extLst>
              <a:ext uri="{FF2B5EF4-FFF2-40B4-BE49-F238E27FC236}">
                <a16:creationId xmlns:a16="http://schemas.microsoft.com/office/drawing/2014/main" id="{4A21824D-38CE-4988-A664-A9907D7C602A}"/>
              </a:ext>
            </a:extLst>
          </p:cNvPr>
          <p:cNvSpPr/>
          <p:nvPr/>
        </p:nvSpPr>
        <p:spPr>
          <a:xfrm>
            <a:off x="132014" y="4794595"/>
            <a:ext cx="384821"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9" name="Oval 18">
            <a:extLst>
              <a:ext uri="{FF2B5EF4-FFF2-40B4-BE49-F238E27FC236}">
                <a16:creationId xmlns:a16="http://schemas.microsoft.com/office/drawing/2014/main" id="{FEDF6767-A9FE-4B9A-B4A3-860EE032CAD2}"/>
              </a:ext>
            </a:extLst>
          </p:cNvPr>
          <p:cNvSpPr/>
          <p:nvPr/>
        </p:nvSpPr>
        <p:spPr>
          <a:xfrm>
            <a:off x="5919005" y="444479"/>
            <a:ext cx="415534"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a:t>
            </a:r>
          </a:p>
        </p:txBody>
      </p:sp>
      <p:sp>
        <p:nvSpPr>
          <p:cNvPr id="20" name="Oval 19">
            <a:extLst>
              <a:ext uri="{FF2B5EF4-FFF2-40B4-BE49-F238E27FC236}">
                <a16:creationId xmlns:a16="http://schemas.microsoft.com/office/drawing/2014/main" id="{B083E027-2BDF-41DB-AF06-784E92C608C8}"/>
              </a:ext>
            </a:extLst>
          </p:cNvPr>
          <p:cNvSpPr/>
          <p:nvPr/>
        </p:nvSpPr>
        <p:spPr>
          <a:xfrm>
            <a:off x="5908109" y="1881809"/>
            <a:ext cx="415534"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a:t>
            </a:r>
          </a:p>
        </p:txBody>
      </p:sp>
      <p:sp>
        <p:nvSpPr>
          <p:cNvPr id="21" name="Oval 20">
            <a:extLst>
              <a:ext uri="{FF2B5EF4-FFF2-40B4-BE49-F238E27FC236}">
                <a16:creationId xmlns:a16="http://schemas.microsoft.com/office/drawing/2014/main" id="{6C3D1ACB-A204-48D0-B713-F7CEE25CFCF7}"/>
              </a:ext>
            </a:extLst>
          </p:cNvPr>
          <p:cNvSpPr/>
          <p:nvPr/>
        </p:nvSpPr>
        <p:spPr>
          <a:xfrm>
            <a:off x="5888233" y="3299258"/>
            <a:ext cx="406550"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7</a:t>
            </a:r>
          </a:p>
        </p:txBody>
      </p:sp>
      <p:sp>
        <p:nvSpPr>
          <p:cNvPr id="22" name="Oval 21">
            <a:extLst>
              <a:ext uri="{FF2B5EF4-FFF2-40B4-BE49-F238E27FC236}">
                <a16:creationId xmlns:a16="http://schemas.microsoft.com/office/drawing/2014/main" id="{C7B484D8-9185-4574-BA47-46AAA314E04E}"/>
              </a:ext>
            </a:extLst>
          </p:cNvPr>
          <p:cNvSpPr/>
          <p:nvPr/>
        </p:nvSpPr>
        <p:spPr>
          <a:xfrm>
            <a:off x="5923497" y="4750847"/>
            <a:ext cx="406550" cy="3993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5152309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4E2A73-D2D4-88B7-E08F-2ED2EAB555AE}"/>
              </a:ext>
            </a:extLst>
          </p:cNvPr>
          <p:cNvSpPr txBox="1">
            <a:spLocks/>
          </p:cNvSpPr>
          <p:nvPr/>
        </p:nvSpPr>
        <p:spPr>
          <a:xfrm>
            <a:off x="0" y="0"/>
            <a:ext cx="12192000" cy="965201"/>
          </a:xfrm>
          <a:prstGeom prst="rect">
            <a:avLst/>
          </a:prstGeom>
          <a:solidFill>
            <a:schemeClr val="accent4">
              <a:lumMod val="60000"/>
              <a:lumOff val="40000"/>
            </a:schemeClr>
          </a:solidFill>
          <a:ln>
            <a:solidFill>
              <a:schemeClr val="accent2">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cs typeface="Times New Roman" panose="02020603050405020304" pitchFamily="18" charset="0"/>
              </a:rPr>
              <a:t>KEY TERMINOLOGIES </a:t>
            </a:r>
            <a:endParaRPr lang="en-US" b="1" dirty="0">
              <a:latin typeface="+mn-lt"/>
              <a:cs typeface="Times New Roman" panose="02020603050405020304" pitchFamily="18" charset="0"/>
            </a:endParaRPr>
          </a:p>
        </p:txBody>
      </p:sp>
      <p:sp>
        <p:nvSpPr>
          <p:cNvPr id="5" name="TextBox 4">
            <a:extLst>
              <a:ext uri="{FF2B5EF4-FFF2-40B4-BE49-F238E27FC236}">
                <a16:creationId xmlns:a16="http://schemas.microsoft.com/office/drawing/2014/main" id="{997E91AB-BCDD-543E-678E-B5EA6044BCE4}"/>
              </a:ext>
            </a:extLst>
          </p:cNvPr>
          <p:cNvSpPr txBox="1"/>
          <p:nvPr/>
        </p:nvSpPr>
        <p:spPr>
          <a:xfrm>
            <a:off x="0" y="1100138"/>
            <a:ext cx="12192000" cy="2677656"/>
          </a:xfrm>
          <a:prstGeom prst="rect">
            <a:avLst/>
          </a:prstGeom>
          <a:noFill/>
        </p:spPr>
        <p:txBody>
          <a:bodyPr wrap="square" rtlCol="0">
            <a:spAutoFit/>
          </a:bodyPr>
          <a:lstStyle/>
          <a:p>
            <a:pPr marL="342900" indent="-342900">
              <a:buFont typeface="Arial" panose="020B0604020202020204" pitchFamily="34" charset="0"/>
              <a:buChar char="•"/>
            </a:pPr>
            <a:r>
              <a:rPr lang="en-US" sz="2400" b="1" dirty="0"/>
              <a:t>GHAT</a:t>
            </a:r>
            <a:r>
              <a:rPr lang="en-US" sz="2400" dirty="0"/>
              <a:t> refers to a series of steps leading down to a body of water, particularly a river</a:t>
            </a:r>
          </a:p>
          <a:p>
            <a:pPr marL="342900" indent="-342900">
              <a:buFont typeface="Arial" panose="020B0604020202020204" pitchFamily="34" charset="0"/>
              <a:buChar char="•"/>
            </a:pPr>
            <a:r>
              <a:rPr lang="en-US" sz="2400" b="1" dirty="0"/>
              <a:t>BANK</a:t>
            </a:r>
            <a:r>
              <a:rPr lang="en-US" sz="2400" dirty="0"/>
              <a:t> riverbank is the land along the edge of a river</a:t>
            </a:r>
          </a:p>
          <a:p>
            <a:pPr marL="342900" indent="-342900">
              <a:buFont typeface="Arial" panose="020B0604020202020204" pitchFamily="34" charset="0"/>
              <a:buChar char="•"/>
            </a:pPr>
            <a:r>
              <a:rPr lang="en-US" sz="2400" b="1" dirty="0"/>
              <a:t>GVPs </a:t>
            </a:r>
            <a:r>
              <a:rPr lang="en-US" sz="2400" dirty="0"/>
              <a:t> - </a:t>
            </a:r>
            <a:r>
              <a:rPr lang="en-US" sz="2400" dirty="0">
                <a:effectLst/>
                <a:ea typeface="Calibri" panose="020F0502020204030204" pitchFamily="34" charset="0"/>
                <a:cs typeface="Times New Roman" panose="02020603050405020304" pitchFamily="18" charset="0"/>
              </a:rPr>
              <a:t>Garbage</a:t>
            </a:r>
            <a:r>
              <a:rPr lang="en-US" sz="2400" baseline="0" dirty="0">
                <a:effectLst/>
                <a:ea typeface="Calibri" panose="020F0502020204030204" pitchFamily="34" charset="0"/>
                <a:cs typeface="Times New Roman" panose="02020603050405020304" pitchFamily="18" charset="0"/>
              </a:rPr>
              <a:t> Vulnerable Points are those areas where the garbage gets piled up because of the constant dropping of garbage by the local residents, </a:t>
            </a:r>
            <a:r>
              <a:rPr lang="en-US" sz="2400" baseline="0" dirty="0" err="1">
                <a:effectLst/>
                <a:ea typeface="Calibri" panose="020F0502020204030204" pitchFamily="34" charset="0"/>
                <a:cs typeface="Times New Roman" panose="02020603050405020304" pitchFamily="18" charset="0"/>
              </a:rPr>
              <a:t>travellers</a:t>
            </a:r>
            <a:r>
              <a:rPr lang="en-US" sz="2400" baseline="0" dirty="0">
                <a:effectLst/>
                <a:ea typeface="Calibri" panose="020F0502020204030204" pitchFamily="34" charset="0"/>
                <a:cs typeface="Times New Roman" panose="02020603050405020304" pitchFamily="18" charset="0"/>
              </a:rPr>
              <a:t>, or passerby, or these spots must have had dustbins earlier</a:t>
            </a:r>
            <a:endParaRPr lang="en-US" sz="2400" dirty="0"/>
          </a:p>
          <a:p>
            <a:pPr marL="342900" indent="-342900">
              <a:buFont typeface="Arial" panose="020B0604020202020204" pitchFamily="34" charset="0"/>
              <a:buChar char="•"/>
            </a:pPr>
            <a:r>
              <a:rPr lang="en-US" sz="2400" b="1" dirty="0"/>
              <a:t>SCREENS</a:t>
            </a:r>
            <a:r>
              <a:rPr lang="en-US" sz="2400" dirty="0"/>
              <a:t> are used at the drains to stop the solid waste (plastic/clothes/trash/suspended matter etc.) from entering river water</a:t>
            </a:r>
          </a:p>
        </p:txBody>
      </p:sp>
      <p:grpSp>
        <p:nvGrpSpPr>
          <p:cNvPr id="6" name="Group 5">
            <a:extLst>
              <a:ext uri="{FF2B5EF4-FFF2-40B4-BE49-F238E27FC236}">
                <a16:creationId xmlns:a16="http://schemas.microsoft.com/office/drawing/2014/main" id="{B6EEEAE3-B14E-AAA7-0DF4-91905BFC9AF7}"/>
              </a:ext>
            </a:extLst>
          </p:cNvPr>
          <p:cNvGrpSpPr/>
          <p:nvPr/>
        </p:nvGrpSpPr>
        <p:grpSpPr>
          <a:xfrm>
            <a:off x="115957" y="3945012"/>
            <a:ext cx="11960086" cy="2366888"/>
            <a:chOff x="139148" y="3667539"/>
            <a:chExt cx="11960086" cy="2469336"/>
          </a:xfrm>
        </p:grpSpPr>
        <p:pic>
          <p:nvPicPr>
            <p:cNvPr id="7" name="Picture 6">
              <a:extLst>
                <a:ext uri="{FF2B5EF4-FFF2-40B4-BE49-F238E27FC236}">
                  <a16:creationId xmlns:a16="http://schemas.microsoft.com/office/drawing/2014/main" id="{B6D8A0DD-82EE-6FA7-CAAC-D6ECCAC7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7078" y="3667539"/>
              <a:ext cx="4002156" cy="2469336"/>
            </a:xfrm>
            <a:prstGeom prst="rect">
              <a:avLst/>
            </a:prstGeom>
            <a:ln>
              <a:noFill/>
            </a:ln>
            <a:effectLst>
              <a:softEdge rad="112500"/>
            </a:effectLst>
          </p:spPr>
        </p:pic>
        <p:pic>
          <p:nvPicPr>
            <p:cNvPr id="8" name="Picture 7">
              <a:extLst>
                <a:ext uri="{FF2B5EF4-FFF2-40B4-BE49-F238E27FC236}">
                  <a16:creationId xmlns:a16="http://schemas.microsoft.com/office/drawing/2014/main" id="{9113B785-00B2-DDD7-1D43-06761B712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539" y="3667539"/>
              <a:ext cx="4002156" cy="2469335"/>
            </a:xfrm>
            <a:prstGeom prst="rect">
              <a:avLst/>
            </a:prstGeom>
            <a:ln>
              <a:noFill/>
            </a:ln>
            <a:effectLst>
              <a:softEdge rad="112500"/>
            </a:effectLst>
          </p:spPr>
        </p:pic>
        <p:pic>
          <p:nvPicPr>
            <p:cNvPr id="9" name="Picture 2" descr="Image result for screens on nallahs">
              <a:extLst>
                <a:ext uri="{FF2B5EF4-FFF2-40B4-BE49-F238E27FC236}">
                  <a16:creationId xmlns:a16="http://schemas.microsoft.com/office/drawing/2014/main" id="{83ADA820-685C-C113-BD39-B86321ECA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48" y="3667539"/>
              <a:ext cx="3909391" cy="24693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972491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EC5DE0-C61E-89BD-42B2-5FF02CABF6B6}"/>
              </a:ext>
            </a:extLst>
          </p:cNvPr>
          <p:cNvSpPr txBox="1">
            <a:spLocks/>
          </p:cNvSpPr>
          <p:nvPr/>
        </p:nvSpPr>
        <p:spPr>
          <a:xfrm>
            <a:off x="0" y="-4445"/>
            <a:ext cx="12192000" cy="88271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Is there any open dumpsite near the ghat(s) or on the riverbank</a:t>
            </a:r>
            <a:endParaRPr lang="as-IN" sz="2800" b="1" dirty="0">
              <a:solidFill>
                <a:schemeClr val="accent2">
                  <a:lumMod val="75000"/>
                </a:schemeClr>
              </a:solidFill>
              <a:latin typeface="+mn-lt"/>
            </a:endParaRPr>
          </a:p>
        </p:txBody>
      </p:sp>
      <p:grpSp>
        <p:nvGrpSpPr>
          <p:cNvPr id="5" name="Group 4">
            <a:extLst>
              <a:ext uri="{FF2B5EF4-FFF2-40B4-BE49-F238E27FC236}">
                <a16:creationId xmlns:a16="http://schemas.microsoft.com/office/drawing/2014/main" id="{1854254B-890A-57DD-72C5-DD3910242305}"/>
              </a:ext>
            </a:extLst>
          </p:cNvPr>
          <p:cNvGrpSpPr/>
          <p:nvPr/>
        </p:nvGrpSpPr>
        <p:grpSpPr>
          <a:xfrm>
            <a:off x="1168054" y="1255422"/>
            <a:ext cx="9855892" cy="4653280"/>
            <a:chOff x="1160811" y="1928814"/>
            <a:chExt cx="9855892" cy="4743672"/>
          </a:xfrm>
        </p:grpSpPr>
        <p:pic>
          <p:nvPicPr>
            <p:cNvPr id="6" name="Picture 4" descr="Waste | Afrik 21">
              <a:extLst>
                <a:ext uri="{FF2B5EF4-FFF2-40B4-BE49-F238E27FC236}">
                  <a16:creationId xmlns:a16="http://schemas.microsoft.com/office/drawing/2014/main" id="{06E7C5CE-7B9F-C91B-0355-39ED18B57C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28212" y="1928815"/>
              <a:ext cx="3688491" cy="2377652"/>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8D2B6DA-7A94-6EDA-31E5-AD03CB8673ED}"/>
                </a:ext>
              </a:extLst>
            </p:cNvPr>
            <p:cNvGrpSpPr/>
            <p:nvPr/>
          </p:nvGrpSpPr>
          <p:grpSpPr>
            <a:xfrm>
              <a:off x="4626026" y="2913511"/>
              <a:ext cx="2688004" cy="929827"/>
              <a:chOff x="4995080" y="2265528"/>
              <a:chExt cx="2183644" cy="646331"/>
            </a:xfrm>
          </p:grpSpPr>
          <p:cxnSp>
            <p:nvCxnSpPr>
              <p:cNvPr id="15" name="Straight Arrow Connector 14">
                <a:extLst>
                  <a:ext uri="{FF2B5EF4-FFF2-40B4-BE49-F238E27FC236}">
                    <a16:creationId xmlns:a16="http://schemas.microsoft.com/office/drawing/2014/main" id="{3063C95C-BF59-DF8A-BBDA-33A1100A5067}"/>
                  </a:ext>
                </a:extLst>
              </p:cNvPr>
              <p:cNvCxnSpPr/>
              <p:nvPr/>
            </p:nvCxnSpPr>
            <p:spPr>
              <a:xfrm>
                <a:off x="6769564" y="2588693"/>
                <a:ext cx="409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95A0343-ABDB-E450-38E8-8729EE16B8F6}"/>
                  </a:ext>
                </a:extLst>
              </p:cNvPr>
              <p:cNvCxnSpPr/>
              <p:nvPr/>
            </p:nvCxnSpPr>
            <p:spPr>
              <a:xfrm flipH="1">
                <a:off x="4995080" y="2620682"/>
                <a:ext cx="3778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017778-5E0F-C365-4058-9A064FBC0E1B}"/>
                  </a:ext>
                </a:extLst>
              </p:cNvPr>
              <p:cNvSpPr txBox="1"/>
              <p:nvPr/>
            </p:nvSpPr>
            <p:spPr>
              <a:xfrm>
                <a:off x="5377897" y="2265528"/>
                <a:ext cx="1391528" cy="646331"/>
              </a:xfrm>
              <a:prstGeom prst="rect">
                <a:avLst/>
              </a:prstGeom>
              <a:noFill/>
              <a:ln>
                <a:solidFill>
                  <a:schemeClr val="accent6"/>
                </a:solidFill>
              </a:ln>
            </p:spPr>
            <p:txBody>
              <a:bodyPr wrap="square" rtlCol="0">
                <a:spAutoFit/>
              </a:bodyPr>
              <a:lstStyle/>
              <a:p>
                <a:pPr algn="ctr"/>
                <a:r>
                  <a:rPr lang="en-IN" dirty="0"/>
                  <a:t>Open dumpsite near water bodies</a:t>
                </a:r>
              </a:p>
            </p:txBody>
          </p:sp>
        </p:grpSp>
        <p:grpSp>
          <p:nvGrpSpPr>
            <p:cNvPr id="8" name="Group 7">
              <a:extLst>
                <a:ext uri="{FF2B5EF4-FFF2-40B4-BE49-F238E27FC236}">
                  <a16:creationId xmlns:a16="http://schemas.microsoft.com/office/drawing/2014/main" id="{13CB993D-3806-11E5-CA76-92CF9D4D0710}"/>
                </a:ext>
              </a:extLst>
            </p:cNvPr>
            <p:cNvGrpSpPr/>
            <p:nvPr/>
          </p:nvGrpSpPr>
          <p:grpSpPr>
            <a:xfrm>
              <a:off x="4629997" y="5360242"/>
              <a:ext cx="2688004" cy="926258"/>
              <a:chOff x="4995080" y="2265528"/>
              <a:chExt cx="2183644" cy="646331"/>
            </a:xfrm>
          </p:grpSpPr>
          <p:cxnSp>
            <p:nvCxnSpPr>
              <p:cNvPr id="12" name="Straight Arrow Connector 11">
                <a:extLst>
                  <a:ext uri="{FF2B5EF4-FFF2-40B4-BE49-F238E27FC236}">
                    <a16:creationId xmlns:a16="http://schemas.microsoft.com/office/drawing/2014/main" id="{D6D9DED7-4F7B-55FB-FD75-F33582DF5744}"/>
                  </a:ext>
                </a:extLst>
              </p:cNvPr>
              <p:cNvCxnSpPr/>
              <p:nvPr/>
            </p:nvCxnSpPr>
            <p:spPr>
              <a:xfrm>
                <a:off x="6769564" y="2588693"/>
                <a:ext cx="409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C3EB42-E233-702C-7631-15BCC3C8E568}"/>
                  </a:ext>
                </a:extLst>
              </p:cNvPr>
              <p:cNvCxnSpPr/>
              <p:nvPr/>
            </p:nvCxnSpPr>
            <p:spPr>
              <a:xfrm flipH="1">
                <a:off x="4995080" y="2620682"/>
                <a:ext cx="3778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D13499-3AB0-D731-80B3-C36FF97B8FAC}"/>
                  </a:ext>
                </a:extLst>
              </p:cNvPr>
              <p:cNvSpPr txBox="1"/>
              <p:nvPr/>
            </p:nvSpPr>
            <p:spPr>
              <a:xfrm>
                <a:off x="5377897" y="2265528"/>
                <a:ext cx="1391528" cy="646331"/>
              </a:xfrm>
              <a:prstGeom prst="rect">
                <a:avLst/>
              </a:prstGeom>
              <a:noFill/>
              <a:ln>
                <a:solidFill>
                  <a:schemeClr val="accent6"/>
                </a:solidFill>
              </a:ln>
            </p:spPr>
            <p:txBody>
              <a:bodyPr wrap="square" rtlCol="0">
                <a:spAutoFit/>
              </a:bodyPr>
              <a:lstStyle/>
              <a:p>
                <a:pPr algn="ctr"/>
                <a:r>
                  <a:rPr lang="en-IN" dirty="0"/>
                  <a:t>No open dumpsite near water bodies</a:t>
                </a:r>
              </a:p>
            </p:txBody>
          </p:sp>
        </p:grpSp>
        <p:pic>
          <p:nvPicPr>
            <p:cNvPr id="9" name="Picture 4" descr="https://www.thehindu.com/news/cities/mumbai/mumbais-stinking-rivers/article18723255.ece  - The Hindu Gallery -1">
              <a:extLst>
                <a:ext uri="{FF2B5EF4-FFF2-40B4-BE49-F238E27FC236}">
                  <a16:creationId xmlns:a16="http://schemas.microsoft.com/office/drawing/2014/main" id="{FB082A1F-610F-D92A-7110-5E5C2EE0CF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0811" y="1928814"/>
              <a:ext cx="3479564" cy="2377652"/>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10" name="Picture 6" descr="In Aurangabad, Medieval Aqueducts Serve a Thirsty City But Need to be Saved">
              <a:extLst>
                <a:ext uri="{FF2B5EF4-FFF2-40B4-BE49-F238E27FC236}">
                  <a16:creationId xmlns:a16="http://schemas.microsoft.com/office/drawing/2014/main" id="{B9EB3D8C-715E-31AB-C848-084AC0695E8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1188" y="4394877"/>
              <a:ext cx="3469187" cy="227760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11" name="Picture 4" descr="Cleanliness broom: A village keeps its water clean | India Water Portal">
              <a:extLst>
                <a:ext uri="{FF2B5EF4-FFF2-40B4-BE49-F238E27FC236}">
                  <a16:creationId xmlns:a16="http://schemas.microsoft.com/office/drawing/2014/main" id="{58508690-3A9B-8956-4E86-73411006A99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328212" y="4393868"/>
              <a:ext cx="3688491" cy="2278618"/>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2098340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CC8232-E559-DCA0-6981-63CA19A0021C}"/>
              </a:ext>
            </a:extLst>
          </p:cNvPr>
          <p:cNvSpPr txBox="1">
            <a:spLocks/>
          </p:cNvSpPr>
          <p:nvPr/>
        </p:nvSpPr>
        <p:spPr>
          <a:xfrm>
            <a:off x="0" y="0"/>
            <a:ext cx="12192000" cy="1324303"/>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Is there any open dumpsite near the ghat(s) or on the riverbank</a:t>
            </a:r>
            <a:endParaRPr lang="en-US" sz="2800" b="1" dirty="0">
              <a:solidFill>
                <a:schemeClr val="accent2">
                  <a:lumMod val="75000"/>
                </a:schemeClr>
              </a:solidFill>
              <a:latin typeface="+mn-lt"/>
            </a:endParaRPr>
          </a:p>
        </p:txBody>
      </p:sp>
      <p:pic>
        <p:nvPicPr>
          <p:cNvPr id="5" name="Picture 4">
            <a:extLst>
              <a:ext uri="{FF2B5EF4-FFF2-40B4-BE49-F238E27FC236}">
                <a16:creationId xmlns:a16="http://schemas.microsoft.com/office/drawing/2014/main" id="{3804AB63-AFB2-3DD6-A1AA-232EBE7FE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53" y="1444487"/>
            <a:ext cx="9760702" cy="4757529"/>
          </a:xfrm>
          <a:prstGeom prst="rect">
            <a:avLst/>
          </a:prstGeom>
        </p:spPr>
      </p:pic>
    </p:spTree>
    <p:extLst>
      <p:ext uri="{BB962C8B-B14F-4D97-AF65-F5344CB8AC3E}">
        <p14:creationId xmlns:p14="http://schemas.microsoft.com/office/powerpoint/2010/main" val="31457041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8F7315-25A4-56F6-DCAA-2F8D2A7D8931}"/>
              </a:ext>
            </a:extLst>
          </p:cNvPr>
          <p:cNvSpPr txBox="1">
            <a:spLocks/>
          </p:cNvSpPr>
          <p:nvPr/>
        </p:nvSpPr>
        <p:spPr>
          <a:xfrm>
            <a:off x="0" y="-3927"/>
            <a:ext cx="12192000" cy="1338742"/>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Is there any garbage vulnerable points near the ghat(s) or on the riverbank</a:t>
            </a:r>
            <a:endParaRPr lang="as-IN" sz="2800" b="1" dirty="0">
              <a:solidFill>
                <a:schemeClr val="accent2">
                  <a:lumMod val="75000"/>
                </a:schemeClr>
              </a:solidFill>
              <a:latin typeface="+mn-lt"/>
            </a:endParaRPr>
          </a:p>
        </p:txBody>
      </p:sp>
      <p:grpSp>
        <p:nvGrpSpPr>
          <p:cNvPr id="5" name="Group 4">
            <a:extLst>
              <a:ext uri="{FF2B5EF4-FFF2-40B4-BE49-F238E27FC236}">
                <a16:creationId xmlns:a16="http://schemas.microsoft.com/office/drawing/2014/main" id="{FF5BF833-BFD5-7316-D743-D740EF6C2ABD}"/>
              </a:ext>
            </a:extLst>
          </p:cNvPr>
          <p:cNvGrpSpPr/>
          <p:nvPr/>
        </p:nvGrpSpPr>
        <p:grpSpPr>
          <a:xfrm>
            <a:off x="4602014" y="3428824"/>
            <a:ext cx="2745437" cy="574475"/>
            <a:chOff x="4995080" y="2265528"/>
            <a:chExt cx="2183644" cy="646331"/>
          </a:xfrm>
        </p:grpSpPr>
        <p:cxnSp>
          <p:nvCxnSpPr>
            <p:cNvPr id="6" name="Straight Arrow Connector 5">
              <a:extLst>
                <a:ext uri="{FF2B5EF4-FFF2-40B4-BE49-F238E27FC236}">
                  <a16:creationId xmlns:a16="http://schemas.microsoft.com/office/drawing/2014/main" id="{BD16B841-363F-3258-7F8D-EAB5EC6F56B6}"/>
                </a:ext>
              </a:extLst>
            </p:cNvPr>
            <p:cNvCxnSpPr/>
            <p:nvPr/>
          </p:nvCxnSpPr>
          <p:spPr>
            <a:xfrm>
              <a:off x="6769564" y="2588693"/>
              <a:ext cx="4091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1F60F11-A3DC-5D0B-A2B5-B5970AB50253}"/>
                </a:ext>
              </a:extLst>
            </p:cNvPr>
            <p:cNvCxnSpPr/>
            <p:nvPr/>
          </p:nvCxnSpPr>
          <p:spPr>
            <a:xfrm flipH="1">
              <a:off x="4995080" y="2620682"/>
              <a:ext cx="3778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C32FF5-73F4-F856-F665-FA573EF5D51D}"/>
                </a:ext>
              </a:extLst>
            </p:cNvPr>
            <p:cNvSpPr txBox="1"/>
            <p:nvPr/>
          </p:nvSpPr>
          <p:spPr>
            <a:xfrm>
              <a:off x="5377897" y="2265528"/>
              <a:ext cx="1391528" cy="646331"/>
            </a:xfrm>
            <a:prstGeom prst="rect">
              <a:avLst/>
            </a:prstGeom>
            <a:noFill/>
            <a:ln>
              <a:solidFill>
                <a:schemeClr val="accent6"/>
              </a:solidFill>
            </a:ln>
          </p:spPr>
          <p:txBody>
            <a:bodyPr wrap="square" rtlCol="0">
              <a:spAutoFit/>
            </a:bodyPr>
            <a:lstStyle/>
            <a:p>
              <a:pPr algn="ctr"/>
              <a:r>
                <a:rPr lang="en-IN" dirty="0"/>
                <a:t>GVP near water bodies</a:t>
              </a:r>
            </a:p>
          </p:txBody>
        </p:sp>
      </p:grpSp>
      <p:grpSp>
        <p:nvGrpSpPr>
          <p:cNvPr id="9" name="Group 2">
            <a:extLst>
              <a:ext uri="{FF2B5EF4-FFF2-40B4-BE49-F238E27FC236}">
                <a16:creationId xmlns:a16="http://schemas.microsoft.com/office/drawing/2014/main" id="{0B4B4480-8F75-9318-D472-1E1E878E8C0B}"/>
              </a:ext>
            </a:extLst>
          </p:cNvPr>
          <p:cNvGrpSpPr>
            <a:grpSpLocks/>
          </p:cNvGrpSpPr>
          <p:nvPr/>
        </p:nvGrpSpPr>
        <p:grpSpPr bwMode="auto">
          <a:xfrm>
            <a:off x="533271" y="2201277"/>
            <a:ext cx="3631831" cy="3053651"/>
            <a:chOff x="6329" y="343"/>
            <a:chExt cx="3420" cy="4194"/>
          </a:xfrm>
        </p:grpSpPr>
        <p:pic>
          <p:nvPicPr>
            <p:cNvPr id="10" name="Picture 3">
              <a:extLst>
                <a:ext uri="{FF2B5EF4-FFF2-40B4-BE49-F238E27FC236}">
                  <a16:creationId xmlns:a16="http://schemas.microsoft.com/office/drawing/2014/main" id="{7174D55A-67CB-C999-3F52-90827458F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 y="357"/>
              <a:ext cx="3390" cy="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F5858F81-DB1D-E14F-D8A3-4D5F2538BC1D}"/>
                </a:ext>
              </a:extLst>
            </p:cNvPr>
            <p:cNvSpPr>
              <a:spLocks noChangeArrowheads="1"/>
            </p:cNvSpPr>
            <p:nvPr/>
          </p:nvSpPr>
          <p:spPr bwMode="auto">
            <a:xfrm>
              <a:off x="6336" y="350"/>
              <a:ext cx="3405" cy="41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5">
            <a:extLst>
              <a:ext uri="{FF2B5EF4-FFF2-40B4-BE49-F238E27FC236}">
                <a16:creationId xmlns:a16="http://schemas.microsoft.com/office/drawing/2014/main" id="{5EEC7601-61B1-8D3A-FED8-8566537A1FCF}"/>
              </a:ext>
            </a:extLst>
          </p:cNvPr>
          <p:cNvGrpSpPr>
            <a:grpSpLocks/>
          </p:cNvGrpSpPr>
          <p:nvPr/>
        </p:nvGrpSpPr>
        <p:grpSpPr bwMode="auto">
          <a:xfrm>
            <a:off x="8010401" y="2195520"/>
            <a:ext cx="3599972" cy="3042730"/>
            <a:chOff x="1178" y="190"/>
            <a:chExt cx="3273" cy="3700"/>
          </a:xfrm>
        </p:grpSpPr>
        <p:pic>
          <p:nvPicPr>
            <p:cNvPr id="13" name="Picture 6">
              <a:extLst>
                <a:ext uri="{FF2B5EF4-FFF2-40B4-BE49-F238E27FC236}">
                  <a16:creationId xmlns:a16="http://schemas.microsoft.com/office/drawing/2014/main" id="{822D0BF6-C963-DF67-445F-B96CDEB4B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 y="204"/>
              <a:ext cx="3243" cy="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7">
              <a:extLst>
                <a:ext uri="{FF2B5EF4-FFF2-40B4-BE49-F238E27FC236}">
                  <a16:creationId xmlns:a16="http://schemas.microsoft.com/office/drawing/2014/main" id="{022DB657-D681-3D8F-B9FD-18F5A5EB92C2}"/>
                </a:ext>
              </a:extLst>
            </p:cNvPr>
            <p:cNvSpPr>
              <a:spLocks noChangeArrowheads="1"/>
            </p:cNvSpPr>
            <p:nvPr/>
          </p:nvSpPr>
          <p:spPr bwMode="auto">
            <a:xfrm>
              <a:off x="1186" y="197"/>
              <a:ext cx="3258" cy="36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61401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0" descr="Image result for online assessment logo"/>
          <p:cNvSpPr>
            <a:spLocks noChangeAspect="1" noChangeArrowheads="1"/>
          </p:cNvSpPr>
          <p:nvPr/>
        </p:nvSpPr>
        <p:spPr bwMode="auto">
          <a:xfrm>
            <a:off x="110605" y="-144463"/>
            <a:ext cx="27944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5" name="Picture 1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1564" y="112782"/>
            <a:ext cx="941864" cy="539525"/>
          </a:xfrm>
          <a:prstGeom prst="rect">
            <a:avLst/>
          </a:prstGeom>
        </p:spPr>
      </p:pic>
      <p:pic>
        <p:nvPicPr>
          <p:cNvPr id="136" name="Picture 135"/>
          <p:cNvPicPr/>
          <p:nvPr/>
        </p:nvPicPr>
        <p:blipFill rotWithShape="1">
          <a:blip r:embed="rId4" cstate="email">
            <a:extLst>
              <a:ext uri="{28A0092B-C50C-407E-A947-70E740481C1C}">
                <a14:useLocalDpi xmlns:a14="http://schemas.microsoft.com/office/drawing/2010/main"/>
              </a:ext>
            </a:extLst>
          </a:blip>
          <a:srcRect/>
          <a:stretch/>
        </p:blipFill>
        <p:spPr bwMode="auto">
          <a:xfrm>
            <a:off x="10219744" y="33007"/>
            <a:ext cx="759633" cy="640803"/>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103F1108-A963-4248-9AC6-09671262591A}"/>
              </a:ext>
            </a:extLst>
          </p:cNvPr>
          <p:cNvSpPr>
            <a:spLocks noGrp="1"/>
          </p:cNvSpPr>
          <p:nvPr>
            <p:ph type="ctrTitle"/>
          </p:nvPr>
        </p:nvSpPr>
        <p:spPr>
          <a:xfrm>
            <a:off x="742312" y="88783"/>
            <a:ext cx="9624666" cy="644988"/>
          </a:xfrm>
        </p:spPr>
        <p:txBody>
          <a:bodyPr>
            <a:normAutofit/>
          </a:bodyPr>
          <a:lstStyle/>
          <a:p>
            <a:pPr algn="ctr"/>
            <a:r>
              <a:rPr lang="en-US" sz="4000" b="1">
                <a:solidFill>
                  <a:srgbClr val="0070C0"/>
                </a:solidFill>
                <a:latin typeface="Segoe UI" panose="020B0502040204020203" pitchFamily="34" charset="0"/>
                <a:cs typeface="Segoe UI" panose="020B0502040204020203" pitchFamily="34" charset="0"/>
              </a:rPr>
              <a:t>Evolution of Swachh Survekshan (SS)</a:t>
            </a:r>
            <a:endParaRPr lang="en-US" sz="4000" dirty="0"/>
          </a:p>
        </p:txBody>
      </p:sp>
      <p:pic>
        <p:nvPicPr>
          <p:cNvPr id="107" name="Picture 106">
            <a:extLst>
              <a:ext uri="{FF2B5EF4-FFF2-40B4-BE49-F238E27FC236}">
                <a16:creationId xmlns:a16="http://schemas.microsoft.com/office/drawing/2014/main" id="{6CCC28F5-8D60-4EE9-9A11-D172E938A6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26" y="75193"/>
            <a:ext cx="855192" cy="584541"/>
          </a:xfrm>
          <a:prstGeom prst="rect">
            <a:avLst/>
          </a:prstGeom>
        </p:spPr>
      </p:pic>
      <p:sp>
        <p:nvSpPr>
          <p:cNvPr id="6" name="TextBox 5">
            <a:extLst>
              <a:ext uri="{FF2B5EF4-FFF2-40B4-BE49-F238E27FC236}">
                <a16:creationId xmlns:a16="http://schemas.microsoft.com/office/drawing/2014/main" id="{B5124870-D72B-4D68-B7DB-69FA77144497}"/>
              </a:ext>
            </a:extLst>
          </p:cNvPr>
          <p:cNvSpPr txBox="1"/>
          <p:nvPr/>
        </p:nvSpPr>
        <p:spPr>
          <a:xfrm>
            <a:off x="10410521" y="5637566"/>
            <a:ext cx="178148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prstClr val="black"/>
                </a:solidFill>
                <a:latin typeface="Cambria" panose="02040503050406030204" pitchFamily="18" charset="0"/>
                <a:ea typeface="Cambria" panose="020405030504060302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prstClr val="black"/>
                </a:solidFill>
                <a:latin typeface="Cambria" panose="02040503050406030204" pitchFamily="18" charset="0"/>
                <a:ea typeface="Cambria" panose="02040503050406030204" pitchFamily="18" charset="0"/>
              </a:rPr>
              <a:t>TBA: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prstClr val="black"/>
                </a:solidFill>
                <a:latin typeface="Cambria" panose="02040503050406030204" pitchFamily="18" charset="0"/>
                <a:ea typeface="Cambria" panose="02040503050406030204" pitchFamily="18" charset="0"/>
              </a:rPr>
              <a:t>To be announced</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A02A29-5CF7-CEC4-0820-5C5BEB35F6F5}"/>
              </a:ext>
            </a:extLst>
          </p:cNvPr>
          <p:cNvPicPr>
            <a:picLocks noChangeAspect="1"/>
          </p:cNvPicPr>
          <p:nvPr/>
        </p:nvPicPr>
        <p:blipFill>
          <a:blip r:embed="rId6"/>
          <a:stretch>
            <a:fillRect/>
          </a:stretch>
        </p:blipFill>
        <p:spPr>
          <a:xfrm>
            <a:off x="768627" y="714354"/>
            <a:ext cx="10654746" cy="6143646"/>
          </a:xfrm>
          <a:prstGeom prst="rect">
            <a:avLst/>
          </a:prstGeom>
        </p:spPr>
      </p:pic>
    </p:spTree>
    <p:extLst>
      <p:ext uri="{BB962C8B-B14F-4D97-AF65-F5344CB8AC3E}">
        <p14:creationId xmlns:p14="http://schemas.microsoft.com/office/powerpoint/2010/main" val="2482168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62479" y="278296"/>
            <a:ext cx="12076513" cy="6453808"/>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1.1 and 1.2 Key definitions &amp; notes</a:t>
            </a:r>
            <a:endPar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Wet waste </a:t>
            </a:r>
            <a:r>
              <a:rPr kumimoji="0" lang="en-US" sz="2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be collected on daily basis.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ULBs may also opt for collection of dry waste on alternate days/twice or once in a week basis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100% waste generated is to be collected in wards covered under this indicator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excluding bulk waste generators and non-bulk waste generators practicing on-site processing.</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Gate:</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P</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oint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from where the waste collector collects waste. For independent houses, the door will be considered as a gate whereas in residential societies, generally there is a single point from where these collectors collect their waste.</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Sanitary waste :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Menstrual waste and diapers.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Domestic Hazardous waste: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Discarded paint drums, pesticide cans, CFL bulbs, tube lights, expired medicines, broken mercury thermometers, used batteries, used needles and syringes and contaminated gauge, etc., generated at the household level – </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which can be collected on a weekly basis.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&gt;1 Lakh population cities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advised to collect segregated waste separately from households, mandi, streets/commercial areas/litter bins, hotel/restaurants, parks/horticulture waste and religious places</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6395174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A0C2B8-5D67-AD9A-3249-6D074A68001C}"/>
              </a:ext>
            </a:extLst>
          </p:cNvPr>
          <p:cNvSpPr txBox="1">
            <a:spLocks/>
          </p:cNvSpPr>
          <p:nvPr/>
        </p:nvSpPr>
        <p:spPr>
          <a:xfrm>
            <a:off x="0" y="0"/>
            <a:ext cx="12192000" cy="1444487"/>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Is there any solid waste floating on the river Ganga (passing through ULB's jurisdiction)</a:t>
            </a:r>
            <a:endParaRPr lang="as-IN" sz="2800" b="1" dirty="0">
              <a:solidFill>
                <a:schemeClr val="accent2">
                  <a:lumMod val="75000"/>
                </a:schemeClr>
              </a:solidFill>
              <a:latin typeface="+mn-lt"/>
            </a:endParaRPr>
          </a:p>
        </p:txBody>
      </p:sp>
      <p:pic>
        <p:nvPicPr>
          <p:cNvPr id="5" name="Picture 14">
            <a:extLst>
              <a:ext uri="{FF2B5EF4-FFF2-40B4-BE49-F238E27FC236}">
                <a16:creationId xmlns:a16="http://schemas.microsoft.com/office/drawing/2014/main" id="{DE5023B9-E59D-B0C8-B863-55547B278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566" y="2160402"/>
            <a:ext cx="4822426" cy="41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assorted, plastic bottles, body, water, daytime, plastic, contamination, garbage, waste, environment">
            <a:extLst>
              <a:ext uri="{FF2B5EF4-FFF2-40B4-BE49-F238E27FC236}">
                <a16:creationId xmlns:a16="http://schemas.microsoft.com/office/drawing/2014/main" id="{5B0312E8-5BB2-D62C-FFA5-2BFC769A9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602" y="2153444"/>
            <a:ext cx="4822425" cy="415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0551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8CF186-9194-0606-3CB6-F0CDE508438B}"/>
              </a:ext>
            </a:extLst>
          </p:cNvPr>
          <p:cNvSpPr txBox="1">
            <a:spLocks/>
          </p:cNvSpPr>
          <p:nvPr/>
        </p:nvSpPr>
        <p:spPr>
          <a:xfrm>
            <a:off x="0" y="14050"/>
            <a:ext cx="12120880" cy="1099133"/>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Are there any anti-littering messages around the ghat(s)/riverbanks accessible to the citizens</a:t>
            </a:r>
            <a:endParaRPr lang="as-IN" sz="2800" b="1" dirty="0">
              <a:solidFill>
                <a:schemeClr val="accent2">
                  <a:lumMod val="75000"/>
                </a:schemeClr>
              </a:solidFill>
              <a:latin typeface="Arial" panose="020B0604020202020204" pitchFamily="34" charset="0"/>
            </a:endParaRPr>
          </a:p>
        </p:txBody>
      </p:sp>
      <p:grpSp>
        <p:nvGrpSpPr>
          <p:cNvPr id="5" name="Group 6">
            <a:extLst>
              <a:ext uri="{FF2B5EF4-FFF2-40B4-BE49-F238E27FC236}">
                <a16:creationId xmlns:a16="http://schemas.microsoft.com/office/drawing/2014/main" id="{AB99D327-59DC-BF15-2DB7-8DFC8518AC98}"/>
              </a:ext>
            </a:extLst>
          </p:cNvPr>
          <p:cNvGrpSpPr>
            <a:grpSpLocks/>
          </p:cNvGrpSpPr>
          <p:nvPr/>
        </p:nvGrpSpPr>
        <p:grpSpPr bwMode="auto">
          <a:xfrm>
            <a:off x="649013" y="1812631"/>
            <a:ext cx="3536529" cy="3769692"/>
            <a:chOff x="680" y="-4686"/>
            <a:chExt cx="4366" cy="4756"/>
          </a:xfrm>
        </p:grpSpPr>
        <p:pic>
          <p:nvPicPr>
            <p:cNvPr id="6" name="Picture 7">
              <a:extLst>
                <a:ext uri="{FF2B5EF4-FFF2-40B4-BE49-F238E27FC236}">
                  <a16:creationId xmlns:a16="http://schemas.microsoft.com/office/drawing/2014/main" id="{CD81D646-F292-378B-31E1-DB61C851F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 y="-4671"/>
              <a:ext cx="4336" cy="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EAF7B81-AB97-5190-F29E-71D5C28B2333}"/>
                </a:ext>
              </a:extLst>
            </p:cNvPr>
            <p:cNvSpPr>
              <a:spLocks noChangeArrowheads="1"/>
            </p:cNvSpPr>
            <p:nvPr/>
          </p:nvSpPr>
          <p:spPr bwMode="auto">
            <a:xfrm>
              <a:off x="687" y="-4679"/>
              <a:ext cx="4351" cy="47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F69DEDC6-6D9E-654F-E44A-90F1980EE846}"/>
              </a:ext>
            </a:extLst>
          </p:cNvPr>
          <p:cNvGrpSpPr>
            <a:grpSpLocks/>
          </p:cNvGrpSpPr>
          <p:nvPr/>
        </p:nvGrpSpPr>
        <p:grpSpPr bwMode="auto">
          <a:xfrm>
            <a:off x="4296122" y="1808269"/>
            <a:ext cx="3524378" cy="3757803"/>
            <a:chOff x="0" y="0"/>
            <a:chExt cx="3546" cy="3614"/>
          </a:xfrm>
        </p:grpSpPr>
        <p:pic>
          <p:nvPicPr>
            <p:cNvPr id="9" name="Picture 10">
              <a:extLst>
                <a:ext uri="{FF2B5EF4-FFF2-40B4-BE49-F238E27FC236}">
                  <a16:creationId xmlns:a16="http://schemas.microsoft.com/office/drawing/2014/main" id="{5D4D9401-8695-0C27-CA13-628F88206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 y="14"/>
              <a:ext cx="3516" cy="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a:extLst>
                <a:ext uri="{FF2B5EF4-FFF2-40B4-BE49-F238E27FC236}">
                  <a16:creationId xmlns:a16="http://schemas.microsoft.com/office/drawing/2014/main" id="{2A7FD7E9-E70F-F9EA-3C55-6935299AB85C}"/>
                </a:ext>
              </a:extLst>
            </p:cNvPr>
            <p:cNvSpPr>
              <a:spLocks noChangeArrowheads="1"/>
            </p:cNvSpPr>
            <p:nvPr/>
          </p:nvSpPr>
          <p:spPr bwMode="auto">
            <a:xfrm>
              <a:off x="7" y="7"/>
              <a:ext cx="3531" cy="35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2">
            <a:extLst>
              <a:ext uri="{FF2B5EF4-FFF2-40B4-BE49-F238E27FC236}">
                <a16:creationId xmlns:a16="http://schemas.microsoft.com/office/drawing/2014/main" id="{85FE107C-8032-4924-F00A-5D0A8BC6B88C}"/>
              </a:ext>
            </a:extLst>
          </p:cNvPr>
          <p:cNvGrpSpPr>
            <a:grpSpLocks/>
          </p:cNvGrpSpPr>
          <p:nvPr/>
        </p:nvGrpSpPr>
        <p:grpSpPr bwMode="auto">
          <a:xfrm>
            <a:off x="7925636" y="1829167"/>
            <a:ext cx="3656763" cy="3722456"/>
            <a:chOff x="5854" y="197"/>
            <a:chExt cx="4107" cy="4132"/>
          </a:xfrm>
        </p:grpSpPr>
        <p:pic>
          <p:nvPicPr>
            <p:cNvPr id="12" name="Picture 13">
              <a:extLst>
                <a:ext uri="{FF2B5EF4-FFF2-40B4-BE49-F238E27FC236}">
                  <a16:creationId xmlns:a16="http://schemas.microsoft.com/office/drawing/2014/main" id="{099FAA9F-8FE9-42E6-E495-CE0E5226A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 y="211"/>
              <a:ext cx="4077" cy="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4">
              <a:extLst>
                <a:ext uri="{FF2B5EF4-FFF2-40B4-BE49-F238E27FC236}">
                  <a16:creationId xmlns:a16="http://schemas.microsoft.com/office/drawing/2014/main" id="{7FF65F97-2CC6-07FA-1C3C-4180B6F7B893}"/>
                </a:ext>
              </a:extLst>
            </p:cNvPr>
            <p:cNvSpPr>
              <a:spLocks noChangeArrowheads="1"/>
            </p:cNvSpPr>
            <p:nvPr/>
          </p:nvSpPr>
          <p:spPr bwMode="auto">
            <a:xfrm>
              <a:off x="5861" y="204"/>
              <a:ext cx="4092" cy="41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2946091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8B091F-5CA1-534F-A8B1-39989813384B}"/>
              </a:ext>
            </a:extLst>
          </p:cNvPr>
          <p:cNvSpPr txBox="1">
            <a:spLocks/>
          </p:cNvSpPr>
          <p:nvPr/>
        </p:nvSpPr>
        <p:spPr>
          <a:xfrm>
            <a:off x="0" y="1"/>
            <a:ext cx="12192000" cy="1232452"/>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Is there availability of twin litter bins in every 50 meters around ghat(s)/riverbanks?</a:t>
            </a:r>
            <a:endParaRPr lang="as-IN" sz="2800" b="1" dirty="0">
              <a:solidFill>
                <a:schemeClr val="accent2">
                  <a:lumMod val="75000"/>
                </a:schemeClr>
              </a:solidFill>
              <a:latin typeface="Arial" panose="020B0604020202020204" pitchFamily="34" charset="0"/>
            </a:endParaRPr>
          </a:p>
        </p:txBody>
      </p:sp>
      <p:grpSp>
        <p:nvGrpSpPr>
          <p:cNvPr id="5" name="Group 4">
            <a:extLst>
              <a:ext uri="{FF2B5EF4-FFF2-40B4-BE49-F238E27FC236}">
                <a16:creationId xmlns:a16="http://schemas.microsoft.com/office/drawing/2014/main" id="{006164C2-DDB0-29BB-F984-EEA07CC6CB81}"/>
              </a:ext>
            </a:extLst>
          </p:cNvPr>
          <p:cNvGrpSpPr>
            <a:grpSpLocks/>
          </p:cNvGrpSpPr>
          <p:nvPr/>
        </p:nvGrpSpPr>
        <p:grpSpPr bwMode="auto">
          <a:xfrm>
            <a:off x="4362485" y="1946118"/>
            <a:ext cx="3230018" cy="3516126"/>
            <a:chOff x="780" y="197"/>
            <a:chExt cx="4269" cy="4132"/>
          </a:xfrm>
        </p:grpSpPr>
        <p:pic>
          <p:nvPicPr>
            <p:cNvPr id="6" name="Picture 3">
              <a:extLst>
                <a:ext uri="{FF2B5EF4-FFF2-40B4-BE49-F238E27FC236}">
                  <a16:creationId xmlns:a16="http://schemas.microsoft.com/office/drawing/2014/main" id="{BC53275A-BB97-21C0-5920-FB14B7DBB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 y="211"/>
              <a:ext cx="4239" cy="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C6546A6-CE6D-C6A3-8290-5CB0ED838B70}"/>
                </a:ext>
              </a:extLst>
            </p:cNvPr>
            <p:cNvSpPr>
              <a:spLocks noChangeArrowheads="1"/>
            </p:cNvSpPr>
            <p:nvPr/>
          </p:nvSpPr>
          <p:spPr bwMode="auto">
            <a:xfrm>
              <a:off x="787" y="204"/>
              <a:ext cx="4254" cy="41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0E5B8952-1C0C-4554-CC08-D28AA4B58889}"/>
              </a:ext>
            </a:extLst>
          </p:cNvPr>
          <p:cNvGrpSpPr>
            <a:grpSpLocks/>
          </p:cNvGrpSpPr>
          <p:nvPr/>
        </p:nvGrpSpPr>
        <p:grpSpPr bwMode="auto">
          <a:xfrm>
            <a:off x="792276" y="1949526"/>
            <a:ext cx="3198042" cy="3516700"/>
            <a:chOff x="6021" y="259"/>
            <a:chExt cx="3914" cy="4554"/>
          </a:xfrm>
        </p:grpSpPr>
        <p:pic>
          <p:nvPicPr>
            <p:cNvPr id="9" name="Picture 6">
              <a:extLst>
                <a:ext uri="{FF2B5EF4-FFF2-40B4-BE49-F238E27FC236}">
                  <a16:creationId xmlns:a16="http://schemas.microsoft.com/office/drawing/2014/main" id="{F31D3E29-4F77-F732-3771-912115358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 y="274"/>
              <a:ext cx="3884" cy="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E3681154-9D73-CA4C-B456-11C2742F3A33}"/>
                </a:ext>
              </a:extLst>
            </p:cNvPr>
            <p:cNvSpPr>
              <a:spLocks noChangeArrowheads="1"/>
            </p:cNvSpPr>
            <p:nvPr/>
          </p:nvSpPr>
          <p:spPr bwMode="auto">
            <a:xfrm>
              <a:off x="6028" y="266"/>
              <a:ext cx="3899" cy="45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8">
            <a:extLst>
              <a:ext uri="{FF2B5EF4-FFF2-40B4-BE49-F238E27FC236}">
                <a16:creationId xmlns:a16="http://schemas.microsoft.com/office/drawing/2014/main" id="{6E418EA2-1B51-8767-4EB1-637E942AED13}"/>
              </a:ext>
            </a:extLst>
          </p:cNvPr>
          <p:cNvGrpSpPr>
            <a:grpSpLocks/>
          </p:cNvGrpSpPr>
          <p:nvPr/>
        </p:nvGrpSpPr>
        <p:grpSpPr bwMode="auto">
          <a:xfrm>
            <a:off x="7958012" y="1961109"/>
            <a:ext cx="3218669" cy="3513709"/>
            <a:chOff x="947" y="343"/>
            <a:chExt cx="3818" cy="4471"/>
          </a:xfrm>
        </p:grpSpPr>
        <p:pic>
          <p:nvPicPr>
            <p:cNvPr id="12" name="Picture 9">
              <a:extLst>
                <a:ext uri="{FF2B5EF4-FFF2-40B4-BE49-F238E27FC236}">
                  <a16:creationId xmlns:a16="http://schemas.microsoft.com/office/drawing/2014/main" id="{AF139CE5-8BCF-5FEE-9CD2-133631296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 y="357"/>
              <a:ext cx="3788" cy="4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a:extLst>
                <a:ext uri="{FF2B5EF4-FFF2-40B4-BE49-F238E27FC236}">
                  <a16:creationId xmlns:a16="http://schemas.microsoft.com/office/drawing/2014/main" id="{6CE53B5A-10D0-9517-B1B0-A6F2A61B03D3}"/>
                </a:ext>
              </a:extLst>
            </p:cNvPr>
            <p:cNvSpPr>
              <a:spLocks noChangeArrowheads="1"/>
            </p:cNvSpPr>
            <p:nvPr/>
          </p:nvSpPr>
          <p:spPr bwMode="auto">
            <a:xfrm>
              <a:off x="954" y="350"/>
              <a:ext cx="3803" cy="4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556469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87F982-7C05-2281-4828-DEA8F5F21F38}"/>
              </a:ext>
            </a:extLst>
          </p:cNvPr>
          <p:cNvSpPr txBox="1">
            <a:spLocks/>
          </p:cNvSpPr>
          <p:nvPr/>
        </p:nvSpPr>
        <p:spPr>
          <a:xfrm>
            <a:off x="0" y="1"/>
            <a:ext cx="12192000" cy="1046922"/>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Is the twin litter bin accessible to citizens?</a:t>
            </a:r>
            <a:endParaRPr lang="as-IN" sz="2800" b="1" dirty="0">
              <a:solidFill>
                <a:srgbClr val="C00000"/>
              </a:solidFill>
              <a:latin typeface="+mn-lt"/>
            </a:endParaRPr>
          </a:p>
        </p:txBody>
      </p:sp>
      <p:grpSp>
        <p:nvGrpSpPr>
          <p:cNvPr id="5" name="Group 4">
            <a:extLst>
              <a:ext uri="{FF2B5EF4-FFF2-40B4-BE49-F238E27FC236}">
                <a16:creationId xmlns:a16="http://schemas.microsoft.com/office/drawing/2014/main" id="{B6908C6F-95CE-5DF0-D752-2E8C26D0B051}"/>
              </a:ext>
            </a:extLst>
          </p:cNvPr>
          <p:cNvGrpSpPr>
            <a:grpSpLocks/>
          </p:cNvGrpSpPr>
          <p:nvPr/>
        </p:nvGrpSpPr>
        <p:grpSpPr bwMode="auto">
          <a:xfrm>
            <a:off x="4508259" y="2047567"/>
            <a:ext cx="3230018" cy="3516126"/>
            <a:chOff x="780" y="197"/>
            <a:chExt cx="4269" cy="4132"/>
          </a:xfrm>
        </p:grpSpPr>
        <p:pic>
          <p:nvPicPr>
            <p:cNvPr id="6" name="Picture 3">
              <a:extLst>
                <a:ext uri="{FF2B5EF4-FFF2-40B4-BE49-F238E27FC236}">
                  <a16:creationId xmlns:a16="http://schemas.microsoft.com/office/drawing/2014/main" id="{EE924300-D890-99B5-4E22-602812D50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 y="211"/>
              <a:ext cx="4239" cy="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571790A-A169-EE29-FD2F-A78DA3E02F67}"/>
                </a:ext>
              </a:extLst>
            </p:cNvPr>
            <p:cNvSpPr>
              <a:spLocks noChangeArrowheads="1"/>
            </p:cNvSpPr>
            <p:nvPr/>
          </p:nvSpPr>
          <p:spPr bwMode="auto">
            <a:xfrm>
              <a:off x="787" y="204"/>
              <a:ext cx="4254" cy="41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4EBA66CE-7BEE-5B47-B99F-AFBECEEF3ACA}"/>
              </a:ext>
            </a:extLst>
          </p:cNvPr>
          <p:cNvGrpSpPr>
            <a:grpSpLocks/>
          </p:cNvGrpSpPr>
          <p:nvPr/>
        </p:nvGrpSpPr>
        <p:grpSpPr bwMode="auto">
          <a:xfrm>
            <a:off x="938050" y="2050975"/>
            <a:ext cx="3198042" cy="3516700"/>
            <a:chOff x="6021" y="259"/>
            <a:chExt cx="3914" cy="4554"/>
          </a:xfrm>
        </p:grpSpPr>
        <p:pic>
          <p:nvPicPr>
            <p:cNvPr id="9" name="Picture 6">
              <a:extLst>
                <a:ext uri="{FF2B5EF4-FFF2-40B4-BE49-F238E27FC236}">
                  <a16:creationId xmlns:a16="http://schemas.microsoft.com/office/drawing/2014/main" id="{1BBEF236-E7C5-E5CA-3316-DD0099839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 y="274"/>
              <a:ext cx="3884" cy="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BE26F901-F4F4-5EFB-9333-4ED6868BD496}"/>
                </a:ext>
              </a:extLst>
            </p:cNvPr>
            <p:cNvSpPr>
              <a:spLocks noChangeArrowheads="1"/>
            </p:cNvSpPr>
            <p:nvPr/>
          </p:nvSpPr>
          <p:spPr bwMode="auto">
            <a:xfrm>
              <a:off x="6028" y="266"/>
              <a:ext cx="3899" cy="45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8">
            <a:extLst>
              <a:ext uri="{FF2B5EF4-FFF2-40B4-BE49-F238E27FC236}">
                <a16:creationId xmlns:a16="http://schemas.microsoft.com/office/drawing/2014/main" id="{F4EA49D3-A096-0B08-7176-7F955CA5944B}"/>
              </a:ext>
            </a:extLst>
          </p:cNvPr>
          <p:cNvGrpSpPr>
            <a:grpSpLocks/>
          </p:cNvGrpSpPr>
          <p:nvPr/>
        </p:nvGrpSpPr>
        <p:grpSpPr bwMode="auto">
          <a:xfrm>
            <a:off x="8103786" y="2062558"/>
            <a:ext cx="3218669" cy="3513709"/>
            <a:chOff x="947" y="343"/>
            <a:chExt cx="3818" cy="4471"/>
          </a:xfrm>
        </p:grpSpPr>
        <p:pic>
          <p:nvPicPr>
            <p:cNvPr id="12" name="Picture 9">
              <a:extLst>
                <a:ext uri="{FF2B5EF4-FFF2-40B4-BE49-F238E27FC236}">
                  <a16:creationId xmlns:a16="http://schemas.microsoft.com/office/drawing/2014/main" id="{1CA09C89-6186-3359-0105-8015FD1F3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 y="357"/>
              <a:ext cx="3788" cy="4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a:extLst>
                <a:ext uri="{FF2B5EF4-FFF2-40B4-BE49-F238E27FC236}">
                  <a16:creationId xmlns:a16="http://schemas.microsoft.com/office/drawing/2014/main" id="{AC2A4D57-FC42-E3B1-DB45-43309CEFF7A5}"/>
                </a:ext>
              </a:extLst>
            </p:cNvPr>
            <p:cNvSpPr>
              <a:spLocks noChangeArrowheads="1"/>
            </p:cNvSpPr>
            <p:nvPr/>
          </p:nvSpPr>
          <p:spPr bwMode="auto">
            <a:xfrm>
              <a:off x="954" y="350"/>
              <a:ext cx="3803" cy="4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851459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BDBCA9-F541-D4C1-757F-A60AF9A8397C}"/>
              </a:ext>
            </a:extLst>
          </p:cNvPr>
          <p:cNvSpPr txBox="1">
            <a:spLocks/>
          </p:cNvSpPr>
          <p:nvPr/>
        </p:nvSpPr>
        <p:spPr>
          <a:xfrm>
            <a:off x="0" y="1"/>
            <a:ext cx="12192000" cy="901148"/>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Are there nallahs at the ghat?</a:t>
            </a:r>
            <a:endParaRPr lang="as-IN" sz="3200" b="1" dirty="0">
              <a:solidFill>
                <a:srgbClr val="C00000"/>
              </a:solidFill>
              <a:latin typeface="+mn-lt"/>
            </a:endParaRPr>
          </a:p>
        </p:txBody>
      </p:sp>
      <p:grpSp>
        <p:nvGrpSpPr>
          <p:cNvPr id="5" name="Group 4">
            <a:extLst>
              <a:ext uri="{FF2B5EF4-FFF2-40B4-BE49-F238E27FC236}">
                <a16:creationId xmlns:a16="http://schemas.microsoft.com/office/drawing/2014/main" id="{30107949-0BD7-8BA3-7FA0-1CBF24B7A54E}"/>
              </a:ext>
            </a:extLst>
          </p:cNvPr>
          <p:cNvGrpSpPr>
            <a:grpSpLocks/>
          </p:cNvGrpSpPr>
          <p:nvPr/>
        </p:nvGrpSpPr>
        <p:grpSpPr bwMode="auto">
          <a:xfrm>
            <a:off x="274193" y="2026075"/>
            <a:ext cx="4486650" cy="1889942"/>
            <a:chOff x="1380" y="196"/>
            <a:chExt cx="4086" cy="5150"/>
          </a:xfrm>
        </p:grpSpPr>
        <p:pic>
          <p:nvPicPr>
            <p:cNvPr id="6" name="Picture 3">
              <a:extLst>
                <a:ext uri="{FF2B5EF4-FFF2-40B4-BE49-F238E27FC236}">
                  <a16:creationId xmlns:a16="http://schemas.microsoft.com/office/drawing/2014/main" id="{FB3CEE87-04B1-D3F8-60B0-B7875FDBB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 y="196"/>
              <a:ext cx="4027" cy="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1384AA6-6228-B426-DFEA-E429DB519E72}"/>
                </a:ext>
              </a:extLst>
            </p:cNvPr>
            <p:cNvSpPr>
              <a:spLocks noChangeArrowheads="1"/>
            </p:cNvSpPr>
            <p:nvPr/>
          </p:nvSpPr>
          <p:spPr bwMode="auto">
            <a:xfrm>
              <a:off x="1380" y="273"/>
              <a:ext cx="4023" cy="50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8327131C-35D0-D8BA-E76D-4EC79BF28F30}"/>
              </a:ext>
            </a:extLst>
          </p:cNvPr>
          <p:cNvGrpSpPr>
            <a:grpSpLocks/>
          </p:cNvGrpSpPr>
          <p:nvPr/>
        </p:nvGrpSpPr>
        <p:grpSpPr bwMode="auto">
          <a:xfrm>
            <a:off x="8587409" y="2025955"/>
            <a:ext cx="2753138" cy="3681833"/>
            <a:chOff x="6387" y="242"/>
            <a:chExt cx="4046" cy="5103"/>
          </a:xfrm>
        </p:grpSpPr>
        <p:pic>
          <p:nvPicPr>
            <p:cNvPr id="9" name="Picture 6">
              <a:extLst>
                <a:ext uri="{FF2B5EF4-FFF2-40B4-BE49-F238E27FC236}">
                  <a16:creationId xmlns:a16="http://schemas.microsoft.com/office/drawing/2014/main" id="{38878479-F43A-83CF-DD30-8E0B4273B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 y="242"/>
              <a:ext cx="4039" cy="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001D6DA2-B867-7E15-E2DD-D0E0C5226D83}"/>
                </a:ext>
              </a:extLst>
            </p:cNvPr>
            <p:cNvSpPr>
              <a:spLocks noChangeArrowheads="1"/>
            </p:cNvSpPr>
            <p:nvPr/>
          </p:nvSpPr>
          <p:spPr bwMode="auto">
            <a:xfrm>
              <a:off x="6387" y="273"/>
              <a:ext cx="4024" cy="50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0">
            <a:extLst>
              <a:ext uri="{FF2B5EF4-FFF2-40B4-BE49-F238E27FC236}">
                <a16:creationId xmlns:a16="http://schemas.microsoft.com/office/drawing/2014/main" id="{58803B30-97F9-BDAB-337A-9B6EE106FE13}"/>
              </a:ext>
            </a:extLst>
          </p:cNvPr>
          <p:cNvGrpSpPr>
            <a:grpSpLocks/>
          </p:cNvGrpSpPr>
          <p:nvPr/>
        </p:nvGrpSpPr>
        <p:grpSpPr bwMode="auto">
          <a:xfrm>
            <a:off x="5049078" y="2048322"/>
            <a:ext cx="3071191" cy="3676743"/>
            <a:chOff x="6380" y="241"/>
            <a:chExt cx="4039" cy="5087"/>
          </a:xfrm>
        </p:grpSpPr>
        <p:pic>
          <p:nvPicPr>
            <p:cNvPr id="12" name="Picture 3">
              <a:extLst>
                <a:ext uri="{FF2B5EF4-FFF2-40B4-BE49-F238E27FC236}">
                  <a16:creationId xmlns:a16="http://schemas.microsoft.com/office/drawing/2014/main" id="{4942CB9C-300F-9EC9-FA9D-11C55634B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 y="255"/>
              <a:ext cx="4009" cy="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65AADE9-C0E9-1684-CDBF-71B89BC1F330}"/>
                </a:ext>
              </a:extLst>
            </p:cNvPr>
            <p:cNvSpPr>
              <a:spLocks noChangeArrowheads="1"/>
            </p:cNvSpPr>
            <p:nvPr/>
          </p:nvSpPr>
          <p:spPr bwMode="auto">
            <a:xfrm>
              <a:off x="6387" y="248"/>
              <a:ext cx="4024" cy="50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283FDC82-80C4-9E45-03C9-824668A40356}"/>
              </a:ext>
            </a:extLst>
          </p:cNvPr>
          <p:cNvGrpSpPr>
            <a:grpSpLocks/>
          </p:cNvGrpSpPr>
          <p:nvPr/>
        </p:nvGrpSpPr>
        <p:grpSpPr bwMode="auto">
          <a:xfrm>
            <a:off x="247095" y="3944274"/>
            <a:ext cx="4513748" cy="1861685"/>
            <a:chOff x="6540" y="313"/>
            <a:chExt cx="3840" cy="4155"/>
          </a:xfrm>
        </p:grpSpPr>
        <p:pic>
          <p:nvPicPr>
            <p:cNvPr id="15" name="Picture 6">
              <a:extLst>
                <a:ext uri="{FF2B5EF4-FFF2-40B4-BE49-F238E27FC236}">
                  <a16:creationId xmlns:a16="http://schemas.microsoft.com/office/drawing/2014/main" id="{D0514BE8-322B-57E7-8E0B-B166310D2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5" y="328"/>
              <a:ext cx="3810" cy="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7">
              <a:extLst>
                <a:ext uri="{FF2B5EF4-FFF2-40B4-BE49-F238E27FC236}">
                  <a16:creationId xmlns:a16="http://schemas.microsoft.com/office/drawing/2014/main" id="{E3988CAA-18FA-EB33-065D-A51985F73F7A}"/>
                </a:ext>
              </a:extLst>
            </p:cNvPr>
            <p:cNvSpPr>
              <a:spLocks noChangeArrowheads="1"/>
            </p:cNvSpPr>
            <p:nvPr/>
          </p:nvSpPr>
          <p:spPr bwMode="auto">
            <a:xfrm>
              <a:off x="6547" y="320"/>
              <a:ext cx="3825" cy="4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198094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EBEC93-928B-4FB9-2533-ACB66E0E326E}"/>
              </a:ext>
            </a:extLst>
          </p:cNvPr>
          <p:cNvSpPr txBox="1">
            <a:spLocks/>
          </p:cNvSpPr>
          <p:nvPr/>
        </p:nvSpPr>
        <p:spPr>
          <a:xfrm>
            <a:off x="0" y="0"/>
            <a:ext cx="12192000" cy="874643"/>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Is one or more nallahs discharging waste without screens?</a:t>
            </a:r>
            <a:endParaRPr lang="as-IN" sz="3200" b="1" dirty="0">
              <a:solidFill>
                <a:srgbClr val="C00000"/>
              </a:solidFill>
              <a:latin typeface="+mn-lt"/>
            </a:endParaRPr>
          </a:p>
        </p:txBody>
      </p:sp>
      <p:grpSp>
        <p:nvGrpSpPr>
          <p:cNvPr id="5" name="Group 4">
            <a:extLst>
              <a:ext uri="{FF2B5EF4-FFF2-40B4-BE49-F238E27FC236}">
                <a16:creationId xmlns:a16="http://schemas.microsoft.com/office/drawing/2014/main" id="{FC098C18-5FB9-FFD8-B7CE-64E429937440}"/>
              </a:ext>
            </a:extLst>
          </p:cNvPr>
          <p:cNvGrpSpPr>
            <a:grpSpLocks/>
          </p:cNvGrpSpPr>
          <p:nvPr/>
        </p:nvGrpSpPr>
        <p:grpSpPr bwMode="auto">
          <a:xfrm>
            <a:off x="838200" y="1676077"/>
            <a:ext cx="5095461" cy="4463981"/>
            <a:chOff x="1373" y="266"/>
            <a:chExt cx="4038" cy="5088"/>
          </a:xfrm>
        </p:grpSpPr>
        <p:pic>
          <p:nvPicPr>
            <p:cNvPr id="6" name="Picture 3">
              <a:extLst>
                <a:ext uri="{FF2B5EF4-FFF2-40B4-BE49-F238E27FC236}">
                  <a16:creationId xmlns:a16="http://schemas.microsoft.com/office/drawing/2014/main" id="{32D3E5D9-1A92-3A15-9243-80E068E46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 y="280"/>
              <a:ext cx="4008" cy="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79CE522-FC38-7584-3D04-55CE9A22F891}"/>
                </a:ext>
              </a:extLst>
            </p:cNvPr>
            <p:cNvSpPr>
              <a:spLocks noChangeArrowheads="1"/>
            </p:cNvSpPr>
            <p:nvPr/>
          </p:nvSpPr>
          <p:spPr bwMode="auto">
            <a:xfrm>
              <a:off x="1380" y="273"/>
              <a:ext cx="4023" cy="50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71116689-90D2-17E1-4AB7-4253A3FCED17}"/>
              </a:ext>
            </a:extLst>
          </p:cNvPr>
          <p:cNvGrpSpPr>
            <a:grpSpLocks/>
          </p:cNvGrpSpPr>
          <p:nvPr/>
        </p:nvGrpSpPr>
        <p:grpSpPr bwMode="auto">
          <a:xfrm>
            <a:off x="6532336" y="1682218"/>
            <a:ext cx="4802615" cy="4443802"/>
            <a:chOff x="6387" y="273"/>
            <a:chExt cx="4024" cy="5072"/>
          </a:xfrm>
        </p:grpSpPr>
        <p:pic>
          <p:nvPicPr>
            <p:cNvPr id="9" name="Picture 6">
              <a:extLst>
                <a:ext uri="{FF2B5EF4-FFF2-40B4-BE49-F238E27FC236}">
                  <a16:creationId xmlns:a16="http://schemas.microsoft.com/office/drawing/2014/main" id="{00199858-591F-B641-B707-7E4BB1C64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 y="273"/>
              <a:ext cx="4008" cy="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44D63D5A-DA36-D4FF-2B09-0B8905463E9A}"/>
                </a:ext>
              </a:extLst>
            </p:cNvPr>
            <p:cNvSpPr>
              <a:spLocks noChangeArrowheads="1"/>
            </p:cNvSpPr>
            <p:nvPr/>
          </p:nvSpPr>
          <p:spPr bwMode="auto">
            <a:xfrm>
              <a:off x="6387" y="273"/>
              <a:ext cx="4024" cy="50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985051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8B3412-B33C-8A94-1807-7E747806AB21}"/>
              </a:ext>
            </a:extLst>
          </p:cNvPr>
          <p:cNvSpPr txBox="1">
            <a:spLocks/>
          </p:cNvSpPr>
          <p:nvPr/>
        </p:nvSpPr>
        <p:spPr>
          <a:xfrm>
            <a:off x="0" y="0"/>
            <a:ext cx="12192000" cy="96740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Is one or more nallah screens clean?</a:t>
            </a:r>
            <a:endParaRPr lang="as-IN" sz="3200" b="1" dirty="0">
              <a:solidFill>
                <a:srgbClr val="C00000"/>
              </a:solidFill>
              <a:latin typeface="+mn-lt"/>
            </a:endParaRPr>
          </a:p>
        </p:txBody>
      </p:sp>
      <p:grpSp>
        <p:nvGrpSpPr>
          <p:cNvPr id="5" name="Group 4">
            <a:extLst>
              <a:ext uri="{FF2B5EF4-FFF2-40B4-BE49-F238E27FC236}">
                <a16:creationId xmlns:a16="http://schemas.microsoft.com/office/drawing/2014/main" id="{F0F32A2B-95F4-EE65-1400-D709E4F42049}"/>
              </a:ext>
            </a:extLst>
          </p:cNvPr>
          <p:cNvGrpSpPr>
            <a:grpSpLocks/>
          </p:cNvGrpSpPr>
          <p:nvPr/>
        </p:nvGrpSpPr>
        <p:grpSpPr bwMode="auto">
          <a:xfrm>
            <a:off x="3250379" y="1852961"/>
            <a:ext cx="4729714" cy="4450728"/>
            <a:chOff x="6380" y="241"/>
            <a:chExt cx="4039" cy="5087"/>
          </a:xfrm>
        </p:grpSpPr>
        <p:pic>
          <p:nvPicPr>
            <p:cNvPr id="6" name="Picture 3">
              <a:extLst>
                <a:ext uri="{FF2B5EF4-FFF2-40B4-BE49-F238E27FC236}">
                  <a16:creationId xmlns:a16="http://schemas.microsoft.com/office/drawing/2014/main" id="{543E5EFA-0741-61E1-FDB4-C2B59A794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 y="255"/>
              <a:ext cx="4009" cy="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5B096B6-007F-DFEA-7AAA-4B00292314B5}"/>
                </a:ext>
              </a:extLst>
            </p:cNvPr>
            <p:cNvSpPr>
              <a:spLocks noChangeArrowheads="1"/>
            </p:cNvSpPr>
            <p:nvPr/>
          </p:nvSpPr>
          <p:spPr bwMode="auto">
            <a:xfrm>
              <a:off x="6387" y="248"/>
              <a:ext cx="4024" cy="50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551309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F758E1-3184-6AFA-DED0-AE612AE617E1}"/>
              </a:ext>
            </a:extLst>
          </p:cNvPr>
          <p:cNvSpPr txBox="1">
            <a:spLocks/>
          </p:cNvSpPr>
          <p:nvPr/>
        </p:nvSpPr>
        <p:spPr>
          <a:xfrm>
            <a:off x="0" y="-2223"/>
            <a:ext cx="12192000" cy="903371"/>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rPr>
              <a:t>Is one or more nallah screens choked?</a:t>
            </a:r>
            <a:endParaRPr lang="as-IN" sz="3200" b="1" dirty="0">
              <a:solidFill>
                <a:srgbClr val="C00000"/>
              </a:solidFill>
              <a:latin typeface="+mn-lt"/>
            </a:endParaRPr>
          </a:p>
        </p:txBody>
      </p:sp>
      <p:grpSp>
        <p:nvGrpSpPr>
          <p:cNvPr id="5" name="Group 4">
            <a:extLst>
              <a:ext uri="{FF2B5EF4-FFF2-40B4-BE49-F238E27FC236}">
                <a16:creationId xmlns:a16="http://schemas.microsoft.com/office/drawing/2014/main" id="{2E3F0AA3-12C7-4ECA-83CF-972AAECDEC1F}"/>
              </a:ext>
            </a:extLst>
          </p:cNvPr>
          <p:cNvGrpSpPr>
            <a:grpSpLocks/>
          </p:cNvGrpSpPr>
          <p:nvPr/>
        </p:nvGrpSpPr>
        <p:grpSpPr bwMode="auto">
          <a:xfrm>
            <a:off x="3473751" y="1478800"/>
            <a:ext cx="4926446" cy="4430605"/>
            <a:chOff x="6540" y="313"/>
            <a:chExt cx="3840" cy="4155"/>
          </a:xfrm>
        </p:grpSpPr>
        <p:pic>
          <p:nvPicPr>
            <p:cNvPr id="6" name="Picture 6">
              <a:extLst>
                <a:ext uri="{FF2B5EF4-FFF2-40B4-BE49-F238E27FC236}">
                  <a16:creationId xmlns:a16="http://schemas.microsoft.com/office/drawing/2014/main" id="{7B5CD522-6C25-84D1-4872-40B226C69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 y="328"/>
              <a:ext cx="3810" cy="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DDB5B997-B25C-B244-5BDA-0EC2A011B639}"/>
                </a:ext>
              </a:extLst>
            </p:cNvPr>
            <p:cNvSpPr>
              <a:spLocks noChangeArrowheads="1"/>
            </p:cNvSpPr>
            <p:nvPr/>
          </p:nvSpPr>
          <p:spPr bwMode="auto">
            <a:xfrm>
              <a:off x="6547" y="320"/>
              <a:ext cx="3825" cy="4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5485525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1822" y="1720"/>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7" name="Object 16" hidden="1"/>
                      <p:cNvPicPr/>
                      <p:nvPr/>
                    </p:nvPicPr>
                    <p:blipFill>
                      <a:blip r:embed="rId5"/>
                      <a:stretch>
                        <a:fillRect/>
                      </a:stretch>
                    </p:blipFill>
                    <p:spPr>
                      <a:xfrm>
                        <a:off x="1822" y="1720"/>
                        <a:ext cx="1587" cy="1587"/>
                      </a:xfrm>
                      <a:prstGeom prst="rect">
                        <a:avLst/>
                      </a:prstGeom>
                    </p:spPr>
                  </p:pic>
                </p:oleObj>
              </mc:Fallback>
            </mc:AlternateContent>
          </a:graphicData>
        </a:graphic>
      </p:graphicFrame>
      <p:sp>
        <p:nvSpPr>
          <p:cNvPr id="13" name="Title 4"/>
          <p:cNvSpPr txBox="1">
            <a:spLocks/>
          </p:cNvSpPr>
          <p:nvPr/>
        </p:nvSpPr>
        <p:spPr>
          <a:xfrm>
            <a:off x="652234" y="4142064"/>
            <a:ext cx="5838439" cy="818068"/>
          </a:xfrm>
          <a:prstGeom prst="rect">
            <a:avLst/>
          </a:prstGeom>
        </p:spPr>
        <p:txBody>
          <a:bodyPr lIns="0" tIns="0" rIns="0" bIns="0" anchor="ctr"/>
          <a:lstStyle>
            <a:lvl1pPr algn="l" defTabSz="914400" rtl="0" eaLnBrk="1" latinLnBrk="0" hangingPunct="1">
              <a:lnSpc>
                <a:spcPct val="70000"/>
              </a:lnSpc>
              <a:spcBef>
                <a:spcPct val="0"/>
              </a:spcBef>
              <a:buNone/>
              <a:defRPr sz="11000" kern="1200">
                <a:solidFill>
                  <a:schemeClr val="bg1"/>
                </a:solidFill>
                <a:latin typeface="KPMG Extralight" panose="020B0303030202040204" pitchFamily="34" charset="0"/>
                <a:ea typeface="+mj-ea"/>
                <a:cs typeface="+mj-cs"/>
              </a:defRPr>
            </a:lvl1pPr>
          </a:lstStyle>
          <a:p>
            <a:pPr marL="0" marR="0" lvl="0" indent="0" algn="l" defTabSz="805769" rtl="0" eaLnBrk="1" fontAlgn="auto" latinLnBrk="0" hangingPunct="1">
              <a:lnSpc>
                <a:spcPct val="7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uLnTx/>
              <a:uFillTx/>
              <a:latin typeface="Univers for KPMG" panose="020B0603020202020204" pitchFamily="34" charset="0"/>
              <a:ea typeface="+mj-ea"/>
              <a:cs typeface="+mj-cs"/>
            </a:endParaRPr>
          </a:p>
        </p:txBody>
      </p:sp>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75045" y="210792"/>
            <a:ext cx="2220500" cy="1166163"/>
          </a:xfrm>
          <a:prstGeom prst="rect">
            <a:avLst/>
          </a:prstGeom>
        </p:spPr>
      </p:pic>
      <p:pic>
        <p:nvPicPr>
          <p:cNvPr id="9" name="Picture 8" descr="A close up of a logo&#10;&#10;Description automatically generated">
            <a:extLst>
              <a:ext uri="{FF2B5EF4-FFF2-40B4-BE49-F238E27FC236}">
                <a16:creationId xmlns:a16="http://schemas.microsoft.com/office/drawing/2014/main" id="{EE1AE930-3219-42A7-8632-A39C4CE84080}"/>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4896091" y="11262"/>
            <a:ext cx="1782501" cy="1493447"/>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9E151BA-3FAB-430D-8EE4-24A9125E1E2B}"/>
              </a:ext>
            </a:extLst>
          </p:cNvPr>
          <p:cNvSpPr txBox="1"/>
          <p:nvPr/>
        </p:nvSpPr>
        <p:spPr>
          <a:xfrm>
            <a:off x="-2942" y="4873530"/>
            <a:ext cx="12191533" cy="769441"/>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a:ea typeface="+mn-ea"/>
                <a:cs typeface="+mn-cs"/>
              </a:rPr>
              <a:t>All the Best!</a:t>
            </a:r>
          </a:p>
        </p:txBody>
      </p:sp>
      <p:pic>
        <p:nvPicPr>
          <p:cNvPr id="10" name="Picture 9" descr="Logo, company name&#10;&#10;Description automatically generated">
            <a:extLst>
              <a:ext uri="{FF2B5EF4-FFF2-40B4-BE49-F238E27FC236}">
                <a16:creationId xmlns:a16="http://schemas.microsoft.com/office/drawing/2014/main" id="{B596BF4C-4AD1-CF4E-8538-0273B649B8D1}"/>
              </a:ext>
            </a:extLst>
          </p:cNvPr>
          <p:cNvPicPr/>
          <p:nvPr/>
        </p:nvPicPr>
        <p:blipFill rotWithShape="1">
          <a:blip r:embed="rId8" cstate="screen">
            <a:extLst>
              <a:ext uri="{28A0092B-C50C-407E-A947-70E740481C1C}">
                <a14:useLocalDpi xmlns:a14="http://schemas.microsoft.com/office/drawing/2010/main"/>
              </a:ext>
            </a:extLst>
          </a:blip>
          <a:srcRect/>
          <a:stretch/>
        </p:blipFill>
        <p:spPr>
          <a:xfrm>
            <a:off x="0" y="0"/>
            <a:ext cx="2210765" cy="1504709"/>
          </a:xfrm>
          <a:prstGeom prst="rect">
            <a:avLst/>
          </a:prstGeom>
        </p:spPr>
      </p:pic>
      <p:grpSp>
        <p:nvGrpSpPr>
          <p:cNvPr id="12" name="Group 11">
            <a:extLst>
              <a:ext uri="{FF2B5EF4-FFF2-40B4-BE49-F238E27FC236}">
                <a16:creationId xmlns:a16="http://schemas.microsoft.com/office/drawing/2014/main" id="{18B54198-3E95-9344-9F1B-2D5DB9B2BB00}"/>
              </a:ext>
            </a:extLst>
          </p:cNvPr>
          <p:cNvGrpSpPr/>
          <p:nvPr/>
        </p:nvGrpSpPr>
        <p:grpSpPr>
          <a:xfrm>
            <a:off x="3358873" y="2433428"/>
            <a:ext cx="5403878" cy="1595113"/>
            <a:chOff x="3358873" y="2433428"/>
            <a:chExt cx="5403878" cy="1595113"/>
          </a:xfrm>
        </p:grpSpPr>
        <p:grpSp>
          <p:nvGrpSpPr>
            <p:cNvPr id="15" name="Group 14">
              <a:extLst>
                <a:ext uri="{FF2B5EF4-FFF2-40B4-BE49-F238E27FC236}">
                  <a16:creationId xmlns:a16="http://schemas.microsoft.com/office/drawing/2014/main" id="{2E4EDD77-04A7-D44A-9802-6A592B641511}"/>
                </a:ext>
              </a:extLst>
            </p:cNvPr>
            <p:cNvGrpSpPr/>
            <p:nvPr/>
          </p:nvGrpSpPr>
          <p:grpSpPr>
            <a:xfrm>
              <a:off x="3358873" y="2433428"/>
              <a:ext cx="5233312" cy="1595113"/>
              <a:chOff x="5260517" y="2051601"/>
              <a:chExt cx="5709011" cy="1791863"/>
            </a:xfrm>
          </p:grpSpPr>
          <p:pic>
            <p:nvPicPr>
              <p:cNvPr id="18" name="Picture 17">
                <a:extLst>
                  <a:ext uri="{FF2B5EF4-FFF2-40B4-BE49-F238E27FC236}">
                    <a16:creationId xmlns:a16="http://schemas.microsoft.com/office/drawing/2014/main" id="{2F8B8EF5-1472-0F40-8F3A-E9166F56CECF}"/>
                  </a:ext>
                </a:extLst>
              </p:cNvPr>
              <p:cNvPicPr>
                <a:picLocks noChangeAspect="1"/>
              </p:cNvPicPr>
              <p:nvPr/>
            </p:nvPicPr>
            <p:blipFill>
              <a:blip r:embed="rId9"/>
              <a:stretch>
                <a:fillRect/>
              </a:stretch>
            </p:blipFill>
            <p:spPr>
              <a:xfrm>
                <a:off x="5635994" y="2051601"/>
                <a:ext cx="5333534" cy="1791863"/>
              </a:xfrm>
              <a:prstGeom prst="rect">
                <a:avLst/>
              </a:prstGeom>
            </p:spPr>
          </p:pic>
          <p:sp>
            <p:nvSpPr>
              <p:cNvPr id="20" name="Rectangle 19">
                <a:extLst>
                  <a:ext uri="{FF2B5EF4-FFF2-40B4-BE49-F238E27FC236}">
                    <a16:creationId xmlns:a16="http://schemas.microsoft.com/office/drawing/2014/main" id="{93D76758-0AB3-6F42-B170-4316F8A2D91E}"/>
                  </a:ext>
                </a:extLst>
              </p:cNvPr>
              <p:cNvSpPr/>
              <p:nvPr/>
            </p:nvSpPr>
            <p:spPr>
              <a:xfrm>
                <a:off x="5260517" y="3260380"/>
                <a:ext cx="460111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Times New Roman" panose="02020603050405020304" pitchFamily="18" charset="0"/>
                  </a:rPr>
                  <a:t>#Mera Shahar, Meri </a:t>
                </a:r>
                <a:r>
                  <a:rPr kumimoji="0" lang="en-US" sz="2400" b="1"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Times New Roman" panose="02020603050405020304" pitchFamily="18" charset="0"/>
                  </a:rPr>
                  <a:t>Pehchan</a:t>
                </a:r>
                <a:r>
                  <a:rPr kumimoji="0" lang="en-US" sz="24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Times New Roman" panose="02020603050405020304" pitchFamily="18" charset="0"/>
                  </a:rPr>
                  <a:t> </a:t>
                </a:r>
              </a:p>
            </p:txBody>
          </p:sp>
        </p:grpSp>
        <p:sp>
          <p:nvSpPr>
            <p:cNvPr id="16" name="Rectangle 15">
              <a:extLst>
                <a:ext uri="{FF2B5EF4-FFF2-40B4-BE49-F238E27FC236}">
                  <a16:creationId xmlns:a16="http://schemas.microsoft.com/office/drawing/2014/main" id="{D8CDB3D1-09D2-0C40-AE81-8101732607B5}"/>
                </a:ext>
              </a:extLst>
            </p:cNvPr>
            <p:cNvSpPr/>
            <p:nvPr/>
          </p:nvSpPr>
          <p:spPr>
            <a:xfrm>
              <a:off x="7994193" y="3509481"/>
              <a:ext cx="768558" cy="410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Arial" panose="020B0604020202020204" pitchFamily="34" charset="0"/>
                  <a:ea typeface="Apple Symbols" panose="02000000000000000000" pitchFamily="2" charset="-79"/>
                  <a:cs typeface="Arial" panose="020B0604020202020204" pitchFamily="34" charset="0"/>
                </a:rPr>
                <a:t>23</a:t>
              </a:r>
            </a:p>
          </p:txBody>
        </p:sp>
      </p:grpSp>
      <p:sp>
        <p:nvSpPr>
          <p:cNvPr id="21" name="Rectangle 20">
            <a:extLst>
              <a:ext uri="{FF2B5EF4-FFF2-40B4-BE49-F238E27FC236}">
                <a16:creationId xmlns:a16="http://schemas.microsoft.com/office/drawing/2014/main" id="{BB069501-F878-4B67-ADE6-EFE37EBB98B5}"/>
              </a:ext>
            </a:extLst>
          </p:cNvPr>
          <p:cNvSpPr/>
          <p:nvPr/>
        </p:nvSpPr>
        <p:spPr>
          <a:xfrm>
            <a:off x="7377374" y="3563525"/>
            <a:ext cx="1214811" cy="465016"/>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2">
                    <a:lumMod val="50000"/>
                  </a:schemeClr>
                </a:solidFill>
                <a:latin typeface="Arial" panose="020B0604020202020204" pitchFamily="34" charset="0"/>
                <a:ea typeface="Apple Symbols" panose="02000000000000000000" pitchFamily="2" charset="-79"/>
                <a:cs typeface="Arial" panose="020B0604020202020204" pitchFamily="34" charset="0"/>
              </a:rPr>
              <a:t>2023</a:t>
            </a:r>
          </a:p>
        </p:txBody>
      </p:sp>
    </p:spTree>
    <p:extLst>
      <p:ext uri="{BB962C8B-B14F-4D97-AF65-F5344CB8AC3E}">
        <p14:creationId xmlns:p14="http://schemas.microsoft.com/office/powerpoint/2010/main" val="3934467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21BC6223-045A-4CF9-0D3C-A5B544C8EE89}"/>
              </a:ext>
            </a:extLst>
          </p:cNvPr>
          <p:cNvSpPr/>
          <p:nvPr/>
        </p:nvSpPr>
        <p:spPr>
          <a:xfrm>
            <a:off x="57743" y="490330"/>
            <a:ext cx="12076513" cy="3405809"/>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1.1 &amp; 1.2 Validation methodology</a:t>
            </a:r>
          </a:p>
          <a:p>
            <a:pPr marL="457200" marR="0" lvl="0" indent="-457200" algn="just"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data filled in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Swachhatam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MIS portal will be validated through Citizen Validation conducted in Residential and Commercial Areas in each ward on sampling basis.  </a:t>
            </a:r>
          </a:p>
          <a:p>
            <a:pPr marL="457200" marR="0" lvl="0" indent="-457200" algn="just"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Questions related to Segregated Collection of waste and the frequency of collection by the ULBs will be asked to citizens and validated accordingly.</a:t>
            </a:r>
          </a:p>
          <a:p>
            <a:pPr marL="457200" marR="0" lvl="0" indent="-457200" algn="just"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 Field assessors will visit households/shops randomly and conduct the independent citizen validation.</a:t>
            </a:r>
          </a:p>
        </p:txBody>
      </p:sp>
    </p:spTree>
    <p:extLst>
      <p:ext uri="{BB962C8B-B14F-4D97-AF65-F5344CB8AC3E}">
        <p14:creationId xmlns:p14="http://schemas.microsoft.com/office/powerpoint/2010/main" val="2468340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80" y="8839"/>
            <a:ext cx="994277" cy="1131135"/>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a:lnSpc>
                <a:spcPct val="107000"/>
              </a:lnSpc>
              <a:spcAft>
                <a:spcPts val="776"/>
              </a:spcAft>
            </a:pPr>
            <a:r>
              <a:rPr lang="en-US" sz="3172" b="1" dirty="0">
                <a:solidFill>
                  <a:schemeClr val="tx1"/>
                </a:solidFill>
                <a:latin typeface="Arial"/>
                <a:ea typeface="Calibri"/>
                <a:cs typeface="Times New Roman"/>
              </a:rPr>
              <a:t>1.3</a:t>
            </a:r>
            <a:endParaRPr lang="en-SG" sz="1057" dirty="0">
              <a:solidFill>
                <a:schemeClr val="tx1"/>
              </a:solidFill>
              <a:ea typeface="Calibri"/>
              <a:cs typeface="Times New Roman"/>
            </a:endParaRPr>
          </a:p>
        </p:txBody>
      </p:sp>
      <p:sp>
        <p:nvSpPr>
          <p:cNvPr id="5" name="Rounded Rectangle 4"/>
          <p:cNvSpPr/>
          <p:nvPr/>
        </p:nvSpPr>
        <p:spPr>
          <a:xfrm>
            <a:off x="11026551" y="0"/>
            <a:ext cx="1160223" cy="1153226"/>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a:lnSpc>
                <a:spcPct val="107000"/>
              </a:lnSpc>
            </a:pPr>
            <a:r>
              <a:rPr lang="en-US" sz="2000" b="1" dirty="0">
                <a:solidFill>
                  <a:schemeClr val="tx1"/>
                </a:solidFill>
                <a:latin typeface="Arial"/>
                <a:ea typeface="Calibri"/>
                <a:cs typeface="Times New Roman"/>
              </a:rPr>
              <a:t>Marks</a:t>
            </a:r>
          </a:p>
          <a:p>
            <a:pPr algn="ctr">
              <a:lnSpc>
                <a:spcPct val="107000"/>
              </a:lnSpc>
            </a:pPr>
            <a:r>
              <a:rPr lang="en-US" sz="2000" b="1" dirty="0">
                <a:solidFill>
                  <a:schemeClr val="tx1"/>
                </a:solidFill>
                <a:latin typeface="Arial"/>
                <a:ea typeface="Calibri"/>
                <a:cs typeface="Times New Roman"/>
              </a:rPr>
              <a:t>300</a:t>
            </a:r>
          </a:p>
        </p:txBody>
      </p:sp>
      <p:sp>
        <p:nvSpPr>
          <p:cNvPr id="6" name="Rounded Rectangle 5"/>
          <p:cNvSpPr/>
          <p:nvPr/>
        </p:nvSpPr>
        <p:spPr>
          <a:xfrm>
            <a:off x="1061708" y="88369"/>
            <a:ext cx="9911092" cy="1131135"/>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defTabSz="858616">
              <a:spcAft>
                <a:spcPts val="753"/>
              </a:spcAft>
              <a:defRPr/>
            </a:pPr>
            <a:r>
              <a:rPr lang="en-US" sz="2400" b="1" kern="0" dirty="0">
                <a:solidFill>
                  <a:schemeClr val="tx1"/>
                </a:solidFill>
                <a:ea typeface="Calibri"/>
                <a:cs typeface="Arial"/>
              </a:rPr>
              <a:t>Cleaning of Public Areas</a:t>
            </a:r>
            <a:endParaRPr lang="en-SG" sz="2400" b="1" kern="0" dirty="0">
              <a:solidFill>
                <a:srgbClr val="FF0000"/>
              </a:solidFill>
              <a:ea typeface="Calibri"/>
              <a:cs typeface="Times New Roman"/>
            </a:endParaRPr>
          </a:p>
        </p:txBody>
      </p:sp>
      <p:sp>
        <p:nvSpPr>
          <p:cNvPr id="7" name="TextBox 6"/>
          <p:cNvSpPr txBox="1"/>
          <p:nvPr/>
        </p:nvSpPr>
        <p:spPr>
          <a:xfrm>
            <a:off x="29314" y="1207887"/>
            <a:ext cx="12143194" cy="547668"/>
          </a:xfrm>
          <a:prstGeom prst="rect">
            <a:avLst/>
          </a:prstGeom>
          <a:solidFill>
            <a:schemeClr val="tx1"/>
          </a:solidFill>
          <a:ln>
            <a:solidFill>
              <a:schemeClr val="tx1"/>
            </a:solidFill>
          </a:ln>
        </p:spPr>
        <p:txBody>
          <a:bodyPr wrap="square" lIns="88699" tIns="44349" rIns="88699" bIns="44349" rtlCol="0">
            <a:noAutofit/>
          </a:bodyPr>
          <a:lstStyle/>
          <a:p>
            <a:pPr algn="just"/>
            <a:r>
              <a:rPr lang="en-US" sz="1600" dirty="0">
                <a:solidFill>
                  <a:schemeClr val="bg1"/>
                </a:solidFill>
                <a:ea typeface="ＭＳ 明朝"/>
                <a:cs typeface="Mangal"/>
              </a:rPr>
              <a:t>This parameter is to examine whether all the commercial areas and transportation hubs in the city are swept at least twice a day including festivals and Sundays (with mandatory night sweeping , </a:t>
            </a:r>
            <a:r>
              <a:rPr lang="en-US" sz="1600" u="sng" dirty="0">
                <a:solidFill>
                  <a:schemeClr val="bg1"/>
                </a:solidFill>
                <a:ea typeface="ＭＳ 明朝"/>
                <a:cs typeface="Mangal"/>
              </a:rPr>
              <a:t>elimination of GVPs </a:t>
            </a:r>
            <a:r>
              <a:rPr lang="en-US" sz="1600" dirty="0">
                <a:solidFill>
                  <a:schemeClr val="bg1"/>
                </a:solidFill>
                <a:ea typeface="ＭＳ 明朝"/>
                <a:cs typeface="Mangal"/>
              </a:rPr>
              <a:t>), daily sweeping in all residential wards, and city is Bin-free city.</a:t>
            </a:r>
            <a:endParaRPr lang="en-SG" sz="1600" dirty="0">
              <a:solidFill>
                <a:schemeClr val="bg1"/>
              </a:solidFill>
              <a:ea typeface="Times New Roman"/>
              <a:cs typeface="Mangal"/>
            </a:endParaRPr>
          </a:p>
        </p:txBody>
      </p:sp>
      <p:graphicFrame>
        <p:nvGraphicFramePr>
          <p:cNvPr id="14" name="Table 13"/>
          <p:cNvGraphicFramePr>
            <a:graphicFrameLocks noGrp="1"/>
          </p:cNvGraphicFramePr>
          <p:nvPr>
            <p:extLst>
              <p:ext uri="{D42A27DB-BD31-4B8C-83A1-F6EECF244321}">
                <p14:modId xmlns:p14="http://schemas.microsoft.com/office/powerpoint/2010/main" val="3155022237"/>
              </p:ext>
            </p:extLst>
          </p:nvPr>
        </p:nvGraphicFramePr>
        <p:xfrm>
          <a:off x="2292645" y="1787775"/>
          <a:ext cx="9747813" cy="4797589"/>
        </p:xfrm>
        <a:graphic>
          <a:graphicData uri="http://schemas.openxmlformats.org/drawingml/2006/table">
            <a:tbl>
              <a:tblPr firstRow="1" bandRow="1">
                <a:tableStyleId>{1E171933-4619-4E11-9A3F-F7608DF75F80}</a:tableStyleId>
              </a:tblPr>
              <a:tblGrid>
                <a:gridCol w="8713203">
                  <a:extLst>
                    <a:ext uri="{9D8B030D-6E8A-4147-A177-3AD203B41FA5}">
                      <a16:colId xmlns:a16="http://schemas.microsoft.com/office/drawing/2014/main" val="20000"/>
                    </a:ext>
                  </a:extLst>
                </a:gridCol>
                <a:gridCol w="1034610">
                  <a:extLst>
                    <a:ext uri="{9D8B030D-6E8A-4147-A177-3AD203B41FA5}">
                      <a16:colId xmlns:a16="http://schemas.microsoft.com/office/drawing/2014/main" val="20001"/>
                    </a:ext>
                  </a:extLst>
                </a:gridCol>
              </a:tblGrid>
              <a:tr h="51673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solidFill>
                            <a:schemeClr val="tx1"/>
                          </a:solidFill>
                          <a:latin typeface="+mn-lt"/>
                        </a:rPr>
                        <a:t>Scheme of Marking</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b="1" dirty="0">
                          <a:solidFill>
                            <a:schemeClr val="tx1"/>
                          </a:solidFill>
                          <a:latin typeface="+mn-lt"/>
                        </a:rPr>
                        <a:t>Marks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91022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342900" indent="-342900">
                        <a:buAutoNum type="arabicPeriod"/>
                      </a:pPr>
                      <a:r>
                        <a:rPr lang="en-US" sz="1800" b="1" dirty="0">
                          <a:solidFill>
                            <a:schemeClr val="tx1"/>
                          </a:solidFill>
                          <a:latin typeface="+mn-lt"/>
                        </a:rPr>
                        <a:t>Twice a day sweeping  </a:t>
                      </a:r>
                      <a:r>
                        <a:rPr lang="en-US" sz="1800" b="0" i="0" u="none" strike="noStrike" kern="1200" baseline="0" dirty="0">
                          <a:solidFill>
                            <a:schemeClr val="tx1"/>
                          </a:solidFill>
                          <a:latin typeface="+mn-lt"/>
                          <a:ea typeface="+mn-ea"/>
                          <a:cs typeface="+mn-cs"/>
                        </a:rPr>
                        <a:t>(including night sweeping) </a:t>
                      </a:r>
                      <a:r>
                        <a:rPr lang="en-US" sz="1800" b="1" dirty="0">
                          <a:solidFill>
                            <a:schemeClr val="tx1"/>
                          </a:solidFill>
                          <a:latin typeface="+mn-lt"/>
                        </a:rPr>
                        <a:t>in all </a:t>
                      </a:r>
                      <a:r>
                        <a:rPr lang="en-US" sz="1800" b="0" i="0" u="none" strike="noStrike" kern="1200" baseline="0" dirty="0">
                          <a:solidFill>
                            <a:schemeClr val="tx1"/>
                          </a:solidFill>
                          <a:latin typeface="+mn-lt"/>
                          <a:ea typeface="+mn-ea"/>
                          <a:cs typeface="+mn-cs"/>
                        </a:rPr>
                        <a:t>Public &amp; commercial areas roads and streets, and other relevant areas </a:t>
                      </a:r>
                      <a:r>
                        <a:rPr lang="en-US" sz="1800" dirty="0">
                          <a:solidFill>
                            <a:schemeClr val="tx1"/>
                          </a:solidFill>
                          <a:latin typeface="+mn-lt"/>
                        </a:rPr>
                        <a:t>– </a:t>
                      </a:r>
                      <a:r>
                        <a:rPr lang="en-US" sz="1800" b="1" dirty="0">
                          <a:solidFill>
                            <a:schemeClr val="tx1"/>
                          </a:solidFill>
                          <a:latin typeface="+mn-lt"/>
                        </a:rPr>
                        <a:t>cleanliness maintained.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0" algn="ctr">
                        <a:buFont typeface="+mj-lt"/>
                        <a:buNone/>
                      </a:pPr>
                      <a:r>
                        <a:rPr lang="en-US" sz="1800" dirty="0">
                          <a:solidFill>
                            <a:schemeClr val="tx1"/>
                          </a:solidFill>
                          <a:latin typeface="+mn-lt"/>
                        </a:rPr>
                        <a:t>30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16730">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lang="en-US" sz="1800" b="1" dirty="0">
                          <a:solidFill>
                            <a:schemeClr val="tx1"/>
                          </a:solidFill>
                          <a:latin typeface="+mn-lt"/>
                        </a:rPr>
                        <a:t>Once a day sweeping in all residential areas </a:t>
                      </a:r>
                      <a:r>
                        <a:rPr lang="en-US" sz="1800" dirty="0">
                          <a:solidFill>
                            <a:schemeClr val="tx1"/>
                          </a:solidFill>
                          <a:latin typeface="+mn-lt"/>
                        </a:rPr>
                        <a:t>– </a:t>
                      </a:r>
                      <a:r>
                        <a:rPr lang="en-US" sz="1800" b="1" dirty="0">
                          <a:solidFill>
                            <a:schemeClr val="tx1"/>
                          </a:solidFill>
                          <a:latin typeface="+mn-lt"/>
                        </a:rPr>
                        <a:t>cleanliness maintained.</a:t>
                      </a:r>
                      <a:endParaRPr lang="en-US" sz="1800" dirty="0">
                        <a:solidFill>
                          <a:schemeClr val="tx1"/>
                        </a:solidFill>
                        <a:latin typeface="+mn-lt"/>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rPr>
                        <a:t>30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0878995"/>
                  </a:ext>
                </a:extLst>
              </a:tr>
              <a:tr h="910223">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lang="en-US" sz="1800" b="1" baseline="0" dirty="0">
                          <a:solidFill>
                            <a:schemeClr val="tx1"/>
                          </a:solidFill>
                          <a:latin typeface="+mn-lt"/>
                        </a:rPr>
                        <a:t>All back lanes of Commercial/Residential areas </a:t>
                      </a:r>
                      <a:r>
                        <a:rPr lang="en-US" sz="1800" b="0" baseline="0" dirty="0">
                          <a:solidFill>
                            <a:schemeClr val="tx1"/>
                          </a:solidFill>
                          <a:latin typeface="+mn-lt"/>
                        </a:rPr>
                        <a:t>are clean - no water logging, drainage system not choked, no solid waste floating and walls properly maintained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rPr>
                        <a:t>120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8281899"/>
                  </a:ext>
                </a:extLst>
              </a:tr>
              <a:tr h="910223">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4"/>
                        <a:tabLst/>
                        <a:defRPr/>
                      </a:pPr>
                      <a:r>
                        <a:rPr lang="en-US" sz="1800" b="1" kern="1200" dirty="0">
                          <a:solidFill>
                            <a:schemeClr val="tx1"/>
                          </a:solidFill>
                          <a:latin typeface="+mn-lt"/>
                          <a:ea typeface="+mn-ea"/>
                          <a:cs typeface="+mn-cs"/>
                        </a:rPr>
                        <a:t>No storage bins</a:t>
                      </a:r>
                      <a:r>
                        <a:rPr lang="en-US" sz="1800" kern="1200" dirty="0">
                          <a:solidFill>
                            <a:schemeClr val="tx1"/>
                          </a:solidFill>
                          <a:latin typeface="+mn-lt"/>
                          <a:ea typeface="+mn-ea"/>
                          <a:cs typeface="+mn-cs"/>
                        </a:rPr>
                        <a:t> (</a:t>
                      </a:r>
                      <a:r>
                        <a:rPr lang="en-US" sz="1800" b="1" kern="1200" dirty="0">
                          <a:solidFill>
                            <a:schemeClr val="tx1"/>
                          </a:solidFill>
                          <a:latin typeface="+mn-lt"/>
                          <a:ea typeface="+mn-ea"/>
                          <a:cs typeface="+mn-cs"/>
                        </a:rPr>
                        <a:t>&gt;100 </a:t>
                      </a:r>
                      <a:r>
                        <a:rPr lang="en-US" sz="1800" b="1" kern="1200" dirty="0" err="1">
                          <a:solidFill>
                            <a:schemeClr val="tx1"/>
                          </a:solidFill>
                          <a:latin typeface="+mn-lt"/>
                          <a:ea typeface="+mn-ea"/>
                          <a:cs typeface="+mn-cs"/>
                        </a:rPr>
                        <a:t>Litre</a:t>
                      </a:r>
                      <a:r>
                        <a:rPr lang="en-US" sz="1800" b="1" kern="1200" dirty="0">
                          <a:solidFill>
                            <a:schemeClr val="tx1"/>
                          </a:solidFill>
                          <a:latin typeface="+mn-lt"/>
                          <a:ea typeface="+mn-ea"/>
                          <a:cs typeface="+mn-cs"/>
                        </a:rPr>
                        <a:t> size) </a:t>
                      </a:r>
                      <a:r>
                        <a:rPr lang="en-US" sz="1800" kern="1200" dirty="0">
                          <a:solidFill>
                            <a:schemeClr val="tx1"/>
                          </a:solidFill>
                          <a:latin typeface="+mn-lt"/>
                          <a:ea typeface="+mn-ea"/>
                          <a:cs typeface="+mn-cs"/>
                        </a:rPr>
                        <a:t>in all wards, all empty plots are free from C&amp;D/solid waste dump and the</a:t>
                      </a:r>
                      <a:r>
                        <a:rPr lang="en-US" sz="1800" b="1" kern="1200" dirty="0">
                          <a:solidFill>
                            <a:schemeClr val="tx1"/>
                          </a:solidFill>
                          <a:latin typeface="+mn-lt"/>
                          <a:ea typeface="+mn-ea"/>
                          <a:cs typeface="+mn-cs"/>
                        </a:rPr>
                        <a:t> waste is not burnt</a:t>
                      </a:r>
                      <a:r>
                        <a:rPr lang="en-US" sz="1800" kern="1200" dirty="0">
                          <a:solidFill>
                            <a:schemeClr val="tx1"/>
                          </a:solidFill>
                          <a:latin typeface="+mn-lt"/>
                          <a:ea typeface="+mn-ea"/>
                          <a:cs typeface="+mn-cs"/>
                        </a:rPr>
                        <a:t> in any part of the city</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rPr>
                        <a:t>20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486404"/>
                  </a:ext>
                </a:extLst>
              </a:tr>
              <a:tr h="516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5.    </a:t>
                      </a:r>
                      <a:r>
                        <a:rPr lang="en-US" sz="1800" b="1" baseline="0" dirty="0">
                          <a:solidFill>
                            <a:schemeClr val="tx1"/>
                          </a:solidFill>
                          <a:latin typeface="+mn-lt"/>
                        </a:rPr>
                        <a:t>Zero </a:t>
                      </a:r>
                      <a:r>
                        <a:rPr lang="en-US" sz="1800" b="0" baseline="0" dirty="0">
                          <a:solidFill>
                            <a:schemeClr val="tx1"/>
                          </a:solidFill>
                          <a:latin typeface="+mn-lt"/>
                        </a:rPr>
                        <a:t>Garbage Vulnerable Points in ULB’s jurisdiction </a:t>
                      </a:r>
                      <a:endParaRPr lang="en-US" sz="1800" b="1" baseline="0" dirty="0">
                        <a:solidFill>
                          <a:schemeClr val="tx1"/>
                        </a:solidFill>
                        <a:latin typeface="+mn-lt"/>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rPr>
                        <a:t>20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3614664"/>
                  </a:ext>
                </a:extLst>
              </a:tr>
              <a:tr h="516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tx1"/>
                          </a:solidFill>
                          <a:latin typeface="+mn-lt"/>
                        </a:rPr>
                        <a:t>6     Zero ‘Red Spots’ (Spitting in Commercial/Residential areas) in ULB’s Jurisdiction</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mn-lt"/>
                        </a:rPr>
                        <a:t>80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350454"/>
                  </a:ext>
                </a:extLst>
              </a:tr>
            </a:tbl>
          </a:graphicData>
        </a:graphic>
      </p:graphicFrame>
      <p:pic>
        <p:nvPicPr>
          <p:cNvPr id="10" name="Picture 9">
            <a:extLst>
              <a:ext uri="{FF2B5EF4-FFF2-40B4-BE49-F238E27FC236}">
                <a16:creationId xmlns:a16="http://schemas.microsoft.com/office/drawing/2014/main" id="{231C06BB-9EF6-454D-A865-03A57144C9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91" y="1763051"/>
            <a:ext cx="2307036" cy="1559953"/>
          </a:xfrm>
          <a:prstGeom prst="rect">
            <a:avLst/>
          </a:prstGeom>
          <a:ln>
            <a:noFill/>
          </a:ln>
          <a:effectLst>
            <a:softEdge rad="112500"/>
          </a:effectLst>
        </p:spPr>
      </p:pic>
      <p:pic>
        <p:nvPicPr>
          <p:cNvPr id="13" name="Picture 12">
            <a:extLst>
              <a:ext uri="{FF2B5EF4-FFF2-40B4-BE49-F238E27FC236}">
                <a16:creationId xmlns:a16="http://schemas.microsoft.com/office/drawing/2014/main" id="{9E79049C-415E-4563-BAD5-550ED1931A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750" y="3394132"/>
            <a:ext cx="2306855" cy="1571271"/>
          </a:xfrm>
          <a:prstGeom prst="rect">
            <a:avLst/>
          </a:prstGeom>
          <a:ln>
            <a:noFill/>
          </a:ln>
          <a:effectLst>
            <a:softEdge rad="112500"/>
          </a:effectLst>
        </p:spPr>
      </p:pic>
      <p:pic>
        <p:nvPicPr>
          <p:cNvPr id="2" name="Picture 1">
            <a:extLst>
              <a:ext uri="{FF2B5EF4-FFF2-40B4-BE49-F238E27FC236}">
                <a16:creationId xmlns:a16="http://schemas.microsoft.com/office/drawing/2014/main" id="{E987B711-103F-4EDB-A2D9-8AD0303A4F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49" y="5025410"/>
            <a:ext cx="2306854" cy="1559953"/>
          </a:xfrm>
          <a:prstGeom prst="rect">
            <a:avLst/>
          </a:prstGeom>
          <a:ln>
            <a:noFill/>
          </a:ln>
          <a:effectLst>
            <a:softEdge rad="112500"/>
          </a:effectLst>
        </p:spPr>
      </p:pic>
    </p:spTree>
    <p:extLst>
      <p:ext uri="{BB962C8B-B14F-4D97-AF65-F5344CB8AC3E}">
        <p14:creationId xmlns:p14="http://schemas.microsoft.com/office/powerpoint/2010/main" val="276673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238539"/>
            <a:ext cx="12076513" cy="4664765"/>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Key definitions</a:t>
            </a:r>
            <a:endPar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Public &amp; commercial areas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includes market areas (Vegetable/Fruit and Meat/Fish Markets including Mandi (APMC) and weekly market), railway stations, bus stations, other transport hubs, schools, colleges, hospitals, offices, religious areas, industrial areas, institutional areas, ULB managed parking areas, City parks &amp; gardens), roads and streets, and other relevant areas.</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ULBs are expected to maintain cleanliness in the back side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of the commercial buildings/office complexes, back side of houses, religious places or any building in the city which generally is not covered under daily cleaning and maintenance. </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Mechanized cleaning for 4-lane roads in ULBs with &gt;10L population and water spray/sprinkling in cities &lt;10L Population</a:t>
            </a:r>
          </a:p>
        </p:txBody>
      </p:sp>
      <p:sp>
        <p:nvSpPr>
          <p:cNvPr id="2" name="Flowchart: Process 1">
            <a:extLst>
              <a:ext uri="{FF2B5EF4-FFF2-40B4-BE49-F238E27FC236}">
                <a16:creationId xmlns:a16="http://schemas.microsoft.com/office/drawing/2014/main" id="{48E0AE8F-3A50-F52A-6A88-83B681A66BDC}"/>
              </a:ext>
            </a:extLst>
          </p:cNvPr>
          <p:cNvSpPr/>
          <p:nvPr/>
        </p:nvSpPr>
        <p:spPr>
          <a:xfrm>
            <a:off x="54669" y="5240421"/>
            <a:ext cx="12076513" cy="1379039"/>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1.3 Validation methodology</a:t>
            </a:r>
          </a:p>
          <a:p>
            <a:pPr marL="457200" marR="0" lvl="0" indent="-457200" algn="just"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Direct Observation and citizen validation in residential and commercial areas will be carried out by the Assessors</a:t>
            </a:r>
          </a:p>
        </p:txBody>
      </p:sp>
    </p:spTree>
    <p:extLst>
      <p:ext uri="{BB962C8B-B14F-4D97-AF65-F5344CB8AC3E}">
        <p14:creationId xmlns:p14="http://schemas.microsoft.com/office/powerpoint/2010/main" val="482995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0" y="0"/>
            <a:ext cx="12192000" cy="1125220"/>
            <a:chOff x="0" y="0"/>
            <a:chExt cx="12192000" cy="1125220"/>
          </a:xfrm>
        </p:grpSpPr>
        <p:pic>
          <p:nvPicPr>
            <p:cNvPr id="7" name="object 7"/>
            <p:cNvPicPr/>
            <p:nvPr/>
          </p:nvPicPr>
          <p:blipFill>
            <a:blip r:embed="rId2" cstate="print"/>
            <a:stretch>
              <a:fillRect/>
            </a:stretch>
          </p:blipFill>
          <p:spPr>
            <a:xfrm>
              <a:off x="11125051" y="0"/>
              <a:ext cx="1066947" cy="610435"/>
            </a:xfrm>
            <a:prstGeom prst="rect">
              <a:avLst/>
            </a:prstGeom>
          </p:spPr>
        </p:pic>
        <p:pic>
          <p:nvPicPr>
            <p:cNvPr id="8" name="object 8"/>
            <p:cNvPicPr/>
            <p:nvPr/>
          </p:nvPicPr>
          <p:blipFill>
            <a:blip r:embed="rId3" cstate="print"/>
            <a:stretch>
              <a:fillRect/>
            </a:stretch>
          </p:blipFill>
          <p:spPr>
            <a:xfrm>
              <a:off x="11175492" y="0"/>
              <a:ext cx="995172" cy="554736"/>
            </a:xfrm>
            <a:prstGeom prst="rect">
              <a:avLst/>
            </a:prstGeom>
          </p:spPr>
        </p:pic>
        <p:pic>
          <p:nvPicPr>
            <p:cNvPr id="9" name="object 9"/>
            <p:cNvPicPr/>
            <p:nvPr/>
          </p:nvPicPr>
          <p:blipFill>
            <a:blip r:embed="rId4" cstate="print"/>
            <a:stretch>
              <a:fillRect/>
            </a:stretch>
          </p:blipFill>
          <p:spPr>
            <a:xfrm>
              <a:off x="59553" y="57838"/>
              <a:ext cx="833752" cy="582241"/>
            </a:xfrm>
            <a:prstGeom prst="rect">
              <a:avLst/>
            </a:prstGeom>
          </p:spPr>
        </p:pic>
        <p:sp>
          <p:nvSpPr>
            <p:cNvPr id="10" name="object 10"/>
            <p:cNvSpPr/>
            <p:nvPr/>
          </p:nvSpPr>
          <p:spPr>
            <a:xfrm>
              <a:off x="0" y="649223"/>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11" name="object 11"/>
          <p:cNvSpPr txBox="1">
            <a:spLocks noGrp="1"/>
          </p:cNvSpPr>
          <p:nvPr>
            <p:ph type="title"/>
          </p:nvPr>
        </p:nvSpPr>
        <p:spPr>
          <a:xfrm>
            <a:off x="4437126" y="683767"/>
            <a:ext cx="33178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chemeClr val="bg1"/>
                </a:solidFill>
              </a:rPr>
              <a:t>Residential</a:t>
            </a:r>
            <a:r>
              <a:rPr sz="2400" b="1" spc="-120" dirty="0">
                <a:solidFill>
                  <a:schemeClr val="bg1"/>
                </a:solidFill>
              </a:rPr>
              <a:t> </a:t>
            </a:r>
            <a:r>
              <a:rPr sz="2400" b="1" spc="-5" dirty="0">
                <a:solidFill>
                  <a:schemeClr val="bg1"/>
                </a:solidFill>
              </a:rPr>
              <a:t>Area</a:t>
            </a:r>
            <a:r>
              <a:rPr sz="2400" b="1" dirty="0">
                <a:solidFill>
                  <a:schemeClr val="bg1"/>
                </a:solidFill>
              </a:rPr>
              <a:t> Clean</a:t>
            </a:r>
          </a:p>
        </p:txBody>
      </p:sp>
      <p:sp>
        <p:nvSpPr>
          <p:cNvPr id="12" name="object 12"/>
          <p:cNvSpPr txBox="1"/>
          <p:nvPr/>
        </p:nvSpPr>
        <p:spPr>
          <a:xfrm>
            <a:off x="8888093" y="2239771"/>
            <a:ext cx="2845183" cy="574040"/>
          </a:xfrm>
          <a:prstGeom prst="rect">
            <a:avLst/>
          </a:prstGeom>
        </p:spPr>
        <p:txBody>
          <a:bodyPr vert="horz" wrap="square" lIns="0" tIns="12700" rIns="0" bIns="0" rtlCol="0">
            <a:spAutoFit/>
          </a:bodyPr>
          <a:lstStyle/>
          <a:p>
            <a:pPr marL="315595" marR="5080" indent="-303530" algn="ctr">
              <a:lnSpc>
                <a:spcPct val="100000"/>
              </a:lnSpc>
              <a:spcBef>
                <a:spcPts val="100"/>
              </a:spcBef>
            </a:pPr>
            <a:r>
              <a:rPr sz="1800" b="1" spc="-5" dirty="0">
                <a:latin typeface="Arial"/>
                <a:cs typeface="Arial"/>
              </a:rPr>
              <a:t>100%</a:t>
            </a:r>
            <a:r>
              <a:rPr sz="1800" b="1" spc="-10" dirty="0">
                <a:latin typeface="Arial"/>
                <a:cs typeface="Arial"/>
              </a:rPr>
              <a:t> </a:t>
            </a:r>
            <a:r>
              <a:rPr sz="1800" b="1" spc="-5" dirty="0">
                <a:latin typeface="Arial"/>
                <a:cs typeface="Arial"/>
              </a:rPr>
              <a:t>clean </a:t>
            </a:r>
            <a:r>
              <a:rPr sz="1800" b="1" spc="-484" dirty="0">
                <a:latin typeface="Arial"/>
                <a:cs typeface="Arial"/>
              </a:rPr>
              <a:t> </a:t>
            </a:r>
            <a:r>
              <a:rPr sz="1800" b="1" spc="-5" dirty="0">
                <a:latin typeface="Arial"/>
                <a:cs typeface="Arial"/>
              </a:rPr>
              <a:t>(zero </a:t>
            </a:r>
            <a:r>
              <a:rPr sz="1800" b="1" dirty="0">
                <a:latin typeface="Arial"/>
                <a:cs typeface="Arial"/>
              </a:rPr>
              <a:t>waste</a:t>
            </a:r>
            <a:r>
              <a:rPr lang="en-IN" b="1" spc="-50" dirty="0">
                <a:latin typeface="Arial"/>
                <a:cs typeface="Arial"/>
              </a:rPr>
              <a:t> </a:t>
            </a:r>
            <a:r>
              <a:rPr sz="1800" b="1" dirty="0">
                <a:latin typeface="Arial"/>
                <a:cs typeface="Arial"/>
              </a:rPr>
              <a:t>spotted)</a:t>
            </a:r>
            <a:endParaRPr sz="1800" dirty="0">
              <a:latin typeface="Arial"/>
              <a:cs typeface="Arial"/>
            </a:endParaRPr>
          </a:p>
        </p:txBody>
      </p:sp>
      <p:grpSp>
        <p:nvGrpSpPr>
          <p:cNvPr id="13" name="object 13"/>
          <p:cNvGrpSpPr/>
          <p:nvPr/>
        </p:nvGrpSpPr>
        <p:grpSpPr>
          <a:xfrm>
            <a:off x="458723" y="1591055"/>
            <a:ext cx="7589520" cy="2342515"/>
            <a:chOff x="458723" y="1591055"/>
            <a:chExt cx="7589520" cy="2342515"/>
          </a:xfrm>
        </p:grpSpPr>
        <p:pic>
          <p:nvPicPr>
            <p:cNvPr id="14" name="object 14"/>
            <p:cNvPicPr/>
            <p:nvPr/>
          </p:nvPicPr>
          <p:blipFill>
            <a:blip r:embed="rId5" cstate="print"/>
            <a:stretch>
              <a:fillRect/>
            </a:stretch>
          </p:blipFill>
          <p:spPr>
            <a:xfrm>
              <a:off x="458723" y="1591055"/>
              <a:ext cx="3980688" cy="2342388"/>
            </a:xfrm>
            <a:prstGeom prst="rect">
              <a:avLst/>
            </a:prstGeom>
          </p:spPr>
        </p:pic>
        <p:pic>
          <p:nvPicPr>
            <p:cNvPr id="15" name="object 15"/>
            <p:cNvPicPr/>
            <p:nvPr/>
          </p:nvPicPr>
          <p:blipFill>
            <a:blip r:embed="rId6" cstate="print"/>
            <a:stretch>
              <a:fillRect/>
            </a:stretch>
          </p:blipFill>
          <p:spPr>
            <a:xfrm>
              <a:off x="4878323" y="1591055"/>
              <a:ext cx="3169920" cy="2342388"/>
            </a:xfrm>
            <a:prstGeom prst="rect">
              <a:avLst/>
            </a:prstGeom>
          </p:spPr>
        </p:pic>
      </p:grpSp>
      <p:grpSp>
        <p:nvGrpSpPr>
          <p:cNvPr id="16" name="object 16"/>
          <p:cNvGrpSpPr/>
          <p:nvPr/>
        </p:nvGrpSpPr>
        <p:grpSpPr>
          <a:xfrm>
            <a:off x="405129" y="4066032"/>
            <a:ext cx="4260215" cy="2192020"/>
            <a:chOff x="405129" y="4066032"/>
            <a:chExt cx="4260215" cy="2192020"/>
          </a:xfrm>
        </p:grpSpPr>
        <p:pic>
          <p:nvPicPr>
            <p:cNvPr id="17" name="object 17"/>
            <p:cNvPicPr/>
            <p:nvPr/>
          </p:nvPicPr>
          <p:blipFill>
            <a:blip r:embed="rId7" cstate="print"/>
            <a:stretch>
              <a:fillRect/>
            </a:stretch>
          </p:blipFill>
          <p:spPr>
            <a:xfrm>
              <a:off x="458723" y="4066032"/>
              <a:ext cx="3980688" cy="2191512"/>
            </a:xfrm>
            <a:prstGeom prst="rect">
              <a:avLst/>
            </a:prstGeom>
          </p:spPr>
        </p:pic>
        <p:sp>
          <p:nvSpPr>
            <p:cNvPr id="18" name="object 18"/>
            <p:cNvSpPr/>
            <p:nvPr/>
          </p:nvSpPr>
          <p:spPr>
            <a:xfrm>
              <a:off x="411479" y="4841748"/>
              <a:ext cx="4247515" cy="1270000"/>
            </a:xfrm>
            <a:custGeom>
              <a:avLst/>
              <a:gdLst/>
              <a:ahLst/>
              <a:cxnLst/>
              <a:rect l="l" t="t" r="r" b="b"/>
              <a:pathLst>
                <a:path w="4247515" h="1270000">
                  <a:moveTo>
                    <a:pt x="0" y="732282"/>
                  </a:moveTo>
                  <a:lnTo>
                    <a:pt x="12833" y="690726"/>
                  </a:lnTo>
                  <a:lnTo>
                    <a:pt x="49742" y="651802"/>
                  </a:lnTo>
                  <a:lnTo>
                    <a:pt x="108340" y="616243"/>
                  </a:lnTo>
                  <a:lnTo>
                    <a:pt x="145027" y="599954"/>
                  </a:lnTo>
                  <a:lnTo>
                    <a:pt x="186242" y="584782"/>
                  </a:lnTo>
                  <a:lnTo>
                    <a:pt x="231686" y="570818"/>
                  </a:lnTo>
                  <a:lnTo>
                    <a:pt x="281062" y="558153"/>
                  </a:lnTo>
                  <a:lnTo>
                    <a:pt x="334070" y="546879"/>
                  </a:lnTo>
                  <a:lnTo>
                    <a:pt x="390413" y="537089"/>
                  </a:lnTo>
                  <a:lnTo>
                    <a:pt x="449792" y="528873"/>
                  </a:lnTo>
                  <a:lnTo>
                    <a:pt x="511909" y="522323"/>
                  </a:lnTo>
                  <a:lnTo>
                    <a:pt x="576467" y="517531"/>
                  </a:lnTo>
                  <a:lnTo>
                    <a:pt x="643165" y="514589"/>
                  </a:lnTo>
                  <a:lnTo>
                    <a:pt x="711708" y="513588"/>
                  </a:lnTo>
                  <a:lnTo>
                    <a:pt x="780250" y="514589"/>
                  </a:lnTo>
                  <a:lnTo>
                    <a:pt x="846948" y="517531"/>
                  </a:lnTo>
                  <a:lnTo>
                    <a:pt x="911506" y="522323"/>
                  </a:lnTo>
                  <a:lnTo>
                    <a:pt x="973623" y="528873"/>
                  </a:lnTo>
                  <a:lnTo>
                    <a:pt x="1033002" y="537089"/>
                  </a:lnTo>
                  <a:lnTo>
                    <a:pt x="1089345" y="546879"/>
                  </a:lnTo>
                  <a:lnTo>
                    <a:pt x="1142353" y="558153"/>
                  </a:lnTo>
                  <a:lnTo>
                    <a:pt x="1191729" y="570818"/>
                  </a:lnTo>
                  <a:lnTo>
                    <a:pt x="1237173" y="584782"/>
                  </a:lnTo>
                  <a:lnTo>
                    <a:pt x="1278388" y="599954"/>
                  </a:lnTo>
                  <a:lnTo>
                    <a:pt x="1315075" y="616243"/>
                  </a:lnTo>
                  <a:lnTo>
                    <a:pt x="1373673" y="651802"/>
                  </a:lnTo>
                  <a:lnTo>
                    <a:pt x="1410582" y="690726"/>
                  </a:lnTo>
                  <a:lnTo>
                    <a:pt x="1423415" y="732282"/>
                  </a:lnTo>
                  <a:lnTo>
                    <a:pt x="1420157" y="753343"/>
                  </a:lnTo>
                  <a:lnTo>
                    <a:pt x="1394988" y="793674"/>
                  </a:lnTo>
                  <a:lnTo>
                    <a:pt x="1346936" y="831007"/>
                  </a:lnTo>
                  <a:lnTo>
                    <a:pt x="1278388" y="864609"/>
                  </a:lnTo>
                  <a:lnTo>
                    <a:pt x="1237173" y="879781"/>
                  </a:lnTo>
                  <a:lnTo>
                    <a:pt x="1191729" y="893745"/>
                  </a:lnTo>
                  <a:lnTo>
                    <a:pt x="1142353" y="906410"/>
                  </a:lnTo>
                  <a:lnTo>
                    <a:pt x="1089345" y="917684"/>
                  </a:lnTo>
                  <a:lnTo>
                    <a:pt x="1033002" y="927474"/>
                  </a:lnTo>
                  <a:lnTo>
                    <a:pt x="973623" y="935690"/>
                  </a:lnTo>
                  <a:lnTo>
                    <a:pt x="911506" y="942240"/>
                  </a:lnTo>
                  <a:lnTo>
                    <a:pt x="846948" y="947032"/>
                  </a:lnTo>
                  <a:lnTo>
                    <a:pt x="780250" y="949974"/>
                  </a:lnTo>
                  <a:lnTo>
                    <a:pt x="711708" y="950976"/>
                  </a:lnTo>
                  <a:lnTo>
                    <a:pt x="643165" y="949974"/>
                  </a:lnTo>
                  <a:lnTo>
                    <a:pt x="576467" y="947032"/>
                  </a:lnTo>
                  <a:lnTo>
                    <a:pt x="511909" y="942240"/>
                  </a:lnTo>
                  <a:lnTo>
                    <a:pt x="449792" y="935690"/>
                  </a:lnTo>
                  <a:lnTo>
                    <a:pt x="390413" y="927474"/>
                  </a:lnTo>
                  <a:lnTo>
                    <a:pt x="334070" y="917684"/>
                  </a:lnTo>
                  <a:lnTo>
                    <a:pt x="281062" y="906410"/>
                  </a:lnTo>
                  <a:lnTo>
                    <a:pt x="231686" y="893745"/>
                  </a:lnTo>
                  <a:lnTo>
                    <a:pt x="186242" y="879781"/>
                  </a:lnTo>
                  <a:lnTo>
                    <a:pt x="145027" y="864609"/>
                  </a:lnTo>
                  <a:lnTo>
                    <a:pt x="108340" y="848320"/>
                  </a:lnTo>
                  <a:lnTo>
                    <a:pt x="49742" y="812761"/>
                  </a:lnTo>
                  <a:lnTo>
                    <a:pt x="12833" y="773837"/>
                  </a:lnTo>
                  <a:lnTo>
                    <a:pt x="0" y="732282"/>
                  </a:lnTo>
                  <a:close/>
                </a:path>
                <a:path w="4247515" h="1270000">
                  <a:moveTo>
                    <a:pt x="1103376" y="349757"/>
                  </a:moveTo>
                  <a:lnTo>
                    <a:pt x="1106759" y="305884"/>
                  </a:lnTo>
                  <a:lnTo>
                    <a:pt x="1116639" y="263638"/>
                  </a:lnTo>
                  <a:lnTo>
                    <a:pt x="1132609" y="223345"/>
                  </a:lnTo>
                  <a:lnTo>
                    <a:pt x="1154261" y="185334"/>
                  </a:lnTo>
                  <a:lnTo>
                    <a:pt x="1181188" y="149933"/>
                  </a:lnTo>
                  <a:lnTo>
                    <a:pt x="1212985" y="117469"/>
                  </a:lnTo>
                  <a:lnTo>
                    <a:pt x="1249244" y="88270"/>
                  </a:lnTo>
                  <a:lnTo>
                    <a:pt x="1289557" y="62664"/>
                  </a:lnTo>
                  <a:lnTo>
                    <a:pt x="1333520" y="40979"/>
                  </a:lnTo>
                  <a:lnTo>
                    <a:pt x="1380723" y="23542"/>
                  </a:lnTo>
                  <a:lnTo>
                    <a:pt x="1430762" y="10681"/>
                  </a:lnTo>
                  <a:lnTo>
                    <a:pt x="1483228" y="2725"/>
                  </a:lnTo>
                  <a:lnTo>
                    <a:pt x="1537715" y="0"/>
                  </a:lnTo>
                  <a:lnTo>
                    <a:pt x="1592203" y="2725"/>
                  </a:lnTo>
                  <a:lnTo>
                    <a:pt x="1644669" y="10681"/>
                  </a:lnTo>
                  <a:lnTo>
                    <a:pt x="1694708" y="23542"/>
                  </a:lnTo>
                  <a:lnTo>
                    <a:pt x="1741911" y="40979"/>
                  </a:lnTo>
                  <a:lnTo>
                    <a:pt x="1785874" y="62664"/>
                  </a:lnTo>
                  <a:lnTo>
                    <a:pt x="1826187" y="88270"/>
                  </a:lnTo>
                  <a:lnTo>
                    <a:pt x="1862446" y="117469"/>
                  </a:lnTo>
                  <a:lnTo>
                    <a:pt x="1894243" y="149933"/>
                  </a:lnTo>
                  <a:lnTo>
                    <a:pt x="1921170" y="185334"/>
                  </a:lnTo>
                  <a:lnTo>
                    <a:pt x="1942822" y="223345"/>
                  </a:lnTo>
                  <a:lnTo>
                    <a:pt x="1958792" y="263638"/>
                  </a:lnTo>
                  <a:lnTo>
                    <a:pt x="1968672" y="305884"/>
                  </a:lnTo>
                  <a:lnTo>
                    <a:pt x="1972056" y="349757"/>
                  </a:lnTo>
                  <a:lnTo>
                    <a:pt x="1968672" y="393631"/>
                  </a:lnTo>
                  <a:lnTo>
                    <a:pt x="1958792" y="435877"/>
                  </a:lnTo>
                  <a:lnTo>
                    <a:pt x="1942822" y="476170"/>
                  </a:lnTo>
                  <a:lnTo>
                    <a:pt x="1921170" y="514181"/>
                  </a:lnTo>
                  <a:lnTo>
                    <a:pt x="1894243" y="549582"/>
                  </a:lnTo>
                  <a:lnTo>
                    <a:pt x="1862446" y="582046"/>
                  </a:lnTo>
                  <a:lnTo>
                    <a:pt x="1826187" y="611245"/>
                  </a:lnTo>
                  <a:lnTo>
                    <a:pt x="1785874" y="636851"/>
                  </a:lnTo>
                  <a:lnTo>
                    <a:pt x="1741911" y="658536"/>
                  </a:lnTo>
                  <a:lnTo>
                    <a:pt x="1694708" y="675973"/>
                  </a:lnTo>
                  <a:lnTo>
                    <a:pt x="1644669" y="688834"/>
                  </a:lnTo>
                  <a:lnTo>
                    <a:pt x="1592203" y="696790"/>
                  </a:lnTo>
                  <a:lnTo>
                    <a:pt x="1537715" y="699515"/>
                  </a:lnTo>
                  <a:lnTo>
                    <a:pt x="1483228" y="696790"/>
                  </a:lnTo>
                  <a:lnTo>
                    <a:pt x="1430762" y="688834"/>
                  </a:lnTo>
                  <a:lnTo>
                    <a:pt x="1380723" y="675973"/>
                  </a:lnTo>
                  <a:lnTo>
                    <a:pt x="1333520" y="658536"/>
                  </a:lnTo>
                  <a:lnTo>
                    <a:pt x="1289557" y="636851"/>
                  </a:lnTo>
                  <a:lnTo>
                    <a:pt x="1249244" y="611245"/>
                  </a:lnTo>
                  <a:lnTo>
                    <a:pt x="1212985" y="582046"/>
                  </a:lnTo>
                  <a:lnTo>
                    <a:pt x="1181188" y="549582"/>
                  </a:lnTo>
                  <a:lnTo>
                    <a:pt x="1154261" y="514181"/>
                  </a:lnTo>
                  <a:lnTo>
                    <a:pt x="1132609" y="476170"/>
                  </a:lnTo>
                  <a:lnTo>
                    <a:pt x="1116639" y="435877"/>
                  </a:lnTo>
                  <a:lnTo>
                    <a:pt x="1106759" y="393631"/>
                  </a:lnTo>
                  <a:lnTo>
                    <a:pt x="1103376" y="349757"/>
                  </a:lnTo>
                  <a:close/>
                </a:path>
                <a:path w="4247515" h="1270000">
                  <a:moveTo>
                    <a:pt x="3258312" y="1089660"/>
                  </a:moveTo>
                  <a:lnTo>
                    <a:pt x="3275973" y="1041855"/>
                  </a:lnTo>
                  <a:lnTo>
                    <a:pt x="3325819" y="998897"/>
                  </a:lnTo>
                  <a:lnTo>
                    <a:pt x="3361339" y="979771"/>
                  </a:lnTo>
                  <a:lnTo>
                    <a:pt x="3403139" y="962501"/>
                  </a:lnTo>
                  <a:lnTo>
                    <a:pt x="3450630" y="947299"/>
                  </a:lnTo>
                  <a:lnTo>
                    <a:pt x="3503224" y="934381"/>
                  </a:lnTo>
                  <a:lnTo>
                    <a:pt x="3560331" y="923960"/>
                  </a:lnTo>
                  <a:lnTo>
                    <a:pt x="3621364" y="916252"/>
                  </a:lnTo>
                  <a:lnTo>
                    <a:pt x="3685733" y="911469"/>
                  </a:lnTo>
                  <a:lnTo>
                    <a:pt x="3752850" y="909827"/>
                  </a:lnTo>
                  <a:lnTo>
                    <a:pt x="3819966" y="911469"/>
                  </a:lnTo>
                  <a:lnTo>
                    <a:pt x="3884335" y="916252"/>
                  </a:lnTo>
                  <a:lnTo>
                    <a:pt x="3945368" y="923960"/>
                  </a:lnTo>
                  <a:lnTo>
                    <a:pt x="4002475" y="934381"/>
                  </a:lnTo>
                  <a:lnTo>
                    <a:pt x="4055069" y="947299"/>
                  </a:lnTo>
                  <a:lnTo>
                    <a:pt x="4102560" y="962501"/>
                  </a:lnTo>
                  <a:lnTo>
                    <a:pt x="4144360" y="979771"/>
                  </a:lnTo>
                  <a:lnTo>
                    <a:pt x="4179880" y="998897"/>
                  </a:lnTo>
                  <a:lnTo>
                    <a:pt x="4229726" y="1041855"/>
                  </a:lnTo>
                  <a:lnTo>
                    <a:pt x="4247388" y="1089660"/>
                  </a:lnTo>
                  <a:lnTo>
                    <a:pt x="4242874" y="1114061"/>
                  </a:lnTo>
                  <a:lnTo>
                    <a:pt x="4208531" y="1159656"/>
                  </a:lnTo>
                  <a:lnTo>
                    <a:pt x="4144360" y="1199548"/>
                  </a:lnTo>
                  <a:lnTo>
                    <a:pt x="4102560" y="1216818"/>
                  </a:lnTo>
                  <a:lnTo>
                    <a:pt x="4055069" y="1232020"/>
                  </a:lnTo>
                  <a:lnTo>
                    <a:pt x="4002475" y="1244938"/>
                  </a:lnTo>
                  <a:lnTo>
                    <a:pt x="3945368" y="1255359"/>
                  </a:lnTo>
                  <a:lnTo>
                    <a:pt x="3884335" y="1263067"/>
                  </a:lnTo>
                  <a:lnTo>
                    <a:pt x="3819966" y="1267850"/>
                  </a:lnTo>
                  <a:lnTo>
                    <a:pt x="3752850" y="1269492"/>
                  </a:lnTo>
                  <a:lnTo>
                    <a:pt x="3685733" y="1267850"/>
                  </a:lnTo>
                  <a:lnTo>
                    <a:pt x="3621364" y="1263067"/>
                  </a:lnTo>
                  <a:lnTo>
                    <a:pt x="3560331" y="1255359"/>
                  </a:lnTo>
                  <a:lnTo>
                    <a:pt x="3503224" y="1244938"/>
                  </a:lnTo>
                  <a:lnTo>
                    <a:pt x="3450630" y="1232020"/>
                  </a:lnTo>
                  <a:lnTo>
                    <a:pt x="3403139" y="1216818"/>
                  </a:lnTo>
                  <a:lnTo>
                    <a:pt x="3361339" y="1199548"/>
                  </a:lnTo>
                  <a:lnTo>
                    <a:pt x="3325819" y="1180422"/>
                  </a:lnTo>
                  <a:lnTo>
                    <a:pt x="3275973" y="1137464"/>
                  </a:lnTo>
                  <a:lnTo>
                    <a:pt x="3258312" y="1089660"/>
                  </a:lnTo>
                  <a:close/>
                </a:path>
              </a:pathLst>
            </a:custGeom>
            <a:ln w="12700">
              <a:solidFill>
                <a:srgbClr val="FF0000"/>
              </a:solidFill>
            </a:ln>
          </p:spPr>
          <p:txBody>
            <a:bodyPr wrap="square" lIns="0" tIns="0" rIns="0" bIns="0" rtlCol="0"/>
            <a:lstStyle/>
            <a:p>
              <a:endParaRPr/>
            </a:p>
          </p:txBody>
        </p:sp>
      </p:grpSp>
      <p:grpSp>
        <p:nvGrpSpPr>
          <p:cNvPr id="19" name="object 19"/>
          <p:cNvGrpSpPr/>
          <p:nvPr/>
        </p:nvGrpSpPr>
        <p:grpSpPr>
          <a:xfrm>
            <a:off x="4878323" y="4066032"/>
            <a:ext cx="3176270" cy="2289810"/>
            <a:chOff x="4878323" y="4066032"/>
            <a:chExt cx="3176270" cy="2289810"/>
          </a:xfrm>
        </p:grpSpPr>
        <p:pic>
          <p:nvPicPr>
            <p:cNvPr id="20" name="object 20"/>
            <p:cNvPicPr/>
            <p:nvPr/>
          </p:nvPicPr>
          <p:blipFill>
            <a:blip r:embed="rId8" cstate="print"/>
            <a:stretch>
              <a:fillRect/>
            </a:stretch>
          </p:blipFill>
          <p:spPr>
            <a:xfrm>
              <a:off x="4878323" y="4066032"/>
              <a:ext cx="3169920" cy="2168652"/>
            </a:xfrm>
            <a:prstGeom prst="rect">
              <a:avLst/>
            </a:prstGeom>
          </p:spPr>
        </p:pic>
        <p:sp>
          <p:nvSpPr>
            <p:cNvPr id="21" name="object 21"/>
            <p:cNvSpPr/>
            <p:nvPr/>
          </p:nvSpPr>
          <p:spPr>
            <a:xfrm>
              <a:off x="5090159" y="5259324"/>
              <a:ext cx="2958465" cy="1089660"/>
            </a:xfrm>
            <a:custGeom>
              <a:avLst/>
              <a:gdLst/>
              <a:ahLst/>
              <a:cxnLst/>
              <a:rect l="l" t="t" r="r" b="b"/>
              <a:pathLst>
                <a:path w="2958465" h="1089660">
                  <a:moveTo>
                    <a:pt x="2086356" y="515873"/>
                  </a:moveTo>
                  <a:lnTo>
                    <a:pt x="2088606" y="463136"/>
                  </a:lnTo>
                  <a:lnTo>
                    <a:pt x="2095213" y="411921"/>
                  </a:lnTo>
                  <a:lnTo>
                    <a:pt x="2105956" y="362486"/>
                  </a:lnTo>
                  <a:lnTo>
                    <a:pt x="2120616" y="315092"/>
                  </a:lnTo>
                  <a:lnTo>
                    <a:pt x="2138973" y="269999"/>
                  </a:lnTo>
                  <a:lnTo>
                    <a:pt x="2160809" y="227465"/>
                  </a:lnTo>
                  <a:lnTo>
                    <a:pt x="2185904" y="187750"/>
                  </a:lnTo>
                  <a:lnTo>
                    <a:pt x="2214038" y="151114"/>
                  </a:lnTo>
                  <a:lnTo>
                    <a:pt x="2244993" y="117816"/>
                  </a:lnTo>
                  <a:lnTo>
                    <a:pt x="2278548" y="88115"/>
                  </a:lnTo>
                  <a:lnTo>
                    <a:pt x="2314486" y="62272"/>
                  </a:lnTo>
                  <a:lnTo>
                    <a:pt x="2352585" y="40546"/>
                  </a:lnTo>
                  <a:lnTo>
                    <a:pt x="2392628" y="23196"/>
                  </a:lnTo>
                  <a:lnTo>
                    <a:pt x="2434394" y="10482"/>
                  </a:lnTo>
                  <a:lnTo>
                    <a:pt x="2477664" y="2663"/>
                  </a:lnTo>
                  <a:lnTo>
                    <a:pt x="2522219" y="0"/>
                  </a:lnTo>
                  <a:lnTo>
                    <a:pt x="2566775" y="2663"/>
                  </a:lnTo>
                  <a:lnTo>
                    <a:pt x="2610045" y="10482"/>
                  </a:lnTo>
                  <a:lnTo>
                    <a:pt x="2651811" y="23196"/>
                  </a:lnTo>
                  <a:lnTo>
                    <a:pt x="2691854" y="40546"/>
                  </a:lnTo>
                  <a:lnTo>
                    <a:pt x="2729953" y="62272"/>
                  </a:lnTo>
                  <a:lnTo>
                    <a:pt x="2765891" y="88115"/>
                  </a:lnTo>
                  <a:lnTo>
                    <a:pt x="2799446" y="117816"/>
                  </a:lnTo>
                  <a:lnTo>
                    <a:pt x="2830401" y="151114"/>
                  </a:lnTo>
                  <a:lnTo>
                    <a:pt x="2858535" y="187750"/>
                  </a:lnTo>
                  <a:lnTo>
                    <a:pt x="2883630" y="227465"/>
                  </a:lnTo>
                  <a:lnTo>
                    <a:pt x="2905466" y="269999"/>
                  </a:lnTo>
                  <a:lnTo>
                    <a:pt x="2923823" y="315092"/>
                  </a:lnTo>
                  <a:lnTo>
                    <a:pt x="2938483" y="362486"/>
                  </a:lnTo>
                  <a:lnTo>
                    <a:pt x="2949226" y="411921"/>
                  </a:lnTo>
                  <a:lnTo>
                    <a:pt x="2955833" y="463136"/>
                  </a:lnTo>
                  <a:lnTo>
                    <a:pt x="2958084" y="515873"/>
                  </a:lnTo>
                  <a:lnTo>
                    <a:pt x="2955833" y="568619"/>
                  </a:lnTo>
                  <a:lnTo>
                    <a:pt x="2949226" y="619841"/>
                  </a:lnTo>
                  <a:lnTo>
                    <a:pt x="2938483" y="669280"/>
                  </a:lnTo>
                  <a:lnTo>
                    <a:pt x="2923823" y="716676"/>
                  </a:lnTo>
                  <a:lnTo>
                    <a:pt x="2905466" y="761771"/>
                  </a:lnTo>
                  <a:lnTo>
                    <a:pt x="2883630" y="804305"/>
                  </a:lnTo>
                  <a:lnTo>
                    <a:pt x="2858535" y="844018"/>
                  </a:lnTo>
                  <a:lnTo>
                    <a:pt x="2830401" y="880652"/>
                  </a:lnTo>
                  <a:lnTo>
                    <a:pt x="2799446" y="913948"/>
                  </a:lnTo>
                  <a:lnTo>
                    <a:pt x="2765891" y="943645"/>
                  </a:lnTo>
                  <a:lnTo>
                    <a:pt x="2729953" y="969485"/>
                  </a:lnTo>
                  <a:lnTo>
                    <a:pt x="2691854" y="991208"/>
                  </a:lnTo>
                  <a:lnTo>
                    <a:pt x="2651811" y="1008555"/>
                  </a:lnTo>
                  <a:lnTo>
                    <a:pt x="2610045" y="1021267"/>
                  </a:lnTo>
                  <a:lnTo>
                    <a:pt x="2566775" y="1029084"/>
                  </a:lnTo>
                  <a:lnTo>
                    <a:pt x="2522219" y="1031747"/>
                  </a:lnTo>
                  <a:lnTo>
                    <a:pt x="2477664" y="1029084"/>
                  </a:lnTo>
                  <a:lnTo>
                    <a:pt x="2434394" y="1021267"/>
                  </a:lnTo>
                  <a:lnTo>
                    <a:pt x="2392628" y="1008555"/>
                  </a:lnTo>
                  <a:lnTo>
                    <a:pt x="2352585" y="991208"/>
                  </a:lnTo>
                  <a:lnTo>
                    <a:pt x="2314486" y="969485"/>
                  </a:lnTo>
                  <a:lnTo>
                    <a:pt x="2278548" y="943645"/>
                  </a:lnTo>
                  <a:lnTo>
                    <a:pt x="2244993" y="913948"/>
                  </a:lnTo>
                  <a:lnTo>
                    <a:pt x="2214038" y="880652"/>
                  </a:lnTo>
                  <a:lnTo>
                    <a:pt x="2185904" y="844018"/>
                  </a:lnTo>
                  <a:lnTo>
                    <a:pt x="2160809" y="804305"/>
                  </a:lnTo>
                  <a:lnTo>
                    <a:pt x="2138973" y="761771"/>
                  </a:lnTo>
                  <a:lnTo>
                    <a:pt x="2120616" y="716676"/>
                  </a:lnTo>
                  <a:lnTo>
                    <a:pt x="2105956" y="669280"/>
                  </a:lnTo>
                  <a:lnTo>
                    <a:pt x="2095213" y="619841"/>
                  </a:lnTo>
                  <a:lnTo>
                    <a:pt x="2088606" y="568619"/>
                  </a:lnTo>
                  <a:lnTo>
                    <a:pt x="2086356" y="515873"/>
                  </a:lnTo>
                  <a:close/>
                </a:path>
                <a:path w="2958465" h="1089660">
                  <a:moveTo>
                    <a:pt x="0" y="699516"/>
                  </a:moveTo>
                  <a:lnTo>
                    <a:pt x="2921" y="654017"/>
                  </a:lnTo>
                  <a:lnTo>
                    <a:pt x="11469" y="610060"/>
                  </a:lnTo>
                  <a:lnTo>
                    <a:pt x="25318" y="567937"/>
                  </a:lnTo>
                  <a:lnTo>
                    <a:pt x="44142" y="527941"/>
                  </a:lnTo>
                  <a:lnTo>
                    <a:pt x="67615" y="490365"/>
                  </a:lnTo>
                  <a:lnTo>
                    <a:pt x="95412" y="455501"/>
                  </a:lnTo>
                  <a:lnTo>
                    <a:pt x="127206" y="423643"/>
                  </a:lnTo>
                  <a:lnTo>
                    <a:pt x="162672" y="395083"/>
                  </a:lnTo>
                  <a:lnTo>
                    <a:pt x="201484" y="370113"/>
                  </a:lnTo>
                  <a:lnTo>
                    <a:pt x="243317" y="349027"/>
                  </a:lnTo>
                  <a:lnTo>
                    <a:pt x="287845" y="332117"/>
                  </a:lnTo>
                  <a:lnTo>
                    <a:pt x="334742" y="319676"/>
                  </a:lnTo>
                  <a:lnTo>
                    <a:pt x="383682" y="311996"/>
                  </a:lnTo>
                  <a:lnTo>
                    <a:pt x="434339" y="309372"/>
                  </a:lnTo>
                  <a:lnTo>
                    <a:pt x="484997" y="311996"/>
                  </a:lnTo>
                  <a:lnTo>
                    <a:pt x="533937" y="319676"/>
                  </a:lnTo>
                  <a:lnTo>
                    <a:pt x="580834" y="332117"/>
                  </a:lnTo>
                  <a:lnTo>
                    <a:pt x="625362" y="349027"/>
                  </a:lnTo>
                  <a:lnTo>
                    <a:pt x="667195" y="370113"/>
                  </a:lnTo>
                  <a:lnTo>
                    <a:pt x="706007" y="395083"/>
                  </a:lnTo>
                  <a:lnTo>
                    <a:pt x="741473" y="423643"/>
                  </a:lnTo>
                  <a:lnTo>
                    <a:pt x="773267" y="455501"/>
                  </a:lnTo>
                  <a:lnTo>
                    <a:pt x="801064" y="490365"/>
                  </a:lnTo>
                  <a:lnTo>
                    <a:pt x="824537" y="527941"/>
                  </a:lnTo>
                  <a:lnTo>
                    <a:pt x="843361" y="567937"/>
                  </a:lnTo>
                  <a:lnTo>
                    <a:pt x="857210" y="610060"/>
                  </a:lnTo>
                  <a:lnTo>
                    <a:pt x="865758" y="654017"/>
                  </a:lnTo>
                  <a:lnTo>
                    <a:pt x="868679" y="699516"/>
                  </a:lnTo>
                  <a:lnTo>
                    <a:pt x="865758" y="745014"/>
                  </a:lnTo>
                  <a:lnTo>
                    <a:pt x="857210" y="788971"/>
                  </a:lnTo>
                  <a:lnTo>
                    <a:pt x="843361" y="831094"/>
                  </a:lnTo>
                  <a:lnTo>
                    <a:pt x="824537" y="871090"/>
                  </a:lnTo>
                  <a:lnTo>
                    <a:pt x="801064" y="908666"/>
                  </a:lnTo>
                  <a:lnTo>
                    <a:pt x="773267" y="943530"/>
                  </a:lnTo>
                  <a:lnTo>
                    <a:pt x="741473" y="975388"/>
                  </a:lnTo>
                  <a:lnTo>
                    <a:pt x="706007" y="1003948"/>
                  </a:lnTo>
                  <a:lnTo>
                    <a:pt x="667195" y="1028918"/>
                  </a:lnTo>
                  <a:lnTo>
                    <a:pt x="625362" y="1050004"/>
                  </a:lnTo>
                  <a:lnTo>
                    <a:pt x="580834" y="1066914"/>
                  </a:lnTo>
                  <a:lnTo>
                    <a:pt x="533937" y="1079355"/>
                  </a:lnTo>
                  <a:lnTo>
                    <a:pt x="484997" y="1087035"/>
                  </a:lnTo>
                  <a:lnTo>
                    <a:pt x="434339" y="1089660"/>
                  </a:lnTo>
                  <a:lnTo>
                    <a:pt x="383682" y="1087035"/>
                  </a:lnTo>
                  <a:lnTo>
                    <a:pt x="334742" y="1079355"/>
                  </a:lnTo>
                  <a:lnTo>
                    <a:pt x="287845" y="1066914"/>
                  </a:lnTo>
                  <a:lnTo>
                    <a:pt x="243317" y="1050004"/>
                  </a:lnTo>
                  <a:lnTo>
                    <a:pt x="201484" y="1028918"/>
                  </a:lnTo>
                  <a:lnTo>
                    <a:pt x="162672" y="1003948"/>
                  </a:lnTo>
                  <a:lnTo>
                    <a:pt x="127206" y="975388"/>
                  </a:lnTo>
                  <a:lnTo>
                    <a:pt x="95412" y="943530"/>
                  </a:lnTo>
                  <a:lnTo>
                    <a:pt x="67615" y="908666"/>
                  </a:lnTo>
                  <a:lnTo>
                    <a:pt x="44142" y="871090"/>
                  </a:lnTo>
                  <a:lnTo>
                    <a:pt x="25318" y="831094"/>
                  </a:lnTo>
                  <a:lnTo>
                    <a:pt x="11469" y="788971"/>
                  </a:lnTo>
                  <a:lnTo>
                    <a:pt x="2921" y="745014"/>
                  </a:lnTo>
                  <a:lnTo>
                    <a:pt x="0" y="699516"/>
                  </a:lnTo>
                  <a:close/>
                </a:path>
              </a:pathLst>
            </a:custGeom>
            <a:ln w="12700">
              <a:solidFill>
                <a:srgbClr val="FF0000"/>
              </a:solidFill>
            </a:ln>
          </p:spPr>
          <p:txBody>
            <a:bodyPr wrap="square" lIns="0" tIns="0" rIns="0" bIns="0" rtlCol="0"/>
            <a:lstStyle/>
            <a:p>
              <a:endParaRPr/>
            </a:p>
          </p:txBody>
        </p:sp>
      </p:grpSp>
      <p:sp>
        <p:nvSpPr>
          <p:cNvPr id="22" name="object 22"/>
          <p:cNvSpPr txBox="1"/>
          <p:nvPr/>
        </p:nvSpPr>
        <p:spPr>
          <a:xfrm>
            <a:off x="9224646" y="4691570"/>
            <a:ext cx="2555875" cy="300355"/>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Not</a:t>
            </a:r>
            <a:r>
              <a:rPr sz="1800" b="1" spc="-5" dirty="0">
                <a:latin typeface="Arial"/>
                <a:cs typeface="Arial"/>
              </a:rPr>
              <a:t> clean</a:t>
            </a:r>
            <a:endParaRPr sz="1800" dirty="0">
              <a:latin typeface="Arial"/>
              <a:cs typeface="Arial"/>
            </a:endParaRPr>
          </a:p>
        </p:txBody>
      </p:sp>
      <p:sp>
        <p:nvSpPr>
          <p:cNvPr id="23" name="object 23"/>
          <p:cNvSpPr/>
          <p:nvPr/>
        </p:nvSpPr>
        <p:spPr>
          <a:xfrm>
            <a:off x="8157209" y="2594355"/>
            <a:ext cx="641985" cy="85725"/>
          </a:xfrm>
          <a:custGeom>
            <a:avLst/>
            <a:gdLst/>
            <a:ahLst/>
            <a:cxnLst/>
            <a:rect l="l" t="t" r="r" b="b"/>
            <a:pathLst>
              <a:path w="641984" h="85725">
                <a:moveTo>
                  <a:pt x="85725" y="0"/>
                </a:moveTo>
                <a:lnTo>
                  <a:pt x="0" y="42926"/>
                </a:lnTo>
                <a:lnTo>
                  <a:pt x="85725" y="85725"/>
                </a:lnTo>
                <a:lnTo>
                  <a:pt x="85725" y="57150"/>
                </a:lnTo>
                <a:lnTo>
                  <a:pt x="71374" y="57150"/>
                </a:lnTo>
                <a:lnTo>
                  <a:pt x="71374" y="28575"/>
                </a:lnTo>
                <a:lnTo>
                  <a:pt x="85725" y="28575"/>
                </a:lnTo>
                <a:lnTo>
                  <a:pt x="85725" y="0"/>
                </a:lnTo>
                <a:close/>
              </a:path>
              <a:path w="641984" h="85725">
                <a:moveTo>
                  <a:pt x="85725" y="28575"/>
                </a:moveTo>
                <a:lnTo>
                  <a:pt x="71374" y="28575"/>
                </a:lnTo>
                <a:lnTo>
                  <a:pt x="71374" y="57150"/>
                </a:lnTo>
                <a:lnTo>
                  <a:pt x="85725" y="57150"/>
                </a:lnTo>
                <a:lnTo>
                  <a:pt x="85725" y="28575"/>
                </a:lnTo>
                <a:close/>
              </a:path>
              <a:path w="641984" h="85725">
                <a:moveTo>
                  <a:pt x="641731" y="28575"/>
                </a:moveTo>
                <a:lnTo>
                  <a:pt x="85725" y="28575"/>
                </a:lnTo>
                <a:lnTo>
                  <a:pt x="85725" y="57150"/>
                </a:lnTo>
                <a:lnTo>
                  <a:pt x="641731" y="57150"/>
                </a:lnTo>
                <a:lnTo>
                  <a:pt x="641731" y="28575"/>
                </a:lnTo>
                <a:close/>
              </a:path>
            </a:pathLst>
          </a:custGeom>
          <a:solidFill>
            <a:srgbClr val="2E469C"/>
          </a:solidFill>
        </p:spPr>
        <p:txBody>
          <a:bodyPr wrap="square" lIns="0" tIns="0" rIns="0" bIns="0" rtlCol="0"/>
          <a:lstStyle/>
          <a:p>
            <a:endParaRPr/>
          </a:p>
        </p:txBody>
      </p:sp>
      <p:sp>
        <p:nvSpPr>
          <p:cNvPr id="24" name="object 24"/>
          <p:cNvSpPr/>
          <p:nvPr/>
        </p:nvSpPr>
        <p:spPr>
          <a:xfrm>
            <a:off x="0" y="3933444"/>
            <a:ext cx="12192000" cy="66675"/>
          </a:xfrm>
          <a:custGeom>
            <a:avLst/>
            <a:gdLst/>
            <a:ahLst/>
            <a:cxnLst/>
            <a:rect l="l" t="t" r="r" b="b"/>
            <a:pathLst>
              <a:path w="12192000" h="66675">
                <a:moveTo>
                  <a:pt x="0" y="66420"/>
                </a:moveTo>
                <a:lnTo>
                  <a:pt x="12192000" y="0"/>
                </a:lnTo>
              </a:path>
            </a:pathLst>
          </a:custGeom>
          <a:ln w="6350">
            <a:solidFill>
              <a:srgbClr val="2E469C"/>
            </a:solidFill>
          </a:ln>
        </p:spPr>
        <p:txBody>
          <a:bodyPr wrap="square" lIns="0" tIns="0" rIns="0" bIns="0" rtlCol="0"/>
          <a:lstStyle/>
          <a:p>
            <a:endParaRPr/>
          </a:p>
        </p:txBody>
      </p:sp>
      <p:sp>
        <p:nvSpPr>
          <p:cNvPr id="27" name="object 23">
            <a:extLst>
              <a:ext uri="{FF2B5EF4-FFF2-40B4-BE49-F238E27FC236}">
                <a16:creationId xmlns:a16="http://schemas.microsoft.com/office/drawing/2014/main" id="{CAC00F5F-E6A5-0AAA-6D48-767BD9A190F2}"/>
              </a:ext>
            </a:extLst>
          </p:cNvPr>
          <p:cNvSpPr/>
          <p:nvPr/>
        </p:nvSpPr>
        <p:spPr>
          <a:xfrm>
            <a:off x="8460941" y="4798884"/>
            <a:ext cx="641985" cy="85725"/>
          </a:xfrm>
          <a:custGeom>
            <a:avLst/>
            <a:gdLst/>
            <a:ahLst/>
            <a:cxnLst/>
            <a:rect l="l" t="t" r="r" b="b"/>
            <a:pathLst>
              <a:path w="641984" h="85725">
                <a:moveTo>
                  <a:pt x="85725" y="0"/>
                </a:moveTo>
                <a:lnTo>
                  <a:pt x="0" y="42926"/>
                </a:lnTo>
                <a:lnTo>
                  <a:pt x="85725" y="85725"/>
                </a:lnTo>
                <a:lnTo>
                  <a:pt x="85725" y="57150"/>
                </a:lnTo>
                <a:lnTo>
                  <a:pt x="71374" y="57150"/>
                </a:lnTo>
                <a:lnTo>
                  <a:pt x="71374" y="28575"/>
                </a:lnTo>
                <a:lnTo>
                  <a:pt x="85725" y="28575"/>
                </a:lnTo>
                <a:lnTo>
                  <a:pt x="85725" y="0"/>
                </a:lnTo>
                <a:close/>
              </a:path>
              <a:path w="641984" h="85725">
                <a:moveTo>
                  <a:pt x="85725" y="28575"/>
                </a:moveTo>
                <a:lnTo>
                  <a:pt x="71374" y="28575"/>
                </a:lnTo>
                <a:lnTo>
                  <a:pt x="71374" y="57150"/>
                </a:lnTo>
                <a:lnTo>
                  <a:pt x="85725" y="57150"/>
                </a:lnTo>
                <a:lnTo>
                  <a:pt x="85725" y="28575"/>
                </a:lnTo>
                <a:close/>
              </a:path>
              <a:path w="641984" h="85725">
                <a:moveTo>
                  <a:pt x="641731" y="28575"/>
                </a:moveTo>
                <a:lnTo>
                  <a:pt x="85725" y="28575"/>
                </a:lnTo>
                <a:lnTo>
                  <a:pt x="85725" y="57150"/>
                </a:lnTo>
                <a:lnTo>
                  <a:pt x="641731" y="57150"/>
                </a:lnTo>
                <a:lnTo>
                  <a:pt x="641731" y="28575"/>
                </a:lnTo>
                <a:close/>
              </a:path>
            </a:pathLst>
          </a:custGeom>
          <a:solidFill>
            <a:srgbClr val="2E469C"/>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0"/>
            <a:ext cx="12192000" cy="1125220"/>
            <a:chOff x="0" y="0"/>
            <a:chExt cx="12192000" cy="112522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2" y="0"/>
              <a:ext cx="995172" cy="554736"/>
            </a:xfrm>
            <a:prstGeom prst="rect">
              <a:avLst/>
            </a:prstGeom>
          </p:spPr>
        </p:pic>
        <p:pic>
          <p:nvPicPr>
            <p:cNvPr id="6" name="object 6"/>
            <p:cNvPicPr/>
            <p:nvPr/>
          </p:nvPicPr>
          <p:blipFill>
            <a:blip r:embed="rId4" cstate="print"/>
            <a:stretch>
              <a:fillRect/>
            </a:stretch>
          </p:blipFill>
          <p:spPr>
            <a:xfrm>
              <a:off x="59553" y="57838"/>
              <a:ext cx="833752" cy="582241"/>
            </a:xfrm>
            <a:prstGeom prst="rect">
              <a:avLst/>
            </a:prstGeom>
          </p:spPr>
        </p:pic>
        <p:sp>
          <p:nvSpPr>
            <p:cNvPr id="7" name="object 7"/>
            <p:cNvSpPr/>
            <p:nvPr/>
          </p:nvSpPr>
          <p:spPr>
            <a:xfrm>
              <a:off x="0" y="649223"/>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8" name="object 8"/>
          <p:cNvSpPr txBox="1">
            <a:spLocks noGrp="1"/>
          </p:cNvSpPr>
          <p:nvPr>
            <p:ph type="title"/>
          </p:nvPr>
        </p:nvSpPr>
        <p:spPr>
          <a:xfrm>
            <a:off x="3237738" y="683767"/>
            <a:ext cx="571627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chemeClr val="bg1"/>
                </a:solidFill>
              </a:rPr>
              <a:t>Back </a:t>
            </a:r>
            <a:r>
              <a:rPr sz="2400" b="1" dirty="0">
                <a:solidFill>
                  <a:schemeClr val="bg1"/>
                </a:solidFill>
              </a:rPr>
              <a:t>lanes</a:t>
            </a:r>
            <a:r>
              <a:rPr sz="2400" b="1" spc="-10" dirty="0">
                <a:solidFill>
                  <a:schemeClr val="bg1"/>
                </a:solidFill>
              </a:rPr>
              <a:t> </a:t>
            </a:r>
            <a:r>
              <a:rPr sz="2400" b="1" dirty="0">
                <a:solidFill>
                  <a:schemeClr val="bg1"/>
                </a:solidFill>
              </a:rPr>
              <a:t>of</a:t>
            </a:r>
            <a:r>
              <a:rPr sz="2400" b="1" spc="-15" dirty="0">
                <a:solidFill>
                  <a:schemeClr val="bg1"/>
                </a:solidFill>
              </a:rPr>
              <a:t> </a:t>
            </a:r>
            <a:r>
              <a:rPr sz="2400" b="1" dirty="0">
                <a:solidFill>
                  <a:schemeClr val="bg1"/>
                </a:solidFill>
              </a:rPr>
              <a:t>the</a:t>
            </a:r>
            <a:r>
              <a:rPr sz="2400" b="1" spc="-25" dirty="0">
                <a:solidFill>
                  <a:schemeClr val="bg1"/>
                </a:solidFill>
              </a:rPr>
              <a:t> </a:t>
            </a:r>
            <a:r>
              <a:rPr sz="2400" b="1" spc="-5" dirty="0">
                <a:solidFill>
                  <a:schemeClr val="bg1"/>
                </a:solidFill>
              </a:rPr>
              <a:t>residential</a:t>
            </a:r>
            <a:r>
              <a:rPr sz="2400" b="1" spc="-25" dirty="0">
                <a:solidFill>
                  <a:schemeClr val="bg1"/>
                </a:solidFill>
              </a:rPr>
              <a:t> </a:t>
            </a:r>
            <a:r>
              <a:rPr sz="2400" b="1" spc="-5" dirty="0">
                <a:solidFill>
                  <a:schemeClr val="bg1"/>
                </a:solidFill>
              </a:rPr>
              <a:t>area </a:t>
            </a:r>
            <a:r>
              <a:rPr sz="2400" b="1" dirty="0">
                <a:solidFill>
                  <a:schemeClr val="bg1"/>
                </a:solidFill>
              </a:rPr>
              <a:t>clean</a:t>
            </a:r>
          </a:p>
        </p:txBody>
      </p:sp>
      <p:sp>
        <p:nvSpPr>
          <p:cNvPr id="9" name="object 9"/>
          <p:cNvSpPr txBox="1"/>
          <p:nvPr/>
        </p:nvSpPr>
        <p:spPr>
          <a:xfrm>
            <a:off x="9067100" y="2281555"/>
            <a:ext cx="2666365" cy="574040"/>
          </a:xfrm>
          <a:prstGeom prst="rect">
            <a:avLst/>
          </a:prstGeom>
        </p:spPr>
        <p:txBody>
          <a:bodyPr vert="horz" wrap="square" lIns="0" tIns="12700" rIns="0" bIns="0" rtlCol="0">
            <a:spAutoFit/>
          </a:bodyPr>
          <a:lstStyle/>
          <a:p>
            <a:pPr marL="457200" marR="5080" indent="-445134">
              <a:lnSpc>
                <a:spcPct val="100000"/>
              </a:lnSpc>
              <a:spcBef>
                <a:spcPts val="100"/>
              </a:spcBef>
            </a:pPr>
            <a:r>
              <a:rPr sz="1800" b="1" spc="-5" dirty="0">
                <a:latin typeface="Arial"/>
                <a:cs typeface="Arial"/>
              </a:rPr>
              <a:t>Clean</a:t>
            </a:r>
            <a:r>
              <a:rPr sz="1800" b="1" spc="-15" dirty="0">
                <a:latin typeface="Arial"/>
                <a:cs typeface="Arial"/>
              </a:rPr>
              <a:t> </a:t>
            </a:r>
            <a:r>
              <a:rPr sz="1800" b="1" spc="-5" dirty="0">
                <a:latin typeface="Arial"/>
                <a:cs typeface="Arial"/>
              </a:rPr>
              <a:t>(Back</a:t>
            </a:r>
            <a:r>
              <a:rPr sz="1800" b="1" spc="-10" dirty="0">
                <a:latin typeface="Arial"/>
                <a:cs typeface="Arial"/>
              </a:rPr>
              <a:t> </a:t>
            </a:r>
            <a:r>
              <a:rPr sz="1800" b="1" dirty="0">
                <a:latin typeface="Arial"/>
                <a:cs typeface="Arial"/>
              </a:rPr>
              <a:t>lanes</a:t>
            </a:r>
            <a:r>
              <a:rPr sz="1800" b="1" spc="-25" dirty="0">
                <a:latin typeface="Arial"/>
                <a:cs typeface="Arial"/>
              </a:rPr>
              <a:t> </a:t>
            </a:r>
            <a:r>
              <a:rPr sz="1800" b="1" dirty="0">
                <a:latin typeface="Arial"/>
                <a:cs typeface="Arial"/>
              </a:rPr>
              <a:t>of</a:t>
            </a:r>
            <a:r>
              <a:rPr sz="1800" b="1" spc="-25" dirty="0">
                <a:latin typeface="Arial"/>
                <a:cs typeface="Arial"/>
              </a:rPr>
              <a:t> </a:t>
            </a:r>
            <a:r>
              <a:rPr sz="1800" b="1" dirty="0">
                <a:latin typeface="Arial"/>
                <a:cs typeface="Arial"/>
              </a:rPr>
              <a:t>the </a:t>
            </a:r>
            <a:r>
              <a:rPr sz="1800" b="1" spc="-490" dirty="0">
                <a:latin typeface="Arial"/>
                <a:cs typeface="Arial"/>
              </a:rPr>
              <a:t> </a:t>
            </a:r>
            <a:r>
              <a:rPr sz="1800" b="1" spc="-5" dirty="0">
                <a:latin typeface="Arial"/>
                <a:cs typeface="Arial"/>
              </a:rPr>
              <a:t>residential</a:t>
            </a:r>
            <a:r>
              <a:rPr sz="1800" b="1" spc="-10" dirty="0">
                <a:latin typeface="Arial"/>
                <a:cs typeface="Arial"/>
              </a:rPr>
              <a:t> </a:t>
            </a:r>
            <a:r>
              <a:rPr sz="1800" b="1" spc="-5" dirty="0">
                <a:latin typeface="Arial"/>
                <a:cs typeface="Arial"/>
              </a:rPr>
              <a:t>area)</a:t>
            </a:r>
            <a:endParaRPr sz="1800" dirty="0">
              <a:latin typeface="Arial"/>
              <a:cs typeface="Arial"/>
            </a:endParaRPr>
          </a:p>
        </p:txBody>
      </p:sp>
      <p:sp>
        <p:nvSpPr>
          <p:cNvPr id="10" name="object 10"/>
          <p:cNvSpPr txBox="1"/>
          <p:nvPr/>
        </p:nvSpPr>
        <p:spPr>
          <a:xfrm>
            <a:off x="9831150" y="4665472"/>
            <a:ext cx="1638300" cy="574040"/>
          </a:xfrm>
          <a:prstGeom prst="rect">
            <a:avLst/>
          </a:prstGeom>
        </p:spPr>
        <p:txBody>
          <a:bodyPr vert="horz" wrap="square" lIns="0" tIns="12700" rIns="0" bIns="0" rtlCol="0">
            <a:spAutoFit/>
          </a:bodyPr>
          <a:lstStyle/>
          <a:p>
            <a:pPr marL="527685" marR="5080" indent="-515620">
              <a:lnSpc>
                <a:spcPct val="100000"/>
              </a:lnSpc>
              <a:spcBef>
                <a:spcPts val="100"/>
              </a:spcBef>
            </a:pPr>
            <a:r>
              <a:rPr sz="1800" b="1" spc="-5" dirty="0">
                <a:latin typeface="Arial"/>
                <a:cs typeface="Arial"/>
              </a:rPr>
              <a:t>Back</a:t>
            </a:r>
            <a:r>
              <a:rPr sz="1800" b="1" spc="-40" dirty="0">
                <a:latin typeface="Arial"/>
                <a:cs typeface="Arial"/>
              </a:rPr>
              <a:t> </a:t>
            </a:r>
            <a:r>
              <a:rPr sz="1800" b="1" dirty="0">
                <a:latin typeface="Arial"/>
                <a:cs typeface="Arial"/>
              </a:rPr>
              <a:t>lanes</a:t>
            </a:r>
            <a:r>
              <a:rPr sz="1800" b="1" spc="-50" dirty="0">
                <a:latin typeface="Arial"/>
                <a:cs typeface="Arial"/>
              </a:rPr>
              <a:t> </a:t>
            </a:r>
            <a:r>
              <a:rPr sz="1800" b="1" dirty="0">
                <a:latin typeface="Arial"/>
                <a:cs typeface="Arial"/>
              </a:rPr>
              <a:t>not </a:t>
            </a:r>
            <a:r>
              <a:rPr sz="1800" b="1" spc="-484" dirty="0">
                <a:latin typeface="Arial"/>
                <a:cs typeface="Arial"/>
              </a:rPr>
              <a:t> </a:t>
            </a:r>
            <a:r>
              <a:rPr sz="1800" b="1" spc="-5" dirty="0">
                <a:latin typeface="Arial"/>
                <a:cs typeface="Arial"/>
              </a:rPr>
              <a:t>clean</a:t>
            </a:r>
            <a:endParaRPr sz="1800" dirty="0">
              <a:latin typeface="Arial"/>
              <a:cs typeface="Arial"/>
            </a:endParaRPr>
          </a:p>
        </p:txBody>
      </p:sp>
      <p:pic>
        <p:nvPicPr>
          <p:cNvPr id="11" name="object 11"/>
          <p:cNvPicPr/>
          <p:nvPr/>
        </p:nvPicPr>
        <p:blipFill>
          <a:blip r:embed="rId5" cstate="print"/>
          <a:stretch>
            <a:fillRect/>
          </a:stretch>
        </p:blipFill>
        <p:spPr>
          <a:xfrm>
            <a:off x="217931" y="1347216"/>
            <a:ext cx="4221480" cy="2537460"/>
          </a:xfrm>
          <a:prstGeom prst="rect">
            <a:avLst/>
          </a:prstGeom>
        </p:spPr>
      </p:pic>
      <p:sp>
        <p:nvSpPr>
          <p:cNvPr id="13" name="object 13"/>
          <p:cNvSpPr/>
          <p:nvPr/>
        </p:nvSpPr>
        <p:spPr>
          <a:xfrm>
            <a:off x="8157209" y="2594355"/>
            <a:ext cx="641985" cy="85725"/>
          </a:xfrm>
          <a:custGeom>
            <a:avLst/>
            <a:gdLst/>
            <a:ahLst/>
            <a:cxnLst/>
            <a:rect l="l" t="t" r="r" b="b"/>
            <a:pathLst>
              <a:path w="641984" h="85725">
                <a:moveTo>
                  <a:pt x="85725" y="0"/>
                </a:moveTo>
                <a:lnTo>
                  <a:pt x="0" y="42926"/>
                </a:lnTo>
                <a:lnTo>
                  <a:pt x="85725" y="85725"/>
                </a:lnTo>
                <a:lnTo>
                  <a:pt x="85725" y="57150"/>
                </a:lnTo>
                <a:lnTo>
                  <a:pt x="71374" y="57150"/>
                </a:lnTo>
                <a:lnTo>
                  <a:pt x="71374" y="28575"/>
                </a:lnTo>
                <a:lnTo>
                  <a:pt x="85725" y="28575"/>
                </a:lnTo>
                <a:lnTo>
                  <a:pt x="85725" y="0"/>
                </a:lnTo>
                <a:close/>
              </a:path>
              <a:path w="641984" h="85725">
                <a:moveTo>
                  <a:pt x="85725" y="28575"/>
                </a:moveTo>
                <a:lnTo>
                  <a:pt x="71374" y="28575"/>
                </a:lnTo>
                <a:lnTo>
                  <a:pt x="71374" y="57150"/>
                </a:lnTo>
                <a:lnTo>
                  <a:pt x="85725" y="57150"/>
                </a:lnTo>
                <a:lnTo>
                  <a:pt x="85725" y="28575"/>
                </a:lnTo>
                <a:close/>
              </a:path>
              <a:path w="641984" h="85725">
                <a:moveTo>
                  <a:pt x="641731" y="28575"/>
                </a:moveTo>
                <a:lnTo>
                  <a:pt x="85725" y="28575"/>
                </a:lnTo>
                <a:lnTo>
                  <a:pt x="85725" y="57150"/>
                </a:lnTo>
                <a:lnTo>
                  <a:pt x="641731" y="57150"/>
                </a:lnTo>
                <a:lnTo>
                  <a:pt x="641731" y="28575"/>
                </a:lnTo>
                <a:close/>
              </a:path>
            </a:pathLst>
          </a:custGeom>
          <a:solidFill>
            <a:srgbClr val="2E469C"/>
          </a:solidFill>
        </p:spPr>
        <p:txBody>
          <a:bodyPr wrap="square" lIns="0" tIns="0" rIns="0" bIns="0" rtlCol="0"/>
          <a:lstStyle/>
          <a:p>
            <a:endParaRPr/>
          </a:p>
        </p:txBody>
      </p:sp>
      <p:sp>
        <p:nvSpPr>
          <p:cNvPr id="14" name="object 14"/>
          <p:cNvSpPr/>
          <p:nvPr/>
        </p:nvSpPr>
        <p:spPr>
          <a:xfrm>
            <a:off x="0" y="3933444"/>
            <a:ext cx="12192000" cy="66675"/>
          </a:xfrm>
          <a:custGeom>
            <a:avLst/>
            <a:gdLst/>
            <a:ahLst/>
            <a:cxnLst/>
            <a:rect l="l" t="t" r="r" b="b"/>
            <a:pathLst>
              <a:path w="12192000" h="66675">
                <a:moveTo>
                  <a:pt x="0" y="66420"/>
                </a:moveTo>
                <a:lnTo>
                  <a:pt x="12192000" y="0"/>
                </a:lnTo>
              </a:path>
            </a:pathLst>
          </a:custGeom>
          <a:ln w="6350">
            <a:solidFill>
              <a:srgbClr val="2E469C"/>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4576571" y="1347216"/>
            <a:ext cx="4221480" cy="2551175"/>
          </a:xfrm>
          <a:prstGeom prst="rect">
            <a:avLst/>
          </a:prstGeom>
        </p:spPr>
      </p:pic>
      <p:grpSp>
        <p:nvGrpSpPr>
          <p:cNvPr id="17" name="object 17"/>
          <p:cNvGrpSpPr/>
          <p:nvPr/>
        </p:nvGrpSpPr>
        <p:grpSpPr>
          <a:xfrm>
            <a:off x="25653" y="4130040"/>
            <a:ext cx="4413885" cy="2265045"/>
            <a:chOff x="25653" y="4130040"/>
            <a:chExt cx="4413885" cy="2265045"/>
          </a:xfrm>
        </p:grpSpPr>
        <p:pic>
          <p:nvPicPr>
            <p:cNvPr id="18" name="object 18"/>
            <p:cNvPicPr/>
            <p:nvPr/>
          </p:nvPicPr>
          <p:blipFill>
            <a:blip r:embed="rId7" cstate="print"/>
            <a:stretch>
              <a:fillRect/>
            </a:stretch>
          </p:blipFill>
          <p:spPr>
            <a:xfrm>
              <a:off x="217932" y="4130040"/>
              <a:ext cx="4221480" cy="2218944"/>
            </a:xfrm>
            <a:prstGeom prst="rect">
              <a:avLst/>
            </a:prstGeom>
          </p:spPr>
        </p:pic>
        <p:sp>
          <p:nvSpPr>
            <p:cNvPr id="19" name="object 19"/>
            <p:cNvSpPr/>
            <p:nvPr/>
          </p:nvSpPr>
          <p:spPr>
            <a:xfrm>
              <a:off x="32003" y="5077968"/>
              <a:ext cx="4030979" cy="1310640"/>
            </a:xfrm>
            <a:custGeom>
              <a:avLst/>
              <a:gdLst/>
              <a:ahLst/>
              <a:cxnLst/>
              <a:rect l="l" t="t" r="r" b="b"/>
              <a:pathLst>
                <a:path w="4030979" h="1310639">
                  <a:moveTo>
                    <a:pt x="0" y="733043"/>
                  </a:moveTo>
                  <a:lnTo>
                    <a:pt x="12833" y="691340"/>
                  </a:lnTo>
                  <a:lnTo>
                    <a:pt x="49742" y="652279"/>
                  </a:lnTo>
                  <a:lnTo>
                    <a:pt x="108340" y="616596"/>
                  </a:lnTo>
                  <a:lnTo>
                    <a:pt x="145027" y="600250"/>
                  </a:lnTo>
                  <a:lnTo>
                    <a:pt x="186242" y="585026"/>
                  </a:lnTo>
                  <a:lnTo>
                    <a:pt x="231686" y="571013"/>
                  </a:lnTo>
                  <a:lnTo>
                    <a:pt x="281062" y="558305"/>
                  </a:lnTo>
                  <a:lnTo>
                    <a:pt x="334070" y="546993"/>
                  </a:lnTo>
                  <a:lnTo>
                    <a:pt x="390413" y="537169"/>
                  </a:lnTo>
                  <a:lnTo>
                    <a:pt x="449792" y="528925"/>
                  </a:lnTo>
                  <a:lnTo>
                    <a:pt x="511909" y="522353"/>
                  </a:lnTo>
                  <a:lnTo>
                    <a:pt x="576467" y="517544"/>
                  </a:lnTo>
                  <a:lnTo>
                    <a:pt x="643165" y="514592"/>
                  </a:lnTo>
                  <a:lnTo>
                    <a:pt x="711708" y="513587"/>
                  </a:lnTo>
                  <a:lnTo>
                    <a:pt x="780250" y="514592"/>
                  </a:lnTo>
                  <a:lnTo>
                    <a:pt x="846948" y="517544"/>
                  </a:lnTo>
                  <a:lnTo>
                    <a:pt x="911506" y="522353"/>
                  </a:lnTo>
                  <a:lnTo>
                    <a:pt x="973623" y="528925"/>
                  </a:lnTo>
                  <a:lnTo>
                    <a:pt x="1033002" y="537169"/>
                  </a:lnTo>
                  <a:lnTo>
                    <a:pt x="1089345" y="546993"/>
                  </a:lnTo>
                  <a:lnTo>
                    <a:pt x="1142353" y="558305"/>
                  </a:lnTo>
                  <a:lnTo>
                    <a:pt x="1191729" y="571013"/>
                  </a:lnTo>
                  <a:lnTo>
                    <a:pt x="1237173" y="585026"/>
                  </a:lnTo>
                  <a:lnTo>
                    <a:pt x="1278388" y="600250"/>
                  </a:lnTo>
                  <a:lnTo>
                    <a:pt x="1315075" y="616596"/>
                  </a:lnTo>
                  <a:lnTo>
                    <a:pt x="1373673" y="652279"/>
                  </a:lnTo>
                  <a:lnTo>
                    <a:pt x="1410582" y="691340"/>
                  </a:lnTo>
                  <a:lnTo>
                    <a:pt x="1423416" y="733043"/>
                  </a:lnTo>
                  <a:lnTo>
                    <a:pt x="1420157" y="754178"/>
                  </a:lnTo>
                  <a:lnTo>
                    <a:pt x="1394988" y="794649"/>
                  </a:lnTo>
                  <a:lnTo>
                    <a:pt x="1346936" y="832112"/>
                  </a:lnTo>
                  <a:lnTo>
                    <a:pt x="1278388" y="865831"/>
                  </a:lnTo>
                  <a:lnTo>
                    <a:pt x="1237173" y="881056"/>
                  </a:lnTo>
                  <a:lnTo>
                    <a:pt x="1191729" y="895069"/>
                  </a:lnTo>
                  <a:lnTo>
                    <a:pt x="1142353" y="907778"/>
                  </a:lnTo>
                  <a:lnTo>
                    <a:pt x="1089345" y="919091"/>
                  </a:lnTo>
                  <a:lnTo>
                    <a:pt x="1033002" y="928916"/>
                  </a:lnTo>
                  <a:lnTo>
                    <a:pt x="973623" y="937161"/>
                  </a:lnTo>
                  <a:lnTo>
                    <a:pt x="911506" y="943733"/>
                  </a:lnTo>
                  <a:lnTo>
                    <a:pt x="846948" y="948542"/>
                  </a:lnTo>
                  <a:lnTo>
                    <a:pt x="780250" y="951495"/>
                  </a:lnTo>
                  <a:lnTo>
                    <a:pt x="711708" y="952499"/>
                  </a:lnTo>
                  <a:lnTo>
                    <a:pt x="643165" y="951495"/>
                  </a:lnTo>
                  <a:lnTo>
                    <a:pt x="576467" y="948542"/>
                  </a:lnTo>
                  <a:lnTo>
                    <a:pt x="511909" y="943733"/>
                  </a:lnTo>
                  <a:lnTo>
                    <a:pt x="449792" y="937161"/>
                  </a:lnTo>
                  <a:lnTo>
                    <a:pt x="390413" y="928916"/>
                  </a:lnTo>
                  <a:lnTo>
                    <a:pt x="334070" y="919091"/>
                  </a:lnTo>
                  <a:lnTo>
                    <a:pt x="281062" y="907778"/>
                  </a:lnTo>
                  <a:lnTo>
                    <a:pt x="231686" y="895069"/>
                  </a:lnTo>
                  <a:lnTo>
                    <a:pt x="186242" y="881056"/>
                  </a:lnTo>
                  <a:lnTo>
                    <a:pt x="145027" y="865831"/>
                  </a:lnTo>
                  <a:lnTo>
                    <a:pt x="108340" y="849486"/>
                  </a:lnTo>
                  <a:lnTo>
                    <a:pt x="49742" y="813803"/>
                  </a:lnTo>
                  <a:lnTo>
                    <a:pt x="12833" y="774744"/>
                  </a:lnTo>
                  <a:lnTo>
                    <a:pt x="0" y="733043"/>
                  </a:lnTo>
                  <a:close/>
                </a:path>
                <a:path w="4030979" h="1310639">
                  <a:moveTo>
                    <a:pt x="1101852" y="350519"/>
                  </a:moveTo>
                  <a:lnTo>
                    <a:pt x="1105235" y="306559"/>
                  </a:lnTo>
                  <a:lnTo>
                    <a:pt x="1115115" y="264225"/>
                  </a:lnTo>
                  <a:lnTo>
                    <a:pt x="1131085" y="223848"/>
                  </a:lnTo>
                  <a:lnTo>
                    <a:pt x="1152737" y="185755"/>
                  </a:lnTo>
                  <a:lnTo>
                    <a:pt x="1179664" y="150277"/>
                  </a:lnTo>
                  <a:lnTo>
                    <a:pt x="1211461" y="117741"/>
                  </a:lnTo>
                  <a:lnTo>
                    <a:pt x="1247720" y="88476"/>
                  </a:lnTo>
                  <a:lnTo>
                    <a:pt x="1288033" y="62812"/>
                  </a:lnTo>
                  <a:lnTo>
                    <a:pt x="1331996" y="41076"/>
                  </a:lnTo>
                  <a:lnTo>
                    <a:pt x="1379199" y="23598"/>
                  </a:lnTo>
                  <a:lnTo>
                    <a:pt x="1429238" y="10707"/>
                  </a:lnTo>
                  <a:lnTo>
                    <a:pt x="1481704" y="2731"/>
                  </a:lnTo>
                  <a:lnTo>
                    <a:pt x="1536192" y="0"/>
                  </a:lnTo>
                  <a:lnTo>
                    <a:pt x="1590679" y="2731"/>
                  </a:lnTo>
                  <a:lnTo>
                    <a:pt x="1643145" y="10707"/>
                  </a:lnTo>
                  <a:lnTo>
                    <a:pt x="1693184" y="23598"/>
                  </a:lnTo>
                  <a:lnTo>
                    <a:pt x="1740387" y="41076"/>
                  </a:lnTo>
                  <a:lnTo>
                    <a:pt x="1784350" y="62812"/>
                  </a:lnTo>
                  <a:lnTo>
                    <a:pt x="1824663" y="88476"/>
                  </a:lnTo>
                  <a:lnTo>
                    <a:pt x="1860922" y="117741"/>
                  </a:lnTo>
                  <a:lnTo>
                    <a:pt x="1892719" y="150277"/>
                  </a:lnTo>
                  <a:lnTo>
                    <a:pt x="1919646" y="185755"/>
                  </a:lnTo>
                  <a:lnTo>
                    <a:pt x="1941298" y="223848"/>
                  </a:lnTo>
                  <a:lnTo>
                    <a:pt x="1957268" y="264225"/>
                  </a:lnTo>
                  <a:lnTo>
                    <a:pt x="1967148" y="306559"/>
                  </a:lnTo>
                  <a:lnTo>
                    <a:pt x="1970532" y="350519"/>
                  </a:lnTo>
                  <a:lnTo>
                    <a:pt x="1967148" y="394488"/>
                  </a:lnTo>
                  <a:lnTo>
                    <a:pt x="1957268" y="436826"/>
                  </a:lnTo>
                  <a:lnTo>
                    <a:pt x="1941298" y="477207"/>
                  </a:lnTo>
                  <a:lnTo>
                    <a:pt x="1919646" y="515300"/>
                  </a:lnTo>
                  <a:lnTo>
                    <a:pt x="1892719" y="550779"/>
                  </a:lnTo>
                  <a:lnTo>
                    <a:pt x="1860922" y="583313"/>
                  </a:lnTo>
                  <a:lnTo>
                    <a:pt x="1824663" y="612576"/>
                  </a:lnTo>
                  <a:lnTo>
                    <a:pt x="1784350" y="638238"/>
                  </a:lnTo>
                  <a:lnTo>
                    <a:pt x="1740387" y="659970"/>
                  </a:lnTo>
                  <a:lnTo>
                    <a:pt x="1693184" y="677445"/>
                  </a:lnTo>
                  <a:lnTo>
                    <a:pt x="1643145" y="690334"/>
                  </a:lnTo>
                  <a:lnTo>
                    <a:pt x="1590679" y="698308"/>
                  </a:lnTo>
                  <a:lnTo>
                    <a:pt x="1536192" y="701039"/>
                  </a:lnTo>
                  <a:lnTo>
                    <a:pt x="1481704" y="698308"/>
                  </a:lnTo>
                  <a:lnTo>
                    <a:pt x="1429238" y="690334"/>
                  </a:lnTo>
                  <a:lnTo>
                    <a:pt x="1379199" y="677445"/>
                  </a:lnTo>
                  <a:lnTo>
                    <a:pt x="1331996" y="659970"/>
                  </a:lnTo>
                  <a:lnTo>
                    <a:pt x="1288033" y="638238"/>
                  </a:lnTo>
                  <a:lnTo>
                    <a:pt x="1247720" y="612576"/>
                  </a:lnTo>
                  <a:lnTo>
                    <a:pt x="1211461" y="583313"/>
                  </a:lnTo>
                  <a:lnTo>
                    <a:pt x="1179664" y="550779"/>
                  </a:lnTo>
                  <a:lnTo>
                    <a:pt x="1152737" y="515300"/>
                  </a:lnTo>
                  <a:lnTo>
                    <a:pt x="1131085" y="477207"/>
                  </a:lnTo>
                  <a:lnTo>
                    <a:pt x="1115115" y="436826"/>
                  </a:lnTo>
                  <a:lnTo>
                    <a:pt x="1105235" y="394488"/>
                  </a:lnTo>
                  <a:lnTo>
                    <a:pt x="1101852" y="350519"/>
                  </a:lnTo>
                  <a:close/>
                </a:path>
                <a:path w="4030979" h="1310639">
                  <a:moveTo>
                    <a:pt x="2339340" y="745997"/>
                  </a:moveTo>
                  <a:lnTo>
                    <a:pt x="2341291" y="707345"/>
                  </a:lnTo>
                  <a:lnTo>
                    <a:pt x="2347061" y="669391"/>
                  </a:lnTo>
                  <a:lnTo>
                    <a:pt x="2356525" y="632219"/>
                  </a:lnTo>
                  <a:lnTo>
                    <a:pt x="2369555" y="595913"/>
                  </a:lnTo>
                  <a:lnTo>
                    <a:pt x="2386026" y="560558"/>
                  </a:lnTo>
                  <a:lnTo>
                    <a:pt x="2405812" y="526238"/>
                  </a:lnTo>
                  <a:lnTo>
                    <a:pt x="2428787" y="493036"/>
                  </a:lnTo>
                  <a:lnTo>
                    <a:pt x="2454825" y="461038"/>
                  </a:lnTo>
                  <a:lnTo>
                    <a:pt x="2483800" y="430326"/>
                  </a:lnTo>
                  <a:lnTo>
                    <a:pt x="2515585" y="400986"/>
                  </a:lnTo>
                  <a:lnTo>
                    <a:pt x="2550055" y="373102"/>
                  </a:lnTo>
                  <a:lnTo>
                    <a:pt x="2587085" y="346757"/>
                  </a:lnTo>
                  <a:lnTo>
                    <a:pt x="2626547" y="322036"/>
                  </a:lnTo>
                  <a:lnTo>
                    <a:pt x="2668316" y="299023"/>
                  </a:lnTo>
                  <a:lnTo>
                    <a:pt x="2712266" y="277803"/>
                  </a:lnTo>
                  <a:lnTo>
                    <a:pt x="2758270" y="258459"/>
                  </a:lnTo>
                  <a:lnTo>
                    <a:pt x="2806204" y="241075"/>
                  </a:lnTo>
                  <a:lnTo>
                    <a:pt x="2855940" y="225736"/>
                  </a:lnTo>
                  <a:lnTo>
                    <a:pt x="2907353" y="212526"/>
                  </a:lnTo>
                  <a:lnTo>
                    <a:pt x="2960317" y="201529"/>
                  </a:lnTo>
                  <a:lnTo>
                    <a:pt x="3014705" y="192829"/>
                  </a:lnTo>
                  <a:lnTo>
                    <a:pt x="3070393" y="186511"/>
                  </a:lnTo>
                  <a:lnTo>
                    <a:pt x="3127253" y="182658"/>
                  </a:lnTo>
                  <a:lnTo>
                    <a:pt x="3185160" y="181355"/>
                  </a:lnTo>
                  <a:lnTo>
                    <a:pt x="3243066" y="182658"/>
                  </a:lnTo>
                  <a:lnTo>
                    <a:pt x="3299926" y="186511"/>
                  </a:lnTo>
                  <a:lnTo>
                    <a:pt x="3355614" y="192829"/>
                  </a:lnTo>
                  <a:lnTo>
                    <a:pt x="3410002" y="201529"/>
                  </a:lnTo>
                  <a:lnTo>
                    <a:pt x="3462966" y="212526"/>
                  </a:lnTo>
                  <a:lnTo>
                    <a:pt x="3514379" y="225736"/>
                  </a:lnTo>
                  <a:lnTo>
                    <a:pt x="3564115" y="241075"/>
                  </a:lnTo>
                  <a:lnTo>
                    <a:pt x="3612049" y="258459"/>
                  </a:lnTo>
                  <a:lnTo>
                    <a:pt x="3658053" y="277803"/>
                  </a:lnTo>
                  <a:lnTo>
                    <a:pt x="3702003" y="299023"/>
                  </a:lnTo>
                  <a:lnTo>
                    <a:pt x="3743772" y="322036"/>
                  </a:lnTo>
                  <a:lnTo>
                    <a:pt x="3783234" y="346757"/>
                  </a:lnTo>
                  <a:lnTo>
                    <a:pt x="3820264" y="373102"/>
                  </a:lnTo>
                  <a:lnTo>
                    <a:pt x="3854734" y="400986"/>
                  </a:lnTo>
                  <a:lnTo>
                    <a:pt x="3886519" y="430326"/>
                  </a:lnTo>
                  <a:lnTo>
                    <a:pt x="3915494" y="461038"/>
                  </a:lnTo>
                  <a:lnTo>
                    <a:pt x="3941532" y="493036"/>
                  </a:lnTo>
                  <a:lnTo>
                    <a:pt x="3964507" y="526238"/>
                  </a:lnTo>
                  <a:lnTo>
                    <a:pt x="3984293" y="560558"/>
                  </a:lnTo>
                  <a:lnTo>
                    <a:pt x="4000764" y="595913"/>
                  </a:lnTo>
                  <a:lnTo>
                    <a:pt x="4013794" y="632219"/>
                  </a:lnTo>
                  <a:lnTo>
                    <a:pt x="4023258" y="669391"/>
                  </a:lnTo>
                  <a:lnTo>
                    <a:pt x="4029028" y="707345"/>
                  </a:lnTo>
                  <a:lnTo>
                    <a:pt x="4030980" y="745997"/>
                  </a:lnTo>
                  <a:lnTo>
                    <a:pt x="4029028" y="784657"/>
                  </a:lnTo>
                  <a:lnTo>
                    <a:pt x="4023258" y="822617"/>
                  </a:lnTo>
                  <a:lnTo>
                    <a:pt x="4013794" y="859794"/>
                  </a:lnTo>
                  <a:lnTo>
                    <a:pt x="4000764" y="896104"/>
                  </a:lnTo>
                  <a:lnTo>
                    <a:pt x="3984293" y="931462"/>
                  </a:lnTo>
                  <a:lnTo>
                    <a:pt x="3964507" y="965784"/>
                  </a:lnTo>
                  <a:lnTo>
                    <a:pt x="3941532" y="998987"/>
                  </a:lnTo>
                  <a:lnTo>
                    <a:pt x="3915494" y="1030985"/>
                  </a:lnTo>
                  <a:lnTo>
                    <a:pt x="3886519" y="1061697"/>
                  </a:lnTo>
                  <a:lnTo>
                    <a:pt x="3854734" y="1091036"/>
                  </a:lnTo>
                  <a:lnTo>
                    <a:pt x="3820264" y="1118919"/>
                  </a:lnTo>
                  <a:lnTo>
                    <a:pt x="3783234" y="1145262"/>
                  </a:lnTo>
                  <a:lnTo>
                    <a:pt x="3743772" y="1169980"/>
                  </a:lnTo>
                  <a:lnTo>
                    <a:pt x="3702003" y="1192991"/>
                  </a:lnTo>
                  <a:lnTo>
                    <a:pt x="3658053" y="1214209"/>
                  </a:lnTo>
                  <a:lnTo>
                    <a:pt x="3612049" y="1233550"/>
                  </a:lnTo>
                  <a:lnTo>
                    <a:pt x="3564115" y="1250932"/>
                  </a:lnTo>
                  <a:lnTo>
                    <a:pt x="3514379" y="1266268"/>
                  </a:lnTo>
                  <a:lnTo>
                    <a:pt x="3462966" y="1279476"/>
                  </a:lnTo>
                  <a:lnTo>
                    <a:pt x="3410002" y="1290470"/>
                  </a:lnTo>
                  <a:lnTo>
                    <a:pt x="3355614" y="1299168"/>
                  </a:lnTo>
                  <a:lnTo>
                    <a:pt x="3299926" y="1305485"/>
                  </a:lnTo>
                  <a:lnTo>
                    <a:pt x="3243066" y="1309337"/>
                  </a:lnTo>
                  <a:lnTo>
                    <a:pt x="3185160" y="1310639"/>
                  </a:lnTo>
                  <a:lnTo>
                    <a:pt x="3127253" y="1309337"/>
                  </a:lnTo>
                  <a:lnTo>
                    <a:pt x="3070393" y="1305485"/>
                  </a:lnTo>
                  <a:lnTo>
                    <a:pt x="3014705" y="1299168"/>
                  </a:lnTo>
                  <a:lnTo>
                    <a:pt x="2960317" y="1290470"/>
                  </a:lnTo>
                  <a:lnTo>
                    <a:pt x="2907353" y="1279476"/>
                  </a:lnTo>
                  <a:lnTo>
                    <a:pt x="2855940" y="1266268"/>
                  </a:lnTo>
                  <a:lnTo>
                    <a:pt x="2806204" y="1250932"/>
                  </a:lnTo>
                  <a:lnTo>
                    <a:pt x="2758270" y="1233550"/>
                  </a:lnTo>
                  <a:lnTo>
                    <a:pt x="2712266" y="1214209"/>
                  </a:lnTo>
                  <a:lnTo>
                    <a:pt x="2668316" y="1192991"/>
                  </a:lnTo>
                  <a:lnTo>
                    <a:pt x="2626547" y="1169980"/>
                  </a:lnTo>
                  <a:lnTo>
                    <a:pt x="2587085" y="1145262"/>
                  </a:lnTo>
                  <a:lnTo>
                    <a:pt x="2550055" y="1118919"/>
                  </a:lnTo>
                  <a:lnTo>
                    <a:pt x="2515585" y="1091036"/>
                  </a:lnTo>
                  <a:lnTo>
                    <a:pt x="2483800" y="1061697"/>
                  </a:lnTo>
                  <a:lnTo>
                    <a:pt x="2454825" y="1030985"/>
                  </a:lnTo>
                  <a:lnTo>
                    <a:pt x="2428787" y="998987"/>
                  </a:lnTo>
                  <a:lnTo>
                    <a:pt x="2405812" y="965784"/>
                  </a:lnTo>
                  <a:lnTo>
                    <a:pt x="2386026" y="931462"/>
                  </a:lnTo>
                  <a:lnTo>
                    <a:pt x="2369555" y="896104"/>
                  </a:lnTo>
                  <a:lnTo>
                    <a:pt x="2356525" y="859794"/>
                  </a:lnTo>
                  <a:lnTo>
                    <a:pt x="2347061" y="822617"/>
                  </a:lnTo>
                  <a:lnTo>
                    <a:pt x="2341291" y="784657"/>
                  </a:lnTo>
                  <a:lnTo>
                    <a:pt x="2339340" y="745997"/>
                  </a:lnTo>
                  <a:close/>
                </a:path>
              </a:pathLst>
            </a:custGeom>
            <a:ln w="12700">
              <a:solidFill>
                <a:srgbClr val="FF0000"/>
              </a:solidFill>
            </a:ln>
          </p:spPr>
          <p:txBody>
            <a:bodyPr wrap="square" lIns="0" tIns="0" rIns="0" bIns="0" rtlCol="0"/>
            <a:lstStyle/>
            <a:p>
              <a:endParaRPr/>
            </a:p>
          </p:txBody>
        </p:sp>
      </p:grpSp>
      <p:grpSp>
        <p:nvGrpSpPr>
          <p:cNvPr id="20" name="object 20"/>
          <p:cNvGrpSpPr/>
          <p:nvPr/>
        </p:nvGrpSpPr>
        <p:grpSpPr>
          <a:xfrm>
            <a:off x="4576571" y="4120896"/>
            <a:ext cx="4688205" cy="2268220"/>
            <a:chOff x="4576571" y="4120896"/>
            <a:chExt cx="4688205" cy="2268220"/>
          </a:xfrm>
        </p:grpSpPr>
        <p:pic>
          <p:nvPicPr>
            <p:cNvPr id="21" name="object 21"/>
            <p:cNvPicPr/>
            <p:nvPr/>
          </p:nvPicPr>
          <p:blipFill>
            <a:blip r:embed="rId8" cstate="print"/>
            <a:stretch>
              <a:fillRect/>
            </a:stretch>
          </p:blipFill>
          <p:spPr>
            <a:xfrm>
              <a:off x="4576571" y="4120896"/>
              <a:ext cx="4687824" cy="2267712"/>
            </a:xfrm>
            <a:prstGeom prst="rect">
              <a:avLst/>
            </a:prstGeom>
          </p:spPr>
        </p:pic>
        <p:sp>
          <p:nvSpPr>
            <p:cNvPr id="22" name="object 22"/>
            <p:cNvSpPr/>
            <p:nvPr/>
          </p:nvSpPr>
          <p:spPr>
            <a:xfrm>
              <a:off x="7018176" y="5307361"/>
              <a:ext cx="1443355" cy="993140"/>
            </a:xfrm>
            <a:custGeom>
              <a:avLst/>
              <a:gdLst/>
              <a:ahLst/>
              <a:cxnLst/>
              <a:rect l="l" t="t" r="r" b="b"/>
              <a:pathLst>
                <a:path w="1443354" h="993139">
                  <a:moveTo>
                    <a:pt x="16480" y="70072"/>
                  </a:moveTo>
                  <a:lnTo>
                    <a:pt x="50693" y="34401"/>
                  </a:lnTo>
                  <a:lnTo>
                    <a:pt x="101100" y="11427"/>
                  </a:lnTo>
                  <a:lnTo>
                    <a:pt x="165934" y="797"/>
                  </a:lnTo>
                  <a:lnTo>
                    <a:pt x="203210" y="0"/>
                  </a:lnTo>
                  <a:lnTo>
                    <a:pt x="243430" y="2154"/>
                  </a:lnTo>
                  <a:lnTo>
                    <a:pt x="286374" y="7218"/>
                  </a:lnTo>
                  <a:lnTo>
                    <a:pt x="331821" y="15145"/>
                  </a:lnTo>
                  <a:lnTo>
                    <a:pt x="379550" y="25891"/>
                  </a:lnTo>
                  <a:lnTo>
                    <a:pt x="429341" y="39412"/>
                  </a:lnTo>
                  <a:lnTo>
                    <a:pt x="480972" y="55664"/>
                  </a:lnTo>
                  <a:lnTo>
                    <a:pt x="534223" y="74602"/>
                  </a:lnTo>
                  <a:lnTo>
                    <a:pt x="588873" y="96182"/>
                  </a:lnTo>
                  <a:lnTo>
                    <a:pt x="644701" y="120360"/>
                  </a:lnTo>
                  <a:lnTo>
                    <a:pt x="701487" y="147091"/>
                  </a:lnTo>
                  <a:lnTo>
                    <a:pt x="759010" y="176330"/>
                  </a:lnTo>
                  <a:lnTo>
                    <a:pt x="817048" y="208034"/>
                  </a:lnTo>
                  <a:lnTo>
                    <a:pt x="875381" y="242157"/>
                  </a:lnTo>
                  <a:lnTo>
                    <a:pt x="932677" y="277970"/>
                  </a:lnTo>
                  <a:lnTo>
                    <a:pt x="987694" y="314648"/>
                  </a:lnTo>
                  <a:lnTo>
                    <a:pt x="1040289" y="352015"/>
                  </a:lnTo>
                  <a:lnTo>
                    <a:pt x="1090321" y="389896"/>
                  </a:lnTo>
                  <a:lnTo>
                    <a:pt x="1137648" y="428116"/>
                  </a:lnTo>
                  <a:lnTo>
                    <a:pt x="1182128" y="466500"/>
                  </a:lnTo>
                  <a:lnTo>
                    <a:pt x="1223619" y="504872"/>
                  </a:lnTo>
                  <a:lnTo>
                    <a:pt x="1261979" y="543058"/>
                  </a:lnTo>
                  <a:lnTo>
                    <a:pt x="1297067" y="580881"/>
                  </a:lnTo>
                  <a:lnTo>
                    <a:pt x="1328739" y="618168"/>
                  </a:lnTo>
                  <a:lnTo>
                    <a:pt x="1356855" y="654742"/>
                  </a:lnTo>
                  <a:lnTo>
                    <a:pt x="1381273" y="690428"/>
                  </a:lnTo>
                  <a:lnTo>
                    <a:pt x="1401850" y="725052"/>
                  </a:lnTo>
                  <a:lnTo>
                    <a:pt x="1430915" y="790409"/>
                  </a:lnTo>
                  <a:lnTo>
                    <a:pt x="1442915" y="849414"/>
                  </a:lnTo>
                  <a:lnTo>
                    <a:pt x="1442161" y="876095"/>
                  </a:lnTo>
                  <a:lnTo>
                    <a:pt x="1426434" y="922941"/>
                  </a:lnTo>
                  <a:lnTo>
                    <a:pt x="1392252" y="958621"/>
                  </a:lnTo>
                  <a:lnTo>
                    <a:pt x="1341863" y="981605"/>
                  </a:lnTo>
                  <a:lnTo>
                    <a:pt x="1277036" y="992248"/>
                  </a:lnTo>
                  <a:lnTo>
                    <a:pt x="1239761" y="993051"/>
                  </a:lnTo>
                  <a:lnTo>
                    <a:pt x="1199539" y="990902"/>
                  </a:lnTo>
                  <a:lnTo>
                    <a:pt x="1156592" y="985845"/>
                  </a:lnTo>
                  <a:lnTo>
                    <a:pt x="1111141" y="977924"/>
                  </a:lnTo>
                  <a:lnTo>
                    <a:pt x="1063406" y="967182"/>
                  </a:lnTo>
                  <a:lnTo>
                    <a:pt x="1013610" y="953665"/>
                  </a:lnTo>
                  <a:lnTo>
                    <a:pt x="961973" y="937417"/>
                  </a:lnTo>
                  <a:lnTo>
                    <a:pt x="908715" y="918482"/>
                  </a:lnTo>
                  <a:lnTo>
                    <a:pt x="854059" y="896903"/>
                  </a:lnTo>
                  <a:lnTo>
                    <a:pt x="798225" y="872727"/>
                  </a:lnTo>
                  <a:lnTo>
                    <a:pt x="741434" y="845995"/>
                  </a:lnTo>
                  <a:lnTo>
                    <a:pt x="683908" y="816754"/>
                  </a:lnTo>
                  <a:lnTo>
                    <a:pt x="625867" y="785047"/>
                  </a:lnTo>
                  <a:lnTo>
                    <a:pt x="567533" y="750919"/>
                  </a:lnTo>
                  <a:lnTo>
                    <a:pt x="510237" y="715104"/>
                  </a:lnTo>
                  <a:lnTo>
                    <a:pt x="455221" y="678426"/>
                  </a:lnTo>
                  <a:lnTo>
                    <a:pt x="402625" y="641058"/>
                  </a:lnTo>
                  <a:lnTo>
                    <a:pt x="352593" y="603177"/>
                  </a:lnTo>
                  <a:lnTo>
                    <a:pt x="305266" y="564957"/>
                  </a:lnTo>
                  <a:lnTo>
                    <a:pt x="260786" y="526574"/>
                  </a:lnTo>
                  <a:lnTo>
                    <a:pt x="219295" y="488202"/>
                  </a:lnTo>
                  <a:lnTo>
                    <a:pt x="180935" y="450016"/>
                  </a:lnTo>
                  <a:lnTo>
                    <a:pt x="145848" y="412192"/>
                  </a:lnTo>
                  <a:lnTo>
                    <a:pt x="114175" y="374905"/>
                  </a:lnTo>
                  <a:lnTo>
                    <a:pt x="86059" y="338330"/>
                  </a:lnTo>
                  <a:lnTo>
                    <a:pt x="61641" y="302642"/>
                  </a:lnTo>
                  <a:lnTo>
                    <a:pt x="41064" y="268015"/>
                  </a:lnTo>
                  <a:lnTo>
                    <a:pt x="11999" y="202649"/>
                  </a:lnTo>
                  <a:lnTo>
                    <a:pt x="0" y="143631"/>
                  </a:lnTo>
                  <a:lnTo>
                    <a:pt x="754" y="116940"/>
                  </a:lnTo>
                  <a:lnTo>
                    <a:pt x="6200" y="92363"/>
                  </a:lnTo>
                  <a:lnTo>
                    <a:pt x="16480" y="70072"/>
                  </a:lnTo>
                  <a:close/>
                </a:path>
              </a:pathLst>
            </a:custGeom>
            <a:ln w="12699">
              <a:solidFill>
                <a:srgbClr val="FF0000"/>
              </a:solidFill>
            </a:ln>
          </p:spPr>
          <p:txBody>
            <a:bodyPr wrap="square" lIns="0" tIns="0" rIns="0" bIns="0" rtlCol="0"/>
            <a:lstStyle/>
            <a:p>
              <a:endParaRPr/>
            </a:p>
          </p:txBody>
        </p:sp>
        <p:sp>
          <p:nvSpPr>
            <p:cNvPr id="23" name="object 23"/>
            <p:cNvSpPr/>
            <p:nvPr/>
          </p:nvSpPr>
          <p:spPr>
            <a:xfrm>
              <a:off x="5090159" y="5568696"/>
              <a:ext cx="868680" cy="780415"/>
            </a:xfrm>
            <a:custGeom>
              <a:avLst/>
              <a:gdLst/>
              <a:ahLst/>
              <a:cxnLst/>
              <a:rect l="l" t="t" r="r" b="b"/>
              <a:pathLst>
                <a:path w="868679" h="780414">
                  <a:moveTo>
                    <a:pt x="0" y="390143"/>
                  </a:moveTo>
                  <a:lnTo>
                    <a:pt x="2921" y="344645"/>
                  </a:lnTo>
                  <a:lnTo>
                    <a:pt x="11469" y="300688"/>
                  </a:lnTo>
                  <a:lnTo>
                    <a:pt x="25318" y="258565"/>
                  </a:lnTo>
                  <a:lnTo>
                    <a:pt x="44142" y="218569"/>
                  </a:lnTo>
                  <a:lnTo>
                    <a:pt x="67615" y="180993"/>
                  </a:lnTo>
                  <a:lnTo>
                    <a:pt x="95412" y="146129"/>
                  </a:lnTo>
                  <a:lnTo>
                    <a:pt x="127206" y="114271"/>
                  </a:lnTo>
                  <a:lnTo>
                    <a:pt x="162672" y="85711"/>
                  </a:lnTo>
                  <a:lnTo>
                    <a:pt x="201484" y="60741"/>
                  </a:lnTo>
                  <a:lnTo>
                    <a:pt x="243317" y="39655"/>
                  </a:lnTo>
                  <a:lnTo>
                    <a:pt x="287845" y="22745"/>
                  </a:lnTo>
                  <a:lnTo>
                    <a:pt x="334742" y="10304"/>
                  </a:lnTo>
                  <a:lnTo>
                    <a:pt x="383682" y="2624"/>
                  </a:lnTo>
                  <a:lnTo>
                    <a:pt x="434339" y="0"/>
                  </a:lnTo>
                  <a:lnTo>
                    <a:pt x="484997" y="2624"/>
                  </a:lnTo>
                  <a:lnTo>
                    <a:pt x="533937" y="10304"/>
                  </a:lnTo>
                  <a:lnTo>
                    <a:pt x="580834" y="22745"/>
                  </a:lnTo>
                  <a:lnTo>
                    <a:pt x="625362" y="39655"/>
                  </a:lnTo>
                  <a:lnTo>
                    <a:pt x="667195" y="60741"/>
                  </a:lnTo>
                  <a:lnTo>
                    <a:pt x="706007" y="85711"/>
                  </a:lnTo>
                  <a:lnTo>
                    <a:pt x="741473" y="114271"/>
                  </a:lnTo>
                  <a:lnTo>
                    <a:pt x="773267" y="146129"/>
                  </a:lnTo>
                  <a:lnTo>
                    <a:pt x="801064" y="180993"/>
                  </a:lnTo>
                  <a:lnTo>
                    <a:pt x="824537" y="218569"/>
                  </a:lnTo>
                  <a:lnTo>
                    <a:pt x="843361" y="258565"/>
                  </a:lnTo>
                  <a:lnTo>
                    <a:pt x="857210" y="300688"/>
                  </a:lnTo>
                  <a:lnTo>
                    <a:pt x="865758" y="344645"/>
                  </a:lnTo>
                  <a:lnTo>
                    <a:pt x="868679" y="390143"/>
                  </a:lnTo>
                  <a:lnTo>
                    <a:pt x="865758" y="435642"/>
                  </a:lnTo>
                  <a:lnTo>
                    <a:pt x="857210" y="479599"/>
                  </a:lnTo>
                  <a:lnTo>
                    <a:pt x="843361" y="521722"/>
                  </a:lnTo>
                  <a:lnTo>
                    <a:pt x="824537" y="561718"/>
                  </a:lnTo>
                  <a:lnTo>
                    <a:pt x="801064" y="599294"/>
                  </a:lnTo>
                  <a:lnTo>
                    <a:pt x="773267" y="634158"/>
                  </a:lnTo>
                  <a:lnTo>
                    <a:pt x="741473" y="666016"/>
                  </a:lnTo>
                  <a:lnTo>
                    <a:pt x="706007" y="694576"/>
                  </a:lnTo>
                  <a:lnTo>
                    <a:pt x="667195" y="719546"/>
                  </a:lnTo>
                  <a:lnTo>
                    <a:pt x="625362" y="740632"/>
                  </a:lnTo>
                  <a:lnTo>
                    <a:pt x="580834" y="757542"/>
                  </a:lnTo>
                  <a:lnTo>
                    <a:pt x="533937" y="769983"/>
                  </a:lnTo>
                  <a:lnTo>
                    <a:pt x="484997" y="777663"/>
                  </a:lnTo>
                  <a:lnTo>
                    <a:pt x="434339" y="780287"/>
                  </a:lnTo>
                  <a:lnTo>
                    <a:pt x="383682" y="777663"/>
                  </a:lnTo>
                  <a:lnTo>
                    <a:pt x="334742" y="769983"/>
                  </a:lnTo>
                  <a:lnTo>
                    <a:pt x="287845" y="757542"/>
                  </a:lnTo>
                  <a:lnTo>
                    <a:pt x="243317" y="740632"/>
                  </a:lnTo>
                  <a:lnTo>
                    <a:pt x="201484" y="719546"/>
                  </a:lnTo>
                  <a:lnTo>
                    <a:pt x="162672" y="694576"/>
                  </a:lnTo>
                  <a:lnTo>
                    <a:pt x="127206" y="666016"/>
                  </a:lnTo>
                  <a:lnTo>
                    <a:pt x="95412" y="634158"/>
                  </a:lnTo>
                  <a:lnTo>
                    <a:pt x="67615" y="599294"/>
                  </a:lnTo>
                  <a:lnTo>
                    <a:pt x="44142" y="561718"/>
                  </a:lnTo>
                  <a:lnTo>
                    <a:pt x="25318" y="521722"/>
                  </a:lnTo>
                  <a:lnTo>
                    <a:pt x="11469" y="479599"/>
                  </a:lnTo>
                  <a:lnTo>
                    <a:pt x="2921" y="435642"/>
                  </a:lnTo>
                  <a:lnTo>
                    <a:pt x="0" y="390143"/>
                  </a:lnTo>
                  <a:close/>
                </a:path>
              </a:pathLst>
            </a:custGeom>
            <a:ln w="12700">
              <a:solidFill>
                <a:srgbClr val="FF0000"/>
              </a:solidFill>
            </a:ln>
          </p:spPr>
          <p:txBody>
            <a:bodyPr wrap="square" lIns="0" tIns="0" rIns="0" bIns="0" rtlCol="0"/>
            <a:lstStyle/>
            <a:p>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0" y="0"/>
            <a:ext cx="12192000" cy="1125220"/>
            <a:chOff x="0" y="0"/>
            <a:chExt cx="12192000" cy="112522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2" y="0"/>
              <a:ext cx="995172" cy="554736"/>
            </a:xfrm>
            <a:prstGeom prst="rect">
              <a:avLst/>
            </a:prstGeom>
          </p:spPr>
        </p:pic>
        <p:pic>
          <p:nvPicPr>
            <p:cNvPr id="6" name="object 6"/>
            <p:cNvPicPr/>
            <p:nvPr/>
          </p:nvPicPr>
          <p:blipFill>
            <a:blip r:embed="rId4" cstate="print"/>
            <a:stretch>
              <a:fillRect/>
            </a:stretch>
          </p:blipFill>
          <p:spPr>
            <a:xfrm>
              <a:off x="59553" y="57838"/>
              <a:ext cx="833752" cy="582241"/>
            </a:xfrm>
            <a:prstGeom prst="rect">
              <a:avLst/>
            </a:prstGeom>
          </p:spPr>
        </p:pic>
        <p:sp>
          <p:nvSpPr>
            <p:cNvPr id="7" name="object 7"/>
            <p:cNvSpPr/>
            <p:nvPr/>
          </p:nvSpPr>
          <p:spPr>
            <a:xfrm>
              <a:off x="0" y="649223"/>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8" name="object 8"/>
          <p:cNvSpPr txBox="1">
            <a:spLocks noGrp="1"/>
          </p:cNvSpPr>
          <p:nvPr>
            <p:ph type="title"/>
          </p:nvPr>
        </p:nvSpPr>
        <p:spPr>
          <a:xfrm>
            <a:off x="4243578" y="683767"/>
            <a:ext cx="370586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chemeClr val="bg1"/>
                </a:solidFill>
              </a:rPr>
              <a:t>Residential</a:t>
            </a:r>
            <a:r>
              <a:rPr sz="2400" b="1" spc="-105" dirty="0">
                <a:solidFill>
                  <a:schemeClr val="bg1"/>
                </a:solidFill>
              </a:rPr>
              <a:t> </a:t>
            </a:r>
            <a:r>
              <a:rPr sz="2400" b="1" spc="-5" dirty="0">
                <a:solidFill>
                  <a:schemeClr val="bg1"/>
                </a:solidFill>
              </a:rPr>
              <a:t>Area</a:t>
            </a:r>
            <a:r>
              <a:rPr sz="2400" b="1" spc="5" dirty="0">
                <a:solidFill>
                  <a:schemeClr val="bg1"/>
                </a:solidFill>
              </a:rPr>
              <a:t> </a:t>
            </a:r>
            <a:r>
              <a:rPr sz="2400" b="1" dirty="0">
                <a:solidFill>
                  <a:schemeClr val="bg1"/>
                </a:solidFill>
              </a:rPr>
              <a:t>Bin</a:t>
            </a:r>
            <a:r>
              <a:rPr sz="2400" b="1" spc="-15" dirty="0">
                <a:solidFill>
                  <a:schemeClr val="bg1"/>
                </a:solidFill>
              </a:rPr>
              <a:t> </a:t>
            </a:r>
            <a:r>
              <a:rPr sz="2400" b="1" spc="-5" dirty="0">
                <a:solidFill>
                  <a:schemeClr val="bg1"/>
                </a:solidFill>
              </a:rPr>
              <a:t>Free</a:t>
            </a:r>
            <a:endParaRPr sz="2400" b="1" dirty="0">
              <a:solidFill>
                <a:schemeClr val="bg1"/>
              </a:solidFill>
            </a:endParaRPr>
          </a:p>
        </p:txBody>
      </p:sp>
      <p:pic>
        <p:nvPicPr>
          <p:cNvPr id="9" name="object 9"/>
          <p:cNvPicPr/>
          <p:nvPr/>
        </p:nvPicPr>
        <p:blipFill>
          <a:blip r:embed="rId5" cstate="print"/>
          <a:stretch>
            <a:fillRect/>
          </a:stretch>
        </p:blipFill>
        <p:spPr>
          <a:xfrm>
            <a:off x="786383" y="1845564"/>
            <a:ext cx="5309616" cy="3951732"/>
          </a:xfrm>
          <a:prstGeom prst="rect">
            <a:avLst/>
          </a:prstGeom>
        </p:spPr>
      </p:pic>
      <p:pic>
        <p:nvPicPr>
          <p:cNvPr id="10" name="object 10"/>
          <p:cNvPicPr/>
          <p:nvPr/>
        </p:nvPicPr>
        <p:blipFill>
          <a:blip r:embed="rId6" cstate="print"/>
          <a:stretch>
            <a:fillRect/>
          </a:stretch>
        </p:blipFill>
        <p:spPr>
          <a:xfrm>
            <a:off x="6600443" y="1845564"/>
            <a:ext cx="5173979" cy="3951732"/>
          </a:xfrm>
          <a:prstGeom prst="rect">
            <a:avLst/>
          </a:prstGeom>
        </p:spPr>
      </p:pic>
      <p:sp>
        <p:nvSpPr>
          <p:cNvPr id="11" name="object 11"/>
          <p:cNvSpPr txBox="1"/>
          <p:nvPr/>
        </p:nvSpPr>
        <p:spPr>
          <a:xfrm>
            <a:off x="2554985" y="1359865"/>
            <a:ext cx="960755" cy="300355"/>
          </a:xfrm>
          <a:prstGeom prst="rect">
            <a:avLst/>
          </a:prstGeom>
        </p:spPr>
        <p:txBody>
          <a:bodyPr vert="horz" wrap="square" lIns="0" tIns="12700" rIns="0" bIns="0" rtlCol="0">
            <a:spAutoFit/>
          </a:bodyPr>
          <a:lstStyle/>
          <a:p>
            <a:pPr marL="12700">
              <a:lnSpc>
                <a:spcPct val="100000"/>
              </a:lnSpc>
              <a:spcBef>
                <a:spcPts val="100"/>
              </a:spcBef>
            </a:pPr>
            <a:r>
              <a:rPr sz="1800" b="1" spc="-145" dirty="0">
                <a:latin typeface="Arial"/>
                <a:cs typeface="Arial"/>
              </a:rPr>
              <a:t>T</a:t>
            </a:r>
            <a:r>
              <a:rPr sz="1800" b="1" spc="35" dirty="0">
                <a:latin typeface="Arial"/>
                <a:cs typeface="Arial"/>
              </a:rPr>
              <a:t>w</a:t>
            </a:r>
            <a:r>
              <a:rPr sz="1800" b="1" dirty="0">
                <a:latin typeface="Arial"/>
                <a:cs typeface="Arial"/>
              </a:rPr>
              <a:t>in</a:t>
            </a:r>
            <a:r>
              <a:rPr sz="1800" b="1" spc="-45" dirty="0">
                <a:latin typeface="Arial"/>
                <a:cs typeface="Arial"/>
              </a:rPr>
              <a:t> </a:t>
            </a:r>
            <a:r>
              <a:rPr sz="1800" b="1" dirty="0">
                <a:latin typeface="Arial"/>
                <a:cs typeface="Arial"/>
              </a:rPr>
              <a:t>Bin</a:t>
            </a:r>
            <a:endParaRPr sz="1800">
              <a:latin typeface="Arial"/>
              <a:cs typeface="Arial"/>
            </a:endParaRPr>
          </a:p>
        </p:txBody>
      </p:sp>
      <p:sp>
        <p:nvSpPr>
          <p:cNvPr id="12" name="object 12"/>
          <p:cNvSpPr txBox="1"/>
          <p:nvPr/>
        </p:nvSpPr>
        <p:spPr>
          <a:xfrm>
            <a:off x="7801736" y="1364107"/>
            <a:ext cx="1280795" cy="256540"/>
          </a:xfrm>
          <a:prstGeom prst="rect">
            <a:avLst/>
          </a:prstGeom>
          <a:noFill/>
        </p:spPr>
        <p:txBody>
          <a:bodyPr vert="horz" wrap="square" lIns="0" tIns="0" rIns="0" bIns="0" rtlCol="0">
            <a:spAutoFit/>
          </a:bodyPr>
          <a:lstStyle/>
          <a:p>
            <a:pPr marL="635">
              <a:lnSpc>
                <a:spcPts val="1970"/>
              </a:lnSpc>
            </a:pPr>
            <a:r>
              <a:rPr sz="1800" b="1" dirty="0">
                <a:latin typeface="Arial"/>
                <a:cs typeface="Arial"/>
              </a:rPr>
              <a:t>Not</a:t>
            </a:r>
            <a:r>
              <a:rPr sz="1800" b="1" spc="-35" dirty="0">
                <a:latin typeface="Arial"/>
                <a:cs typeface="Arial"/>
              </a:rPr>
              <a:t> </a:t>
            </a:r>
            <a:r>
              <a:rPr sz="1800" b="1" dirty="0">
                <a:latin typeface="Arial"/>
                <a:cs typeface="Arial"/>
              </a:rPr>
              <a:t>bin</a:t>
            </a:r>
            <a:r>
              <a:rPr sz="1800" b="1" spc="-50" dirty="0">
                <a:latin typeface="Arial"/>
                <a:cs typeface="Arial"/>
              </a:rPr>
              <a:t> </a:t>
            </a:r>
            <a:r>
              <a:rPr sz="1800" b="1" spc="-5" dirty="0">
                <a:latin typeface="Arial"/>
                <a:cs typeface="Arial"/>
              </a:rPr>
              <a:t>free</a:t>
            </a:r>
            <a:endParaRPr sz="1800" dirty="0">
              <a:latin typeface="Arial"/>
              <a:cs typeface="Arial"/>
            </a:endParaRPr>
          </a:p>
        </p:txBody>
      </p:sp>
      <p:sp>
        <p:nvSpPr>
          <p:cNvPr id="13" name="object 13"/>
          <p:cNvSpPr/>
          <p:nvPr/>
        </p:nvSpPr>
        <p:spPr>
          <a:xfrm>
            <a:off x="6312408" y="1124711"/>
            <a:ext cx="0" cy="5085080"/>
          </a:xfrm>
          <a:custGeom>
            <a:avLst/>
            <a:gdLst/>
            <a:ahLst/>
            <a:cxnLst/>
            <a:rect l="l" t="t" r="r" b="b"/>
            <a:pathLst>
              <a:path h="5085080">
                <a:moveTo>
                  <a:pt x="0" y="5084762"/>
                </a:moveTo>
                <a:lnTo>
                  <a:pt x="0" y="0"/>
                </a:lnTo>
              </a:path>
            </a:pathLst>
          </a:custGeom>
          <a:ln w="6350">
            <a:solidFill>
              <a:srgbClr val="2E469C"/>
            </a:solidFill>
          </a:ln>
        </p:spPr>
        <p:txBody>
          <a:bodyPr wrap="square" lIns="0" tIns="0" rIns="0" bIns="0" rtlCol="0"/>
          <a:lstStyle/>
          <a:p>
            <a:endParaRPr/>
          </a:p>
        </p:txBody>
      </p:sp>
      <p:sp>
        <p:nvSpPr>
          <p:cNvPr id="16" name="object 11">
            <a:extLst>
              <a:ext uri="{FF2B5EF4-FFF2-40B4-BE49-F238E27FC236}">
                <a16:creationId xmlns:a16="http://schemas.microsoft.com/office/drawing/2014/main" id="{9AB813AD-EBE9-2BFD-F0CA-7F68661297C2}"/>
              </a:ext>
            </a:extLst>
          </p:cNvPr>
          <p:cNvSpPr txBox="1"/>
          <p:nvPr/>
        </p:nvSpPr>
        <p:spPr>
          <a:xfrm>
            <a:off x="940741" y="5929702"/>
            <a:ext cx="5173979" cy="289823"/>
          </a:xfrm>
          <a:prstGeom prst="rect">
            <a:avLst/>
          </a:prstGeom>
        </p:spPr>
        <p:txBody>
          <a:bodyPr vert="horz" wrap="square" lIns="0" tIns="12700" rIns="0" bIns="0" rtlCol="0">
            <a:spAutoFit/>
          </a:bodyPr>
          <a:lstStyle/>
          <a:p>
            <a:pPr marL="12700">
              <a:lnSpc>
                <a:spcPct val="100000"/>
              </a:lnSpc>
              <a:spcBef>
                <a:spcPts val="100"/>
              </a:spcBef>
            </a:pPr>
            <a:r>
              <a:rPr sz="1800" b="1" spc="-145" dirty="0">
                <a:latin typeface="Arial"/>
                <a:cs typeface="Arial"/>
              </a:rPr>
              <a:t>T</a:t>
            </a:r>
            <a:r>
              <a:rPr sz="1800" b="1" spc="35" dirty="0">
                <a:latin typeface="Arial"/>
                <a:cs typeface="Arial"/>
              </a:rPr>
              <a:t>w</a:t>
            </a:r>
            <a:r>
              <a:rPr sz="1800" b="1" dirty="0">
                <a:latin typeface="Arial"/>
                <a:cs typeface="Arial"/>
              </a:rPr>
              <a:t>in</a:t>
            </a:r>
            <a:r>
              <a:rPr sz="1800" b="1" spc="-45" dirty="0">
                <a:latin typeface="Arial"/>
                <a:cs typeface="Arial"/>
              </a:rPr>
              <a:t> </a:t>
            </a:r>
            <a:r>
              <a:rPr sz="1800" b="1" dirty="0">
                <a:latin typeface="Arial"/>
                <a:cs typeface="Arial"/>
              </a:rPr>
              <a:t>Bin</a:t>
            </a:r>
            <a:r>
              <a:rPr lang="en-IN" sz="1800" b="1" dirty="0">
                <a:latin typeface="Arial"/>
                <a:cs typeface="Arial"/>
              </a:rPr>
              <a:t>s are acceptable, even encouraged. </a:t>
            </a:r>
            <a:endParaRPr sz="1800" dirty="0">
              <a:latin typeface="Arial"/>
              <a:cs typeface="Arial"/>
            </a:endParaRPr>
          </a:p>
        </p:txBody>
      </p:sp>
      <p:sp>
        <p:nvSpPr>
          <p:cNvPr id="17" name="object 11">
            <a:extLst>
              <a:ext uri="{FF2B5EF4-FFF2-40B4-BE49-F238E27FC236}">
                <a16:creationId xmlns:a16="http://schemas.microsoft.com/office/drawing/2014/main" id="{A5F3551E-D6A3-9924-242D-5F6E0FD25A0D}"/>
              </a:ext>
            </a:extLst>
          </p:cNvPr>
          <p:cNvSpPr txBox="1"/>
          <p:nvPr/>
        </p:nvSpPr>
        <p:spPr>
          <a:xfrm>
            <a:off x="6665215" y="5918954"/>
            <a:ext cx="5173979" cy="289823"/>
          </a:xfrm>
          <a:prstGeom prst="rect">
            <a:avLst/>
          </a:prstGeom>
        </p:spPr>
        <p:txBody>
          <a:bodyPr vert="horz" wrap="square" lIns="0" tIns="12700" rIns="0" bIns="0" rtlCol="0">
            <a:spAutoFit/>
          </a:bodyPr>
          <a:lstStyle/>
          <a:p>
            <a:pPr marL="12700">
              <a:lnSpc>
                <a:spcPct val="100000"/>
              </a:lnSpc>
              <a:spcBef>
                <a:spcPts val="100"/>
              </a:spcBef>
            </a:pPr>
            <a:r>
              <a:rPr lang="en-IN" sz="1800" b="1" spc="-145" dirty="0">
                <a:latin typeface="Arial"/>
                <a:cs typeface="Arial"/>
              </a:rPr>
              <a:t>Secondary Storage bin such as these are discouraged</a:t>
            </a:r>
            <a:endParaRPr sz="18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6028944" y="1112977"/>
            <a:ext cx="6096000" cy="5544312"/>
          </a:xfrm>
          <a:prstGeom prst="rect">
            <a:avLst/>
          </a:prstGeom>
        </p:spPr>
      </p:pic>
      <p:grpSp>
        <p:nvGrpSpPr>
          <p:cNvPr id="8" name="object 8"/>
          <p:cNvGrpSpPr/>
          <p:nvPr/>
        </p:nvGrpSpPr>
        <p:grpSpPr>
          <a:xfrm>
            <a:off x="59553" y="57838"/>
            <a:ext cx="5779135" cy="805180"/>
            <a:chOff x="59553" y="57838"/>
            <a:chExt cx="5779135" cy="805180"/>
          </a:xfrm>
        </p:grpSpPr>
        <p:pic>
          <p:nvPicPr>
            <p:cNvPr id="9" name="object 9"/>
            <p:cNvPicPr/>
            <p:nvPr/>
          </p:nvPicPr>
          <p:blipFill>
            <a:blip r:embed="rId3" cstate="print"/>
            <a:stretch>
              <a:fillRect/>
            </a:stretch>
          </p:blipFill>
          <p:spPr>
            <a:xfrm>
              <a:off x="59553" y="57838"/>
              <a:ext cx="833752" cy="582241"/>
            </a:xfrm>
            <a:prstGeom prst="rect">
              <a:avLst/>
            </a:prstGeom>
          </p:spPr>
        </p:pic>
        <p:sp>
          <p:nvSpPr>
            <p:cNvPr id="10" name="object 10"/>
            <p:cNvSpPr/>
            <p:nvPr/>
          </p:nvSpPr>
          <p:spPr>
            <a:xfrm>
              <a:off x="201167" y="566928"/>
              <a:ext cx="5637530" cy="295910"/>
            </a:xfrm>
            <a:custGeom>
              <a:avLst/>
              <a:gdLst/>
              <a:ahLst/>
              <a:cxnLst/>
              <a:rect l="l" t="t" r="r" b="b"/>
              <a:pathLst>
                <a:path w="5637530" h="295909">
                  <a:moveTo>
                    <a:pt x="55880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588000" y="295656"/>
                  </a:lnTo>
                  <a:lnTo>
                    <a:pt x="5607165" y="291778"/>
                  </a:lnTo>
                  <a:lnTo>
                    <a:pt x="5622829" y="281209"/>
                  </a:lnTo>
                  <a:lnTo>
                    <a:pt x="5633398" y="265545"/>
                  </a:lnTo>
                  <a:lnTo>
                    <a:pt x="5637276" y="246380"/>
                  </a:lnTo>
                  <a:lnTo>
                    <a:pt x="5637276" y="49275"/>
                  </a:lnTo>
                  <a:lnTo>
                    <a:pt x="5633398" y="30110"/>
                  </a:lnTo>
                  <a:lnTo>
                    <a:pt x="5622829" y="14446"/>
                  </a:lnTo>
                  <a:lnTo>
                    <a:pt x="5607165" y="3877"/>
                  </a:lnTo>
                  <a:lnTo>
                    <a:pt x="5588000" y="0"/>
                  </a:lnTo>
                  <a:close/>
                </a:path>
              </a:pathLst>
            </a:custGeom>
            <a:solidFill>
              <a:srgbClr val="D9D9D9"/>
            </a:solidFill>
          </p:spPr>
          <p:txBody>
            <a:bodyPr wrap="square" lIns="0" tIns="0" rIns="0" bIns="0" rtlCol="0"/>
            <a:lstStyle/>
            <a:p>
              <a:endParaRPr/>
            </a:p>
          </p:txBody>
        </p:sp>
      </p:grpSp>
      <p:grpSp>
        <p:nvGrpSpPr>
          <p:cNvPr id="11" name="object 11"/>
          <p:cNvGrpSpPr/>
          <p:nvPr/>
        </p:nvGrpSpPr>
        <p:grpSpPr>
          <a:xfrm>
            <a:off x="6028944" y="0"/>
            <a:ext cx="6163310" cy="862965"/>
            <a:chOff x="6028944" y="0"/>
            <a:chExt cx="6163310" cy="862965"/>
          </a:xfrm>
        </p:grpSpPr>
        <p:pic>
          <p:nvPicPr>
            <p:cNvPr id="12" name="object 12"/>
            <p:cNvPicPr/>
            <p:nvPr/>
          </p:nvPicPr>
          <p:blipFill>
            <a:blip r:embed="rId4" cstate="print"/>
            <a:stretch>
              <a:fillRect/>
            </a:stretch>
          </p:blipFill>
          <p:spPr>
            <a:xfrm>
              <a:off x="11125051" y="0"/>
              <a:ext cx="1066947" cy="610435"/>
            </a:xfrm>
            <a:prstGeom prst="rect">
              <a:avLst/>
            </a:prstGeom>
          </p:spPr>
        </p:pic>
        <p:pic>
          <p:nvPicPr>
            <p:cNvPr id="13" name="object 13"/>
            <p:cNvPicPr/>
            <p:nvPr/>
          </p:nvPicPr>
          <p:blipFill>
            <a:blip r:embed="rId5" cstate="print"/>
            <a:stretch>
              <a:fillRect/>
            </a:stretch>
          </p:blipFill>
          <p:spPr>
            <a:xfrm>
              <a:off x="11175491" y="0"/>
              <a:ext cx="995172" cy="554736"/>
            </a:xfrm>
            <a:prstGeom prst="rect">
              <a:avLst/>
            </a:prstGeom>
          </p:spPr>
        </p:pic>
        <p:sp>
          <p:nvSpPr>
            <p:cNvPr id="14" name="object 14"/>
            <p:cNvSpPr/>
            <p:nvPr/>
          </p:nvSpPr>
          <p:spPr>
            <a:xfrm>
              <a:off x="6028944" y="566927"/>
              <a:ext cx="6105525" cy="295910"/>
            </a:xfrm>
            <a:custGeom>
              <a:avLst/>
              <a:gdLst/>
              <a:ahLst/>
              <a:cxnLst/>
              <a:rect l="l" t="t" r="r" b="b"/>
              <a:pathLst>
                <a:path w="6105525" h="295909">
                  <a:moveTo>
                    <a:pt x="6055867"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6055867" y="295656"/>
                  </a:lnTo>
                  <a:lnTo>
                    <a:pt x="6075033" y="291778"/>
                  </a:lnTo>
                  <a:lnTo>
                    <a:pt x="6090697" y="281209"/>
                  </a:lnTo>
                  <a:lnTo>
                    <a:pt x="6101266" y="265545"/>
                  </a:lnTo>
                  <a:lnTo>
                    <a:pt x="6105144" y="246380"/>
                  </a:lnTo>
                  <a:lnTo>
                    <a:pt x="6105144" y="49275"/>
                  </a:lnTo>
                  <a:lnTo>
                    <a:pt x="6101266" y="30110"/>
                  </a:lnTo>
                  <a:lnTo>
                    <a:pt x="6090697" y="14446"/>
                  </a:lnTo>
                  <a:lnTo>
                    <a:pt x="6075033" y="3877"/>
                  </a:lnTo>
                  <a:lnTo>
                    <a:pt x="6055867" y="0"/>
                  </a:lnTo>
                  <a:close/>
                </a:path>
              </a:pathLst>
            </a:custGeom>
            <a:solidFill>
              <a:srgbClr val="D9D9D9"/>
            </a:solidFill>
          </p:spPr>
          <p:txBody>
            <a:bodyPr wrap="square" lIns="0" tIns="0" rIns="0" bIns="0" rtlCol="0"/>
            <a:lstStyle/>
            <a:p>
              <a:endParaRPr/>
            </a:p>
          </p:txBody>
        </p:sp>
      </p:grpSp>
      <p:pic>
        <p:nvPicPr>
          <p:cNvPr id="15" name="object 15"/>
          <p:cNvPicPr/>
          <p:nvPr/>
        </p:nvPicPr>
        <p:blipFill>
          <a:blip r:embed="rId6" cstate="print"/>
          <a:stretch>
            <a:fillRect/>
          </a:stretch>
        </p:blipFill>
        <p:spPr>
          <a:xfrm>
            <a:off x="258444" y="1112977"/>
            <a:ext cx="5522976" cy="5544312"/>
          </a:xfrm>
          <a:prstGeom prst="rect">
            <a:avLst/>
          </a:prstGeom>
        </p:spPr>
      </p:pic>
      <p:sp>
        <p:nvSpPr>
          <p:cNvPr id="16" name="object 16"/>
          <p:cNvSpPr txBox="1"/>
          <p:nvPr/>
        </p:nvSpPr>
        <p:spPr>
          <a:xfrm>
            <a:off x="202899" y="558241"/>
            <a:ext cx="5634355" cy="300355"/>
          </a:xfrm>
          <a:prstGeom prst="rect">
            <a:avLst/>
          </a:prstGeom>
        </p:spPr>
        <p:txBody>
          <a:bodyPr vert="horz" wrap="square" lIns="0" tIns="12700" rIns="0" bIns="0" rtlCol="0">
            <a:spAutoFit/>
          </a:bodyPr>
          <a:lstStyle/>
          <a:p>
            <a:pPr marL="12700">
              <a:lnSpc>
                <a:spcPct val="100000"/>
              </a:lnSpc>
              <a:spcBef>
                <a:spcPts val="100"/>
              </a:spcBef>
              <a:tabLst>
                <a:tab pos="1477010" algn="l"/>
                <a:tab pos="562102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5" dirty="0">
                <a:uFill>
                  <a:solidFill>
                    <a:srgbClr val="00173A"/>
                  </a:solidFill>
                </a:uFill>
                <a:latin typeface="Arial MT"/>
                <a:cs typeface="Arial MT"/>
              </a:rPr>
              <a:t> </a:t>
            </a:r>
            <a:r>
              <a:rPr sz="1800" u="sng" dirty="0">
                <a:uFill>
                  <a:solidFill>
                    <a:srgbClr val="00173A"/>
                  </a:solidFill>
                </a:uFill>
                <a:latin typeface="Arial MT"/>
                <a:cs typeface="Arial MT"/>
              </a:rPr>
              <a:t>of</a:t>
            </a:r>
            <a:r>
              <a:rPr sz="1800" u="sng" spc="-20" dirty="0">
                <a:uFill>
                  <a:solidFill>
                    <a:srgbClr val="00173A"/>
                  </a:solidFill>
                </a:uFill>
                <a:latin typeface="Arial MT"/>
                <a:cs typeface="Arial MT"/>
              </a:rPr>
              <a:t> </a:t>
            </a:r>
            <a:r>
              <a:rPr sz="1800" u="sng" spc="-5" dirty="0">
                <a:uFill>
                  <a:solidFill>
                    <a:srgbClr val="00173A"/>
                  </a:solidFill>
                </a:uFill>
                <a:latin typeface="Arial MT"/>
                <a:cs typeface="Arial MT"/>
              </a:rPr>
              <a:t>clean </a:t>
            </a:r>
            <a:r>
              <a:rPr sz="1800" u="sng" dirty="0">
                <a:uFill>
                  <a:solidFill>
                    <a:srgbClr val="00173A"/>
                  </a:solidFill>
                </a:uFill>
                <a:latin typeface="Arial MT"/>
                <a:cs typeface="Arial MT"/>
              </a:rPr>
              <a:t>street	</a:t>
            </a:r>
            <a:endParaRPr sz="1800">
              <a:latin typeface="Arial MT"/>
              <a:cs typeface="Arial MT"/>
            </a:endParaRPr>
          </a:p>
        </p:txBody>
      </p:sp>
      <p:sp>
        <p:nvSpPr>
          <p:cNvPr id="17" name="object 17"/>
          <p:cNvSpPr txBox="1"/>
          <p:nvPr/>
        </p:nvSpPr>
        <p:spPr>
          <a:xfrm>
            <a:off x="6030690" y="558241"/>
            <a:ext cx="6101715" cy="300355"/>
          </a:xfrm>
          <a:prstGeom prst="rect">
            <a:avLst/>
          </a:prstGeom>
        </p:spPr>
        <p:txBody>
          <a:bodyPr vert="horz" wrap="square" lIns="0" tIns="12700" rIns="0" bIns="0" rtlCol="0">
            <a:spAutoFit/>
          </a:bodyPr>
          <a:lstStyle/>
          <a:p>
            <a:pPr marL="12700">
              <a:lnSpc>
                <a:spcPct val="100000"/>
              </a:lnSpc>
              <a:spcBef>
                <a:spcPts val="100"/>
              </a:spcBef>
              <a:tabLst>
                <a:tab pos="1584960" algn="l"/>
                <a:tab pos="608838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5" dirty="0">
                <a:uFill>
                  <a:solidFill>
                    <a:srgbClr val="00173A"/>
                  </a:solidFill>
                </a:uFill>
                <a:latin typeface="Arial MT"/>
                <a:cs typeface="Arial MT"/>
              </a:rPr>
              <a:t> </a:t>
            </a:r>
            <a:r>
              <a:rPr sz="1800" u="sng" spc="-10" dirty="0">
                <a:uFill>
                  <a:solidFill>
                    <a:srgbClr val="00173A"/>
                  </a:solidFill>
                </a:uFill>
                <a:latin typeface="Arial MT"/>
                <a:cs typeface="Arial MT"/>
              </a:rPr>
              <a:t>unclean</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street	</a:t>
            </a:r>
            <a:endParaRPr sz="1800">
              <a:latin typeface="Arial MT"/>
              <a:cs typeface="Arial M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25051" y="0"/>
            <a:ext cx="1067435" cy="610870"/>
            <a:chOff x="11125051" y="0"/>
            <a:chExt cx="1067435" cy="61087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1" y="0"/>
              <a:ext cx="995172" cy="554736"/>
            </a:xfrm>
            <a:prstGeom prst="rect">
              <a:avLst/>
            </a:prstGeom>
          </p:spPr>
        </p:pic>
      </p:grpSp>
      <p:pic>
        <p:nvPicPr>
          <p:cNvPr id="6" name="object 6"/>
          <p:cNvPicPr/>
          <p:nvPr/>
        </p:nvPicPr>
        <p:blipFill>
          <a:blip r:embed="rId4" cstate="print"/>
          <a:stretch>
            <a:fillRect/>
          </a:stretch>
        </p:blipFill>
        <p:spPr>
          <a:xfrm>
            <a:off x="59553" y="57838"/>
            <a:ext cx="833752" cy="582241"/>
          </a:xfrm>
          <a:prstGeom prst="rect">
            <a:avLst/>
          </a:prstGeom>
        </p:spPr>
      </p:pic>
      <p:pic>
        <p:nvPicPr>
          <p:cNvPr id="7" name="object 7"/>
          <p:cNvPicPr/>
          <p:nvPr/>
        </p:nvPicPr>
        <p:blipFill>
          <a:blip r:embed="rId5" cstate="print"/>
          <a:stretch>
            <a:fillRect/>
          </a:stretch>
        </p:blipFill>
        <p:spPr>
          <a:xfrm>
            <a:off x="335279" y="3429000"/>
            <a:ext cx="3703320" cy="2500884"/>
          </a:xfrm>
          <a:prstGeom prst="rect">
            <a:avLst/>
          </a:prstGeom>
        </p:spPr>
      </p:pic>
      <p:pic>
        <p:nvPicPr>
          <p:cNvPr id="8" name="object 8"/>
          <p:cNvPicPr/>
          <p:nvPr/>
        </p:nvPicPr>
        <p:blipFill>
          <a:blip r:embed="rId6" cstate="print"/>
          <a:stretch>
            <a:fillRect/>
          </a:stretch>
        </p:blipFill>
        <p:spPr>
          <a:xfrm>
            <a:off x="4311396" y="3429000"/>
            <a:ext cx="3704844" cy="2502408"/>
          </a:xfrm>
          <a:prstGeom prst="rect">
            <a:avLst/>
          </a:prstGeom>
        </p:spPr>
      </p:pic>
      <p:pic>
        <p:nvPicPr>
          <p:cNvPr id="9" name="object 9"/>
          <p:cNvPicPr/>
          <p:nvPr/>
        </p:nvPicPr>
        <p:blipFill>
          <a:blip r:embed="rId7" cstate="print"/>
          <a:stretch>
            <a:fillRect/>
          </a:stretch>
        </p:blipFill>
        <p:spPr>
          <a:xfrm>
            <a:off x="8296656" y="3429000"/>
            <a:ext cx="3703320" cy="2502408"/>
          </a:xfrm>
          <a:prstGeom prst="rect">
            <a:avLst/>
          </a:prstGeom>
        </p:spPr>
      </p:pic>
      <p:sp>
        <p:nvSpPr>
          <p:cNvPr id="10" name="object 10"/>
          <p:cNvSpPr txBox="1">
            <a:spLocks noGrp="1"/>
          </p:cNvSpPr>
          <p:nvPr>
            <p:ph type="title"/>
          </p:nvPr>
        </p:nvSpPr>
        <p:spPr>
          <a:xfrm>
            <a:off x="1063332" y="209770"/>
            <a:ext cx="10200971" cy="689932"/>
          </a:xfrm>
          <a:prstGeom prst="rect">
            <a:avLst/>
          </a:prstGeom>
        </p:spPr>
        <p:txBody>
          <a:bodyPr vert="horz" wrap="square" lIns="0" tIns="12700" rIns="0" bIns="0" rtlCol="0">
            <a:spAutoFit/>
          </a:bodyPr>
          <a:lstStyle/>
          <a:p>
            <a:pPr marL="12700">
              <a:lnSpc>
                <a:spcPct val="100000"/>
              </a:lnSpc>
              <a:spcBef>
                <a:spcPts val="100"/>
              </a:spcBef>
            </a:pPr>
            <a:r>
              <a:rPr b="0" spc="120" dirty="0">
                <a:solidFill>
                  <a:srgbClr val="2E469C"/>
                </a:solidFill>
                <a:latin typeface="Arial Black"/>
                <a:cs typeface="Arial Black"/>
              </a:rPr>
              <a:t>G</a:t>
            </a:r>
            <a:r>
              <a:rPr b="0" spc="114" dirty="0">
                <a:solidFill>
                  <a:srgbClr val="2E469C"/>
                </a:solidFill>
                <a:latin typeface="Arial Black"/>
                <a:cs typeface="Arial Black"/>
              </a:rPr>
              <a:t>AR</a:t>
            </a:r>
            <a:r>
              <a:rPr b="0" dirty="0">
                <a:solidFill>
                  <a:srgbClr val="2E469C"/>
                </a:solidFill>
                <a:latin typeface="Arial Black"/>
                <a:cs typeface="Arial Black"/>
              </a:rPr>
              <a:t>B</a:t>
            </a:r>
            <a:r>
              <a:rPr b="0" spc="10" dirty="0">
                <a:solidFill>
                  <a:srgbClr val="2E469C"/>
                </a:solidFill>
                <a:latin typeface="Arial Black"/>
                <a:cs typeface="Arial Black"/>
              </a:rPr>
              <a:t>A</a:t>
            </a:r>
            <a:r>
              <a:rPr b="0" spc="120" dirty="0">
                <a:solidFill>
                  <a:srgbClr val="2E469C"/>
                </a:solidFill>
                <a:latin typeface="Arial Black"/>
                <a:cs typeface="Arial Black"/>
              </a:rPr>
              <a:t>G</a:t>
            </a:r>
            <a:r>
              <a:rPr b="0" dirty="0">
                <a:solidFill>
                  <a:srgbClr val="2E469C"/>
                </a:solidFill>
                <a:latin typeface="Arial Black"/>
                <a:cs typeface="Arial Black"/>
              </a:rPr>
              <a:t>E</a:t>
            </a:r>
            <a:r>
              <a:rPr lang="en-US" b="0" dirty="0">
                <a:solidFill>
                  <a:srgbClr val="2E469C"/>
                </a:solidFill>
                <a:latin typeface="Arial Black"/>
                <a:cs typeface="Arial Black"/>
              </a:rPr>
              <a:t> </a:t>
            </a:r>
            <a:r>
              <a:rPr lang="en-US" spc="100" dirty="0">
                <a:solidFill>
                  <a:srgbClr val="2E469C"/>
                </a:solidFill>
                <a:latin typeface="Arial Black"/>
                <a:cs typeface="Arial Black"/>
              </a:rPr>
              <a:t>VULNERABLE</a:t>
            </a:r>
            <a:r>
              <a:rPr lang="en-US" spc="175" dirty="0">
                <a:solidFill>
                  <a:srgbClr val="2E469C"/>
                </a:solidFill>
                <a:latin typeface="Arial Black"/>
                <a:cs typeface="Arial Black"/>
              </a:rPr>
              <a:t> </a:t>
            </a:r>
            <a:r>
              <a:rPr lang="en-US" spc="90" dirty="0">
                <a:solidFill>
                  <a:srgbClr val="2E469C"/>
                </a:solidFill>
                <a:latin typeface="Arial Black"/>
                <a:cs typeface="Arial Black"/>
              </a:rPr>
              <a:t>POINT</a:t>
            </a:r>
            <a:endParaRPr dirty="0">
              <a:latin typeface="Arial Black"/>
              <a:cs typeface="Arial Black"/>
            </a:endParaRPr>
          </a:p>
        </p:txBody>
      </p:sp>
      <p:sp>
        <p:nvSpPr>
          <p:cNvPr id="12" name="object 12"/>
          <p:cNvSpPr txBox="1"/>
          <p:nvPr/>
        </p:nvSpPr>
        <p:spPr>
          <a:xfrm>
            <a:off x="335278" y="1125348"/>
            <a:ext cx="11664697" cy="2078005"/>
          </a:xfrm>
          <a:prstGeom prst="rect">
            <a:avLst/>
          </a:prstGeom>
        </p:spPr>
        <p:txBody>
          <a:bodyPr vert="horz" wrap="square" lIns="0" tIns="203835" rIns="0" bIns="0" rtlCol="0">
            <a:spAutoFit/>
          </a:bodyPr>
          <a:lstStyle/>
          <a:p>
            <a:pPr marL="12700">
              <a:lnSpc>
                <a:spcPct val="150000"/>
              </a:lnSpc>
              <a:spcBef>
                <a:spcPts val="450"/>
              </a:spcBef>
            </a:pPr>
            <a:r>
              <a:rPr sz="2800" b="1" dirty="0">
                <a:cs typeface="Arial"/>
              </a:rPr>
              <a:t>Garbage</a:t>
            </a:r>
            <a:r>
              <a:rPr sz="2800" b="1" spc="5" dirty="0">
                <a:cs typeface="Arial"/>
              </a:rPr>
              <a:t> </a:t>
            </a:r>
            <a:r>
              <a:rPr sz="2800" b="1" spc="-10" dirty="0">
                <a:cs typeface="Arial"/>
              </a:rPr>
              <a:t>Vulnerable</a:t>
            </a:r>
            <a:r>
              <a:rPr sz="2800" b="1" spc="-20" dirty="0">
                <a:cs typeface="Arial"/>
              </a:rPr>
              <a:t> </a:t>
            </a:r>
            <a:r>
              <a:rPr sz="2800" b="1" dirty="0">
                <a:cs typeface="Arial"/>
              </a:rPr>
              <a:t>Points</a:t>
            </a:r>
            <a:r>
              <a:rPr sz="2800" b="1" spc="-5" dirty="0">
                <a:cs typeface="Arial"/>
              </a:rPr>
              <a:t> </a:t>
            </a:r>
            <a:r>
              <a:rPr sz="2800" b="1" dirty="0">
                <a:cs typeface="Arial"/>
              </a:rPr>
              <a:t>(GVP)</a:t>
            </a:r>
            <a:r>
              <a:rPr sz="2800" b="1" spc="-15" dirty="0">
                <a:cs typeface="Arial"/>
              </a:rPr>
              <a:t> </a:t>
            </a:r>
            <a:r>
              <a:rPr sz="2800" spc="-5" dirty="0">
                <a:cs typeface="Arial MT"/>
              </a:rPr>
              <a:t>are</a:t>
            </a:r>
            <a:r>
              <a:rPr sz="2800" dirty="0">
                <a:cs typeface="Arial MT"/>
              </a:rPr>
              <a:t> </a:t>
            </a:r>
            <a:r>
              <a:rPr sz="2800" spc="-5" dirty="0">
                <a:cs typeface="Arial MT"/>
              </a:rPr>
              <a:t>those</a:t>
            </a:r>
            <a:r>
              <a:rPr sz="2800" spc="10" dirty="0">
                <a:cs typeface="Arial MT"/>
              </a:rPr>
              <a:t> </a:t>
            </a:r>
            <a:r>
              <a:rPr sz="2800" spc="-5" dirty="0">
                <a:cs typeface="Arial MT"/>
              </a:rPr>
              <a:t>areas</a:t>
            </a:r>
            <a:r>
              <a:rPr sz="2800" spc="5" dirty="0">
                <a:cs typeface="Arial MT"/>
              </a:rPr>
              <a:t> </a:t>
            </a:r>
            <a:r>
              <a:rPr sz="2800" spc="-15" dirty="0">
                <a:cs typeface="Arial MT"/>
              </a:rPr>
              <a:t>where</a:t>
            </a:r>
            <a:r>
              <a:rPr sz="2800" spc="50" dirty="0">
                <a:cs typeface="Arial MT"/>
              </a:rPr>
              <a:t> </a:t>
            </a:r>
            <a:r>
              <a:rPr sz="2800" dirty="0">
                <a:cs typeface="Arial MT"/>
              </a:rPr>
              <a:t>the </a:t>
            </a:r>
            <a:r>
              <a:rPr sz="2800" spc="-5" dirty="0">
                <a:cs typeface="Arial MT"/>
              </a:rPr>
              <a:t>garbage</a:t>
            </a:r>
            <a:r>
              <a:rPr sz="2800" spc="20" dirty="0">
                <a:cs typeface="Arial MT"/>
              </a:rPr>
              <a:t> </a:t>
            </a:r>
            <a:r>
              <a:rPr sz="2800" spc="-5" dirty="0">
                <a:cs typeface="Arial MT"/>
              </a:rPr>
              <a:t>gets</a:t>
            </a:r>
            <a:r>
              <a:rPr sz="2800" spc="10" dirty="0">
                <a:cs typeface="Arial MT"/>
              </a:rPr>
              <a:t> </a:t>
            </a:r>
            <a:r>
              <a:rPr sz="2800" spc="-5" dirty="0">
                <a:cs typeface="Arial MT"/>
              </a:rPr>
              <a:t>piled</a:t>
            </a:r>
            <a:r>
              <a:rPr sz="2800" spc="10" dirty="0">
                <a:cs typeface="Arial MT"/>
              </a:rPr>
              <a:t> </a:t>
            </a:r>
            <a:r>
              <a:rPr sz="2800" spc="-5" dirty="0">
                <a:cs typeface="Arial MT"/>
              </a:rPr>
              <a:t>up</a:t>
            </a:r>
            <a:r>
              <a:rPr sz="2800" spc="15" dirty="0">
                <a:cs typeface="Arial MT"/>
              </a:rPr>
              <a:t> </a:t>
            </a:r>
            <a:r>
              <a:rPr sz="2800" spc="-5" dirty="0">
                <a:cs typeface="Arial MT"/>
              </a:rPr>
              <a:t>because</a:t>
            </a:r>
            <a:r>
              <a:rPr sz="2800" spc="10" dirty="0">
                <a:cs typeface="Arial MT"/>
              </a:rPr>
              <a:t> </a:t>
            </a:r>
            <a:r>
              <a:rPr sz="2800" dirty="0">
                <a:cs typeface="Arial MT"/>
              </a:rPr>
              <a:t>of</a:t>
            </a:r>
            <a:r>
              <a:rPr sz="2800" spc="5" dirty="0">
                <a:cs typeface="Arial MT"/>
              </a:rPr>
              <a:t> </a:t>
            </a:r>
            <a:r>
              <a:rPr sz="2800" spc="-5" dirty="0">
                <a:cs typeface="Arial MT"/>
              </a:rPr>
              <a:t>the constant</a:t>
            </a:r>
            <a:r>
              <a:rPr lang="en-US" sz="2800" spc="-5" dirty="0">
                <a:cs typeface="Arial MT"/>
              </a:rPr>
              <a:t> </a:t>
            </a:r>
            <a:r>
              <a:rPr sz="2800" spc="-5" dirty="0">
                <a:cs typeface="Arial MT"/>
              </a:rPr>
              <a:t>dumping</a:t>
            </a:r>
            <a:r>
              <a:rPr sz="2800" spc="20" dirty="0">
                <a:cs typeface="Arial MT"/>
              </a:rPr>
              <a:t> </a:t>
            </a:r>
            <a:r>
              <a:rPr sz="2800" dirty="0">
                <a:cs typeface="Arial MT"/>
              </a:rPr>
              <a:t>of</a:t>
            </a:r>
            <a:r>
              <a:rPr sz="2800" spc="-5" dirty="0">
                <a:cs typeface="Arial MT"/>
              </a:rPr>
              <a:t> garbage</a:t>
            </a:r>
            <a:r>
              <a:rPr sz="2800" spc="30" dirty="0">
                <a:cs typeface="Arial MT"/>
              </a:rPr>
              <a:t> </a:t>
            </a:r>
            <a:r>
              <a:rPr sz="2800" dirty="0">
                <a:cs typeface="Arial MT"/>
              </a:rPr>
              <a:t>by the</a:t>
            </a:r>
            <a:r>
              <a:rPr sz="2800" spc="10" dirty="0">
                <a:cs typeface="Arial MT"/>
              </a:rPr>
              <a:t> </a:t>
            </a:r>
            <a:r>
              <a:rPr sz="2800" spc="-5" dirty="0">
                <a:cs typeface="Arial MT"/>
              </a:rPr>
              <a:t>local</a:t>
            </a:r>
            <a:r>
              <a:rPr sz="2800" spc="15" dirty="0">
                <a:cs typeface="Arial MT"/>
              </a:rPr>
              <a:t> </a:t>
            </a:r>
            <a:r>
              <a:rPr sz="2800" spc="-5" dirty="0">
                <a:cs typeface="Arial MT"/>
              </a:rPr>
              <a:t>residents,</a:t>
            </a:r>
            <a:r>
              <a:rPr sz="2800" spc="25" dirty="0">
                <a:cs typeface="Arial MT"/>
              </a:rPr>
              <a:t> </a:t>
            </a:r>
            <a:r>
              <a:rPr sz="2800" spc="-5" dirty="0">
                <a:cs typeface="Arial MT"/>
              </a:rPr>
              <a:t>travelers,</a:t>
            </a:r>
            <a:r>
              <a:rPr sz="2800" spc="10" dirty="0">
                <a:cs typeface="Arial MT"/>
              </a:rPr>
              <a:t> </a:t>
            </a:r>
            <a:r>
              <a:rPr sz="2800" dirty="0">
                <a:cs typeface="Arial MT"/>
              </a:rPr>
              <a:t>or</a:t>
            </a:r>
            <a:r>
              <a:rPr sz="2800" spc="10" dirty="0">
                <a:cs typeface="Arial MT"/>
              </a:rPr>
              <a:t> </a:t>
            </a:r>
            <a:r>
              <a:rPr sz="2800" spc="-20" dirty="0">
                <a:cs typeface="Arial MT"/>
              </a:rPr>
              <a:t>passerby.</a:t>
            </a:r>
            <a:endParaRPr sz="2800" dirty="0">
              <a:cs typeface="Arial M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6190491" y="1051634"/>
            <a:ext cx="5905500" cy="5663184"/>
          </a:xfrm>
          <a:prstGeom prst="rect">
            <a:avLst/>
          </a:prstGeom>
        </p:spPr>
      </p:pic>
      <p:grpSp>
        <p:nvGrpSpPr>
          <p:cNvPr id="8" name="object 8"/>
          <p:cNvGrpSpPr/>
          <p:nvPr/>
        </p:nvGrpSpPr>
        <p:grpSpPr>
          <a:xfrm>
            <a:off x="59553" y="57838"/>
            <a:ext cx="5942330" cy="805180"/>
            <a:chOff x="59553" y="57838"/>
            <a:chExt cx="5942330" cy="805180"/>
          </a:xfrm>
        </p:grpSpPr>
        <p:pic>
          <p:nvPicPr>
            <p:cNvPr id="9" name="object 9"/>
            <p:cNvPicPr/>
            <p:nvPr/>
          </p:nvPicPr>
          <p:blipFill>
            <a:blip r:embed="rId3" cstate="print"/>
            <a:stretch>
              <a:fillRect/>
            </a:stretch>
          </p:blipFill>
          <p:spPr>
            <a:xfrm>
              <a:off x="59553" y="57838"/>
              <a:ext cx="833752" cy="582241"/>
            </a:xfrm>
            <a:prstGeom prst="rect">
              <a:avLst/>
            </a:prstGeom>
          </p:spPr>
        </p:pic>
        <p:sp>
          <p:nvSpPr>
            <p:cNvPr id="10" name="object 10"/>
            <p:cNvSpPr/>
            <p:nvPr/>
          </p:nvSpPr>
          <p:spPr>
            <a:xfrm>
              <a:off x="201167" y="566928"/>
              <a:ext cx="5800725" cy="295910"/>
            </a:xfrm>
            <a:custGeom>
              <a:avLst/>
              <a:gdLst/>
              <a:ahLst/>
              <a:cxnLst/>
              <a:rect l="l" t="t" r="r" b="b"/>
              <a:pathLst>
                <a:path w="5800725" h="295909">
                  <a:moveTo>
                    <a:pt x="5751068"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751068" y="295656"/>
                  </a:lnTo>
                  <a:lnTo>
                    <a:pt x="5770233" y="291778"/>
                  </a:lnTo>
                  <a:lnTo>
                    <a:pt x="5785897" y="281209"/>
                  </a:lnTo>
                  <a:lnTo>
                    <a:pt x="5796466" y="265545"/>
                  </a:lnTo>
                  <a:lnTo>
                    <a:pt x="5800344" y="246380"/>
                  </a:lnTo>
                  <a:lnTo>
                    <a:pt x="5800344" y="49275"/>
                  </a:lnTo>
                  <a:lnTo>
                    <a:pt x="5796466" y="30110"/>
                  </a:lnTo>
                  <a:lnTo>
                    <a:pt x="5785897" y="14446"/>
                  </a:lnTo>
                  <a:lnTo>
                    <a:pt x="5770233" y="3877"/>
                  </a:lnTo>
                  <a:lnTo>
                    <a:pt x="5751068" y="0"/>
                  </a:lnTo>
                  <a:close/>
                </a:path>
              </a:pathLst>
            </a:custGeom>
            <a:solidFill>
              <a:srgbClr val="D9D9D9"/>
            </a:solidFill>
          </p:spPr>
          <p:txBody>
            <a:bodyPr wrap="square" lIns="0" tIns="0" rIns="0" bIns="0" rtlCol="0"/>
            <a:lstStyle/>
            <a:p>
              <a:endParaRPr/>
            </a:p>
          </p:txBody>
        </p:sp>
      </p:grpSp>
      <p:grpSp>
        <p:nvGrpSpPr>
          <p:cNvPr id="11" name="object 11"/>
          <p:cNvGrpSpPr/>
          <p:nvPr/>
        </p:nvGrpSpPr>
        <p:grpSpPr>
          <a:xfrm>
            <a:off x="6239255" y="0"/>
            <a:ext cx="5953125" cy="862965"/>
            <a:chOff x="6239255" y="0"/>
            <a:chExt cx="5953125" cy="862965"/>
          </a:xfrm>
        </p:grpSpPr>
        <p:pic>
          <p:nvPicPr>
            <p:cNvPr id="12" name="object 12"/>
            <p:cNvPicPr/>
            <p:nvPr/>
          </p:nvPicPr>
          <p:blipFill>
            <a:blip r:embed="rId4" cstate="print"/>
            <a:stretch>
              <a:fillRect/>
            </a:stretch>
          </p:blipFill>
          <p:spPr>
            <a:xfrm>
              <a:off x="11125051" y="0"/>
              <a:ext cx="1066947" cy="610435"/>
            </a:xfrm>
            <a:prstGeom prst="rect">
              <a:avLst/>
            </a:prstGeom>
          </p:spPr>
        </p:pic>
        <p:pic>
          <p:nvPicPr>
            <p:cNvPr id="13" name="object 13"/>
            <p:cNvPicPr/>
            <p:nvPr/>
          </p:nvPicPr>
          <p:blipFill>
            <a:blip r:embed="rId5" cstate="print"/>
            <a:stretch>
              <a:fillRect/>
            </a:stretch>
          </p:blipFill>
          <p:spPr>
            <a:xfrm>
              <a:off x="11175491" y="0"/>
              <a:ext cx="995172" cy="554736"/>
            </a:xfrm>
            <a:prstGeom prst="rect">
              <a:avLst/>
            </a:prstGeom>
          </p:spPr>
        </p:pic>
        <p:sp>
          <p:nvSpPr>
            <p:cNvPr id="14" name="object 14"/>
            <p:cNvSpPr/>
            <p:nvPr/>
          </p:nvSpPr>
          <p:spPr>
            <a:xfrm>
              <a:off x="6239255" y="566927"/>
              <a:ext cx="5895340" cy="295910"/>
            </a:xfrm>
            <a:custGeom>
              <a:avLst/>
              <a:gdLst/>
              <a:ahLst/>
              <a:cxnLst/>
              <a:rect l="l" t="t" r="r" b="b"/>
              <a:pathLst>
                <a:path w="5895340" h="295909">
                  <a:moveTo>
                    <a:pt x="5845556" y="0"/>
                  </a:moveTo>
                  <a:lnTo>
                    <a:pt x="49276" y="0"/>
                  </a:lnTo>
                  <a:lnTo>
                    <a:pt x="30110" y="3877"/>
                  </a:lnTo>
                  <a:lnTo>
                    <a:pt x="14446" y="14446"/>
                  </a:lnTo>
                  <a:lnTo>
                    <a:pt x="3877" y="30110"/>
                  </a:lnTo>
                  <a:lnTo>
                    <a:pt x="0" y="49275"/>
                  </a:lnTo>
                  <a:lnTo>
                    <a:pt x="0" y="246380"/>
                  </a:lnTo>
                  <a:lnTo>
                    <a:pt x="3877" y="265545"/>
                  </a:lnTo>
                  <a:lnTo>
                    <a:pt x="14446" y="281209"/>
                  </a:lnTo>
                  <a:lnTo>
                    <a:pt x="30110" y="291778"/>
                  </a:lnTo>
                  <a:lnTo>
                    <a:pt x="49276" y="295656"/>
                  </a:lnTo>
                  <a:lnTo>
                    <a:pt x="5845556" y="295656"/>
                  </a:lnTo>
                  <a:lnTo>
                    <a:pt x="5864721" y="291778"/>
                  </a:lnTo>
                  <a:lnTo>
                    <a:pt x="5880385" y="281209"/>
                  </a:lnTo>
                  <a:lnTo>
                    <a:pt x="5890954" y="265545"/>
                  </a:lnTo>
                  <a:lnTo>
                    <a:pt x="5894832" y="246380"/>
                  </a:lnTo>
                  <a:lnTo>
                    <a:pt x="5894832" y="49275"/>
                  </a:lnTo>
                  <a:lnTo>
                    <a:pt x="5890954" y="30110"/>
                  </a:lnTo>
                  <a:lnTo>
                    <a:pt x="5880385" y="14446"/>
                  </a:lnTo>
                  <a:lnTo>
                    <a:pt x="5864721" y="3877"/>
                  </a:lnTo>
                  <a:lnTo>
                    <a:pt x="5845556" y="0"/>
                  </a:lnTo>
                  <a:close/>
                </a:path>
              </a:pathLst>
            </a:custGeom>
            <a:solidFill>
              <a:srgbClr val="D9D9D9"/>
            </a:solidFill>
          </p:spPr>
          <p:txBody>
            <a:bodyPr wrap="square" lIns="0" tIns="0" rIns="0" bIns="0" rtlCol="0"/>
            <a:lstStyle/>
            <a:p>
              <a:endParaRPr/>
            </a:p>
          </p:txBody>
        </p:sp>
      </p:grpSp>
      <p:pic>
        <p:nvPicPr>
          <p:cNvPr id="15" name="object 15"/>
          <p:cNvPicPr/>
          <p:nvPr/>
        </p:nvPicPr>
        <p:blipFill>
          <a:blip r:embed="rId6" cstate="print"/>
          <a:stretch>
            <a:fillRect/>
          </a:stretch>
        </p:blipFill>
        <p:spPr>
          <a:xfrm>
            <a:off x="201167" y="1051634"/>
            <a:ext cx="5800344" cy="5705856"/>
          </a:xfrm>
          <a:prstGeom prst="rect">
            <a:avLst/>
          </a:prstGeom>
        </p:spPr>
      </p:pic>
      <p:sp>
        <p:nvSpPr>
          <p:cNvPr id="16" name="object 16"/>
          <p:cNvSpPr txBox="1"/>
          <p:nvPr/>
        </p:nvSpPr>
        <p:spPr>
          <a:xfrm>
            <a:off x="212262" y="571192"/>
            <a:ext cx="5796915" cy="300355"/>
          </a:xfrm>
          <a:prstGeom prst="rect">
            <a:avLst/>
          </a:prstGeom>
        </p:spPr>
        <p:txBody>
          <a:bodyPr vert="horz" wrap="square" lIns="0" tIns="12700" rIns="0" bIns="0" rtlCol="0">
            <a:spAutoFit/>
          </a:bodyPr>
          <a:lstStyle/>
          <a:p>
            <a:pPr marL="12700">
              <a:lnSpc>
                <a:spcPct val="100000"/>
              </a:lnSpc>
              <a:spcBef>
                <a:spcPts val="100"/>
              </a:spcBef>
              <a:tabLst>
                <a:tab pos="837565" algn="l"/>
                <a:tab pos="578358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5"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5" dirty="0">
                <a:uFill>
                  <a:solidFill>
                    <a:srgbClr val="00173A"/>
                  </a:solidFill>
                </a:uFill>
                <a:latin typeface="Arial MT"/>
                <a:cs typeface="Arial MT"/>
              </a:rPr>
              <a:t> </a:t>
            </a:r>
            <a:r>
              <a:rPr sz="1800" u="sng" dirty="0">
                <a:uFill>
                  <a:solidFill>
                    <a:srgbClr val="00173A"/>
                  </a:solidFill>
                </a:uFill>
                <a:latin typeface="Arial MT"/>
                <a:cs typeface="Arial MT"/>
              </a:rPr>
              <a:t>GVP</a:t>
            </a:r>
            <a:r>
              <a:rPr sz="1800" u="sng" spc="-50" dirty="0">
                <a:uFill>
                  <a:solidFill>
                    <a:srgbClr val="00173A"/>
                  </a:solidFill>
                </a:uFill>
                <a:latin typeface="Arial MT"/>
                <a:cs typeface="Arial MT"/>
              </a:rPr>
              <a:t> </a:t>
            </a:r>
            <a:r>
              <a:rPr sz="1800" u="sng" spc="-5" dirty="0">
                <a:uFill>
                  <a:solidFill>
                    <a:srgbClr val="00173A"/>
                  </a:solidFill>
                </a:uFill>
                <a:latin typeface="Arial MT"/>
                <a:cs typeface="Arial MT"/>
              </a:rPr>
              <a:t>near</a:t>
            </a: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residential</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area	</a:t>
            </a:r>
            <a:endParaRPr sz="1800">
              <a:latin typeface="Arial MT"/>
              <a:cs typeface="Arial MT"/>
            </a:endParaRPr>
          </a:p>
        </p:txBody>
      </p:sp>
      <p:sp>
        <p:nvSpPr>
          <p:cNvPr id="17" name="object 17"/>
          <p:cNvSpPr txBox="1"/>
          <p:nvPr/>
        </p:nvSpPr>
        <p:spPr>
          <a:xfrm>
            <a:off x="6241002" y="558241"/>
            <a:ext cx="5891530" cy="300355"/>
          </a:xfrm>
          <a:prstGeom prst="rect">
            <a:avLst/>
          </a:prstGeom>
        </p:spPr>
        <p:txBody>
          <a:bodyPr vert="horz" wrap="square" lIns="0" tIns="12700" rIns="0" bIns="0" rtlCol="0">
            <a:spAutoFit/>
          </a:bodyPr>
          <a:lstStyle/>
          <a:p>
            <a:pPr marL="12700">
              <a:lnSpc>
                <a:spcPct val="100000"/>
              </a:lnSpc>
              <a:spcBef>
                <a:spcPts val="100"/>
              </a:spcBef>
              <a:tabLst>
                <a:tab pos="821055" algn="l"/>
                <a:tab pos="5878195"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5" dirty="0">
                <a:uFill>
                  <a:solidFill>
                    <a:srgbClr val="00173A"/>
                  </a:solidFill>
                </a:uFill>
                <a:latin typeface="Arial MT"/>
                <a:cs typeface="Arial MT"/>
              </a:rPr>
              <a:t> </a:t>
            </a:r>
            <a:r>
              <a:rPr sz="1800" u="sng" dirty="0">
                <a:uFill>
                  <a:solidFill>
                    <a:srgbClr val="00173A"/>
                  </a:solidFill>
                </a:uFill>
                <a:latin typeface="Arial MT"/>
                <a:cs typeface="Arial MT"/>
              </a:rPr>
              <a:t>GVP</a:t>
            </a:r>
            <a:r>
              <a:rPr sz="1800" u="sng" spc="-50" dirty="0">
                <a:uFill>
                  <a:solidFill>
                    <a:srgbClr val="00173A"/>
                  </a:solidFill>
                </a:uFill>
                <a:latin typeface="Arial MT"/>
                <a:cs typeface="Arial MT"/>
              </a:rPr>
              <a:t> </a:t>
            </a:r>
            <a:r>
              <a:rPr sz="1800" u="sng" spc="-5" dirty="0">
                <a:uFill>
                  <a:solidFill>
                    <a:srgbClr val="00173A"/>
                  </a:solidFill>
                </a:uFill>
                <a:latin typeface="Arial MT"/>
                <a:cs typeface="Arial MT"/>
              </a:rPr>
              <a:t>near</a:t>
            </a:r>
            <a:r>
              <a:rPr sz="1800" u="sng" spc="5" dirty="0">
                <a:uFill>
                  <a:solidFill>
                    <a:srgbClr val="00173A"/>
                  </a:solidFill>
                </a:uFill>
                <a:latin typeface="Arial MT"/>
                <a:cs typeface="Arial MT"/>
              </a:rPr>
              <a:t> </a:t>
            </a:r>
            <a:r>
              <a:rPr sz="1800" u="sng" spc="-5" dirty="0">
                <a:uFill>
                  <a:solidFill>
                    <a:srgbClr val="00173A"/>
                  </a:solidFill>
                </a:uFill>
                <a:latin typeface="Arial MT"/>
                <a:cs typeface="Arial MT"/>
              </a:rPr>
              <a:t>commercial</a:t>
            </a: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area	</a:t>
            </a:r>
            <a:endParaRPr sz="1800">
              <a:latin typeface="Arial MT"/>
              <a:cs typeface="Arial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0" descr="Image result for online assessment logo"/>
          <p:cNvSpPr>
            <a:spLocks noChangeAspect="1" noChangeArrowheads="1"/>
          </p:cNvSpPr>
          <p:nvPr/>
        </p:nvSpPr>
        <p:spPr bwMode="auto">
          <a:xfrm>
            <a:off x="110605" y="-144463"/>
            <a:ext cx="27944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5" name="Picture 1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1564" y="112782"/>
            <a:ext cx="941864" cy="539525"/>
          </a:xfrm>
          <a:prstGeom prst="rect">
            <a:avLst/>
          </a:prstGeom>
        </p:spPr>
      </p:pic>
      <p:pic>
        <p:nvPicPr>
          <p:cNvPr id="136" name="Picture 135"/>
          <p:cNvPicPr/>
          <p:nvPr/>
        </p:nvPicPr>
        <p:blipFill rotWithShape="1">
          <a:blip r:embed="rId4" cstate="email">
            <a:extLst>
              <a:ext uri="{28A0092B-C50C-407E-A947-70E740481C1C}">
                <a14:useLocalDpi xmlns:a14="http://schemas.microsoft.com/office/drawing/2010/main"/>
              </a:ext>
            </a:extLst>
          </a:blip>
          <a:srcRect/>
          <a:stretch/>
        </p:blipFill>
        <p:spPr bwMode="auto">
          <a:xfrm>
            <a:off x="10219744" y="33007"/>
            <a:ext cx="759633" cy="640803"/>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103F1108-A963-4248-9AC6-09671262591A}"/>
              </a:ext>
            </a:extLst>
          </p:cNvPr>
          <p:cNvSpPr>
            <a:spLocks noGrp="1"/>
          </p:cNvSpPr>
          <p:nvPr>
            <p:ph type="ctrTitle"/>
          </p:nvPr>
        </p:nvSpPr>
        <p:spPr>
          <a:xfrm>
            <a:off x="868923" y="71027"/>
            <a:ext cx="9624666" cy="644988"/>
          </a:xfrm>
        </p:spPr>
        <p:txBody>
          <a:bodyPr>
            <a:normAutofit/>
          </a:bodyPr>
          <a:lstStyle/>
          <a:p>
            <a:pPr algn="ctr"/>
            <a:r>
              <a:rPr lang="en-US" sz="4000" b="1" dirty="0">
                <a:solidFill>
                  <a:srgbClr val="0070C0"/>
                </a:solidFill>
                <a:latin typeface="Segoe UI" panose="020B0502040204020203" pitchFamily="34" charset="0"/>
                <a:cs typeface="Segoe UI" panose="020B0502040204020203" pitchFamily="34" charset="0"/>
              </a:rPr>
              <a:t>Key objectives of Swachh Survekshan</a:t>
            </a:r>
            <a:endParaRPr lang="en-US" sz="4000" dirty="0"/>
          </a:p>
        </p:txBody>
      </p:sp>
      <p:pic>
        <p:nvPicPr>
          <p:cNvPr id="107" name="Picture 106">
            <a:extLst>
              <a:ext uri="{FF2B5EF4-FFF2-40B4-BE49-F238E27FC236}">
                <a16:creationId xmlns:a16="http://schemas.microsoft.com/office/drawing/2014/main" id="{6CCC28F5-8D60-4EE9-9A11-D172E938A6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26" y="75193"/>
            <a:ext cx="855192" cy="584541"/>
          </a:xfrm>
          <a:prstGeom prst="rect">
            <a:avLst/>
          </a:prstGeom>
        </p:spPr>
      </p:pic>
      <p:sp>
        <p:nvSpPr>
          <p:cNvPr id="121" name="Rectangle: Rounded Corners 88">
            <a:extLst>
              <a:ext uri="{FF2B5EF4-FFF2-40B4-BE49-F238E27FC236}">
                <a16:creationId xmlns:a16="http://schemas.microsoft.com/office/drawing/2014/main" id="{EA97FDC2-5198-48FD-BA44-DD7BFD8091D8}"/>
              </a:ext>
            </a:extLst>
          </p:cNvPr>
          <p:cNvSpPr/>
          <p:nvPr/>
        </p:nvSpPr>
        <p:spPr>
          <a:xfrm>
            <a:off x="483236" y="813954"/>
            <a:ext cx="11225528" cy="1023388"/>
          </a:xfrm>
          <a:prstGeom prst="roundRect">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nnual</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urban sanitation survey conducted by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MoHUA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through a 3</a:t>
            </a:r>
            <a:r>
              <a:rPr kumimoji="0" lang="en-US" sz="28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rd</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Party Assessment Agency</a:t>
            </a:r>
          </a:p>
        </p:txBody>
      </p:sp>
      <p:sp>
        <p:nvSpPr>
          <p:cNvPr id="6" name="TextBox 5">
            <a:extLst>
              <a:ext uri="{FF2B5EF4-FFF2-40B4-BE49-F238E27FC236}">
                <a16:creationId xmlns:a16="http://schemas.microsoft.com/office/drawing/2014/main" id="{21AB47BB-166D-49F5-92C4-FDC25A16E85B}"/>
              </a:ext>
            </a:extLst>
          </p:cNvPr>
          <p:cNvSpPr txBox="1"/>
          <p:nvPr/>
        </p:nvSpPr>
        <p:spPr>
          <a:xfrm>
            <a:off x="483236" y="1873697"/>
            <a:ext cx="18850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Objectives</a:t>
            </a:r>
          </a:p>
        </p:txBody>
      </p:sp>
      <p:sp>
        <p:nvSpPr>
          <p:cNvPr id="133" name="TextBox 132">
            <a:extLst>
              <a:ext uri="{FF2B5EF4-FFF2-40B4-BE49-F238E27FC236}">
                <a16:creationId xmlns:a16="http://schemas.microsoft.com/office/drawing/2014/main" id="{16EDC13D-D949-441F-A2E4-FDF3B9AEB6A3}"/>
              </a:ext>
            </a:extLst>
          </p:cNvPr>
          <p:cNvSpPr txBox="1"/>
          <p:nvPr/>
        </p:nvSpPr>
        <p:spPr>
          <a:xfrm>
            <a:off x="3390944" y="2982373"/>
            <a:ext cx="2672352" cy="3108543"/>
          </a:xfrm>
          <a:prstGeom prst="rect">
            <a:avLst/>
          </a:prstGeom>
          <a:solidFill>
            <a:schemeClr val="bg2"/>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Foster healthy competition among cities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to improve their performance on sanitation parameters</a:t>
            </a:r>
          </a:p>
        </p:txBody>
      </p:sp>
      <p:sp>
        <p:nvSpPr>
          <p:cNvPr id="7" name="Oval 6">
            <a:extLst>
              <a:ext uri="{FF2B5EF4-FFF2-40B4-BE49-F238E27FC236}">
                <a16:creationId xmlns:a16="http://schemas.microsoft.com/office/drawing/2014/main" id="{DD0527FF-7BD1-405C-9A88-98B69839BA73}"/>
              </a:ext>
            </a:extLst>
          </p:cNvPr>
          <p:cNvSpPr/>
          <p:nvPr/>
        </p:nvSpPr>
        <p:spPr>
          <a:xfrm>
            <a:off x="4305430" y="2417864"/>
            <a:ext cx="914400" cy="65233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134" name="TextBox 133">
            <a:extLst>
              <a:ext uri="{FF2B5EF4-FFF2-40B4-BE49-F238E27FC236}">
                <a16:creationId xmlns:a16="http://schemas.microsoft.com/office/drawing/2014/main" id="{ED1D7225-8A8A-4170-B363-8A535397F993}"/>
              </a:ext>
            </a:extLst>
          </p:cNvPr>
          <p:cNvSpPr txBox="1"/>
          <p:nvPr/>
        </p:nvSpPr>
        <p:spPr>
          <a:xfrm>
            <a:off x="6167276" y="2977186"/>
            <a:ext cx="2836684" cy="3108543"/>
          </a:xfrm>
          <a:prstGeom prst="rect">
            <a:avLst/>
          </a:prstGeom>
          <a:solidFill>
            <a:schemeClr val="bg2"/>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Encourage large scale citizen participation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and create awareness about importance of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Swachhata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B8635D3A-0876-4DD5-97E1-208D81891EDA}"/>
              </a:ext>
            </a:extLst>
          </p:cNvPr>
          <p:cNvSpPr/>
          <p:nvPr/>
        </p:nvSpPr>
        <p:spPr>
          <a:xfrm>
            <a:off x="7128418" y="2417864"/>
            <a:ext cx="914400" cy="65233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38" name="TextBox 137">
            <a:extLst>
              <a:ext uri="{FF2B5EF4-FFF2-40B4-BE49-F238E27FC236}">
                <a16:creationId xmlns:a16="http://schemas.microsoft.com/office/drawing/2014/main" id="{253B9D99-D1FE-43DB-950C-D354FB07A876}"/>
              </a:ext>
            </a:extLst>
          </p:cNvPr>
          <p:cNvSpPr txBox="1"/>
          <p:nvPr/>
        </p:nvSpPr>
        <p:spPr>
          <a:xfrm>
            <a:off x="9093906" y="2977186"/>
            <a:ext cx="2836684" cy="3108543"/>
          </a:xfrm>
          <a:prstGeom prst="rect">
            <a:avLst/>
          </a:prstGeom>
          <a:solidFill>
            <a:schemeClr val="bg2"/>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Improved sanitation services delivery by cities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to its citizens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1B4DB0D7-21D7-4145-B614-74E2BC2A52DA}"/>
              </a:ext>
            </a:extLst>
          </p:cNvPr>
          <p:cNvSpPr/>
          <p:nvPr/>
        </p:nvSpPr>
        <p:spPr>
          <a:xfrm>
            <a:off x="10074399" y="2417864"/>
            <a:ext cx="914400" cy="65233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40" name="Rectangle: Rounded Corners 88">
            <a:extLst>
              <a:ext uri="{FF2B5EF4-FFF2-40B4-BE49-F238E27FC236}">
                <a16:creationId xmlns:a16="http://schemas.microsoft.com/office/drawing/2014/main" id="{5D34EA69-8FB8-4FC9-A4E6-0443039AD9C2}"/>
              </a:ext>
            </a:extLst>
          </p:cNvPr>
          <p:cNvSpPr/>
          <p:nvPr/>
        </p:nvSpPr>
        <p:spPr>
          <a:xfrm>
            <a:off x="522992" y="6132901"/>
            <a:ext cx="11225528" cy="652337"/>
          </a:xfrm>
          <a:prstGeom prst="roundRect">
            <a:avLst/>
          </a:prstGeom>
          <a:solidFill>
            <a:schemeClr val="accent5">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Emerged as the largest urban sanitation survey in the world</a:t>
            </a:r>
          </a:p>
        </p:txBody>
      </p:sp>
      <p:sp>
        <p:nvSpPr>
          <p:cNvPr id="16" name="TextBox 15">
            <a:extLst>
              <a:ext uri="{FF2B5EF4-FFF2-40B4-BE49-F238E27FC236}">
                <a16:creationId xmlns:a16="http://schemas.microsoft.com/office/drawing/2014/main" id="{139298AA-165D-4B8F-AA04-EBCA231CFC5F}"/>
              </a:ext>
            </a:extLst>
          </p:cNvPr>
          <p:cNvSpPr txBox="1"/>
          <p:nvPr/>
        </p:nvSpPr>
        <p:spPr>
          <a:xfrm>
            <a:off x="3392569" y="2973079"/>
            <a:ext cx="2672352" cy="3108543"/>
          </a:xfrm>
          <a:prstGeom prst="rect">
            <a:avLst/>
          </a:prstGeom>
          <a:solidFill>
            <a:schemeClr val="bg2"/>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Foster healthy competition among cities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to improve their performance on sanitation parameters</a:t>
            </a:r>
          </a:p>
        </p:txBody>
      </p:sp>
      <p:sp>
        <p:nvSpPr>
          <p:cNvPr id="17" name="Oval 16">
            <a:extLst>
              <a:ext uri="{FF2B5EF4-FFF2-40B4-BE49-F238E27FC236}">
                <a16:creationId xmlns:a16="http://schemas.microsoft.com/office/drawing/2014/main" id="{BD00DC19-177B-437B-B66A-EC8DF7F49BB7}"/>
              </a:ext>
            </a:extLst>
          </p:cNvPr>
          <p:cNvSpPr/>
          <p:nvPr/>
        </p:nvSpPr>
        <p:spPr>
          <a:xfrm>
            <a:off x="4307055" y="2417864"/>
            <a:ext cx="914400" cy="65233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8" name="TextBox 17">
            <a:extLst>
              <a:ext uri="{FF2B5EF4-FFF2-40B4-BE49-F238E27FC236}">
                <a16:creationId xmlns:a16="http://schemas.microsoft.com/office/drawing/2014/main" id="{E1F6033A-716B-4D22-B6F3-50EDC1FF670D}"/>
              </a:ext>
            </a:extLst>
          </p:cNvPr>
          <p:cNvSpPr txBox="1"/>
          <p:nvPr/>
        </p:nvSpPr>
        <p:spPr>
          <a:xfrm>
            <a:off x="360334" y="2973079"/>
            <a:ext cx="2922573" cy="3108543"/>
          </a:xfrm>
          <a:prstGeom prst="rect">
            <a:avLst/>
          </a:prstGeom>
          <a:solidFill>
            <a:schemeClr val="bg2"/>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Act as enabler  for Mission acceleration in the cities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Oval 18">
            <a:extLst>
              <a:ext uri="{FF2B5EF4-FFF2-40B4-BE49-F238E27FC236}">
                <a16:creationId xmlns:a16="http://schemas.microsoft.com/office/drawing/2014/main" id="{FE5D11C0-AA34-4106-9692-019FAFB9CE92}"/>
              </a:ext>
            </a:extLst>
          </p:cNvPr>
          <p:cNvSpPr/>
          <p:nvPr/>
        </p:nvSpPr>
        <p:spPr>
          <a:xfrm>
            <a:off x="1525041" y="2417864"/>
            <a:ext cx="914400" cy="65233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Tree>
    <p:extLst>
      <p:ext uri="{BB962C8B-B14F-4D97-AF65-F5344CB8AC3E}">
        <p14:creationId xmlns:p14="http://schemas.microsoft.com/office/powerpoint/2010/main" val="3894005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25051" y="0"/>
            <a:ext cx="1067435" cy="610870"/>
            <a:chOff x="11125051" y="0"/>
            <a:chExt cx="1067435" cy="61087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1" y="0"/>
              <a:ext cx="995172" cy="554736"/>
            </a:xfrm>
            <a:prstGeom prst="rect">
              <a:avLst/>
            </a:prstGeom>
          </p:spPr>
        </p:pic>
      </p:grpSp>
      <p:pic>
        <p:nvPicPr>
          <p:cNvPr id="6" name="object 6"/>
          <p:cNvPicPr/>
          <p:nvPr/>
        </p:nvPicPr>
        <p:blipFill>
          <a:blip r:embed="rId4" cstate="print"/>
          <a:stretch>
            <a:fillRect/>
          </a:stretch>
        </p:blipFill>
        <p:spPr>
          <a:xfrm>
            <a:off x="59553" y="57838"/>
            <a:ext cx="833752" cy="582241"/>
          </a:xfrm>
          <a:prstGeom prst="rect">
            <a:avLst/>
          </a:prstGeom>
        </p:spPr>
      </p:pic>
      <p:sp>
        <p:nvSpPr>
          <p:cNvPr id="10" name="object 10"/>
          <p:cNvSpPr txBox="1">
            <a:spLocks noGrp="1"/>
          </p:cNvSpPr>
          <p:nvPr>
            <p:ph type="title"/>
          </p:nvPr>
        </p:nvSpPr>
        <p:spPr>
          <a:xfrm>
            <a:off x="3894443" y="348958"/>
            <a:ext cx="5538815" cy="936154"/>
          </a:xfrm>
          <a:prstGeom prst="rect">
            <a:avLst/>
          </a:prstGeom>
        </p:spPr>
        <p:txBody>
          <a:bodyPr vert="horz" wrap="square" lIns="0" tIns="12700" rIns="0" bIns="0" rtlCol="0">
            <a:spAutoFit/>
          </a:bodyPr>
          <a:lstStyle/>
          <a:p>
            <a:pPr marL="12700">
              <a:lnSpc>
                <a:spcPct val="100000"/>
              </a:lnSpc>
              <a:spcBef>
                <a:spcPts val="100"/>
              </a:spcBef>
            </a:pPr>
            <a:r>
              <a:rPr lang="en-IN" sz="6000" spc="120" dirty="0">
                <a:solidFill>
                  <a:srgbClr val="2E469C"/>
                </a:solidFill>
                <a:latin typeface="Arial Black"/>
                <a:cs typeface="Arial Black"/>
              </a:rPr>
              <a:t>Red Spots </a:t>
            </a:r>
            <a:endParaRPr sz="6000" dirty="0">
              <a:latin typeface="Arial Black"/>
              <a:cs typeface="Arial Black"/>
            </a:endParaRPr>
          </a:p>
        </p:txBody>
      </p:sp>
      <p:sp>
        <p:nvSpPr>
          <p:cNvPr id="12" name="object 12"/>
          <p:cNvSpPr txBox="1"/>
          <p:nvPr/>
        </p:nvSpPr>
        <p:spPr>
          <a:xfrm>
            <a:off x="403482" y="1528570"/>
            <a:ext cx="11102340" cy="759823"/>
          </a:xfrm>
          <a:prstGeom prst="rect">
            <a:avLst/>
          </a:prstGeom>
        </p:spPr>
        <p:txBody>
          <a:bodyPr vert="horz" wrap="square" lIns="0" tIns="203835" rIns="0" bIns="0" rtlCol="0">
            <a:spAutoFit/>
          </a:bodyPr>
          <a:lstStyle/>
          <a:p>
            <a:pPr marL="12700">
              <a:lnSpc>
                <a:spcPct val="100000"/>
              </a:lnSpc>
              <a:spcBef>
                <a:spcPts val="450"/>
              </a:spcBef>
            </a:pPr>
            <a:r>
              <a:rPr lang="en-IN" b="1" spc="-5" dirty="0">
                <a:latin typeface="Arial"/>
                <a:cs typeface="Arial"/>
              </a:rPr>
              <a:t>Red Spots </a:t>
            </a:r>
            <a:r>
              <a:rPr lang="en-US" sz="1800" spc="-5" dirty="0">
                <a:latin typeface="Arial MT"/>
                <a:cs typeface="Arial MT"/>
              </a:rPr>
              <a:t>are</a:t>
            </a:r>
            <a:r>
              <a:rPr lang="en-US" sz="1800" dirty="0">
                <a:latin typeface="Arial MT"/>
                <a:cs typeface="Arial MT"/>
              </a:rPr>
              <a:t> </a:t>
            </a:r>
            <a:r>
              <a:rPr lang="en-US" sz="1800" spc="-5" dirty="0">
                <a:latin typeface="Arial MT"/>
                <a:cs typeface="Arial MT"/>
              </a:rPr>
              <a:t>those</a:t>
            </a:r>
            <a:r>
              <a:rPr lang="en-US" sz="1800" spc="10" dirty="0">
                <a:latin typeface="Arial MT"/>
                <a:cs typeface="Arial MT"/>
              </a:rPr>
              <a:t> </a:t>
            </a:r>
            <a:r>
              <a:rPr lang="en-US" sz="1800" spc="-5" dirty="0">
                <a:latin typeface="Arial MT"/>
                <a:cs typeface="Arial MT"/>
              </a:rPr>
              <a:t>areas</a:t>
            </a:r>
            <a:r>
              <a:rPr lang="en-US" sz="1800" spc="5" dirty="0">
                <a:latin typeface="Arial MT"/>
                <a:cs typeface="Arial MT"/>
              </a:rPr>
              <a:t> </a:t>
            </a:r>
            <a:r>
              <a:rPr lang="en-US" sz="1800" spc="-15" dirty="0">
                <a:latin typeface="Arial MT"/>
                <a:cs typeface="Arial MT"/>
              </a:rPr>
              <a:t>where</a:t>
            </a:r>
            <a:r>
              <a:rPr lang="en-US" sz="1800" spc="50" dirty="0">
                <a:latin typeface="Arial MT"/>
                <a:cs typeface="Arial MT"/>
              </a:rPr>
              <a:t> </a:t>
            </a:r>
            <a:r>
              <a:rPr lang="en-US" spc="50" dirty="0">
                <a:latin typeface="Arial MT"/>
                <a:cs typeface="Arial MT"/>
              </a:rPr>
              <a:t>walls and roads of residential and commercial areas get stained red due to the constant spitting of Gutka/Paan/Tobacco by</a:t>
            </a:r>
            <a:r>
              <a:rPr lang="en-US" sz="1800" spc="15" dirty="0">
                <a:latin typeface="Arial MT"/>
                <a:cs typeface="Arial MT"/>
              </a:rPr>
              <a:t> </a:t>
            </a:r>
            <a:r>
              <a:rPr lang="en-US" sz="1800" dirty="0">
                <a:latin typeface="Arial MT"/>
                <a:cs typeface="Arial MT"/>
              </a:rPr>
              <a:t>the</a:t>
            </a:r>
            <a:r>
              <a:rPr lang="en-US" sz="1800" spc="10" dirty="0">
                <a:latin typeface="Arial MT"/>
                <a:cs typeface="Arial MT"/>
              </a:rPr>
              <a:t> </a:t>
            </a:r>
            <a:r>
              <a:rPr lang="en-US" sz="1800" spc="-5" dirty="0">
                <a:latin typeface="Arial MT"/>
                <a:cs typeface="Arial MT"/>
              </a:rPr>
              <a:t>local</a:t>
            </a:r>
            <a:r>
              <a:rPr lang="en-US" sz="1800" spc="15" dirty="0">
                <a:latin typeface="Arial MT"/>
                <a:cs typeface="Arial MT"/>
              </a:rPr>
              <a:t> </a:t>
            </a:r>
            <a:r>
              <a:rPr lang="en-US" sz="1800" spc="-5" dirty="0">
                <a:latin typeface="Arial MT"/>
                <a:cs typeface="Arial MT"/>
              </a:rPr>
              <a:t>residents,</a:t>
            </a:r>
            <a:r>
              <a:rPr lang="en-US" sz="1800" spc="25" dirty="0">
                <a:latin typeface="Arial MT"/>
                <a:cs typeface="Arial MT"/>
              </a:rPr>
              <a:t> </a:t>
            </a:r>
            <a:r>
              <a:rPr lang="en-US" sz="1800" spc="-5" dirty="0">
                <a:latin typeface="Arial MT"/>
                <a:cs typeface="Arial MT"/>
              </a:rPr>
              <a:t>travelers,</a:t>
            </a:r>
            <a:r>
              <a:rPr lang="en-US" sz="1800" spc="10" dirty="0">
                <a:latin typeface="Arial MT"/>
                <a:cs typeface="Arial MT"/>
              </a:rPr>
              <a:t> </a:t>
            </a:r>
            <a:r>
              <a:rPr lang="en-US" sz="1800" dirty="0">
                <a:latin typeface="Arial MT"/>
                <a:cs typeface="Arial MT"/>
              </a:rPr>
              <a:t>or</a:t>
            </a:r>
            <a:r>
              <a:rPr lang="en-US" sz="1800" spc="10" dirty="0">
                <a:latin typeface="Arial MT"/>
                <a:cs typeface="Arial MT"/>
              </a:rPr>
              <a:t> </a:t>
            </a:r>
            <a:r>
              <a:rPr lang="en-US" sz="1800" spc="-20" dirty="0" err="1">
                <a:latin typeface="Arial MT"/>
                <a:cs typeface="Arial MT"/>
              </a:rPr>
              <a:t>passerbys</a:t>
            </a:r>
            <a:r>
              <a:rPr lang="en-US" sz="1800" spc="-20" dirty="0">
                <a:latin typeface="Arial MT"/>
                <a:cs typeface="Arial MT"/>
              </a:rPr>
              <a:t>.</a:t>
            </a:r>
            <a:endParaRPr lang="en-US" sz="1800" dirty="0">
              <a:latin typeface="Arial MT"/>
              <a:cs typeface="Arial MT"/>
            </a:endParaRPr>
          </a:p>
        </p:txBody>
      </p:sp>
      <p:pic>
        <p:nvPicPr>
          <p:cNvPr id="1028" name="Picture 4" descr="History &amp; Where to Buy Betel Nut &amp; Paan in Singapore 槟榔 |Tony Johor Kaki  Travels for Food · Heritage · Culture · Diplomacy">
            <a:extLst>
              <a:ext uri="{FF2B5EF4-FFF2-40B4-BE49-F238E27FC236}">
                <a16:creationId xmlns:a16="http://schemas.microsoft.com/office/drawing/2014/main" id="{79F6C4EA-406A-6AE9-7C5A-0A0AAFC6D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471" y="2782507"/>
            <a:ext cx="5564181" cy="3618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ndon gears up to clean 'paan' stains off its streets, walls | World News  - Hindustan Times">
            <a:extLst>
              <a:ext uri="{FF2B5EF4-FFF2-40B4-BE49-F238E27FC236}">
                <a16:creationId xmlns:a16="http://schemas.microsoft.com/office/drawing/2014/main" id="{243198F3-C5FC-0BC7-44AB-3C7B182CF3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7350" y="2782507"/>
            <a:ext cx="5090292" cy="363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312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82" y="0"/>
            <a:ext cx="887466" cy="988980"/>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a:lnSpc>
                <a:spcPct val="107000"/>
              </a:lnSpc>
              <a:spcAft>
                <a:spcPts val="776"/>
              </a:spcAft>
            </a:pPr>
            <a:r>
              <a:rPr lang="en-US" sz="2400" b="1" dirty="0">
                <a:solidFill>
                  <a:schemeClr val="tx1"/>
                </a:solidFill>
                <a:latin typeface="Arial"/>
                <a:ea typeface="Calibri"/>
                <a:cs typeface="Times New Roman"/>
              </a:rPr>
              <a:t>1.4</a:t>
            </a:r>
            <a:endParaRPr lang="en-SG" sz="900" dirty="0">
              <a:solidFill>
                <a:schemeClr val="tx1"/>
              </a:solidFill>
              <a:ea typeface="Calibri"/>
              <a:cs typeface="Times New Roman"/>
            </a:endParaRPr>
          </a:p>
        </p:txBody>
      </p:sp>
      <p:sp>
        <p:nvSpPr>
          <p:cNvPr id="5" name="Rounded Rectangle 4"/>
          <p:cNvSpPr/>
          <p:nvPr/>
        </p:nvSpPr>
        <p:spPr>
          <a:xfrm>
            <a:off x="10726407" y="2851"/>
            <a:ext cx="1439176" cy="986129"/>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a:lnSpc>
                <a:spcPct val="107000"/>
              </a:lnSpc>
            </a:pPr>
            <a:r>
              <a:rPr lang="en-US" b="1" dirty="0">
                <a:solidFill>
                  <a:schemeClr val="tx1"/>
                </a:solidFill>
                <a:latin typeface="Arial"/>
                <a:ea typeface="Calibri"/>
                <a:cs typeface="Times New Roman"/>
              </a:rPr>
              <a:t>Marks</a:t>
            </a:r>
          </a:p>
          <a:p>
            <a:pPr algn="ctr">
              <a:lnSpc>
                <a:spcPct val="107000"/>
              </a:lnSpc>
            </a:pPr>
            <a:r>
              <a:rPr lang="en-US" b="1" dirty="0">
                <a:solidFill>
                  <a:schemeClr val="tx1"/>
                </a:solidFill>
                <a:latin typeface="Arial"/>
                <a:ea typeface="Calibri"/>
                <a:cs typeface="Times New Roman"/>
              </a:rPr>
              <a:t>75</a:t>
            </a:r>
          </a:p>
          <a:p>
            <a:pPr algn="ctr">
              <a:lnSpc>
                <a:spcPct val="107000"/>
              </a:lnSpc>
            </a:pPr>
            <a:r>
              <a:rPr lang="en-US" sz="1600" dirty="0">
                <a:solidFill>
                  <a:schemeClr val="tx1"/>
                </a:solidFill>
                <a:latin typeface="Arial"/>
                <a:ea typeface="Calibri"/>
                <a:cs typeface="Times New Roman"/>
              </a:rPr>
              <a:t>(50+25)</a:t>
            </a:r>
            <a:endParaRPr lang="en-US" sz="1400" dirty="0">
              <a:solidFill>
                <a:schemeClr val="tx1"/>
              </a:solidFill>
              <a:latin typeface="Arial"/>
              <a:ea typeface="Calibri"/>
              <a:cs typeface="Times New Roman"/>
            </a:endParaRPr>
          </a:p>
        </p:txBody>
      </p:sp>
      <p:sp>
        <p:nvSpPr>
          <p:cNvPr id="6" name="Rounded Rectangle 5"/>
          <p:cNvSpPr/>
          <p:nvPr/>
        </p:nvSpPr>
        <p:spPr>
          <a:xfrm>
            <a:off x="914399" y="11429"/>
            <a:ext cx="9798757" cy="977551"/>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r>
              <a:rPr lang="en-US" b="1" dirty="0">
                <a:solidFill>
                  <a:srgbClr val="804000"/>
                </a:solidFill>
                <a:ea typeface="Calibri"/>
                <a:cs typeface="Arial"/>
              </a:rPr>
              <a:t>No visible solid waste in </a:t>
            </a:r>
            <a:r>
              <a:rPr lang="en-US" dirty="0">
                <a:solidFill>
                  <a:srgbClr val="804000"/>
                </a:solidFill>
                <a:ea typeface="Calibri"/>
                <a:cs typeface="Arial"/>
              </a:rPr>
              <a:t>and</a:t>
            </a:r>
            <a:r>
              <a:rPr lang="en-US" b="1" dirty="0">
                <a:solidFill>
                  <a:srgbClr val="804000"/>
                </a:solidFill>
                <a:ea typeface="Calibri"/>
                <a:cs typeface="Arial"/>
              </a:rPr>
              <a:t> zero encroachment around -</a:t>
            </a:r>
          </a:p>
          <a:p>
            <a:pPr marL="342900" indent="-342900">
              <a:buAutoNum type="arabicPeriod"/>
            </a:pPr>
            <a:r>
              <a:rPr lang="en-US" b="1" dirty="0">
                <a:solidFill>
                  <a:srgbClr val="804000"/>
                </a:solidFill>
                <a:ea typeface="Calibri"/>
                <a:cs typeface="Arial"/>
              </a:rPr>
              <a:t>Storm Water Drains</a:t>
            </a:r>
            <a:r>
              <a:rPr lang="en-US" b="1" dirty="0">
                <a:solidFill>
                  <a:srgbClr val="804000"/>
                </a:solidFill>
                <a:cs typeface="Arial"/>
              </a:rPr>
              <a:t>/Nallah </a:t>
            </a:r>
            <a:r>
              <a:rPr lang="en-US" b="1" dirty="0">
                <a:solidFill>
                  <a:srgbClr val="FF0000"/>
                </a:solidFill>
                <a:ea typeface="Calibri"/>
                <a:cs typeface="Arial"/>
              </a:rPr>
              <a:t>* </a:t>
            </a:r>
            <a:endParaRPr lang="en-US" b="1" dirty="0">
              <a:solidFill>
                <a:schemeClr val="tx1"/>
              </a:solidFill>
              <a:ea typeface="Calibri"/>
              <a:cs typeface="Arial"/>
            </a:endParaRPr>
          </a:p>
          <a:p>
            <a:pPr marL="342900" indent="-342900">
              <a:buAutoNum type="arabicPeriod"/>
            </a:pPr>
            <a:r>
              <a:rPr lang="en-US" b="1" dirty="0">
                <a:solidFill>
                  <a:srgbClr val="804000"/>
                </a:solidFill>
                <a:ea typeface="Calibri"/>
                <a:cs typeface="Arial"/>
              </a:rPr>
              <a:t>Water bodies</a:t>
            </a:r>
            <a:r>
              <a:rPr lang="en-US" b="1" dirty="0">
                <a:solidFill>
                  <a:srgbClr val="FF0000"/>
                </a:solidFill>
                <a:ea typeface="Calibri"/>
                <a:cs typeface="Arial"/>
              </a:rPr>
              <a:t>*</a:t>
            </a:r>
            <a:r>
              <a:rPr lang="en-US" b="1" dirty="0">
                <a:solidFill>
                  <a:srgbClr val="804000"/>
                </a:solidFill>
                <a:ea typeface="Calibri"/>
                <a:cs typeface="Arial"/>
              </a:rPr>
              <a:t> </a:t>
            </a:r>
            <a:r>
              <a:rPr lang="en-US" dirty="0">
                <a:solidFill>
                  <a:srgbClr val="804000"/>
                </a:solidFill>
                <a:ea typeface="Calibri"/>
                <a:cs typeface="Arial"/>
              </a:rPr>
              <a:t>(not limited to ponds, lakes, tanks, rivers etc.)</a:t>
            </a:r>
            <a:endParaRPr lang="en-US" i="1" dirty="0">
              <a:solidFill>
                <a:srgbClr val="804000"/>
              </a:solidFill>
              <a:ea typeface="Calibri"/>
              <a:cs typeface="Arial"/>
            </a:endParaRPr>
          </a:p>
        </p:txBody>
      </p:sp>
      <p:graphicFrame>
        <p:nvGraphicFramePr>
          <p:cNvPr id="2" name="Table 1">
            <a:extLst>
              <a:ext uri="{FF2B5EF4-FFF2-40B4-BE49-F238E27FC236}">
                <a16:creationId xmlns:a16="http://schemas.microsoft.com/office/drawing/2014/main" id="{22D7DCBD-0EC5-E655-4EAA-124AECA2FB4A}"/>
              </a:ext>
            </a:extLst>
          </p:cNvPr>
          <p:cNvGraphicFramePr>
            <a:graphicFrameLocks noGrp="1"/>
          </p:cNvGraphicFramePr>
          <p:nvPr>
            <p:extLst>
              <p:ext uri="{D42A27DB-BD31-4B8C-83A1-F6EECF244321}">
                <p14:modId xmlns:p14="http://schemas.microsoft.com/office/powerpoint/2010/main" val="1328538583"/>
              </p:ext>
            </p:extLst>
          </p:nvPr>
        </p:nvGraphicFramePr>
        <p:xfrm>
          <a:off x="111684" y="1124239"/>
          <a:ext cx="6143341" cy="5401452"/>
        </p:xfrm>
        <a:graphic>
          <a:graphicData uri="http://schemas.openxmlformats.org/drawingml/2006/table">
            <a:tbl>
              <a:tblPr firstRow="1" bandRow="1">
                <a:tableStyleId>{1E171933-4619-4E11-9A3F-F7608DF75F80}</a:tableStyleId>
              </a:tblPr>
              <a:tblGrid>
                <a:gridCol w="4793948">
                  <a:extLst>
                    <a:ext uri="{9D8B030D-6E8A-4147-A177-3AD203B41FA5}">
                      <a16:colId xmlns:a16="http://schemas.microsoft.com/office/drawing/2014/main" val="20000"/>
                    </a:ext>
                  </a:extLst>
                </a:gridCol>
                <a:gridCol w="1349393">
                  <a:extLst>
                    <a:ext uri="{9D8B030D-6E8A-4147-A177-3AD203B41FA5}">
                      <a16:colId xmlns:a16="http://schemas.microsoft.com/office/drawing/2014/main" val="20001"/>
                    </a:ext>
                  </a:extLst>
                </a:gridCol>
              </a:tblGrid>
              <a:tr h="395642">
                <a:tc>
                  <a:txBody>
                    <a:bodyPr/>
                    <a:lstStyle/>
                    <a:p>
                      <a:r>
                        <a:rPr lang="en-US" sz="1800" dirty="0">
                          <a:solidFill>
                            <a:schemeClr val="tx1"/>
                          </a:solidFill>
                          <a:latin typeface="+mn-lt"/>
                        </a:rPr>
                        <a:t>Storm Water Drains/Nallahs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dirty="0">
                          <a:solidFill>
                            <a:schemeClr val="tx1"/>
                          </a:solidFill>
                          <a:latin typeface="+mn-lt"/>
                        </a:rPr>
                        <a:t>Marks – 50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2255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100% Storm water drains/Nallah (Secondary/Tertiary) should have screens/filters at a suitable distance: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latin typeface="+mn-lt"/>
                          <a:ea typeface="+mn-ea"/>
                          <a:cs typeface="+mn-cs"/>
                        </a:rPr>
                        <a:t>At points of discharge into other water-bodies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latin typeface="+mn-lt"/>
                          <a:ea typeface="+mn-ea"/>
                          <a:cs typeface="+mn-cs"/>
                        </a:rPr>
                        <a:t>For cities with more than 10 Lakh population: Automated/Mechanical screens on Secondary Nallahs for collection and cleaning of waste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dirty="0">
                          <a:latin typeface="+mn-lt"/>
                        </a:rPr>
                        <a:t>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94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No solid waste floating/visible in 100% of the areas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mn-lt"/>
                        </a:rPr>
                        <a:t>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7205976"/>
                  </a:ext>
                </a:extLst>
              </a:tr>
              <a:tr h="846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Boundary existing around all Storm water drains/Nallah should be well maintained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mn-lt"/>
                        </a:rPr>
                        <a:t>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0775403"/>
                  </a:ext>
                </a:extLst>
              </a:tr>
              <a:tr h="494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No encroachment around storm water drains/Nallah</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mn-lt"/>
                        </a:rPr>
                        <a:t>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69398"/>
                  </a:ext>
                </a:extLst>
              </a:tr>
              <a:tr h="578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No sewage/septic tank effluent discharged/disposed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mn-lt"/>
                        </a:rPr>
                        <a:t>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0780261"/>
                  </a:ext>
                </a:extLst>
              </a:tr>
            </a:tbl>
          </a:graphicData>
        </a:graphic>
      </p:graphicFrame>
      <p:graphicFrame>
        <p:nvGraphicFramePr>
          <p:cNvPr id="3" name="Table 2">
            <a:extLst>
              <a:ext uri="{FF2B5EF4-FFF2-40B4-BE49-F238E27FC236}">
                <a16:creationId xmlns:a16="http://schemas.microsoft.com/office/drawing/2014/main" id="{8B962E76-8E32-CA16-4E26-34D7485C81D5}"/>
              </a:ext>
            </a:extLst>
          </p:cNvPr>
          <p:cNvGraphicFramePr>
            <a:graphicFrameLocks noGrp="1"/>
          </p:cNvGraphicFramePr>
          <p:nvPr>
            <p:extLst>
              <p:ext uri="{D42A27DB-BD31-4B8C-83A1-F6EECF244321}">
                <p14:modId xmlns:p14="http://schemas.microsoft.com/office/powerpoint/2010/main" val="1230292604"/>
              </p:ext>
            </p:extLst>
          </p:nvPr>
        </p:nvGraphicFramePr>
        <p:xfrm>
          <a:off x="6364306" y="1124238"/>
          <a:ext cx="5716010" cy="5401451"/>
        </p:xfrm>
        <a:graphic>
          <a:graphicData uri="http://schemas.openxmlformats.org/drawingml/2006/table">
            <a:tbl>
              <a:tblPr firstRow="1" bandRow="1">
                <a:tableStyleId>{1E171933-4619-4E11-9A3F-F7608DF75F80}</a:tableStyleId>
              </a:tblPr>
              <a:tblGrid>
                <a:gridCol w="4435499">
                  <a:extLst>
                    <a:ext uri="{9D8B030D-6E8A-4147-A177-3AD203B41FA5}">
                      <a16:colId xmlns:a16="http://schemas.microsoft.com/office/drawing/2014/main" val="20000"/>
                    </a:ext>
                  </a:extLst>
                </a:gridCol>
                <a:gridCol w="1280511">
                  <a:extLst>
                    <a:ext uri="{9D8B030D-6E8A-4147-A177-3AD203B41FA5}">
                      <a16:colId xmlns:a16="http://schemas.microsoft.com/office/drawing/2014/main" val="20001"/>
                    </a:ext>
                  </a:extLst>
                </a:gridCol>
              </a:tblGrid>
              <a:tr h="410075">
                <a:tc>
                  <a:txBody>
                    <a:bodyPr/>
                    <a:lstStyle/>
                    <a:p>
                      <a:r>
                        <a:rPr lang="en-US" sz="1800" dirty="0">
                          <a:solidFill>
                            <a:schemeClr val="tx1"/>
                          </a:solidFill>
                        </a:rPr>
                        <a:t>Water Bodies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dirty="0">
                          <a:solidFill>
                            <a:schemeClr val="tx1"/>
                          </a:solidFill>
                        </a:rPr>
                        <a:t>Marks – 25</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657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No solid waste floating/visible in 100% of area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kern="1200" dirty="0">
                          <a:solidFill>
                            <a:schemeClr val="dk1"/>
                          </a:solidFill>
                          <a:latin typeface="+mn-lt"/>
                          <a:ea typeface="+mn-ea"/>
                          <a:cs typeface="+mn-cs"/>
                        </a:rPr>
                        <a:t>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57701">
                <a:tc>
                  <a:txBody>
                    <a:bodyPr/>
                    <a:lstStyle/>
                    <a:p>
                      <a:pPr lvl="0" algn="just">
                        <a:buFont typeface="+mj-lt"/>
                        <a:buNone/>
                      </a:pPr>
                      <a:r>
                        <a:rPr lang="en-US" sz="1800" kern="1200" dirty="0">
                          <a:solidFill>
                            <a:schemeClr val="dk1"/>
                          </a:solidFill>
                          <a:latin typeface="+mn-lt"/>
                          <a:ea typeface="+mn-ea"/>
                          <a:cs typeface="+mn-cs"/>
                        </a:rPr>
                        <a:t>No open dumpsites present near the water bodies</a:t>
                      </a:r>
                      <a:endParaRPr lang="en-IN" sz="1800" kern="1200" dirty="0">
                        <a:solidFill>
                          <a:schemeClr val="dk1"/>
                        </a:solidFill>
                        <a:latin typeface="+mn-lt"/>
                        <a:ea typeface="+mn-ea"/>
                        <a:cs typeface="+mn-cs"/>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kern="1200" dirty="0">
                          <a:solidFill>
                            <a:schemeClr val="dk1"/>
                          </a:solidFill>
                          <a:latin typeface="+mn-lt"/>
                          <a:ea typeface="+mn-ea"/>
                          <a:cs typeface="+mn-cs"/>
                        </a:rPr>
                        <a:t>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67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Sweeping &amp; Cleaning arrangements are in place &amp;</a:t>
                      </a:r>
                      <a:r>
                        <a:rPr lang="en-IN" sz="1800" kern="1200" dirty="0">
                          <a:solidFill>
                            <a:schemeClr val="dk1"/>
                          </a:solidFill>
                          <a:latin typeface="+mn-lt"/>
                          <a:ea typeface="+mn-ea"/>
                          <a:cs typeface="+mn-cs"/>
                        </a:rPr>
                        <a:t> </a:t>
                      </a:r>
                      <a:r>
                        <a:rPr lang="en-US" sz="1800" kern="1200" dirty="0">
                          <a:solidFill>
                            <a:schemeClr val="dk1"/>
                          </a:solidFill>
                          <a:latin typeface="+mn-lt"/>
                          <a:ea typeface="+mn-ea"/>
                          <a:cs typeface="+mn-cs"/>
                        </a:rPr>
                        <a:t>No Garbage Vulnerable Points(GVP) present near water bodies </a:t>
                      </a:r>
                      <a:endParaRPr lang="en-IN" sz="1800" kern="1200" dirty="0">
                        <a:solidFill>
                          <a:schemeClr val="dk1"/>
                        </a:solidFill>
                        <a:latin typeface="+mn-lt"/>
                        <a:ea typeface="+mn-ea"/>
                        <a:cs typeface="+mn-cs"/>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1200" dirty="0">
                          <a:solidFill>
                            <a:schemeClr val="dk1"/>
                          </a:solidFill>
                          <a:latin typeface="+mn-lt"/>
                          <a:ea typeface="+mn-ea"/>
                          <a:cs typeface="+mn-cs"/>
                        </a:rPr>
                        <a:t>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859503"/>
                  </a:ext>
                </a:extLst>
              </a:tr>
              <a:tr h="1267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Adequate twin-litterbins placed in every 50 meters of water bodies &amp; Placement of Anti-littering message every 50 meters</a:t>
                      </a:r>
                      <a:endParaRPr lang="en-IN" sz="1800" kern="1200" dirty="0">
                        <a:solidFill>
                          <a:schemeClr val="dk1"/>
                        </a:solidFill>
                        <a:latin typeface="+mn-lt"/>
                        <a:ea typeface="+mn-ea"/>
                        <a:cs typeface="+mn-cs"/>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1200" dirty="0">
                          <a:solidFill>
                            <a:schemeClr val="dk1"/>
                          </a:solidFill>
                          <a:latin typeface="+mn-lt"/>
                          <a:ea typeface="+mn-ea"/>
                          <a:cs typeface="+mn-cs"/>
                        </a:rPr>
                        <a:t>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4214197"/>
                  </a:ext>
                </a:extLst>
              </a:tr>
              <a:tr h="11415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 sewage/septic tank effluent discharged/disposed  </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kern="1200" dirty="0">
                          <a:solidFill>
                            <a:schemeClr val="dk1"/>
                          </a:solidFill>
                          <a:latin typeface="+mn-lt"/>
                          <a:ea typeface="+mn-ea"/>
                          <a:cs typeface="+mn-cs"/>
                        </a:rPr>
                        <a:t>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6857145"/>
                  </a:ext>
                </a:extLst>
              </a:tr>
            </a:tbl>
          </a:graphicData>
        </a:graphic>
      </p:graphicFrame>
    </p:spTree>
    <p:extLst>
      <p:ext uri="{BB962C8B-B14F-4D97-AF65-F5344CB8AC3E}">
        <p14:creationId xmlns:p14="http://schemas.microsoft.com/office/powerpoint/2010/main" val="696380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119270"/>
            <a:ext cx="12076513" cy="544664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Key definitions/notes</a:t>
            </a:r>
            <a:endPar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Storm water drains/nallahs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are designed to drain excess rain and ground water from impervious surfaces such as paved streets, car parks, parking lots, footpaths, sidewalks, and roofs. They vary in design from small residential dry wells to large municipal systems.  ULBs are expected to ensure that storm water drains are not choked with solid waste for free flow of the water.  </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Water bodies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(not limited to ponds, lakes, tanks, rivers etc.) are an integral part of eco-system and need to be protected from waste with scheduled cleaning and maintenance work. </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There should be no encroachment around water bodies and storm water drains/nallahs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Assessment of l</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itter</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bin in every 50 meters of water body will be limited to the places where public pathway is there or accessible for the public.</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1.4 Validation Methodology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Direct observation by the assessor.</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Tree>
    <p:extLst>
      <p:ext uri="{BB962C8B-B14F-4D97-AF65-F5344CB8AC3E}">
        <p14:creationId xmlns:p14="http://schemas.microsoft.com/office/powerpoint/2010/main" val="317358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316468" y="3428999"/>
            <a:ext cx="3659124" cy="3244755"/>
          </a:xfrm>
          <a:prstGeom prst="rect">
            <a:avLst/>
          </a:prstGeom>
        </p:spPr>
      </p:pic>
      <p:grpSp>
        <p:nvGrpSpPr>
          <p:cNvPr id="5" name="object 5"/>
          <p:cNvGrpSpPr/>
          <p:nvPr/>
        </p:nvGrpSpPr>
        <p:grpSpPr>
          <a:xfrm>
            <a:off x="11125051" y="0"/>
            <a:ext cx="1067435" cy="610870"/>
            <a:chOff x="11125051" y="0"/>
            <a:chExt cx="1067435" cy="610870"/>
          </a:xfrm>
        </p:grpSpPr>
        <p:pic>
          <p:nvPicPr>
            <p:cNvPr id="6" name="object 6"/>
            <p:cNvPicPr/>
            <p:nvPr/>
          </p:nvPicPr>
          <p:blipFill>
            <a:blip r:embed="rId3" cstate="print"/>
            <a:stretch>
              <a:fillRect/>
            </a:stretch>
          </p:blipFill>
          <p:spPr>
            <a:xfrm>
              <a:off x="11125051" y="0"/>
              <a:ext cx="1066947" cy="610435"/>
            </a:xfrm>
            <a:prstGeom prst="rect">
              <a:avLst/>
            </a:prstGeom>
          </p:spPr>
        </p:pic>
        <p:pic>
          <p:nvPicPr>
            <p:cNvPr id="7" name="object 7"/>
            <p:cNvPicPr/>
            <p:nvPr/>
          </p:nvPicPr>
          <p:blipFill>
            <a:blip r:embed="rId4" cstate="print"/>
            <a:stretch>
              <a:fillRect/>
            </a:stretch>
          </p:blipFill>
          <p:spPr>
            <a:xfrm>
              <a:off x="11175491" y="0"/>
              <a:ext cx="995172" cy="554736"/>
            </a:xfrm>
            <a:prstGeom prst="rect">
              <a:avLst/>
            </a:prstGeom>
          </p:spPr>
        </p:pic>
      </p:grpSp>
      <p:pic>
        <p:nvPicPr>
          <p:cNvPr id="8" name="object 8"/>
          <p:cNvPicPr/>
          <p:nvPr/>
        </p:nvPicPr>
        <p:blipFill>
          <a:blip r:embed="rId5" cstate="print"/>
          <a:stretch>
            <a:fillRect/>
          </a:stretch>
        </p:blipFill>
        <p:spPr>
          <a:xfrm>
            <a:off x="59553" y="57838"/>
            <a:ext cx="833752" cy="582241"/>
          </a:xfrm>
          <a:prstGeom prst="rect">
            <a:avLst/>
          </a:prstGeom>
        </p:spPr>
      </p:pic>
      <p:sp>
        <p:nvSpPr>
          <p:cNvPr id="9" name="object 9"/>
          <p:cNvSpPr txBox="1"/>
          <p:nvPr/>
        </p:nvSpPr>
        <p:spPr>
          <a:xfrm>
            <a:off x="2863723" y="656285"/>
            <a:ext cx="6447155" cy="940435"/>
          </a:xfrm>
          <a:prstGeom prst="rect">
            <a:avLst/>
          </a:prstGeom>
        </p:spPr>
        <p:txBody>
          <a:bodyPr vert="horz" wrap="square" lIns="0" tIns="12700" rIns="0" bIns="0" rtlCol="0">
            <a:spAutoFit/>
          </a:bodyPr>
          <a:lstStyle/>
          <a:p>
            <a:pPr marL="12700">
              <a:lnSpc>
                <a:spcPct val="100000"/>
              </a:lnSpc>
              <a:spcBef>
                <a:spcPts val="100"/>
              </a:spcBef>
            </a:pPr>
            <a:r>
              <a:rPr sz="6000" spc="50" dirty="0">
                <a:solidFill>
                  <a:srgbClr val="2E469C"/>
                </a:solidFill>
                <a:latin typeface="Arial Black"/>
                <a:cs typeface="Arial Black"/>
              </a:rPr>
              <a:t>STORM</a:t>
            </a:r>
            <a:r>
              <a:rPr sz="6000" spc="175" dirty="0">
                <a:solidFill>
                  <a:srgbClr val="2E469C"/>
                </a:solidFill>
                <a:latin typeface="Arial Black"/>
                <a:cs typeface="Arial Black"/>
              </a:rPr>
              <a:t> </a:t>
            </a:r>
            <a:r>
              <a:rPr sz="6000" spc="5" dirty="0">
                <a:solidFill>
                  <a:srgbClr val="2E469C"/>
                </a:solidFill>
                <a:latin typeface="Arial Black"/>
                <a:cs typeface="Arial Black"/>
              </a:rPr>
              <a:t>WATER</a:t>
            </a:r>
            <a:endParaRPr sz="6000">
              <a:latin typeface="Arial Black"/>
              <a:cs typeface="Arial Black"/>
            </a:endParaRPr>
          </a:p>
        </p:txBody>
      </p:sp>
      <p:sp>
        <p:nvSpPr>
          <p:cNvPr id="10" name="object 10"/>
          <p:cNvSpPr txBox="1"/>
          <p:nvPr/>
        </p:nvSpPr>
        <p:spPr>
          <a:xfrm>
            <a:off x="888898" y="1388490"/>
            <a:ext cx="10919460" cy="1673225"/>
          </a:xfrm>
          <a:prstGeom prst="rect">
            <a:avLst/>
          </a:prstGeom>
        </p:spPr>
        <p:txBody>
          <a:bodyPr vert="horz" wrap="square" lIns="0" tIns="12700" rIns="0" bIns="0" rtlCol="0">
            <a:spAutoFit/>
          </a:bodyPr>
          <a:lstStyle/>
          <a:p>
            <a:pPr marR="519430" algn="ctr">
              <a:lnSpc>
                <a:spcPct val="100000"/>
              </a:lnSpc>
              <a:spcBef>
                <a:spcPts val="100"/>
              </a:spcBef>
            </a:pPr>
            <a:r>
              <a:rPr sz="6000" spc="90" dirty="0">
                <a:solidFill>
                  <a:srgbClr val="2E469C"/>
                </a:solidFill>
                <a:latin typeface="Arial Black"/>
                <a:cs typeface="Arial Black"/>
              </a:rPr>
              <a:t>DRAIN</a:t>
            </a:r>
            <a:r>
              <a:rPr sz="6000" spc="160" dirty="0">
                <a:solidFill>
                  <a:srgbClr val="2E469C"/>
                </a:solidFill>
                <a:latin typeface="Arial Black"/>
                <a:cs typeface="Arial Black"/>
              </a:rPr>
              <a:t> </a:t>
            </a:r>
            <a:r>
              <a:rPr sz="6000" spc="90" dirty="0">
                <a:solidFill>
                  <a:srgbClr val="2E469C"/>
                </a:solidFill>
                <a:latin typeface="Arial Black"/>
                <a:cs typeface="Arial Black"/>
              </a:rPr>
              <a:t>(SWD)</a:t>
            </a:r>
            <a:endParaRPr sz="6000" dirty="0">
              <a:latin typeface="Arial Black"/>
              <a:cs typeface="Arial Black"/>
            </a:endParaRPr>
          </a:p>
          <a:p>
            <a:pPr marL="3456940" marR="5080" indent="-3444875">
              <a:lnSpc>
                <a:spcPct val="100000"/>
              </a:lnSpc>
              <a:spcBef>
                <a:spcPts val="1455"/>
              </a:spcBef>
            </a:pPr>
            <a:r>
              <a:rPr sz="1800" b="1" spc="-5" dirty="0">
                <a:latin typeface="Arial"/>
                <a:cs typeface="Arial"/>
              </a:rPr>
              <a:t>Storm</a:t>
            </a:r>
            <a:r>
              <a:rPr sz="1800" b="1" spc="5" dirty="0">
                <a:latin typeface="Arial"/>
                <a:cs typeface="Arial"/>
              </a:rPr>
              <a:t> </a:t>
            </a:r>
            <a:r>
              <a:rPr sz="1800" b="1" spc="-20" dirty="0">
                <a:latin typeface="Arial"/>
                <a:cs typeface="Arial"/>
              </a:rPr>
              <a:t>Water</a:t>
            </a:r>
            <a:r>
              <a:rPr sz="1800" b="1" spc="10" dirty="0">
                <a:latin typeface="Arial"/>
                <a:cs typeface="Arial"/>
              </a:rPr>
              <a:t> </a:t>
            </a:r>
            <a:r>
              <a:rPr sz="1800" b="1" spc="-5" dirty="0">
                <a:latin typeface="Arial"/>
                <a:cs typeface="Arial"/>
              </a:rPr>
              <a:t>Drains</a:t>
            </a:r>
            <a:r>
              <a:rPr sz="1800" b="1" spc="5" dirty="0">
                <a:latin typeface="Arial"/>
                <a:cs typeface="Arial"/>
              </a:rPr>
              <a:t> </a:t>
            </a:r>
            <a:r>
              <a:rPr sz="1800" b="1" spc="-5" dirty="0">
                <a:latin typeface="Arial"/>
                <a:cs typeface="Arial"/>
              </a:rPr>
              <a:t>are</a:t>
            </a:r>
            <a:r>
              <a:rPr sz="1800" b="1" spc="10" dirty="0">
                <a:latin typeface="Arial"/>
                <a:cs typeface="Arial"/>
              </a:rPr>
              <a:t> </a:t>
            </a:r>
            <a:r>
              <a:rPr sz="1800" b="1" spc="-5" dirty="0">
                <a:latin typeface="Arial"/>
                <a:cs typeface="Arial"/>
              </a:rPr>
              <a:t>closed</a:t>
            </a:r>
            <a:r>
              <a:rPr sz="1800" b="1" spc="5" dirty="0">
                <a:latin typeface="Arial"/>
                <a:cs typeface="Arial"/>
              </a:rPr>
              <a:t> </a:t>
            </a:r>
            <a:r>
              <a:rPr sz="1800" b="1" dirty="0">
                <a:latin typeface="Arial"/>
                <a:cs typeface="Arial"/>
              </a:rPr>
              <a:t>conduits</a:t>
            </a:r>
            <a:r>
              <a:rPr sz="1800" b="1" spc="-5" dirty="0">
                <a:latin typeface="Arial"/>
                <a:cs typeface="Arial"/>
              </a:rPr>
              <a:t> </a:t>
            </a:r>
            <a:r>
              <a:rPr sz="1800" b="1" dirty="0">
                <a:latin typeface="Arial"/>
                <a:cs typeface="Arial"/>
              </a:rPr>
              <a:t>or</a:t>
            </a:r>
            <a:r>
              <a:rPr sz="1800" b="1" spc="5" dirty="0">
                <a:latin typeface="Arial"/>
                <a:cs typeface="Arial"/>
              </a:rPr>
              <a:t> </a:t>
            </a:r>
            <a:r>
              <a:rPr sz="1800" b="1" dirty="0">
                <a:latin typeface="Arial"/>
                <a:cs typeface="Arial"/>
              </a:rPr>
              <a:t>open</a:t>
            </a:r>
            <a:r>
              <a:rPr sz="1800" b="1" spc="5" dirty="0">
                <a:latin typeface="Arial"/>
                <a:cs typeface="Arial"/>
              </a:rPr>
              <a:t> </a:t>
            </a:r>
            <a:r>
              <a:rPr sz="1800" b="1" spc="-5" dirty="0">
                <a:latin typeface="Arial"/>
                <a:cs typeface="Arial"/>
              </a:rPr>
              <a:t>channels</a:t>
            </a:r>
            <a:r>
              <a:rPr sz="1800" b="1" spc="-10" dirty="0">
                <a:latin typeface="Arial"/>
                <a:cs typeface="Arial"/>
              </a:rPr>
              <a:t> </a:t>
            </a:r>
            <a:r>
              <a:rPr sz="1800" b="1" dirty="0">
                <a:latin typeface="Arial"/>
                <a:cs typeface="Arial"/>
              </a:rPr>
              <a:t>that</a:t>
            </a:r>
            <a:r>
              <a:rPr sz="1800" b="1" spc="5" dirty="0">
                <a:latin typeface="Arial"/>
                <a:cs typeface="Arial"/>
              </a:rPr>
              <a:t> </a:t>
            </a:r>
            <a:r>
              <a:rPr sz="1800" b="1" spc="-10" dirty="0">
                <a:latin typeface="Arial"/>
                <a:cs typeface="Arial"/>
              </a:rPr>
              <a:t>receive</a:t>
            </a:r>
            <a:r>
              <a:rPr sz="1800" b="1" spc="55" dirty="0">
                <a:latin typeface="Arial"/>
                <a:cs typeface="Arial"/>
              </a:rPr>
              <a:t> </a:t>
            </a:r>
            <a:r>
              <a:rPr sz="1800" b="1" dirty="0">
                <a:latin typeface="Arial"/>
                <a:cs typeface="Arial"/>
              </a:rPr>
              <a:t>runoff</a:t>
            </a:r>
            <a:r>
              <a:rPr sz="1800" b="1" spc="-5" dirty="0">
                <a:latin typeface="Arial"/>
                <a:cs typeface="Arial"/>
              </a:rPr>
              <a:t> </a:t>
            </a:r>
            <a:r>
              <a:rPr sz="1800" b="1" dirty="0">
                <a:latin typeface="Arial"/>
                <a:cs typeface="Arial"/>
              </a:rPr>
              <a:t>(rainwater)</a:t>
            </a:r>
            <a:r>
              <a:rPr sz="1800" b="1" spc="-20" dirty="0">
                <a:latin typeface="Arial"/>
                <a:cs typeface="Arial"/>
              </a:rPr>
              <a:t> </a:t>
            </a:r>
            <a:r>
              <a:rPr sz="1800" b="1" dirty="0">
                <a:latin typeface="Arial"/>
                <a:cs typeface="Arial"/>
              </a:rPr>
              <a:t>and</a:t>
            </a:r>
            <a:r>
              <a:rPr sz="1800" b="1" spc="5" dirty="0">
                <a:latin typeface="Arial"/>
                <a:cs typeface="Arial"/>
              </a:rPr>
              <a:t> </a:t>
            </a:r>
            <a:r>
              <a:rPr sz="1800" b="1" spc="-10" dirty="0">
                <a:latin typeface="Arial"/>
                <a:cs typeface="Arial"/>
              </a:rPr>
              <a:t>convey </a:t>
            </a:r>
            <a:r>
              <a:rPr sz="1800" b="1" spc="-484" dirty="0">
                <a:latin typeface="Arial"/>
                <a:cs typeface="Arial"/>
              </a:rPr>
              <a:t> </a:t>
            </a:r>
            <a:r>
              <a:rPr sz="1800" b="1" dirty="0">
                <a:latin typeface="Arial"/>
                <a:cs typeface="Arial"/>
              </a:rPr>
              <a:t>the</a:t>
            </a:r>
            <a:r>
              <a:rPr sz="1800" b="1" spc="-5" dirty="0">
                <a:latin typeface="Arial"/>
                <a:cs typeface="Arial"/>
              </a:rPr>
              <a:t> </a:t>
            </a:r>
            <a:r>
              <a:rPr sz="1800" b="1" dirty="0">
                <a:latin typeface="Arial"/>
                <a:cs typeface="Arial"/>
              </a:rPr>
              <a:t>run-off</a:t>
            </a:r>
            <a:r>
              <a:rPr sz="1800" b="1" spc="-10" dirty="0">
                <a:latin typeface="Arial"/>
                <a:cs typeface="Arial"/>
              </a:rPr>
              <a:t> </a:t>
            </a:r>
            <a:r>
              <a:rPr sz="1800" b="1" dirty="0">
                <a:latin typeface="Arial"/>
                <a:cs typeface="Arial"/>
              </a:rPr>
              <a:t>(rainwater)</a:t>
            </a:r>
            <a:r>
              <a:rPr sz="1800" b="1" spc="-25" dirty="0">
                <a:latin typeface="Arial"/>
                <a:cs typeface="Arial"/>
              </a:rPr>
              <a:t> </a:t>
            </a:r>
            <a:r>
              <a:rPr sz="1800" b="1" dirty="0">
                <a:latin typeface="Arial"/>
                <a:cs typeface="Arial"/>
              </a:rPr>
              <a:t>to </a:t>
            </a:r>
            <a:r>
              <a:rPr sz="1800" b="1" spc="-5" dirty="0">
                <a:latin typeface="Arial"/>
                <a:cs typeface="Arial"/>
              </a:rPr>
              <a:t>some</a:t>
            </a:r>
            <a:r>
              <a:rPr sz="1800" b="1" dirty="0">
                <a:latin typeface="Arial"/>
                <a:cs typeface="Arial"/>
              </a:rPr>
              <a:t> point.</a:t>
            </a:r>
            <a:endParaRPr sz="1800" dirty="0">
              <a:latin typeface="Arial"/>
              <a:cs typeface="Arial"/>
            </a:endParaRPr>
          </a:p>
        </p:txBody>
      </p:sp>
      <p:pic>
        <p:nvPicPr>
          <p:cNvPr id="11" name="object 11"/>
          <p:cNvPicPr/>
          <p:nvPr/>
        </p:nvPicPr>
        <p:blipFill>
          <a:blip r:embed="rId6" cstate="print"/>
          <a:stretch>
            <a:fillRect/>
          </a:stretch>
        </p:blipFill>
        <p:spPr>
          <a:xfrm>
            <a:off x="4524755" y="3429000"/>
            <a:ext cx="3659124" cy="3244754"/>
          </a:xfrm>
          <a:prstGeom prst="rect">
            <a:avLst/>
          </a:prstGeom>
        </p:spPr>
      </p:pic>
      <p:pic>
        <p:nvPicPr>
          <p:cNvPr id="12" name="object 12"/>
          <p:cNvPicPr/>
          <p:nvPr/>
        </p:nvPicPr>
        <p:blipFill>
          <a:blip r:embed="rId7" cstate="print"/>
          <a:stretch>
            <a:fillRect/>
          </a:stretch>
        </p:blipFill>
        <p:spPr>
          <a:xfrm>
            <a:off x="426719" y="3428999"/>
            <a:ext cx="3965448" cy="324475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6074886" y="993919"/>
            <a:ext cx="5923788" cy="5559552"/>
          </a:xfrm>
          <a:prstGeom prst="rect">
            <a:avLst/>
          </a:prstGeom>
        </p:spPr>
      </p:pic>
      <p:grpSp>
        <p:nvGrpSpPr>
          <p:cNvPr id="8" name="object 8"/>
          <p:cNvGrpSpPr/>
          <p:nvPr/>
        </p:nvGrpSpPr>
        <p:grpSpPr>
          <a:xfrm>
            <a:off x="59553" y="57838"/>
            <a:ext cx="5779135" cy="805180"/>
            <a:chOff x="59553" y="57838"/>
            <a:chExt cx="5779135" cy="805180"/>
          </a:xfrm>
        </p:grpSpPr>
        <p:pic>
          <p:nvPicPr>
            <p:cNvPr id="9" name="object 9"/>
            <p:cNvPicPr/>
            <p:nvPr/>
          </p:nvPicPr>
          <p:blipFill>
            <a:blip r:embed="rId3" cstate="print"/>
            <a:stretch>
              <a:fillRect/>
            </a:stretch>
          </p:blipFill>
          <p:spPr>
            <a:xfrm>
              <a:off x="59553" y="57838"/>
              <a:ext cx="833752" cy="582241"/>
            </a:xfrm>
            <a:prstGeom prst="rect">
              <a:avLst/>
            </a:prstGeom>
          </p:spPr>
        </p:pic>
        <p:sp>
          <p:nvSpPr>
            <p:cNvPr id="10" name="object 10"/>
            <p:cNvSpPr/>
            <p:nvPr/>
          </p:nvSpPr>
          <p:spPr>
            <a:xfrm>
              <a:off x="201167" y="566928"/>
              <a:ext cx="5637530" cy="295910"/>
            </a:xfrm>
            <a:custGeom>
              <a:avLst/>
              <a:gdLst/>
              <a:ahLst/>
              <a:cxnLst/>
              <a:rect l="l" t="t" r="r" b="b"/>
              <a:pathLst>
                <a:path w="5637530" h="295909">
                  <a:moveTo>
                    <a:pt x="55880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588000" y="295656"/>
                  </a:lnTo>
                  <a:lnTo>
                    <a:pt x="5607165" y="291778"/>
                  </a:lnTo>
                  <a:lnTo>
                    <a:pt x="5622829" y="281209"/>
                  </a:lnTo>
                  <a:lnTo>
                    <a:pt x="5633398" y="265545"/>
                  </a:lnTo>
                  <a:lnTo>
                    <a:pt x="5637276" y="246380"/>
                  </a:lnTo>
                  <a:lnTo>
                    <a:pt x="5637276" y="49275"/>
                  </a:lnTo>
                  <a:lnTo>
                    <a:pt x="5633398" y="30110"/>
                  </a:lnTo>
                  <a:lnTo>
                    <a:pt x="5622829" y="14446"/>
                  </a:lnTo>
                  <a:lnTo>
                    <a:pt x="5607165" y="3877"/>
                  </a:lnTo>
                  <a:lnTo>
                    <a:pt x="5588000" y="0"/>
                  </a:lnTo>
                  <a:close/>
                </a:path>
              </a:pathLst>
            </a:custGeom>
            <a:solidFill>
              <a:srgbClr val="D9D9D9"/>
            </a:solidFill>
          </p:spPr>
          <p:txBody>
            <a:bodyPr wrap="square" lIns="0" tIns="0" rIns="0" bIns="0" rtlCol="0"/>
            <a:lstStyle/>
            <a:p>
              <a:endParaRPr/>
            </a:p>
          </p:txBody>
        </p:sp>
      </p:grpSp>
      <p:grpSp>
        <p:nvGrpSpPr>
          <p:cNvPr id="11" name="object 11"/>
          <p:cNvGrpSpPr/>
          <p:nvPr/>
        </p:nvGrpSpPr>
        <p:grpSpPr>
          <a:xfrm>
            <a:off x="6076188" y="0"/>
            <a:ext cx="6116320" cy="862965"/>
            <a:chOff x="6076188" y="0"/>
            <a:chExt cx="6116320" cy="862965"/>
          </a:xfrm>
        </p:grpSpPr>
        <p:pic>
          <p:nvPicPr>
            <p:cNvPr id="12" name="object 12"/>
            <p:cNvPicPr/>
            <p:nvPr/>
          </p:nvPicPr>
          <p:blipFill>
            <a:blip r:embed="rId4" cstate="print"/>
            <a:stretch>
              <a:fillRect/>
            </a:stretch>
          </p:blipFill>
          <p:spPr>
            <a:xfrm>
              <a:off x="11125051" y="0"/>
              <a:ext cx="1066947" cy="610435"/>
            </a:xfrm>
            <a:prstGeom prst="rect">
              <a:avLst/>
            </a:prstGeom>
          </p:spPr>
        </p:pic>
        <p:pic>
          <p:nvPicPr>
            <p:cNvPr id="13" name="object 13"/>
            <p:cNvPicPr/>
            <p:nvPr/>
          </p:nvPicPr>
          <p:blipFill>
            <a:blip r:embed="rId5" cstate="print"/>
            <a:stretch>
              <a:fillRect/>
            </a:stretch>
          </p:blipFill>
          <p:spPr>
            <a:xfrm>
              <a:off x="11175491" y="0"/>
              <a:ext cx="995172" cy="554736"/>
            </a:xfrm>
            <a:prstGeom prst="rect">
              <a:avLst/>
            </a:prstGeom>
          </p:spPr>
        </p:pic>
        <p:sp>
          <p:nvSpPr>
            <p:cNvPr id="14" name="object 14"/>
            <p:cNvSpPr/>
            <p:nvPr/>
          </p:nvSpPr>
          <p:spPr>
            <a:xfrm>
              <a:off x="6076188" y="566927"/>
              <a:ext cx="5923915" cy="295910"/>
            </a:xfrm>
            <a:custGeom>
              <a:avLst/>
              <a:gdLst/>
              <a:ahLst/>
              <a:cxnLst/>
              <a:rect l="l" t="t" r="r" b="b"/>
              <a:pathLst>
                <a:path w="5923915" h="295909">
                  <a:moveTo>
                    <a:pt x="5874512"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5874512" y="295656"/>
                  </a:lnTo>
                  <a:lnTo>
                    <a:pt x="5893677" y="291778"/>
                  </a:lnTo>
                  <a:lnTo>
                    <a:pt x="5909341" y="281209"/>
                  </a:lnTo>
                  <a:lnTo>
                    <a:pt x="5919910" y="265545"/>
                  </a:lnTo>
                  <a:lnTo>
                    <a:pt x="5923788" y="246380"/>
                  </a:lnTo>
                  <a:lnTo>
                    <a:pt x="5923788" y="49275"/>
                  </a:lnTo>
                  <a:lnTo>
                    <a:pt x="5919910" y="30110"/>
                  </a:lnTo>
                  <a:lnTo>
                    <a:pt x="5909341" y="14446"/>
                  </a:lnTo>
                  <a:lnTo>
                    <a:pt x="5893677" y="3877"/>
                  </a:lnTo>
                  <a:lnTo>
                    <a:pt x="5874512" y="0"/>
                  </a:lnTo>
                  <a:close/>
                </a:path>
              </a:pathLst>
            </a:custGeom>
            <a:solidFill>
              <a:srgbClr val="D9D9D9"/>
            </a:solidFill>
          </p:spPr>
          <p:txBody>
            <a:bodyPr wrap="square" lIns="0" tIns="0" rIns="0" bIns="0" rtlCol="0"/>
            <a:lstStyle/>
            <a:p>
              <a:endParaRPr/>
            </a:p>
          </p:txBody>
        </p:sp>
      </p:grpSp>
      <p:pic>
        <p:nvPicPr>
          <p:cNvPr id="15" name="object 15"/>
          <p:cNvPicPr/>
          <p:nvPr/>
        </p:nvPicPr>
        <p:blipFill>
          <a:blip r:embed="rId6" cstate="print"/>
          <a:stretch>
            <a:fillRect/>
          </a:stretch>
        </p:blipFill>
        <p:spPr>
          <a:xfrm>
            <a:off x="161878" y="993919"/>
            <a:ext cx="5675376" cy="5559552"/>
          </a:xfrm>
          <a:prstGeom prst="rect">
            <a:avLst/>
          </a:prstGeom>
        </p:spPr>
      </p:pic>
      <p:sp>
        <p:nvSpPr>
          <p:cNvPr id="16" name="object 16"/>
          <p:cNvSpPr txBox="1">
            <a:spLocks noGrp="1"/>
          </p:cNvSpPr>
          <p:nvPr>
            <p:ph type="title"/>
          </p:nvPr>
        </p:nvSpPr>
        <p:spPr>
          <a:xfrm>
            <a:off x="202899" y="558241"/>
            <a:ext cx="5634355" cy="300355"/>
          </a:xfrm>
          <a:prstGeom prst="rect">
            <a:avLst/>
          </a:prstGeom>
        </p:spPr>
        <p:txBody>
          <a:bodyPr vert="horz" wrap="square" lIns="0" tIns="12700" rIns="0" bIns="0" rtlCol="0">
            <a:spAutoFit/>
          </a:bodyPr>
          <a:lstStyle/>
          <a:p>
            <a:pPr marL="12700">
              <a:lnSpc>
                <a:spcPct val="100000"/>
              </a:lnSpc>
              <a:spcBef>
                <a:spcPts val="100"/>
              </a:spcBef>
              <a:tabLst>
                <a:tab pos="334010" algn="l"/>
                <a:tab pos="562102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Photograph</a:t>
            </a:r>
            <a:r>
              <a:rPr sz="1800" b="0" u="sng" spc="1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of</a:t>
            </a:r>
            <a:r>
              <a:rPr sz="1800" b="0" u="sng" spc="-10" dirty="0">
                <a:solidFill>
                  <a:srgbClr val="000000"/>
                </a:solidFill>
                <a:uFill>
                  <a:solidFill>
                    <a:srgbClr val="00173A"/>
                  </a:solidFill>
                </a:uFill>
                <a:latin typeface="Arial MT"/>
                <a:cs typeface="Arial MT"/>
              </a:rPr>
              <a:t> </a:t>
            </a:r>
            <a:r>
              <a:rPr sz="1800" b="0" u="sng" dirty="0">
                <a:solidFill>
                  <a:srgbClr val="000000"/>
                </a:solidFill>
                <a:uFill>
                  <a:solidFill>
                    <a:srgbClr val="00173A"/>
                  </a:solidFill>
                </a:uFill>
                <a:latin typeface="Arial MT"/>
                <a:cs typeface="Arial MT"/>
              </a:rPr>
              <a:t>SWD</a:t>
            </a:r>
            <a:r>
              <a:rPr sz="1800" b="0" u="sng" spc="-5" dirty="0">
                <a:solidFill>
                  <a:srgbClr val="000000"/>
                </a:solidFill>
                <a:uFill>
                  <a:solidFill>
                    <a:srgbClr val="00173A"/>
                  </a:solidFill>
                </a:uFill>
                <a:latin typeface="Arial MT"/>
                <a:cs typeface="Arial MT"/>
              </a:rPr>
              <a:t> </a:t>
            </a:r>
            <a:r>
              <a:rPr sz="1800" b="0" u="sng" spc="-15" dirty="0">
                <a:solidFill>
                  <a:srgbClr val="000000"/>
                </a:solidFill>
                <a:uFill>
                  <a:solidFill>
                    <a:srgbClr val="00173A"/>
                  </a:solidFill>
                </a:uFill>
                <a:latin typeface="Arial MT"/>
                <a:cs typeface="Arial MT"/>
              </a:rPr>
              <a:t>with</a:t>
            </a:r>
            <a:r>
              <a:rPr sz="1800" b="0" u="sng" spc="2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no</a:t>
            </a: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visible/floating</a:t>
            </a:r>
            <a:r>
              <a:rPr sz="1800" b="0" u="sng" spc="1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solids	</a:t>
            </a:r>
            <a:endParaRPr sz="1800">
              <a:latin typeface="Arial MT"/>
              <a:cs typeface="Arial MT"/>
            </a:endParaRPr>
          </a:p>
        </p:txBody>
      </p:sp>
      <p:sp>
        <p:nvSpPr>
          <p:cNvPr id="17" name="object 17"/>
          <p:cNvSpPr txBox="1"/>
          <p:nvPr/>
        </p:nvSpPr>
        <p:spPr>
          <a:xfrm>
            <a:off x="6077934" y="558241"/>
            <a:ext cx="5920740" cy="300355"/>
          </a:xfrm>
          <a:prstGeom prst="rect">
            <a:avLst/>
          </a:prstGeom>
        </p:spPr>
        <p:txBody>
          <a:bodyPr vert="horz" wrap="square" lIns="0" tIns="12700" rIns="0" bIns="0" rtlCol="0">
            <a:spAutoFit/>
          </a:bodyPr>
          <a:lstStyle/>
          <a:p>
            <a:pPr marL="12700">
              <a:lnSpc>
                <a:spcPct val="100000"/>
              </a:lnSpc>
              <a:spcBef>
                <a:spcPts val="100"/>
              </a:spcBef>
              <a:tabLst>
                <a:tab pos="636905" algn="l"/>
                <a:tab pos="5907405"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5" dirty="0">
                <a:uFill>
                  <a:solidFill>
                    <a:srgbClr val="00173A"/>
                  </a:solidFill>
                </a:uFill>
                <a:latin typeface="Arial MT"/>
                <a:cs typeface="Arial MT"/>
              </a:rPr>
              <a:t> </a:t>
            </a:r>
            <a:r>
              <a:rPr sz="1800" u="sng" dirty="0">
                <a:uFill>
                  <a:solidFill>
                    <a:srgbClr val="00173A"/>
                  </a:solidFill>
                </a:uFill>
                <a:latin typeface="Arial MT"/>
                <a:cs typeface="Arial MT"/>
              </a:rPr>
              <a:t>of</a:t>
            </a:r>
            <a:r>
              <a:rPr sz="1800" u="sng" spc="-5" dirty="0">
                <a:uFill>
                  <a:solidFill>
                    <a:srgbClr val="00173A"/>
                  </a:solidFill>
                </a:uFill>
                <a:latin typeface="Arial MT"/>
                <a:cs typeface="Arial MT"/>
              </a:rPr>
              <a:t> </a:t>
            </a:r>
            <a:r>
              <a:rPr sz="1800" u="sng" dirty="0">
                <a:uFill>
                  <a:solidFill>
                    <a:srgbClr val="00173A"/>
                  </a:solidFill>
                </a:uFill>
                <a:latin typeface="Arial MT"/>
                <a:cs typeface="Arial MT"/>
              </a:rPr>
              <a:t>SWD</a:t>
            </a:r>
            <a:r>
              <a:rPr sz="1800" u="sng" spc="5" dirty="0">
                <a:uFill>
                  <a:solidFill>
                    <a:srgbClr val="00173A"/>
                  </a:solidFill>
                </a:uFill>
                <a:latin typeface="Arial MT"/>
                <a:cs typeface="Arial MT"/>
              </a:rPr>
              <a:t> </a:t>
            </a:r>
            <a:r>
              <a:rPr sz="1800" u="sng" spc="-10" dirty="0">
                <a:uFill>
                  <a:solidFill>
                    <a:srgbClr val="00173A"/>
                  </a:solidFill>
                </a:uFill>
                <a:latin typeface="Arial MT"/>
                <a:cs typeface="Arial MT"/>
              </a:rPr>
              <a:t>with</a:t>
            </a:r>
            <a:r>
              <a:rPr sz="1800" u="sng" spc="35" dirty="0">
                <a:uFill>
                  <a:solidFill>
                    <a:srgbClr val="00173A"/>
                  </a:solidFill>
                </a:uFill>
                <a:latin typeface="Arial MT"/>
                <a:cs typeface="Arial MT"/>
              </a:rPr>
              <a:t> </a:t>
            </a:r>
            <a:r>
              <a:rPr sz="1800" u="sng" spc="-5" dirty="0">
                <a:uFill>
                  <a:solidFill>
                    <a:srgbClr val="00173A"/>
                  </a:solidFill>
                </a:uFill>
                <a:latin typeface="Arial MT"/>
                <a:cs typeface="Arial MT"/>
              </a:rPr>
              <a:t>visible/floating</a:t>
            </a:r>
            <a:r>
              <a:rPr sz="1800" u="sng" spc="40" dirty="0">
                <a:uFill>
                  <a:solidFill>
                    <a:srgbClr val="00173A"/>
                  </a:solidFill>
                </a:uFill>
                <a:latin typeface="Arial MT"/>
                <a:cs typeface="Arial MT"/>
              </a:rPr>
              <a:t> </a:t>
            </a:r>
            <a:r>
              <a:rPr sz="1800" u="sng" spc="-5" dirty="0">
                <a:uFill>
                  <a:solidFill>
                    <a:srgbClr val="00173A"/>
                  </a:solidFill>
                </a:uFill>
                <a:latin typeface="Arial MT"/>
                <a:cs typeface="Arial MT"/>
              </a:rPr>
              <a:t>solids	</a:t>
            </a:r>
            <a:endParaRPr sz="1800">
              <a:latin typeface="Arial MT"/>
              <a:cs typeface="Arial M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grpSp>
        <p:nvGrpSpPr>
          <p:cNvPr id="8" name="object 8"/>
          <p:cNvGrpSpPr/>
          <p:nvPr/>
        </p:nvGrpSpPr>
        <p:grpSpPr>
          <a:xfrm>
            <a:off x="4313999" y="1867979"/>
            <a:ext cx="3853815" cy="3693795"/>
            <a:chOff x="4313999" y="1867979"/>
            <a:chExt cx="3853815" cy="3693795"/>
          </a:xfrm>
        </p:grpSpPr>
        <p:pic>
          <p:nvPicPr>
            <p:cNvPr id="9" name="object 9"/>
            <p:cNvPicPr/>
            <p:nvPr/>
          </p:nvPicPr>
          <p:blipFill>
            <a:blip r:embed="rId5" cstate="print"/>
            <a:stretch>
              <a:fillRect/>
            </a:stretch>
          </p:blipFill>
          <p:spPr>
            <a:xfrm>
              <a:off x="4323587" y="1877568"/>
              <a:ext cx="3834384" cy="3674363"/>
            </a:xfrm>
            <a:prstGeom prst="rect">
              <a:avLst/>
            </a:prstGeom>
          </p:spPr>
        </p:pic>
        <p:sp>
          <p:nvSpPr>
            <p:cNvPr id="10" name="object 10"/>
            <p:cNvSpPr/>
            <p:nvPr/>
          </p:nvSpPr>
          <p:spPr>
            <a:xfrm>
              <a:off x="4318761" y="1872742"/>
              <a:ext cx="3844290" cy="3684270"/>
            </a:xfrm>
            <a:custGeom>
              <a:avLst/>
              <a:gdLst/>
              <a:ahLst/>
              <a:cxnLst/>
              <a:rect l="l" t="t" r="r" b="b"/>
              <a:pathLst>
                <a:path w="3844290" h="3684270">
                  <a:moveTo>
                    <a:pt x="0" y="3683888"/>
                  </a:moveTo>
                  <a:lnTo>
                    <a:pt x="3843909" y="3683888"/>
                  </a:lnTo>
                  <a:lnTo>
                    <a:pt x="3843909" y="0"/>
                  </a:lnTo>
                  <a:lnTo>
                    <a:pt x="0" y="0"/>
                  </a:lnTo>
                  <a:lnTo>
                    <a:pt x="0" y="3683888"/>
                  </a:lnTo>
                  <a:close/>
                </a:path>
              </a:pathLst>
            </a:custGeom>
            <a:ln w="9524">
              <a:solidFill>
                <a:srgbClr val="0062DE"/>
              </a:solidFill>
            </a:ln>
          </p:spPr>
          <p:txBody>
            <a:bodyPr wrap="square" lIns="0" tIns="0" rIns="0" bIns="0" rtlCol="0"/>
            <a:lstStyle/>
            <a:p>
              <a:endParaRPr/>
            </a:p>
          </p:txBody>
        </p:sp>
      </p:grpSp>
      <p:pic>
        <p:nvPicPr>
          <p:cNvPr id="11" name="object 11"/>
          <p:cNvPicPr/>
          <p:nvPr/>
        </p:nvPicPr>
        <p:blipFill>
          <a:blip r:embed="rId6" cstate="print"/>
          <a:stretch>
            <a:fillRect/>
          </a:stretch>
        </p:blipFill>
        <p:spPr>
          <a:xfrm>
            <a:off x="192023" y="1877567"/>
            <a:ext cx="3956304" cy="3674363"/>
          </a:xfrm>
          <a:prstGeom prst="rect">
            <a:avLst/>
          </a:prstGeom>
        </p:spPr>
      </p:pic>
      <p:sp>
        <p:nvSpPr>
          <p:cNvPr id="12" name="object 12"/>
          <p:cNvSpPr/>
          <p:nvPr/>
        </p:nvSpPr>
        <p:spPr>
          <a:xfrm>
            <a:off x="3276600" y="836675"/>
            <a:ext cx="5638800" cy="295910"/>
          </a:xfrm>
          <a:custGeom>
            <a:avLst/>
            <a:gdLst/>
            <a:ahLst/>
            <a:cxnLst/>
            <a:rect l="l" t="t" r="r" b="b"/>
            <a:pathLst>
              <a:path w="5638800" h="295909">
                <a:moveTo>
                  <a:pt x="5589524" y="0"/>
                </a:moveTo>
                <a:lnTo>
                  <a:pt x="49275" y="0"/>
                </a:lnTo>
                <a:lnTo>
                  <a:pt x="30110" y="3877"/>
                </a:lnTo>
                <a:lnTo>
                  <a:pt x="14446" y="14446"/>
                </a:lnTo>
                <a:lnTo>
                  <a:pt x="3877" y="30110"/>
                </a:lnTo>
                <a:lnTo>
                  <a:pt x="0" y="49275"/>
                </a:lnTo>
                <a:lnTo>
                  <a:pt x="0" y="246379"/>
                </a:lnTo>
                <a:lnTo>
                  <a:pt x="3877" y="265545"/>
                </a:lnTo>
                <a:lnTo>
                  <a:pt x="14446" y="281209"/>
                </a:lnTo>
                <a:lnTo>
                  <a:pt x="30110" y="291778"/>
                </a:lnTo>
                <a:lnTo>
                  <a:pt x="49275" y="295656"/>
                </a:lnTo>
                <a:lnTo>
                  <a:pt x="5589524" y="295656"/>
                </a:lnTo>
                <a:lnTo>
                  <a:pt x="5608689" y="291778"/>
                </a:lnTo>
                <a:lnTo>
                  <a:pt x="5624353" y="281209"/>
                </a:lnTo>
                <a:lnTo>
                  <a:pt x="5634922" y="265545"/>
                </a:lnTo>
                <a:lnTo>
                  <a:pt x="5638800" y="246379"/>
                </a:lnTo>
                <a:lnTo>
                  <a:pt x="5638800" y="49275"/>
                </a:lnTo>
                <a:lnTo>
                  <a:pt x="5634922" y="30110"/>
                </a:lnTo>
                <a:lnTo>
                  <a:pt x="5624353" y="14446"/>
                </a:lnTo>
                <a:lnTo>
                  <a:pt x="5608689" y="3877"/>
                </a:lnTo>
                <a:lnTo>
                  <a:pt x="5589524" y="0"/>
                </a:lnTo>
                <a:close/>
              </a:path>
            </a:pathLst>
          </a:custGeom>
          <a:solidFill>
            <a:srgbClr val="D9D9D9"/>
          </a:solidFill>
        </p:spPr>
        <p:txBody>
          <a:bodyPr wrap="square" lIns="0" tIns="0" rIns="0" bIns="0" rtlCol="0"/>
          <a:lstStyle/>
          <a:p>
            <a:endParaRPr/>
          </a:p>
        </p:txBody>
      </p:sp>
      <p:sp>
        <p:nvSpPr>
          <p:cNvPr id="13" name="object 13"/>
          <p:cNvSpPr txBox="1">
            <a:spLocks noGrp="1"/>
          </p:cNvSpPr>
          <p:nvPr>
            <p:ph type="title"/>
          </p:nvPr>
        </p:nvSpPr>
        <p:spPr>
          <a:xfrm>
            <a:off x="3278346" y="828243"/>
            <a:ext cx="5635625" cy="300355"/>
          </a:xfrm>
          <a:prstGeom prst="rect">
            <a:avLst/>
          </a:prstGeom>
        </p:spPr>
        <p:txBody>
          <a:bodyPr vert="horz" wrap="square" lIns="0" tIns="12700" rIns="0" bIns="0" rtlCol="0">
            <a:spAutoFit/>
          </a:bodyPr>
          <a:lstStyle/>
          <a:p>
            <a:pPr marL="12700">
              <a:lnSpc>
                <a:spcPct val="100000"/>
              </a:lnSpc>
              <a:spcBef>
                <a:spcPts val="100"/>
              </a:spcBef>
              <a:tabLst>
                <a:tab pos="606425" algn="l"/>
                <a:tab pos="562229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Photograph</a:t>
            </a:r>
            <a:r>
              <a:rPr sz="1800" b="0" u="sng" spc="10"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screens </a:t>
            </a:r>
            <a:r>
              <a:rPr sz="1800" b="0" u="sng" dirty="0">
                <a:solidFill>
                  <a:srgbClr val="000000"/>
                </a:solidFill>
                <a:uFill>
                  <a:solidFill>
                    <a:srgbClr val="00173A"/>
                  </a:solidFill>
                </a:uFill>
                <a:latin typeface="Arial MT"/>
                <a:cs typeface="Arial MT"/>
              </a:rPr>
              <a:t>on</a:t>
            </a:r>
            <a:r>
              <a:rPr sz="1800" b="0" u="sng" spc="-5" dirty="0">
                <a:solidFill>
                  <a:srgbClr val="000000"/>
                </a:solidFill>
                <a:uFill>
                  <a:solidFill>
                    <a:srgbClr val="00173A"/>
                  </a:solidFill>
                </a:uFill>
                <a:latin typeface="Arial MT"/>
                <a:cs typeface="Arial MT"/>
              </a:rPr>
              <a:t> Storm</a:t>
            </a:r>
            <a:r>
              <a:rPr sz="1800" b="0" u="sng" spc="-10" dirty="0">
                <a:solidFill>
                  <a:srgbClr val="000000"/>
                </a:solidFill>
                <a:uFill>
                  <a:solidFill>
                    <a:srgbClr val="00173A"/>
                  </a:solidFill>
                </a:uFill>
                <a:latin typeface="Arial MT"/>
                <a:cs typeface="Arial MT"/>
              </a:rPr>
              <a:t> </a:t>
            </a:r>
            <a:r>
              <a:rPr sz="1800" b="0" u="sng" spc="-20" dirty="0">
                <a:solidFill>
                  <a:srgbClr val="000000"/>
                </a:solidFill>
                <a:uFill>
                  <a:solidFill>
                    <a:srgbClr val="00173A"/>
                  </a:solidFill>
                </a:uFill>
                <a:latin typeface="Arial MT"/>
                <a:cs typeface="Arial MT"/>
              </a:rPr>
              <a:t>Water</a:t>
            </a:r>
            <a:r>
              <a:rPr sz="1800" b="0" u="sng" spc="-5" dirty="0">
                <a:solidFill>
                  <a:srgbClr val="000000"/>
                </a:solidFill>
                <a:uFill>
                  <a:solidFill>
                    <a:srgbClr val="00173A"/>
                  </a:solidFill>
                </a:uFill>
                <a:latin typeface="Arial MT"/>
                <a:cs typeface="Arial MT"/>
              </a:rPr>
              <a:t> Drains	</a:t>
            </a:r>
            <a:endParaRPr sz="1800">
              <a:latin typeface="Arial MT"/>
              <a:cs typeface="Arial MT"/>
            </a:endParaRPr>
          </a:p>
        </p:txBody>
      </p:sp>
      <p:pic>
        <p:nvPicPr>
          <p:cNvPr id="14" name="object 14"/>
          <p:cNvPicPr/>
          <p:nvPr/>
        </p:nvPicPr>
        <p:blipFill>
          <a:blip r:embed="rId7" cstate="print"/>
          <a:stretch>
            <a:fillRect/>
          </a:stretch>
        </p:blipFill>
        <p:spPr>
          <a:xfrm>
            <a:off x="8284464" y="1877567"/>
            <a:ext cx="3764279" cy="36743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15" name="object 8">
            <a:extLst>
              <a:ext uri="{FF2B5EF4-FFF2-40B4-BE49-F238E27FC236}">
                <a16:creationId xmlns:a16="http://schemas.microsoft.com/office/drawing/2014/main" id="{56D12B12-6B0E-59EF-7934-3FBE0DCB52AF}"/>
              </a:ext>
            </a:extLst>
          </p:cNvPr>
          <p:cNvSpPr txBox="1"/>
          <p:nvPr/>
        </p:nvSpPr>
        <p:spPr>
          <a:xfrm>
            <a:off x="4023740" y="656285"/>
            <a:ext cx="4128770" cy="940435"/>
          </a:xfrm>
          <a:prstGeom prst="rect">
            <a:avLst/>
          </a:prstGeom>
        </p:spPr>
        <p:txBody>
          <a:bodyPr vert="horz" wrap="square" lIns="0" tIns="12700" rIns="0" bIns="0" rtlCol="0">
            <a:spAutoFit/>
          </a:bodyPr>
          <a:lstStyle/>
          <a:p>
            <a:pPr marL="12700">
              <a:lnSpc>
                <a:spcPct val="100000"/>
              </a:lnSpc>
              <a:spcBef>
                <a:spcPts val="100"/>
              </a:spcBef>
            </a:pPr>
            <a:r>
              <a:rPr sz="6000" spc="60" dirty="0">
                <a:solidFill>
                  <a:srgbClr val="2E469C"/>
                </a:solidFill>
                <a:latin typeface="Arial Black"/>
                <a:cs typeface="Arial Black"/>
              </a:rPr>
              <a:t>N</a:t>
            </a:r>
            <a:r>
              <a:rPr sz="6000" spc="114" dirty="0">
                <a:solidFill>
                  <a:srgbClr val="2E469C"/>
                </a:solidFill>
                <a:latin typeface="Arial Black"/>
                <a:cs typeface="Arial Black"/>
              </a:rPr>
              <a:t>A</a:t>
            </a:r>
            <a:r>
              <a:rPr sz="6000" spc="105" dirty="0">
                <a:solidFill>
                  <a:srgbClr val="2E469C"/>
                </a:solidFill>
                <a:latin typeface="Arial Black"/>
                <a:cs typeface="Arial Black"/>
              </a:rPr>
              <a:t>LL</a:t>
            </a:r>
            <a:r>
              <a:rPr sz="6000" spc="114" dirty="0">
                <a:solidFill>
                  <a:srgbClr val="2E469C"/>
                </a:solidFill>
                <a:latin typeface="Arial Black"/>
                <a:cs typeface="Arial Black"/>
              </a:rPr>
              <a:t>A</a:t>
            </a:r>
            <a:r>
              <a:rPr sz="6000" spc="120" dirty="0">
                <a:solidFill>
                  <a:srgbClr val="2E469C"/>
                </a:solidFill>
                <a:latin typeface="Arial Black"/>
                <a:cs typeface="Arial Black"/>
              </a:rPr>
              <a:t>H</a:t>
            </a:r>
            <a:r>
              <a:rPr sz="6000" dirty="0">
                <a:solidFill>
                  <a:srgbClr val="2E469C"/>
                </a:solidFill>
                <a:latin typeface="Arial Black"/>
                <a:cs typeface="Arial Black"/>
              </a:rPr>
              <a:t>S</a:t>
            </a:r>
            <a:endParaRPr sz="6000">
              <a:latin typeface="Arial Black"/>
              <a:cs typeface="Arial Black"/>
            </a:endParaRPr>
          </a:p>
        </p:txBody>
      </p:sp>
      <p:sp>
        <p:nvSpPr>
          <p:cNvPr id="16" name="object 9">
            <a:extLst>
              <a:ext uri="{FF2B5EF4-FFF2-40B4-BE49-F238E27FC236}">
                <a16:creationId xmlns:a16="http://schemas.microsoft.com/office/drawing/2014/main" id="{561BC8ED-9F7C-E67B-0183-FEEE239441F4}"/>
              </a:ext>
            </a:extLst>
          </p:cNvPr>
          <p:cNvSpPr txBox="1"/>
          <p:nvPr/>
        </p:nvSpPr>
        <p:spPr>
          <a:xfrm>
            <a:off x="2402204" y="1872234"/>
            <a:ext cx="7988934"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A</a:t>
            </a:r>
            <a:r>
              <a:rPr sz="1800" b="1" spc="-75" dirty="0">
                <a:latin typeface="Arial"/>
                <a:cs typeface="Arial"/>
              </a:rPr>
              <a:t> </a:t>
            </a:r>
            <a:r>
              <a:rPr sz="1800" b="1" dirty="0">
                <a:latin typeface="Arial"/>
                <a:cs typeface="Arial"/>
              </a:rPr>
              <a:t>nallah</a:t>
            </a:r>
            <a:r>
              <a:rPr sz="1800" b="1" spc="-10" dirty="0">
                <a:latin typeface="Arial"/>
                <a:cs typeface="Arial"/>
              </a:rPr>
              <a:t> </a:t>
            </a:r>
            <a:r>
              <a:rPr sz="1800" b="1" dirty="0">
                <a:latin typeface="Arial"/>
                <a:cs typeface="Arial"/>
              </a:rPr>
              <a:t>is </a:t>
            </a:r>
            <a:r>
              <a:rPr sz="1800" b="1" spc="-5" dirty="0">
                <a:latin typeface="Arial"/>
                <a:cs typeface="Arial"/>
              </a:rPr>
              <a:t>a</a:t>
            </a:r>
            <a:r>
              <a:rPr sz="1800" b="1" dirty="0">
                <a:latin typeface="Arial"/>
                <a:cs typeface="Arial"/>
              </a:rPr>
              <a:t> </a:t>
            </a:r>
            <a:r>
              <a:rPr sz="1800" b="1" spc="-5" dirty="0">
                <a:latin typeface="Arial"/>
                <a:cs typeface="Arial"/>
              </a:rPr>
              <a:t>natural</a:t>
            </a:r>
            <a:r>
              <a:rPr sz="1800" b="1" spc="5" dirty="0">
                <a:latin typeface="Arial"/>
                <a:cs typeface="Arial"/>
              </a:rPr>
              <a:t> </a:t>
            </a:r>
            <a:r>
              <a:rPr sz="1800" b="1" dirty="0">
                <a:latin typeface="Arial"/>
                <a:cs typeface="Arial"/>
              </a:rPr>
              <a:t>drain</a:t>
            </a:r>
            <a:r>
              <a:rPr sz="1800" b="1" spc="-10" dirty="0">
                <a:latin typeface="Arial"/>
                <a:cs typeface="Arial"/>
              </a:rPr>
              <a:t> </a:t>
            </a:r>
            <a:r>
              <a:rPr sz="1800" b="1" dirty="0">
                <a:latin typeface="Arial"/>
                <a:cs typeface="Arial"/>
              </a:rPr>
              <a:t>that </a:t>
            </a:r>
            <a:r>
              <a:rPr sz="1800" b="1" spc="-5" dirty="0">
                <a:latin typeface="Arial"/>
                <a:cs typeface="Arial"/>
              </a:rPr>
              <a:t>exists</a:t>
            </a:r>
            <a:r>
              <a:rPr sz="1800" b="1" spc="-10" dirty="0">
                <a:latin typeface="Arial"/>
                <a:cs typeface="Arial"/>
              </a:rPr>
              <a:t> </a:t>
            </a:r>
            <a:r>
              <a:rPr sz="1800" b="1" dirty="0">
                <a:latin typeface="Arial"/>
                <a:cs typeface="Arial"/>
              </a:rPr>
              <a:t>due to</a:t>
            </a:r>
            <a:r>
              <a:rPr sz="1800" b="1" spc="-5" dirty="0">
                <a:latin typeface="Arial"/>
                <a:cs typeface="Arial"/>
              </a:rPr>
              <a:t> </a:t>
            </a:r>
            <a:r>
              <a:rPr sz="1800" b="1" dirty="0">
                <a:latin typeface="Arial"/>
                <a:cs typeface="Arial"/>
              </a:rPr>
              <a:t>the topography</a:t>
            </a:r>
            <a:r>
              <a:rPr sz="1800" b="1" spc="-25" dirty="0">
                <a:latin typeface="Arial"/>
                <a:cs typeface="Arial"/>
              </a:rPr>
              <a:t> </a:t>
            </a:r>
            <a:r>
              <a:rPr sz="1800" b="1" dirty="0">
                <a:latin typeface="Arial"/>
                <a:cs typeface="Arial"/>
              </a:rPr>
              <a:t>of</a:t>
            </a:r>
            <a:r>
              <a:rPr sz="1800" b="1" spc="5" dirty="0">
                <a:latin typeface="Arial"/>
                <a:cs typeface="Arial"/>
              </a:rPr>
              <a:t> </a:t>
            </a:r>
            <a:r>
              <a:rPr sz="1800" b="1" dirty="0">
                <a:latin typeface="Arial"/>
                <a:cs typeface="Arial"/>
              </a:rPr>
              <a:t>the</a:t>
            </a:r>
            <a:r>
              <a:rPr sz="1800" b="1" spc="-10" dirty="0">
                <a:latin typeface="Arial"/>
                <a:cs typeface="Arial"/>
              </a:rPr>
              <a:t> </a:t>
            </a:r>
            <a:r>
              <a:rPr sz="1800" b="1" spc="-5" dirty="0">
                <a:latin typeface="Arial"/>
                <a:cs typeface="Arial"/>
              </a:rPr>
              <a:t>terrain.</a:t>
            </a:r>
            <a:endParaRPr sz="1800">
              <a:latin typeface="Arial"/>
              <a:cs typeface="Arial"/>
            </a:endParaRPr>
          </a:p>
        </p:txBody>
      </p:sp>
      <p:pic>
        <p:nvPicPr>
          <p:cNvPr id="17" name="object 10">
            <a:extLst>
              <a:ext uri="{FF2B5EF4-FFF2-40B4-BE49-F238E27FC236}">
                <a16:creationId xmlns:a16="http://schemas.microsoft.com/office/drawing/2014/main" id="{9290FB3B-7322-1C72-703D-D6760C87BE31}"/>
              </a:ext>
            </a:extLst>
          </p:cNvPr>
          <p:cNvPicPr/>
          <p:nvPr/>
        </p:nvPicPr>
        <p:blipFill>
          <a:blip r:embed="rId5" cstate="print"/>
          <a:stretch>
            <a:fillRect/>
          </a:stretch>
        </p:blipFill>
        <p:spPr>
          <a:xfrm>
            <a:off x="861060" y="3285744"/>
            <a:ext cx="3240024" cy="2356104"/>
          </a:xfrm>
          <a:prstGeom prst="rect">
            <a:avLst/>
          </a:prstGeom>
        </p:spPr>
      </p:pic>
      <p:pic>
        <p:nvPicPr>
          <p:cNvPr id="18" name="object 11">
            <a:extLst>
              <a:ext uri="{FF2B5EF4-FFF2-40B4-BE49-F238E27FC236}">
                <a16:creationId xmlns:a16="http://schemas.microsoft.com/office/drawing/2014/main" id="{811F4075-06A0-F896-FB7E-A8A43D64ADC2}"/>
              </a:ext>
            </a:extLst>
          </p:cNvPr>
          <p:cNvPicPr/>
          <p:nvPr/>
        </p:nvPicPr>
        <p:blipFill>
          <a:blip r:embed="rId6" cstate="print"/>
          <a:stretch>
            <a:fillRect/>
          </a:stretch>
        </p:blipFill>
        <p:spPr>
          <a:xfrm>
            <a:off x="4643628" y="3256788"/>
            <a:ext cx="3240024" cy="2357628"/>
          </a:xfrm>
          <a:prstGeom prst="rect">
            <a:avLst/>
          </a:prstGeom>
        </p:spPr>
      </p:pic>
      <p:pic>
        <p:nvPicPr>
          <p:cNvPr id="19" name="object 12">
            <a:extLst>
              <a:ext uri="{FF2B5EF4-FFF2-40B4-BE49-F238E27FC236}">
                <a16:creationId xmlns:a16="http://schemas.microsoft.com/office/drawing/2014/main" id="{B7201412-329F-954D-4791-A7F293EE1684}"/>
              </a:ext>
            </a:extLst>
          </p:cNvPr>
          <p:cNvPicPr/>
          <p:nvPr/>
        </p:nvPicPr>
        <p:blipFill>
          <a:blip r:embed="rId7" cstate="print"/>
          <a:stretch>
            <a:fillRect/>
          </a:stretch>
        </p:blipFill>
        <p:spPr>
          <a:xfrm>
            <a:off x="8426195" y="3255264"/>
            <a:ext cx="3240024" cy="2357628"/>
          </a:xfrm>
          <a:prstGeom prst="rect">
            <a:avLst/>
          </a:prstGeom>
        </p:spPr>
      </p:pic>
    </p:spTree>
    <p:extLst>
      <p:ext uri="{BB962C8B-B14F-4D97-AF65-F5344CB8AC3E}">
        <p14:creationId xmlns:p14="http://schemas.microsoft.com/office/powerpoint/2010/main" val="1865564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59553" y="57838"/>
            <a:ext cx="5779135" cy="805180"/>
            <a:chOff x="59553" y="57838"/>
            <a:chExt cx="5779135" cy="805180"/>
          </a:xfrm>
        </p:grpSpPr>
        <p:pic>
          <p:nvPicPr>
            <p:cNvPr id="4" name="object 4"/>
            <p:cNvPicPr/>
            <p:nvPr/>
          </p:nvPicPr>
          <p:blipFill>
            <a:blip r:embed="rId2" cstate="print"/>
            <a:stretch>
              <a:fillRect/>
            </a:stretch>
          </p:blipFill>
          <p:spPr>
            <a:xfrm>
              <a:off x="59553" y="57838"/>
              <a:ext cx="833752" cy="582241"/>
            </a:xfrm>
            <a:prstGeom prst="rect">
              <a:avLst/>
            </a:prstGeom>
          </p:spPr>
        </p:pic>
        <p:sp>
          <p:nvSpPr>
            <p:cNvPr id="5" name="object 5"/>
            <p:cNvSpPr/>
            <p:nvPr/>
          </p:nvSpPr>
          <p:spPr>
            <a:xfrm>
              <a:off x="201167" y="566928"/>
              <a:ext cx="5637530" cy="295910"/>
            </a:xfrm>
            <a:custGeom>
              <a:avLst/>
              <a:gdLst/>
              <a:ahLst/>
              <a:cxnLst/>
              <a:rect l="l" t="t" r="r" b="b"/>
              <a:pathLst>
                <a:path w="5637530" h="295909">
                  <a:moveTo>
                    <a:pt x="55880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588000" y="295656"/>
                  </a:lnTo>
                  <a:lnTo>
                    <a:pt x="5607165" y="291778"/>
                  </a:lnTo>
                  <a:lnTo>
                    <a:pt x="5622829" y="281209"/>
                  </a:lnTo>
                  <a:lnTo>
                    <a:pt x="5633398" y="265545"/>
                  </a:lnTo>
                  <a:lnTo>
                    <a:pt x="5637276" y="246380"/>
                  </a:lnTo>
                  <a:lnTo>
                    <a:pt x="5637276" y="49275"/>
                  </a:lnTo>
                  <a:lnTo>
                    <a:pt x="5633398" y="30110"/>
                  </a:lnTo>
                  <a:lnTo>
                    <a:pt x="5622829" y="14446"/>
                  </a:lnTo>
                  <a:lnTo>
                    <a:pt x="5607165" y="3877"/>
                  </a:lnTo>
                  <a:lnTo>
                    <a:pt x="5588000" y="0"/>
                  </a:lnTo>
                  <a:close/>
                </a:path>
              </a:pathLst>
            </a:custGeom>
            <a:solidFill>
              <a:srgbClr val="D9D9D9"/>
            </a:solidFill>
          </p:spPr>
          <p:txBody>
            <a:bodyPr wrap="square" lIns="0" tIns="0" rIns="0" bIns="0" rtlCol="0"/>
            <a:lstStyle/>
            <a:p>
              <a:endParaRPr/>
            </a:p>
          </p:txBody>
        </p:sp>
      </p:grpSp>
      <p:grpSp>
        <p:nvGrpSpPr>
          <p:cNvPr id="6" name="object 6"/>
          <p:cNvGrpSpPr/>
          <p:nvPr/>
        </p:nvGrpSpPr>
        <p:grpSpPr>
          <a:xfrm>
            <a:off x="6202679" y="0"/>
            <a:ext cx="5989320" cy="862965"/>
            <a:chOff x="6202679" y="0"/>
            <a:chExt cx="5989320" cy="862965"/>
          </a:xfrm>
        </p:grpSpPr>
        <p:pic>
          <p:nvPicPr>
            <p:cNvPr id="7" name="object 7"/>
            <p:cNvPicPr/>
            <p:nvPr/>
          </p:nvPicPr>
          <p:blipFill>
            <a:blip r:embed="rId3" cstate="print"/>
            <a:stretch>
              <a:fillRect/>
            </a:stretch>
          </p:blipFill>
          <p:spPr>
            <a:xfrm>
              <a:off x="11125051" y="0"/>
              <a:ext cx="1066947" cy="610435"/>
            </a:xfrm>
            <a:prstGeom prst="rect">
              <a:avLst/>
            </a:prstGeom>
          </p:spPr>
        </p:pic>
        <p:pic>
          <p:nvPicPr>
            <p:cNvPr id="8" name="object 8"/>
            <p:cNvPicPr/>
            <p:nvPr/>
          </p:nvPicPr>
          <p:blipFill>
            <a:blip r:embed="rId4" cstate="print"/>
            <a:stretch>
              <a:fillRect/>
            </a:stretch>
          </p:blipFill>
          <p:spPr>
            <a:xfrm>
              <a:off x="11175491" y="0"/>
              <a:ext cx="995172" cy="554736"/>
            </a:xfrm>
            <a:prstGeom prst="rect">
              <a:avLst/>
            </a:prstGeom>
          </p:spPr>
        </p:pic>
        <p:sp>
          <p:nvSpPr>
            <p:cNvPr id="9" name="object 9"/>
            <p:cNvSpPr/>
            <p:nvPr/>
          </p:nvSpPr>
          <p:spPr>
            <a:xfrm>
              <a:off x="6202679" y="566927"/>
              <a:ext cx="5684520" cy="295910"/>
            </a:xfrm>
            <a:custGeom>
              <a:avLst/>
              <a:gdLst/>
              <a:ahLst/>
              <a:cxnLst/>
              <a:rect l="l" t="t" r="r" b="b"/>
              <a:pathLst>
                <a:path w="5684520" h="295909">
                  <a:moveTo>
                    <a:pt x="5635244"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5635244" y="295656"/>
                  </a:lnTo>
                  <a:lnTo>
                    <a:pt x="5654409" y="291778"/>
                  </a:lnTo>
                  <a:lnTo>
                    <a:pt x="5670073" y="281209"/>
                  </a:lnTo>
                  <a:lnTo>
                    <a:pt x="5680642" y="265545"/>
                  </a:lnTo>
                  <a:lnTo>
                    <a:pt x="5684520" y="246380"/>
                  </a:lnTo>
                  <a:lnTo>
                    <a:pt x="5684520" y="49275"/>
                  </a:lnTo>
                  <a:lnTo>
                    <a:pt x="5680642" y="30110"/>
                  </a:lnTo>
                  <a:lnTo>
                    <a:pt x="5670073" y="14446"/>
                  </a:lnTo>
                  <a:lnTo>
                    <a:pt x="5654409" y="3877"/>
                  </a:lnTo>
                  <a:lnTo>
                    <a:pt x="5635244" y="0"/>
                  </a:lnTo>
                  <a:close/>
                </a:path>
              </a:pathLst>
            </a:custGeom>
            <a:solidFill>
              <a:srgbClr val="D9D9D9"/>
            </a:solidFill>
          </p:spPr>
          <p:txBody>
            <a:bodyPr wrap="square" lIns="0" tIns="0" rIns="0" bIns="0" rtlCol="0"/>
            <a:lstStyle/>
            <a:p>
              <a:endParaRPr/>
            </a:p>
          </p:txBody>
        </p:sp>
      </p:grpSp>
      <p:grpSp>
        <p:nvGrpSpPr>
          <p:cNvPr id="10" name="object 10"/>
          <p:cNvGrpSpPr/>
          <p:nvPr/>
        </p:nvGrpSpPr>
        <p:grpSpPr>
          <a:xfrm>
            <a:off x="6202679" y="1182624"/>
            <a:ext cx="5819140" cy="4690110"/>
            <a:chOff x="6202679" y="1182624"/>
            <a:chExt cx="5819140" cy="4690110"/>
          </a:xfrm>
        </p:grpSpPr>
        <p:pic>
          <p:nvPicPr>
            <p:cNvPr id="11" name="object 11"/>
            <p:cNvPicPr/>
            <p:nvPr/>
          </p:nvPicPr>
          <p:blipFill>
            <a:blip r:embed="rId5" cstate="print"/>
            <a:stretch>
              <a:fillRect/>
            </a:stretch>
          </p:blipFill>
          <p:spPr>
            <a:xfrm>
              <a:off x="6202679" y="1182624"/>
              <a:ext cx="5818632" cy="4639056"/>
            </a:xfrm>
            <a:prstGeom prst="rect">
              <a:avLst/>
            </a:prstGeom>
          </p:spPr>
        </p:pic>
        <p:sp>
          <p:nvSpPr>
            <p:cNvPr id="12" name="object 12"/>
            <p:cNvSpPr/>
            <p:nvPr/>
          </p:nvSpPr>
          <p:spPr>
            <a:xfrm>
              <a:off x="8649461" y="3717797"/>
              <a:ext cx="76200" cy="2155190"/>
            </a:xfrm>
            <a:custGeom>
              <a:avLst/>
              <a:gdLst/>
              <a:ahLst/>
              <a:cxnLst/>
              <a:rect l="l" t="t" r="r" b="b"/>
              <a:pathLst>
                <a:path w="76200" h="2155190">
                  <a:moveTo>
                    <a:pt x="28575" y="2078647"/>
                  </a:moveTo>
                  <a:lnTo>
                    <a:pt x="0" y="2078647"/>
                  </a:lnTo>
                  <a:lnTo>
                    <a:pt x="38100" y="2154847"/>
                  </a:lnTo>
                  <a:lnTo>
                    <a:pt x="69850" y="2091347"/>
                  </a:lnTo>
                  <a:lnTo>
                    <a:pt x="28575" y="2091347"/>
                  </a:lnTo>
                  <a:lnTo>
                    <a:pt x="28575" y="2078647"/>
                  </a:lnTo>
                  <a:close/>
                </a:path>
                <a:path w="76200" h="2155190">
                  <a:moveTo>
                    <a:pt x="47625" y="0"/>
                  </a:moveTo>
                  <a:lnTo>
                    <a:pt x="28575" y="0"/>
                  </a:lnTo>
                  <a:lnTo>
                    <a:pt x="28575" y="2091347"/>
                  </a:lnTo>
                  <a:lnTo>
                    <a:pt x="47625" y="2091347"/>
                  </a:lnTo>
                  <a:lnTo>
                    <a:pt x="47625" y="0"/>
                  </a:lnTo>
                  <a:close/>
                </a:path>
                <a:path w="76200" h="2155190">
                  <a:moveTo>
                    <a:pt x="76200" y="2078647"/>
                  </a:moveTo>
                  <a:lnTo>
                    <a:pt x="47625" y="2078647"/>
                  </a:lnTo>
                  <a:lnTo>
                    <a:pt x="47625" y="2091347"/>
                  </a:lnTo>
                  <a:lnTo>
                    <a:pt x="69850" y="2091347"/>
                  </a:lnTo>
                  <a:lnTo>
                    <a:pt x="76200" y="2078647"/>
                  </a:lnTo>
                  <a:close/>
                </a:path>
              </a:pathLst>
            </a:custGeom>
            <a:solidFill>
              <a:srgbClr val="84319B"/>
            </a:solidFill>
          </p:spPr>
          <p:txBody>
            <a:bodyPr wrap="square" lIns="0" tIns="0" rIns="0" bIns="0" rtlCol="0"/>
            <a:lstStyle/>
            <a:p>
              <a:endParaRPr/>
            </a:p>
          </p:txBody>
        </p:sp>
      </p:grpSp>
      <p:sp>
        <p:nvSpPr>
          <p:cNvPr id="13" name="object 13"/>
          <p:cNvSpPr txBox="1"/>
          <p:nvPr/>
        </p:nvSpPr>
        <p:spPr>
          <a:xfrm>
            <a:off x="7442454" y="5900420"/>
            <a:ext cx="3342004"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Nallah</a:t>
            </a:r>
            <a:r>
              <a:rPr sz="1800" dirty="0">
                <a:latin typeface="Arial MT"/>
                <a:cs typeface="Arial MT"/>
              </a:rPr>
              <a:t> With</a:t>
            </a:r>
            <a:r>
              <a:rPr sz="1800" spc="-25" dirty="0">
                <a:latin typeface="Arial MT"/>
                <a:cs typeface="Arial MT"/>
              </a:rPr>
              <a:t> </a:t>
            </a:r>
            <a:r>
              <a:rPr sz="1800" spc="-5" dirty="0">
                <a:latin typeface="Arial MT"/>
                <a:cs typeface="Arial MT"/>
              </a:rPr>
              <a:t>Solid</a:t>
            </a:r>
            <a:r>
              <a:rPr sz="1800" spc="-10" dirty="0">
                <a:latin typeface="Arial MT"/>
                <a:cs typeface="Arial MT"/>
              </a:rPr>
              <a:t> </a:t>
            </a:r>
            <a:r>
              <a:rPr sz="1800" spc="-15" dirty="0">
                <a:latin typeface="Arial MT"/>
                <a:cs typeface="Arial MT"/>
              </a:rPr>
              <a:t>Waste</a:t>
            </a:r>
            <a:r>
              <a:rPr sz="1800" spc="-25" dirty="0">
                <a:latin typeface="Arial MT"/>
                <a:cs typeface="Arial MT"/>
              </a:rPr>
              <a:t> </a:t>
            </a:r>
            <a:r>
              <a:rPr sz="1800" spc="-5" dirty="0">
                <a:latin typeface="Arial MT"/>
                <a:cs typeface="Arial MT"/>
              </a:rPr>
              <a:t>Floating</a:t>
            </a:r>
            <a:endParaRPr sz="1800">
              <a:latin typeface="Arial MT"/>
              <a:cs typeface="Arial MT"/>
            </a:endParaRPr>
          </a:p>
        </p:txBody>
      </p:sp>
      <p:sp>
        <p:nvSpPr>
          <p:cNvPr id="14" name="object 14"/>
          <p:cNvSpPr txBox="1"/>
          <p:nvPr/>
        </p:nvSpPr>
        <p:spPr>
          <a:xfrm>
            <a:off x="2358644" y="5925108"/>
            <a:ext cx="2853055" cy="24002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MT"/>
                <a:cs typeface="Arial MT"/>
              </a:rPr>
              <a:t>Nallah</a:t>
            </a:r>
            <a:r>
              <a:rPr sz="1400" spc="-30" dirty="0">
                <a:latin typeface="Arial MT"/>
                <a:cs typeface="Arial MT"/>
              </a:rPr>
              <a:t> </a:t>
            </a:r>
            <a:r>
              <a:rPr sz="1400" dirty="0">
                <a:latin typeface="Arial MT"/>
                <a:cs typeface="Arial MT"/>
              </a:rPr>
              <a:t>Without</a:t>
            </a:r>
            <a:r>
              <a:rPr sz="1400" spc="-50" dirty="0">
                <a:latin typeface="Arial MT"/>
                <a:cs typeface="Arial MT"/>
              </a:rPr>
              <a:t> </a:t>
            </a:r>
            <a:r>
              <a:rPr sz="1400" dirty="0">
                <a:latin typeface="Arial MT"/>
                <a:cs typeface="Arial MT"/>
              </a:rPr>
              <a:t>Solid</a:t>
            </a:r>
            <a:r>
              <a:rPr sz="1400" spc="-30" dirty="0">
                <a:latin typeface="Arial MT"/>
                <a:cs typeface="Arial MT"/>
              </a:rPr>
              <a:t> </a:t>
            </a:r>
            <a:r>
              <a:rPr sz="1400" spc="-5" dirty="0">
                <a:latin typeface="Arial MT"/>
                <a:cs typeface="Arial MT"/>
              </a:rPr>
              <a:t>Waste</a:t>
            </a:r>
            <a:r>
              <a:rPr sz="1400" spc="-65" dirty="0">
                <a:latin typeface="Arial MT"/>
                <a:cs typeface="Arial MT"/>
              </a:rPr>
              <a:t> </a:t>
            </a:r>
            <a:r>
              <a:rPr sz="1400" dirty="0">
                <a:latin typeface="Arial MT"/>
                <a:cs typeface="Arial MT"/>
              </a:rPr>
              <a:t>Floating</a:t>
            </a:r>
            <a:endParaRPr sz="1400">
              <a:latin typeface="Arial MT"/>
              <a:cs typeface="Arial MT"/>
            </a:endParaRPr>
          </a:p>
        </p:txBody>
      </p:sp>
      <p:grpSp>
        <p:nvGrpSpPr>
          <p:cNvPr id="15" name="object 15"/>
          <p:cNvGrpSpPr/>
          <p:nvPr/>
        </p:nvGrpSpPr>
        <p:grpSpPr>
          <a:xfrm>
            <a:off x="329184" y="1143000"/>
            <a:ext cx="5538470" cy="4761865"/>
            <a:chOff x="329184" y="1143000"/>
            <a:chExt cx="5538470" cy="4761865"/>
          </a:xfrm>
        </p:grpSpPr>
        <p:pic>
          <p:nvPicPr>
            <p:cNvPr id="16" name="object 16"/>
            <p:cNvPicPr/>
            <p:nvPr/>
          </p:nvPicPr>
          <p:blipFill>
            <a:blip r:embed="rId6" cstate="print"/>
            <a:stretch>
              <a:fillRect/>
            </a:stretch>
          </p:blipFill>
          <p:spPr>
            <a:xfrm>
              <a:off x="329184" y="1143000"/>
              <a:ext cx="5538216" cy="4719828"/>
            </a:xfrm>
            <a:prstGeom prst="rect">
              <a:avLst/>
            </a:prstGeom>
          </p:spPr>
        </p:pic>
        <p:sp>
          <p:nvSpPr>
            <p:cNvPr id="17" name="object 17"/>
            <p:cNvSpPr/>
            <p:nvPr/>
          </p:nvSpPr>
          <p:spPr>
            <a:xfrm>
              <a:off x="1440942" y="3070098"/>
              <a:ext cx="76200" cy="2834640"/>
            </a:xfrm>
            <a:custGeom>
              <a:avLst/>
              <a:gdLst/>
              <a:ahLst/>
              <a:cxnLst/>
              <a:rect l="l" t="t" r="r" b="b"/>
              <a:pathLst>
                <a:path w="76200" h="2834640">
                  <a:moveTo>
                    <a:pt x="28575" y="2758020"/>
                  </a:moveTo>
                  <a:lnTo>
                    <a:pt x="0" y="2758020"/>
                  </a:lnTo>
                  <a:lnTo>
                    <a:pt x="38100" y="2834220"/>
                  </a:lnTo>
                  <a:lnTo>
                    <a:pt x="69843" y="2770733"/>
                  </a:lnTo>
                  <a:lnTo>
                    <a:pt x="28575" y="2770733"/>
                  </a:lnTo>
                  <a:lnTo>
                    <a:pt x="28575" y="2758020"/>
                  </a:lnTo>
                  <a:close/>
                </a:path>
                <a:path w="76200" h="2834640">
                  <a:moveTo>
                    <a:pt x="47625" y="0"/>
                  </a:moveTo>
                  <a:lnTo>
                    <a:pt x="28575" y="0"/>
                  </a:lnTo>
                  <a:lnTo>
                    <a:pt x="28575" y="2770733"/>
                  </a:lnTo>
                  <a:lnTo>
                    <a:pt x="47625" y="2770733"/>
                  </a:lnTo>
                  <a:lnTo>
                    <a:pt x="47625" y="0"/>
                  </a:lnTo>
                  <a:close/>
                </a:path>
                <a:path w="76200" h="2834640">
                  <a:moveTo>
                    <a:pt x="76200" y="2758020"/>
                  </a:moveTo>
                  <a:lnTo>
                    <a:pt x="47625" y="2758020"/>
                  </a:lnTo>
                  <a:lnTo>
                    <a:pt x="47625" y="2770733"/>
                  </a:lnTo>
                  <a:lnTo>
                    <a:pt x="69843" y="2770733"/>
                  </a:lnTo>
                  <a:lnTo>
                    <a:pt x="76200" y="2758020"/>
                  </a:lnTo>
                  <a:close/>
                </a:path>
              </a:pathLst>
            </a:custGeom>
            <a:solidFill>
              <a:srgbClr val="84319B"/>
            </a:solidFill>
          </p:spPr>
          <p:txBody>
            <a:bodyPr wrap="square" lIns="0" tIns="0" rIns="0" bIns="0" rtlCol="0"/>
            <a:lstStyle/>
            <a:p>
              <a:endParaRPr/>
            </a:p>
          </p:txBody>
        </p:sp>
      </p:grpSp>
      <p:sp>
        <p:nvSpPr>
          <p:cNvPr id="18" name="object 18"/>
          <p:cNvSpPr txBox="1"/>
          <p:nvPr/>
        </p:nvSpPr>
        <p:spPr>
          <a:xfrm>
            <a:off x="905357" y="5899505"/>
            <a:ext cx="120523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Boundary</a:t>
            </a:r>
            <a:r>
              <a:rPr sz="1600" spc="-50" dirty="0">
                <a:latin typeface="Calibri"/>
                <a:cs typeface="Calibri"/>
              </a:rPr>
              <a:t> </a:t>
            </a:r>
            <a:r>
              <a:rPr sz="1600" spc="-5" dirty="0">
                <a:latin typeface="Calibri"/>
                <a:cs typeface="Calibri"/>
              </a:rPr>
              <a:t>wall</a:t>
            </a:r>
            <a:endParaRPr sz="1600">
              <a:latin typeface="Calibri"/>
              <a:cs typeface="Calibri"/>
            </a:endParaRPr>
          </a:p>
        </p:txBody>
      </p:sp>
      <p:sp>
        <p:nvSpPr>
          <p:cNvPr id="19" name="object 19"/>
          <p:cNvSpPr/>
          <p:nvPr/>
        </p:nvSpPr>
        <p:spPr>
          <a:xfrm>
            <a:off x="3606546" y="3729990"/>
            <a:ext cx="76200" cy="2192020"/>
          </a:xfrm>
          <a:custGeom>
            <a:avLst/>
            <a:gdLst/>
            <a:ahLst/>
            <a:cxnLst/>
            <a:rect l="l" t="t" r="r" b="b"/>
            <a:pathLst>
              <a:path w="76200" h="2192020">
                <a:moveTo>
                  <a:pt x="28575" y="2115451"/>
                </a:moveTo>
                <a:lnTo>
                  <a:pt x="0" y="2115451"/>
                </a:lnTo>
                <a:lnTo>
                  <a:pt x="38100" y="2191651"/>
                </a:lnTo>
                <a:lnTo>
                  <a:pt x="69850" y="2128151"/>
                </a:lnTo>
                <a:lnTo>
                  <a:pt x="28575" y="2128151"/>
                </a:lnTo>
                <a:lnTo>
                  <a:pt x="28575" y="2115451"/>
                </a:lnTo>
                <a:close/>
              </a:path>
              <a:path w="76200" h="2192020">
                <a:moveTo>
                  <a:pt x="47625" y="0"/>
                </a:moveTo>
                <a:lnTo>
                  <a:pt x="28575" y="0"/>
                </a:lnTo>
                <a:lnTo>
                  <a:pt x="28575" y="2128151"/>
                </a:lnTo>
                <a:lnTo>
                  <a:pt x="47625" y="2128151"/>
                </a:lnTo>
                <a:lnTo>
                  <a:pt x="47625" y="0"/>
                </a:lnTo>
                <a:close/>
              </a:path>
              <a:path w="76200" h="2192020">
                <a:moveTo>
                  <a:pt x="76200" y="2115451"/>
                </a:moveTo>
                <a:lnTo>
                  <a:pt x="47625" y="2115451"/>
                </a:lnTo>
                <a:lnTo>
                  <a:pt x="47625" y="2128151"/>
                </a:lnTo>
                <a:lnTo>
                  <a:pt x="69850" y="2128151"/>
                </a:lnTo>
                <a:lnTo>
                  <a:pt x="76200" y="2115451"/>
                </a:lnTo>
                <a:close/>
              </a:path>
            </a:pathLst>
          </a:custGeom>
          <a:solidFill>
            <a:srgbClr val="84319B"/>
          </a:solidFill>
        </p:spPr>
        <p:txBody>
          <a:bodyPr wrap="square" lIns="0" tIns="0" rIns="0" bIns="0" rtlCol="0"/>
          <a:lstStyle/>
          <a:p>
            <a:endParaRPr/>
          </a:p>
        </p:txBody>
      </p:sp>
      <p:sp>
        <p:nvSpPr>
          <p:cNvPr id="20" name="object 20"/>
          <p:cNvSpPr txBox="1">
            <a:spLocks noGrp="1"/>
          </p:cNvSpPr>
          <p:nvPr>
            <p:ph type="title"/>
          </p:nvPr>
        </p:nvSpPr>
        <p:spPr>
          <a:xfrm>
            <a:off x="202899" y="558241"/>
            <a:ext cx="5634355" cy="300355"/>
          </a:xfrm>
          <a:prstGeom prst="rect">
            <a:avLst/>
          </a:prstGeom>
        </p:spPr>
        <p:txBody>
          <a:bodyPr vert="horz" wrap="square" lIns="0" tIns="12700" rIns="0" bIns="0" rtlCol="0">
            <a:spAutoFit/>
          </a:bodyPr>
          <a:lstStyle/>
          <a:p>
            <a:pPr marL="12700">
              <a:lnSpc>
                <a:spcPct val="100000"/>
              </a:lnSpc>
              <a:spcBef>
                <a:spcPts val="100"/>
              </a:spcBef>
              <a:tabLst>
                <a:tab pos="295910" algn="l"/>
                <a:tab pos="5621020" algn="l"/>
              </a:tabLst>
            </a:pPr>
            <a:r>
              <a:rPr sz="1800" b="0" u="sng"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Photograph</a:t>
            </a:r>
            <a:r>
              <a:rPr sz="1800" b="0" u="sng" spc="1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of</a:t>
            </a:r>
            <a:r>
              <a:rPr sz="1800" b="0" u="sng" spc="-10" dirty="0">
                <a:solidFill>
                  <a:srgbClr val="000000"/>
                </a:solidFill>
                <a:uFill>
                  <a:solidFill>
                    <a:srgbClr val="00173A"/>
                  </a:solidFill>
                </a:uFill>
                <a:latin typeface="Arial MT"/>
                <a:cs typeface="Arial MT"/>
              </a:rPr>
              <a:t> nallah</a:t>
            </a:r>
            <a:r>
              <a:rPr sz="1800" b="0" u="sng" spc="20" dirty="0">
                <a:solidFill>
                  <a:srgbClr val="000000"/>
                </a:solidFill>
                <a:uFill>
                  <a:solidFill>
                    <a:srgbClr val="00173A"/>
                  </a:solidFill>
                </a:uFill>
                <a:latin typeface="Arial MT"/>
                <a:cs typeface="Arial MT"/>
              </a:rPr>
              <a:t> </a:t>
            </a:r>
            <a:r>
              <a:rPr sz="1800" b="0" u="sng" spc="-15" dirty="0">
                <a:solidFill>
                  <a:srgbClr val="000000"/>
                </a:solidFill>
                <a:uFill>
                  <a:solidFill>
                    <a:srgbClr val="00173A"/>
                  </a:solidFill>
                </a:uFill>
                <a:latin typeface="Arial MT"/>
                <a:cs typeface="Arial MT"/>
              </a:rPr>
              <a:t>with</a:t>
            </a:r>
            <a:r>
              <a:rPr sz="1800" b="0" u="sng" spc="2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no</a:t>
            </a:r>
            <a:r>
              <a:rPr sz="1800" b="0" u="sng" spc="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visible/floating</a:t>
            </a:r>
            <a:r>
              <a:rPr sz="1800" b="0" u="sng" spc="15" dirty="0">
                <a:solidFill>
                  <a:srgbClr val="000000"/>
                </a:solidFill>
                <a:uFill>
                  <a:solidFill>
                    <a:srgbClr val="00173A"/>
                  </a:solidFill>
                </a:uFill>
                <a:latin typeface="Arial MT"/>
                <a:cs typeface="Arial MT"/>
              </a:rPr>
              <a:t> </a:t>
            </a:r>
            <a:r>
              <a:rPr sz="1800" b="0" u="sng" spc="-5" dirty="0">
                <a:solidFill>
                  <a:srgbClr val="000000"/>
                </a:solidFill>
                <a:uFill>
                  <a:solidFill>
                    <a:srgbClr val="00173A"/>
                  </a:solidFill>
                </a:uFill>
                <a:latin typeface="Arial MT"/>
                <a:cs typeface="Arial MT"/>
              </a:rPr>
              <a:t>solids	</a:t>
            </a:r>
            <a:endParaRPr sz="1800">
              <a:latin typeface="Arial MT"/>
              <a:cs typeface="Arial MT"/>
            </a:endParaRPr>
          </a:p>
        </p:txBody>
      </p:sp>
      <p:sp>
        <p:nvSpPr>
          <p:cNvPr id="21" name="object 21"/>
          <p:cNvSpPr txBox="1"/>
          <p:nvPr/>
        </p:nvSpPr>
        <p:spPr>
          <a:xfrm>
            <a:off x="6204426" y="558241"/>
            <a:ext cx="5681345" cy="300355"/>
          </a:xfrm>
          <a:prstGeom prst="rect">
            <a:avLst/>
          </a:prstGeom>
        </p:spPr>
        <p:txBody>
          <a:bodyPr vert="horz" wrap="square" lIns="0" tIns="12700" rIns="0" bIns="0" rtlCol="0">
            <a:spAutoFit/>
          </a:bodyPr>
          <a:lstStyle/>
          <a:p>
            <a:pPr marL="12700">
              <a:lnSpc>
                <a:spcPct val="100000"/>
              </a:lnSpc>
              <a:spcBef>
                <a:spcPts val="100"/>
              </a:spcBef>
              <a:tabLst>
                <a:tab pos="480059" algn="l"/>
                <a:tab pos="566801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of</a:t>
            </a:r>
            <a:r>
              <a:rPr sz="1800" u="sng" spc="-10" dirty="0">
                <a:uFill>
                  <a:solidFill>
                    <a:srgbClr val="00173A"/>
                  </a:solidFill>
                </a:uFill>
                <a:latin typeface="Arial MT"/>
                <a:cs typeface="Arial MT"/>
              </a:rPr>
              <a:t> nallah</a:t>
            </a:r>
            <a:r>
              <a:rPr sz="1800" u="sng" spc="20" dirty="0">
                <a:uFill>
                  <a:solidFill>
                    <a:srgbClr val="00173A"/>
                  </a:solidFill>
                </a:uFill>
                <a:latin typeface="Arial MT"/>
                <a:cs typeface="Arial MT"/>
              </a:rPr>
              <a:t> </a:t>
            </a:r>
            <a:r>
              <a:rPr sz="1800" u="sng" spc="-15" dirty="0">
                <a:uFill>
                  <a:solidFill>
                    <a:srgbClr val="00173A"/>
                  </a:solidFill>
                </a:uFill>
                <a:latin typeface="Arial MT"/>
                <a:cs typeface="Arial MT"/>
              </a:rPr>
              <a:t>with</a:t>
            </a:r>
            <a:r>
              <a:rPr sz="1800" u="sng" spc="25" dirty="0">
                <a:uFill>
                  <a:solidFill>
                    <a:srgbClr val="00173A"/>
                  </a:solidFill>
                </a:uFill>
                <a:latin typeface="Arial MT"/>
                <a:cs typeface="Arial MT"/>
              </a:rPr>
              <a:t> </a:t>
            </a:r>
            <a:r>
              <a:rPr sz="1800" u="sng" spc="-5" dirty="0">
                <a:uFill>
                  <a:solidFill>
                    <a:srgbClr val="00173A"/>
                  </a:solidFill>
                </a:uFill>
                <a:latin typeface="Arial MT"/>
                <a:cs typeface="Arial MT"/>
              </a:rPr>
              <a:t>visible/floating</a:t>
            </a:r>
            <a:r>
              <a:rPr sz="1800" u="sng" spc="25" dirty="0">
                <a:uFill>
                  <a:solidFill>
                    <a:srgbClr val="00173A"/>
                  </a:solidFill>
                </a:uFill>
                <a:latin typeface="Arial MT"/>
                <a:cs typeface="Arial MT"/>
              </a:rPr>
              <a:t> </a:t>
            </a:r>
            <a:r>
              <a:rPr sz="1800" u="sng" spc="-5" dirty="0">
                <a:uFill>
                  <a:solidFill>
                    <a:srgbClr val="00173A"/>
                  </a:solidFill>
                </a:uFill>
                <a:latin typeface="Arial MT"/>
                <a:cs typeface="Arial MT"/>
              </a:rPr>
              <a:t>solids	</a:t>
            </a:r>
            <a:endParaRPr sz="1800">
              <a:latin typeface="Arial MT"/>
              <a:cs typeface="Arial M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25051" y="0"/>
            <a:ext cx="1067435" cy="610870"/>
            <a:chOff x="11125051" y="0"/>
            <a:chExt cx="1067435" cy="610870"/>
          </a:xfrm>
        </p:grpSpPr>
        <p:pic>
          <p:nvPicPr>
            <p:cNvPr id="3" name="object 3"/>
            <p:cNvPicPr/>
            <p:nvPr/>
          </p:nvPicPr>
          <p:blipFill>
            <a:blip r:embed="rId2" cstate="print"/>
            <a:stretch>
              <a:fillRect/>
            </a:stretch>
          </p:blipFill>
          <p:spPr>
            <a:xfrm>
              <a:off x="11125051" y="0"/>
              <a:ext cx="1066947" cy="610435"/>
            </a:xfrm>
            <a:prstGeom prst="rect">
              <a:avLst/>
            </a:prstGeom>
          </p:spPr>
        </p:pic>
        <p:pic>
          <p:nvPicPr>
            <p:cNvPr id="4" name="object 4"/>
            <p:cNvPicPr/>
            <p:nvPr/>
          </p:nvPicPr>
          <p:blipFill>
            <a:blip r:embed="rId3" cstate="print"/>
            <a:stretch>
              <a:fillRect/>
            </a:stretch>
          </p:blipFill>
          <p:spPr>
            <a:xfrm>
              <a:off x="11175491" y="0"/>
              <a:ext cx="995172" cy="554736"/>
            </a:xfrm>
            <a:prstGeom prst="rect">
              <a:avLst/>
            </a:prstGeom>
          </p:spPr>
        </p:pic>
      </p:grpSp>
      <p:pic>
        <p:nvPicPr>
          <p:cNvPr id="5" name="object 5"/>
          <p:cNvPicPr/>
          <p:nvPr/>
        </p:nvPicPr>
        <p:blipFill>
          <a:blip r:embed="rId4" cstate="print"/>
          <a:stretch>
            <a:fillRect/>
          </a:stretch>
        </p:blipFill>
        <p:spPr>
          <a:xfrm>
            <a:off x="59553" y="57838"/>
            <a:ext cx="833752" cy="582241"/>
          </a:xfrm>
          <a:prstGeom prst="rect">
            <a:avLst/>
          </a:prstGeom>
        </p:spPr>
      </p:pic>
      <p:grpSp>
        <p:nvGrpSpPr>
          <p:cNvPr id="6" name="object 6"/>
          <p:cNvGrpSpPr/>
          <p:nvPr/>
        </p:nvGrpSpPr>
        <p:grpSpPr>
          <a:xfrm>
            <a:off x="4117403" y="1836102"/>
            <a:ext cx="3957320" cy="3622040"/>
            <a:chOff x="4117403" y="1836102"/>
            <a:chExt cx="3957320" cy="3622040"/>
          </a:xfrm>
        </p:grpSpPr>
        <p:pic>
          <p:nvPicPr>
            <p:cNvPr id="7" name="object 7"/>
            <p:cNvPicPr/>
            <p:nvPr/>
          </p:nvPicPr>
          <p:blipFill>
            <a:blip r:embed="rId5" cstate="print"/>
            <a:stretch>
              <a:fillRect/>
            </a:stretch>
          </p:blipFill>
          <p:spPr>
            <a:xfrm>
              <a:off x="4126991" y="1845563"/>
              <a:ext cx="3938016" cy="3602736"/>
            </a:xfrm>
            <a:prstGeom prst="rect">
              <a:avLst/>
            </a:prstGeom>
          </p:spPr>
        </p:pic>
        <p:sp>
          <p:nvSpPr>
            <p:cNvPr id="8" name="object 8"/>
            <p:cNvSpPr/>
            <p:nvPr/>
          </p:nvSpPr>
          <p:spPr>
            <a:xfrm>
              <a:off x="4122165" y="1840864"/>
              <a:ext cx="3947795" cy="3612515"/>
            </a:xfrm>
            <a:custGeom>
              <a:avLst/>
              <a:gdLst/>
              <a:ahLst/>
              <a:cxnLst/>
              <a:rect l="l" t="t" r="r" b="b"/>
              <a:pathLst>
                <a:path w="3947795" h="3612515">
                  <a:moveTo>
                    <a:pt x="0" y="3612261"/>
                  </a:moveTo>
                  <a:lnTo>
                    <a:pt x="3947541" y="3612261"/>
                  </a:lnTo>
                  <a:lnTo>
                    <a:pt x="3947541" y="0"/>
                  </a:lnTo>
                  <a:lnTo>
                    <a:pt x="0" y="0"/>
                  </a:lnTo>
                  <a:lnTo>
                    <a:pt x="0" y="3612261"/>
                  </a:lnTo>
                  <a:close/>
                </a:path>
              </a:pathLst>
            </a:custGeom>
            <a:ln w="9525">
              <a:solidFill>
                <a:srgbClr val="0062DE"/>
              </a:solidFill>
            </a:ln>
          </p:spPr>
          <p:txBody>
            <a:bodyPr wrap="square" lIns="0" tIns="0" rIns="0" bIns="0" rtlCol="0"/>
            <a:lstStyle/>
            <a:p>
              <a:endParaRPr/>
            </a:p>
          </p:txBody>
        </p:sp>
      </p:grpSp>
      <p:sp>
        <p:nvSpPr>
          <p:cNvPr id="9" name="object 9"/>
          <p:cNvSpPr/>
          <p:nvPr/>
        </p:nvSpPr>
        <p:spPr>
          <a:xfrm>
            <a:off x="3366515" y="1138427"/>
            <a:ext cx="5638800" cy="295910"/>
          </a:xfrm>
          <a:custGeom>
            <a:avLst/>
            <a:gdLst/>
            <a:ahLst/>
            <a:cxnLst/>
            <a:rect l="l" t="t" r="r" b="b"/>
            <a:pathLst>
              <a:path w="5638800" h="295909">
                <a:moveTo>
                  <a:pt x="5589524"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5589524" y="295656"/>
                </a:lnTo>
                <a:lnTo>
                  <a:pt x="5608689" y="291778"/>
                </a:lnTo>
                <a:lnTo>
                  <a:pt x="5624353" y="281209"/>
                </a:lnTo>
                <a:lnTo>
                  <a:pt x="5634922" y="265545"/>
                </a:lnTo>
                <a:lnTo>
                  <a:pt x="5638800" y="246380"/>
                </a:lnTo>
                <a:lnTo>
                  <a:pt x="5638800" y="49275"/>
                </a:lnTo>
                <a:lnTo>
                  <a:pt x="5634922" y="30110"/>
                </a:lnTo>
                <a:lnTo>
                  <a:pt x="5624353" y="14446"/>
                </a:lnTo>
                <a:lnTo>
                  <a:pt x="5608689" y="3877"/>
                </a:lnTo>
                <a:lnTo>
                  <a:pt x="5589524" y="0"/>
                </a:lnTo>
                <a:close/>
              </a:path>
            </a:pathLst>
          </a:custGeom>
          <a:solidFill>
            <a:srgbClr val="D9D9D9"/>
          </a:solidFill>
        </p:spPr>
        <p:txBody>
          <a:bodyPr wrap="square" lIns="0" tIns="0" rIns="0" bIns="0" rtlCol="0"/>
          <a:lstStyle/>
          <a:p>
            <a:endParaRPr/>
          </a:p>
        </p:txBody>
      </p:sp>
      <p:sp>
        <p:nvSpPr>
          <p:cNvPr id="10" name="object 10"/>
          <p:cNvSpPr txBox="1"/>
          <p:nvPr/>
        </p:nvSpPr>
        <p:spPr>
          <a:xfrm>
            <a:off x="3368262" y="1130300"/>
            <a:ext cx="5635625" cy="299720"/>
          </a:xfrm>
          <a:prstGeom prst="rect">
            <a:avLst/>
          </a:prstGeom>
        </p:spPr>
        <p:txBody>
          <a:bodyPr vert="horz" wrap="square" lIns="0" tIns="12700" rIns="0" bIns="0" rtlCol="0">
            <a:spAutoFit/>
          </a:bodyPr>
          <a:lstStyle/>
          <a:p>
            <a:pPr marL="12700">
              <a:lnSpc>
                <a:spcPct val="100000"/>
              </a:lnSpc>
              <a:spcBef>
                <a:spcPts val="100"/>
              </a:spcBef>
              <a:tabLst>
                <a:tab pos="1224915" algn="l"/>
                <a:tab pos="562229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screens</a:t>
            </a:r>
            <a:r>
              <a:rPr sz="1800" u="sng" spc="-10" dirty="0">
                <a:uFill>
                  <a:solidFill>
                    <a:srgbClr val="00173A"/>
                  </a:solidFill>
                </a:uFill>
                <a:latin typeface="Arial MT"/>
                <a:cs typeface="Arial MT"/>
              </a:rPr>
              <a:t> on</a:t>
            </a:r>
            <a:r>
              <a:rPr sz="1800" u="sng" spc="-5" dirty="0">
                <a:uFill>
                  <a:solidFill>
                    <a:srgbClr val="00173A"/>
                  </a:solidFill>
                </a:uFill>
                <a:latin typeface="Arial MT"/>
                <a:cs typeface="Arial MT"/>
              </a:rPr>
              <a:t> Nallahs	</a:t>
            </a:r>
            <a:endParaRPr sz="1800">
              <a:latin typeface="Arial MT"/>
              <a:cs typeface="Arial M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36595" y="845946"/>
            <a:ext cx="6653530" cy="939800"/>
          </a:xfrm>
          <a:prstGeom prst="rect">
            <a:avLst/>
          </a:prstGeom>
        </p:spPr>
        <p:txBody>
          <a:bodyPr vert="horz" wrap="square" lIns="0" tIns="12700" rIns="0" bIns="0" rtlCol="0">
            <a:spAutoFit/>
          </a:bodyPr>
          <a:lstStyle/>
          <a:p>
            <a:pPr marL="12700">
              <a:lnSpc>
                <a:spcPct val="100000"/>
              </a:lnSpc>
              <a:spcBef>
                <a:spcPts val="100"/>
              </a:spcBef>
            </a:pPr>
            <a:r>
              <a:rPr sz="6000" spc="5" dirty="0">
                <a:solidFill>
                  <a:srgbClr val="2E469C"/>
                </a:solidFill>
                <a:latin typeface="Arial Black"/>
                <a:cs typeface="Arial Black"/>
              </a:rPr>
              <a:t>WATER</a:t>
            </a:r>
            <a:r>
              <a:rPr sz="6000" spc="140" dirty="0">
                <a:solidFill>
                  <a:srgbClr val="2E469C"/>
                </a:solidFill>
                <a:latin typeface="Arial Black"/>
                <a:cs typeface="Arial Black"/>
              </a:rPr>
              <a:t> </a:t>
            </a:r>
            <a:r>
              <a:rPr sz="6000" spc="95" dirty="0">
                <a:solidFill>
                  <a:srgbClr val="2E469C"/>
                </a:solidFill>
                <a:latin typeface="Arial Black"/>
                <a:cs typeface="Arial Black"/>
              </a:rPr>
              <a:t>BODIES</a:t>
            </a:r>
            <a:endParaRPr sz="6000">
              <a:latin typeface="Arial Black"/>
              <a:cs typeface="Arial Black"/>
            </a:endParaRPr>
          </a:p>
        </p:txBody>
      </p:sp>
      <p:sp>
        <p:nvSpPr>
          <p:cNvPr id="3" name="object 3"/>
          <p:cNvSpPr txBox="1"/>
          <p:nvPr/>
        </p:nvSpPr>
        <p:spPr>
          <a:xfrm>
            <a:off x="2226055" y="2052065"/>
            <a:ext cx="7664450" cy="391160"/>
          </a:xfrm>
          <a:prstGeom prst="rect">
            <a:avLst/>
          </a:prstGeom>
        </p:spPr>
        <p:txBody>
          <a:bodyPr vert="horz" wrap="square" lIns="0" tIns="12700" rIns="0" bIns="0" rtlCol="0">
            <a:spAutoFit/>
          </a:bodyPr>
          <a:lstStyle/>
          <a:p>
            <a:pPr marL="12700">
              <a:lnSpc>
                <a:spcPct val="100000"/>
              </a:lnSpc>
              <a:spcBef>
                <a:spcPts val="100"/>
              </a:spcBef>
            </a:pPr>
            <a:r>
              <a:rPr sz="2400" b="1" spc="-20" dirty="0">
                <a:latin typeface="Arial"/>
                <a:cs typeface="Arial"/>
              </a:rPr>
              <a:t>Water</a:t>
            </a:r>
            <a:r>
              <a:rPr sz="2400" b="1" spc="5" dirty="0">
                <a:latin typeface="Arial"/>
                <a:cs typeface="Arial"/>
              </a:rPr>
              <a:t> </a:t>
            </a:r>
            <a:r>
              <a:rPr sz="2400" b="1" spc="-5" dirty="0">
                <a:latin typeface="Arial"/>
                <a:cs typeface="Arial"/>
              </a:rPr>
              <a:t>bodies</a:t>
            </a:r>
            <a:r>
              <a:rPr sz="2400" b="1" spc="-10" dirty="0">
                <a:latin typeface="Arial"/>
                <a:cs typeface="Arial"/>
              </a:rPr>
              <a:t> </a:t>
            </a:r>
            <a:r>
              <a:rPr sz="2400" b="1" dirty="0">
                <a:latin typeface="Arial"/>
                <a:cs typeface="Arial"/>
              </a:rPr>
              <a:t>include</a:t>
            </a:r>
            <a:r>
              <a:rPr sz="2400" b="1" spc="-20" dirty="0">
                <a:latin typeface="Arial"/>
                <a:cs typeface="Arial"/>
              </a:rPr>
              <a:t> </a:t>
            </a:r>
            <a:r>
              <a:rPr sz="2400" b="1" spc="-5" dirty="0">
                <a:latin typeface="Arial"/>
                <a:cs typeface="Arial"/>
              </a:rPr>
              <a:t>lakes,</a:t>
            </a:r>
            <a:r>
              <a:rPr sz="2400" b="1" spc="5" dirty="0">
                <a:latin typeface="Arial"/>
                <a:cs typeface="Arial"/>
              </a:rPr>
              <a:t> </a:t>
            </a:r>
            <a:r>
              <a:rPr sz="2400" b="1" dirty="0">
                <a:latin typeface="Arial"/>
                <a:cs typeface="Arial"/>
              </a:rPr>
              <a:t>ponds,</a:t>
            </a:r>
            <a:r>
              <a:rPr sz="2400" b="1" spc="-20" dirty="0">
                <a:latin typeface="Arial"/>
                <a:cs typeface="Arial"/>
              </a:rPr>
              <a:t> </a:t>
            </a:r>
            <a:r>
              <a:rPr sz="2400" b="1" spc="-5" dirty="0">
                <a:latin typeface="Arial"/>
                <a:cs typeface="Arial"/>
              </a:rPr>
              <a:t>rivers,</a:t>
            </a:r>
            <a:r>
              <a:rPr sz="2400" b="1" spc="10" dirty="0">
                <a:latin typeface="Arial"/>
                <a:cs typeface="Arial"/>
              </a:rPr>
              <a:t> </a:t>
            </a:r>
            <a:r>
              <a:rPr sz="2400" b="1" spc="-5" dirty="0">
                <a:latin typeface="Arial"/>
                <a:cs typeface="Arial"/>
              </a:rPr>
              <a:t>tanks,</a:t>
            </a:r>
            <a:r>
              <a:rPr sz="2400" b="1" spc="5" dirty="0">
                <a:latin typeface="Arial"/>
                <a:cs typeface="Arial"/>
              </a:rPr>
              <a:t> </a:t>
            </a:r>
            <a:r>
              <a:rPr sz="2400" b="1" spc="-5" dirty="0">
                <a:latin typeface="Arial"/>
                <a:cs typeface="Arial"/>
              </a:rPr>
              <a:t>etc.</a:t>
            </a:r>
            <a:endParaRPr sz="2400">
              <a:latin typeface="Arial"/>
              <a:cs typeface="Arial"/>
            </a:endParaRPr>
          </a:p>
        </p:txBody>
      </p:sp>
      <p:pic>
        <p:nvPicPr>
          <p:cNvPr id="5" name="object 5"/>
          <p:cNvPicPr/>
          <p:nvPr/>
        </p:nvPicPr>
        <p:blipFill>
          <a:blip r:embed="rId2" cstate="print"/>
          <a:stretch>
            <a:fillRect/>
          </a:stretch>
        </p:blipFill>
        <p:spPr>
          <a:xfrm>
            <a:off x="4408228" y="2879678"/>
            <a:ext cx="3452882" cy="3849440"/>
          </a:xfrm>
          <a:prstGeom prst="rect">
            <a:avLst/>
          </a:prstGeom>
        </p:spPr>
      </p:pic>
      <p:pic>
        <p:nvPicPr>
          <p:cNvPr id="6" name="object 6"/>
          <p:cNvPicPr/>
          <p:nvPr/>
        </p:nvPicPr>
        <p:blipFill>
          <a:blip r:embed="rId3" cstate="print"/>
          <a:stretch>
            <a:fillRect/>
          </a:stretch>
        </p:blipFill>
        <p:spPr>
          <a:xfrm>
            <a:off x="8093123" y="2879678"/>
            <a:ext cx="3808452" cy="3849440"/>
          </a:xfrm>
          <a:prstGeom prst="rect">
            <a:avLst/>
          </a:prstGeom>
        </p:spPr>
      </p:pic>
      <p:pic>
        <p:nvPicPr>
          <p:cNvPr id="1026" name="Picture 2" descr="10 Most polluted rivers of India - Kanigas">
            <a:extLst>
              <a:ext uri="{FF2B5EF4-FFF2-40B4-BE49-F238E27FC236}">
                <a16:creationId xmlns:a16="http://schemas.microsoft.com/office/drawing/2014/main" id="{EEB29C5F-EDF5-8D06-F228-463B19A22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87" y="2879679"/>
            <a:ext cx="4057935" cy="3849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Rectangle 6">
            <a:extLst>
              <a:ext uri="{FF2B5EF4-FFF2-40B4-BE49-F238E27FC236}">
                <a16:creationId xmlns:a16="http://schemas.microsoft.com/office/drawing/2014/main" id="{FF8BE3A5-851A-4D67-812E-61EB789411E3}"/>
              </a:ext>
            </a:extLst>
          </p:cNvPr>
          <p:cNvSpPr/>
          <p:nvPr/>
        </p:nvSpPr>
        <p:spPr>
          <a:xfrm>
            <a:off x="1212770" y="217632"/>
            <a:ext cx="9441978" cy="685267"/>
          </a:xfrm>
          <a:prstGeom prst="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Key points to note for SS 2023</a:t>
            </a:r>
          </a:p>
        </p:txBody>
      </p:sp>
      <p:grpSp>
        <p:nvGrpSpPr>
          <p:cNvPr id="22" name="Group 21">
            <a:extLst>
              <a:ext uri="{FF2B5EF4-FFF2-40B4-BE49-F238E27FC236}">
                <a16:creationId xmlns:a16="http://schemas.microsoft.com/office/drawing/2014/main" id="{141C8D64-630D-5164-728F-E40B151F13C1}"/>
              </a:ext>
            </a:extLst>
          </p:cNvPr>
          <p:cNvGrpSpPr/>
          <p:nvPr/>
        </p:nvGrpSpPr>
        <p:grpSpPr>
          <a:xfrm>
            <a:off x="298142" y="916151"/>
            <a:ext cx="11496065" cy="685267"/>
            <a:chOff x="298370" y="982411"/>
            <a:chExt cx="11496065" cy="1064830"/>
          </a:xfrm>
        </p:grpSpPr>
        <p:sp>
          <p:nvSpPr>
            <p:cNvPr id="5" name="Rectangle 4">
              <a:extLst>
                <a:ext uri="{FF2B5EF4-FFF2-40B4-BE49-F238E27FC236}">
                  <a16:creationId xmlns:a16="http://schemas.microsoft.com/office/drawing/2014/main" id="{C64CF913-9F13-F56C-9894-3807122080D6}"/>
                </a:ext>
              </a:extLst>
            </p:cNvPr>
            <p:cNvSpPr/>
            <p:nvPr/>
          </p:nvSpPr>
          <p:spPr>
            <a:xfrm>
              <a:off x="874644" y="1068880"/>
              <a:ext cx="10919791" cy="8918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ULBs formed on or before 31</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st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Dec’21 will be assessed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in SS 2023. </a:t>
              </a:r>
            </a:p>
          </p:txBody>
        </p:sp>
        <p:sp>
          <p:nvSpPr>
            <p:cNvPr id="6" name="Rectangle 5">
              <a:extLst>
                <a:ext uri="{FF2B5EF4-FFF2-40B4-BE49-F238E27FC236}">
                  <a16:creationId xmlns:a16="http://schemas.microsoft.com/office/drawing/2014/main" id="{2582A268-ED2E-394C-A04A-EF06B076699F}"/>
                </a:ext>
              </a:extLst>
            </p:cNvPr>
            <p:cNvSpPr/>
            <p:nvPr/>
          </p:nvSpPr>
          <p:spPr>
            <a:xfrm>
              <a:off x="298370" y="982411"/>
              <a:ext cx="576274" cy="106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grpSp>
      <p:grpSp>
        <p:nvGrpSpPr>
          <p:cNvPr id="21" name="Group 20">
            <a:extLst>
              <a:ext uri="{FF2B5EF4-FFF2-40B4-BE49-F238E27FC236}">
                <a16:creationId xmlns:a16="http://schemas.microsoft.com/office/drawing/2014/main" id="{C8CA2A63-3AEA-840E-0D03-1FD4D85BFE47}"/>
              </a:ext>
            </a:extLst>
          </p:cNvPr>
          <p:cNvGrpSpPr/>
          <p:nvPr/>
        </p:nvGrpSpPr>
        <p:grpSpPr>
          <a:xfrm>
            <a:off x="304312" y="1690268"/>
            <a:ext cx="11483724" cy="891892"/>
            <a:chOff x="310711" y="2139785"/>
            <a:chExt cx="11483724" cy="1064830"/>
          </a:xfrm>
        </p:grpSpPr>
        <p:sp>
          <p:nvSpPr>
            <p:cNvPr id="10" name="Rectangle 9">
              <a:extLst>
                <a:ext uri="{FF2B5EF4-FFF2-40B4-BE49-F238E27FC236}">
                  <a16:creationId xmlns:a16="http://schemas.microsoft.com/office/drawing/2014/main" id="{85826674-B7F6-49B4-A635-8CC10D36E42F}"/>
                </a:ext>
              </a:extLst>
            </p:cNvPr>
            <p:cNvSpPr/>
            <p:nvPr/>
          </p:nvSpPr>
          <p:spPr>
            <a:xfrm>
              <a:off x="874644" y="2226254"/>
              <a:ext cx="10919791" cy="8918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ULBs formed after 31</a:t>
              </a:r>
              <a:r>
                <a:rPr kumimoji="0" lang="en-US" sz="24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st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Dec’21 may be included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on formal request to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MoHUA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from the respective State/UT.</a:t>
              </a:r>
            </a:p>
          </p:txBody>
        </p:sp>
        <p:sp>
          <p:nvSpPr>
            <p:cNvPr id="14" name="Rectangle 13">
              <a:extLst>
                <a:ext uri="{FF2B5EF4-FFF2-40B4-BE49-F238E27FC236}">
                  <a16:creationId xmlns:a16="http://schemas.microsoft.com/office/drawing/2014/main" id="{1405DD32-6D6E-F942-2FCD-E54D6978E4D2}"/>
                </a:ext>
              </a:extLst>
            </p:cNvPr>
            <p:cNvSpPr/>
            <p:nvPr/>
          </p:nvSpPr>
          <p:spPr>
            <a:xfrm>
              <a:off x="310711" y="2139785"/>
              <a:ext cx="576274" cy="106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grpSp>
      <p:grpSp>
        <p:nvGrpSpPr>
          <p:cNvPr id="20" name="Group 19">
            <a:extLst>
              <a:ext uri="{FF2B5EF4-FFF2-40B4-BE49-F238E27FC236}">
                <a16:creationId xmlns:a16="http://schemas.microsoft.com/office/drawing/2014/main" id="{C128190E-760F-891B-CB9A-2D85C32C8537}"/>
              </a:ext>
            </a:extLst>
          </p:cNvPr>
          <p:cNvGrpSpPr/>
          <p:nvPr/>
        </p:nvGrpSpPr>
        <p:grpSpPr>
          <a:xfrm>
            <a:off x="298142" y="2671010"/>
            <a:ext cx="11496065" cy="891892"/>
            <a:chOff x="298370" y="3290823"/>
            <a:chExt cx="11496065" cy="1064830"/>
          </a:xfrm>
        </p:grpSpPr>
        <p:sp>
          <p:nvSpPr>
            <p:cNvPr id="11" name="Rectangle 10">
              <a:extLst>
                <a:ext uri="{FF2B5EF4-FFF2-40B4-BE49-F238E27FC236}">
                  <a16:creationId xmlns:a16="http://schemas.microsoft.com/office/drawing/2014/main" id="{78B99F7F-8C8B-4DDC-A4C9-F71CE1641963}"/>
                </a:ext>
              </a:extLst>
            </p:cNvPr>
            <p:cNvSpPr/>
            <p:nvPr/>
          </p:nvSpPr>
          <p:spPr>
            <a:xfrm>
              <a:off x="874644" y="3377292"/>
              <a:ext cx="10919791" cy="8918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period to be covered under the assessment of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Phase-4 shall be October 2022 to March 2023*.</a:t>
              </a:r>
            </a:p>
          </p:txBody>
        </p:sp>
        <p:sp>
          <p:nvSpPr>
            <p:cNvPr id="15" name="Rectangle 14">
              <a:extLst>
                <a:ext uri="{FF2B5EF4-FFF2-40B4-BE49-F238E27FC236}">
                  <a16:creationId xmlns:a16="http://schemas.microsoft.com/office/drawing/2014/main" id="{EB7117A7-326E-74E6-44B3-3F1B7B0EC130}"/>
                </a:ext>
              </a:extLst>
            </p:cNvPr>
            <p:cNvSpPr/>
            <p:nvPr/>
          </p:nvSpPr>
          <p:spPr>
            <a:xfrm>
              <a:off x="298370" y="3290823"/>
              <a:ext cx="576274" cy="106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grpSp>
        <p:nvGrpSpPr>
          <p:cNvPr id="19" name="Group 18">
            <a:extLst>
              <a:ext uri="{FF2B5EF4-FFF2-40B4-BE49-F238E27FC236}">
                <a16:creationId xmlns:a16="http://schemas.microsoft.com/office/drawing/2014/main" id="{55FC3470-F9CE-8E85-5C2E-AB56958343BA}"/>
              </a:ext>
            </a:extLst>
          </p:cNvPr>
          <p:cNvGrpSpPr/>
          <p:nvPr/>
        </p:nvGrpSpPr>
        <p:grpSpPr>
          <a:xfrm>
            <a:off x="304312" y="3651752"/>
            <a:ext cx="11483724" cy="891892"/>
            <a:chOff x="323963" y="4475700"/>
            <a:chExt cx="11483724" cy="1064830"/>
          </a:xfrm>
        </p:grpSpPr>
        <p:sp>
          <p:nvSpPr>
            <p:cNvPr id="3" name="Rectangle 2">
              <a:extLst>
                <a:ext uri="{FF2B5EF4-FFF2-40B4-BE49-F238E27FC236}">
                  <a16:creationId xmlns:a16="http://schemas.microsoft.com/office/drawing/2014/main" id="{5F09D2BD-BBF7-1537-79D6-FFFF9CB45A15}"/>
                </a:ext>
              </a:extLst>
            </p:cNvPr>
            <p:cNvSpPr/>
            <p:nvPr/>
          </p:nvSpPr>
          <p:spPr>
            <a:xfrm>
              <a:off x="887896" y="4562169"/>
              <a:ext cx="10919791" cy="8918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Always maintain complete and accurate data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Swachhatam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Portal, as it will be used for conducting field assessment (discrepancies will attract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ve</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marking).</a:t>
              </a:r>
            </a:p>
          </p:txBody>
        </p:sp>
        <p:sp>
          <p:nvSpPr>
            <p:cNvPr id="16" name="Rectangle 15">
              <a:extLst>
                <a:ext uri="{FF2B5EF4-FFF2-40B4-BE49-F238E27FC236}">
                  <a16:creationId xmlns:a16="http://schemas.microsoft.com/office/drawing/2014/main" id="{B88106A8-FAF9-76D5-654A-83B0FC82680D}"/>
                </a:ext>
              </a:extLst>
            </p:cNvPr>
            <p:cNvSpPr/>
            <p:nvPr/>
          </p:nvSpPr>
          <p:spPr>
            <a:xfrm>
              <a:off x="323963" y="4475700"/>
              <a:ext cx="576274" cy="106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grpSp>
        <p:nvGrpSpPr>
          <p:cNvPr id="18" name="Group 17">
            <a:extLst>
              <a:ext uri="{FF2B5EF4-FFF2-40B4-BE49-F238E27FC236}">
                <a16:creationId xmlns:a16="http://schemas.microsoft.com/office/drawing/2014/main" id="{6A7E9834-A094-ABA8-CF9F-CD53EF56EB02}"/>
              </a:ext>
            </a:extLst>
          </p:cNvPr>
          <p:cNvGrpSpPr/>
          <p:nvPr/>
        </p:nvGrpSpPr>
        <p:grpSpPr>
          <a:xfrm>
            <a:off x="298142" y="4632494"/>
            <a:ext cx="11496065" cy="891892"/>
            <a:chOff x="298370" y="5645620"/>
            <a:chExt cx="11496065" cy="1064830"/>
          </a:xfrm>
        </p:grpSpPr>
        <p:sp>
          <p:nvSpPr>
            <p:cNvPr id="4" name="Rectangle 3">
              <a:extLst>
                <a:ext uri="{FF2B5EF4-FFF2-40B4-BE49-F238E27FC236}">
                  <a16:creationId xmlns:a16="http://schemas.microsoft.com/office/drawing/2014/main" id="{CD781950-DA48-1A77-EDED-5D8B7587C55E}"/>
                </a:ext>
              </a:extLst>
            </p:cNvPr>
            <p:cNvSpPr/>
            <p:nvPr/>
          </p:nvSpPr>
          <p:spPr>
            <a:xfrm>
              <a:off x="874644" y="5732089"/>
              <a:ext cx="10919791" cy="8918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Always maintain updated contact details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of the respective ULB representatives, on the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Swachhatam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Portal.</a:t>
              </a:r>
            </a:p>
          </p:txBody>
        </p:sp>
        <p:sp>
          <p:nvSpPr>
            <p:cNvPr id="17" name="Rectangle 16">
              <a:extLst>
                <a:ext uri="{FF2B5EF4-FFF2-40B4-BE49-F238E27FC236}">
                  <a16:creationId xmlns:a16="http://schemas.microsoft.com/office/drawing/2014/main" id="{01C295D0-E810-2C0E-6E69-8557BCC76152}"/>
                </a:ext>
              </a:extLst>
            </p:cNvPr>
            <p:cNvSpPr/>
            <p:nvPr/>
          </p:nvSpPr>
          <p:spPr>
            <a:xfrm>
              <a:off x="298370" y="5645620"/>
              <a:ext cx="576274" cy="106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grpSp>
      <p:grpSp>
        <p:nvGrpSpPr>
          <p:cNvPr id="2" name="Group 1">
            <a:extLst>
              <a:ext uri="{FF2B5EF4-FFF2-40B4-BE49-F238E27FC236}">
                <a16:creationId xmlns:a16="http://schemas.microsoft.com/office/drawing/2014/main" id="{DFDC6930-3D25-1C3D-08F1-30C57E3CB6AC}"/>
              </a:ext>
            </a:extLst>
          </p:cNvPr>
          <p:cNvGrpSpPr/>
          <p:nvPr/>
        </p:nvGrpSpPr>
        <p:grpSpPr>
          <a:xfrm>
            <a:off x="298142" y="5613238"/>
            <a:ext cx="11496065" cy="891892"/>
            <a:chOff x="298370" y="5645620"/>
            <a:chExt cx="11496065" cy="1064830"/>
          </a:xfrm>
        </p:grpSpPr>
        <p:sp>
          <p:nvSpPr>
            <p:cNvPr id="12" name="Rectangle 11">
              <a:extLst>
                <a:ext uri="{FF2B5EF4-FFF2-40B4-BE49-F238E27FC236}">
                  <a16:creationId xmlns:a16="http://schemas.microsoft.com/office/drawing/2014/main" id="{F72E9BFA-2EF4-D25C-3803-B95619208B11}"/>
                </a:ext>
              </a:extLst>
            </p:cNvPr>
            <p:cNvSpPr/>
            <p:nvPr/>
          </p:nvSpPr>
          <p:spPr>
            <a:xfrm>
              <a:off x="874644" y="5732089"/>
              <a:ext cx="10919791" cy="8918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Failure to provide supporting documents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may lead to losing marks in the respective indicator</a:t>
              </a:r>
            </a:p>
          </p:txBody>
        </p:sp>
        <p:sp>
          <p:nvSpPr>
            <p:cNvPr id="13" name="Rectangle 12">
              <a:extLst>
                <a:ext uri="{FF2B5EF4-FFF2-40B4-BE49-F238E27FC236}">
                  <a16:creationId xmlns:a16="http://schemas.microsoft.com/office/drawing/2014/main" id="{344F599D-996B-A222-E4D9-26033482677C}"/>
                </a:ext>
              </a:extLst>
            </p:cNvPr>
            <p:cNvSpPr/>
            <p:nvPr/>
          </p:nvSpPr>
          <p:spPr>
            <a:xfrm>
              <a:off x="298370" y="5645620"/>
              <a:ext cx="576274" cy="106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6</a:t>
              </a:r>
            </a:p>
          </p:txBody>
        </p:sp>
      </p:grpSp>
      <p:sp>
        <p:nvSpPr>
          <p:cNvPr id="23" name="TextBox 22">
            <a:extLst>
              <a:ext uri="{FF2B5EF4-FFF2-40B4-BE49-F238E27FC236}">
                <a16:creationId xmlns:a16="http://schemas.microsoft.com/office/drawing/2014/main" id="{6CD3DB64-EADA-2FF4-0EF2-1E5A73749A85}"/>
              </a:ext>
            </a:extLst>
          </p:cNvPr>
          <p:cNvSpPr txBox="1"/>
          <p:nvPr/>
        </p:nvSpPr>
        <p:spPr>
          <a:xfrm>
            <a:off x="834890" y="6452122"/>
            <a:ext cx="60231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*except </a:t>
            </a:r>
            <a:r>
              <a:rPr lang="en-US" sz="1600" i="1" dirty="0">
                <a:solidFill>
                  <a:prstClr val="black"/>
                </a:solidFill>
                <a:latin typeface="Calibri" panose="020F0502020204030204"/>
              </a:rPr>
              <a:t>for those indicators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where any other specific date is mentioned</a:t>
            </a:r>
          </a:p>
        </p:txBody>
      </p:sp>
      <p:pic>
        <p:nvPicPr>
          <p:cNvPr id="24" name="Picture 23">
            <a:extLst>
              <a:ext uri="{FF2B5EF4-FFF2-40B4-BE49-F238E27FC236}">
                <a16:creationId xmlns:a16="http://schemas.microsoft.com/office/drawing/2014/main" id="{9601278E-26C3-32E7-B9AA-8B8E9F441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1564" y="112782"/>
            <a:ext cx="941864" cy="539525"/>
          </a:xfrm>
          <a:prstGeom prst="rect">
            <a:avLst/>
          </a:prstGeom>
        </p:spPr>
      </p:pic>
      <p:pic>
        <p:nvPicPr>
          <p:cNvPr id="25" name="Picture 24">
            <a:extLst>
              <a:ext uri="{FF2B5EF4-FFF2-40B4-BE49-F238E27FC236}">
                <a16:creationId xmlns:a16="http://schemas.microsoft.com/office/drawing/2014/main" id="{3682F208-AFE5-BA30-9B85-5C21CE322CD1}"/>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219744" y="33007"/>
            <a:ext cx="759633" cy="640803"/>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5B94946B-651B-DC74-784F-60B886C841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26" y="75193"/>
            <a:ext cx="855192" cy="584541"/>
          </a:xfrm>
          <a:prstGeom prst="rect">
            <a:avLst/>
          </a:prstGeom>
        </p:spPr>
      </p:pic>
    </p:spTree>
    <p:extLst>
      <p:ext uri="{BB962C8B-B14F-4D97-AF65-F5344CB8AC3E}">
        <p14:creationId xmlns:p14="http://schemas.microsoft.com/office/powerpoint/2010/main" val="3043167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6144117" y="1008930"/>
            <a:ext cx="5875020" cy="5483352"/>
          </a:xfrm>
          <a:prstGeom prst="rect">
            <a:avLst/>
          </a:prstGeom>
        </p:spPr>
      </p:pic>
      <p:grpSp>
        <p:nvGrpSpPr>
          <p:cNvPr id="8" name="object 8"/>
          <p:cNvGrpSpPr/>
          <p:nvPr/>
        </p:nvGrpSpPr>
        <p:grpSpPr>
          <a:xfrm>
            <a:off x="59553" y="57838"/>
            <a:ext cx="5785485" cy="811530"/>
            <a:chOff x="59553" y="57838"/>
            <a:chExt cx="5785485" cy="811530"/>
          </a:xfrm>
        </p:grpSpPr>
        <p:pic>
          <p:nvPicPr>
            <p:cNvPr id="9" name="object 9"/>
            <p:cNvPicPr/>
            <p:nvPr/>
          </p:nvPicPr>
          <p:blipFill>
            <a:blip r:embed="rId3" cstate="print"/>
            <a:stretch>
              <a:fillRect/>
            </a:stretch>
          </p:blipFill>
          <p:spPr>
            <a:xfrm>
              <a:off x="59553" y="57838"/>
              <a:ext cx="833752" cy="582241"/>
            </a:xfrm>
            <a:prstGeom prst="rect">
              <a:avLst/>
            </a:prstGeom>
          </p:spPr>
        </p:pic>
        <p:sp>
          <p:nvSpPr>
            <p:cNvPr id="10" name="object 10"/>
            <p:cNvSpPr/>
            <p:nvPr/>
          </p:nvSpPr>
          <p:spPr>
            <a:xfrm>
              <a:off x="201167" y="566928"/>
              <a:ext cx="5637530" cy="295910"/>
            </a:xfrm>
            <a:custGeom>
              <a:avLst/>
              <a:gdLst/>
              <a:ahLst/>
              <a:cxnLst/>
              <a:rect l="l" t="t" r="r" b="b"/>
              <a:pathLst>
                <a:path w="5637530" h="295909">
                  <a:moveTo>
                    <a:pt x="55880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588000" y="295656"/>
                  </a:lnTo>
                  <a:lnTo>
                    <a:pt x="5607165" y="291778"/>
                  </a:lnTo>
                  <a:lnTo>
                    <a:pt x="5622829" y="281209"/>
                  </a:lnTo>
                  <a:lnTo>
                    <a:pt x="5633398" y="265545"/>
                  </a:lnTo>
                  <a:lnTo>
                    <a:pt x="5637276" y="246380"/>
                  </a:lnTo>
                  <a:lnTo>
                    <a:pt x="5637276" y="49275"/>
                  </a:lnTo>
                  <a:lnTo>
                    <a:pt x="5633398" y="30110"/>
                  </a:lnTo>
                  <a:lnTo>
                    <a:pt x="5622829" y="14446"/>
                  </a:lnTo>
                  <a:lnTo>
                    <a:pt x="5607165" y="3877"/>
                  </a:lnTo>
                  <a:lnTo>
                    <a:pt x="5588000" y="0"/>
                  </a:lnTo>
                  <a:close/>
                </a:path>
              </a:pathLst>
            </a:custGeom>
            <a:solidFill>
              <a:srgbClr val="D9D9D9"/>
            </a:solidFill>
          </p:spPr>
          <p:txBody>
            <a:bodyPr wrap="square" lIns="0" tIns="0" rIns="0" bIns="0" rtlCol="0"/>
            <a:lstStyle/>
            <a:p>
              <a:endParaRPr/>
            </a:p>
          </p:txBody>
        </p:sp>
        <p:sp>
          <p:nvSpPr>
            <p:cNvPr id="11" name="object 11"/>
            <p:cNvSpPr/>
            <p:nvPr/>
          </p:nvSpPr>
          <p:spPr>
            <a:xfrm>
              <a:off x="201167" y="566928"/>
              <a:ext cx="5637530" cy="295910"/>
            </a:xfrm>
            <a:custGeom>
              <a:avLst/>
              <a:gdLst/>
              <a:ahLst/>
              <a:cxnLst/>
              <a:rect l="l" t="t" r="r" b="b"/>
              <a:pathLst>
                <a:path w="5637530" h="295909">
                  <a:moveTo>
                    <a:pt x="0" y="49275"/>
                  </a:moveTo>
                  <a:lnTo>
                    <a:pt x="3872" y="30110"/>
                  </a:lnTo>
                  <a:lnTo>
                    <a:pt x="14431" y="14446"/>
                  </a:lnTo>
                  <a:lnTo>
                    <a:pt x="30094" y="3877"/>
                  </a:lnTo>
                  <a:lnTo>
                    <a:pt x="49275" y="0"/>
                  </a:lnTo>
                  <a:lnTo>
                    <a:pt x="5588000" y="0"/>
                  </a:lnTo>
                  <a:lnTo>
                    <a:pt x="5607165" y="3877"/>
                  </a:lnTo>
                  <a:lnTo>
                    <a:pt x="5622829" y="14446"/>
                  </a:lnTo>
                  <a:lnTo>
                    <a:pt x="5633398" y="30110"/>
                  </a:lnTo>
                  <a:lnTo>
                    <a:pt x="5637276" y="49275"/>
                  </a:lnTo>
                  <a:lnTo>
                    <a:pt x="5637276" y="246380"/>
                  </a:lnTo>
                  <a:lnTo>
                    <a:pt x="5633398" y="265545"/>
                  </a:lnTo>
                  <a:lnTo>
                    <a:pt x="5622829" y="281209"/>
                  </a:lnTo>
                  <a:lnTo>
                    <a:pt x="5607165" y="291778"/>
                  </a:lnTo>
                  <a:lnTo>
                    <a:pt x="5588000" y="295656"/>
                  </a:lnTo>
                  <a:lnTo>
                    <a:pt x="49275" y="295656"/>
                  </a:lnTo>
                  <a:lnTo>
                    <a:pt x="30094" y="291778"/>
                  </a:lnTo>
                  <a:lnTo>
                    <a:pt x="14431" y="281209"/>
                  </a:lnTo>
                  <a:lnTo>
                    <a:pt x="3872" y="265545"/>
                  </a:lnTo>
                  <a:lnTo>
                    <a:pt x="0" y="246380"/>
                  </a:lnTo>
                  <a:lnTo>
                    <a:pt x="0" y="49275"/>
                  </a:lnTo>
                  <a:close/>
                </a:path>
              </a:pathLst>
            </a:custGeom>
            <a:ln w="12700">
              <a:solidFill>
                <a:srgbClr val="00173A"/>
              </a:solidFill>
            </a:ln>
          </p:spPr>
          <p:txBody>
            <a:bodyPr wrap="square" lIns="0" tIns="0" rIns="0" bIns="0" rtlCol="0"/>
            <a:lstStyle/>
            <a:p>
              <a:endParaRPr/>
            </a:p>
          </p:txBody>
        </p:sp>
      </p:grpSp>
      <p:grpSp>
        <p:nvGrpSpPr>
          <p:cNvPr id="12" name="object 12"/>
          <p:cNvGrpSpPr/>
          <p:nvPr/>
        </p:nvGrpSpPr>
        <p:grpSpPr>
          <a:xfrm>
            <a:off x="6022594" y="0"/>
            <a:ext cx="6169660" cy="869315"/>
            <a:chOff x="6022594" y="0"/>
            <a:chExt cx="6169660" cy="869315"/>
          </a:xfrm>
        </p:grpSpPr>
        <p:pic>
          <p:nvPicPr>
            <p:cNvPr id="13" name="object 13"/>
            <p:cNvPicPr/>
            <p:nvPr/>
          </p:nvPicPr>
          <p:blipFill>
            <a:blip r:embed="rId4" cstate="print"/>
            <a:stretch>
              <a:fillRect/>
            </a:stretch>
          </p:blipFill>
          <p:spPr>
            <a:xfrm>
              <a:off x="11125051" y="0"/>
              <a:ext cx="1066947" cy="610435"/>
            </a:xfrm>
            <a:prstGeom prst="rect">
              <a:avLst/>
            </a:prstGeom>
          </p:spPr>
        </p:pic>
        <p:pic>
          <p:nvPicPr>
            <p:cNvPr id="14" name="object 14"/>
            <p:cNvPicPr/>
            <p:nvPr/>
          </p:nvPicPr>
          <p:blipFill>
            <a:blip r:embed="rId5" cstate="print"/>
            <a:stretch>
              <a:fillRect/>
            </a:stretch>
          </p:blipFill>
          <p:spPr>
            <a:xfrm>
              <a:off x="11175491" y="0"/>
              <a:ext cx="995172" cy="554736"/>
            </a:xfrm>
            <a:prstGeom prst="rect">
              <a:avLst/>
            </a:prstGeom>
          </p:spPr>
        </p:pic>
        <p:sp>
          <p:nvSpPr>
            <p:cNvPr id="15" name="object 15"/>
            <p:cNvSpPr/>
            <p:nvPr/>
          </p:nvSpPr>
          <p:spPr>
            <a:xfrm>
              <a:off x="6028944" y="566927"/>
              <a:ext cx="6105525" cy="295910"/>
            </a:xfrm>
            <a:custGeom>
              <a:avLst/>
              <a:gdLst/>
              <a:ahLst/>
              <a:cxnLst/>
              <a:rect l="l" t="t" r="r" b="b"/>
              <a:pathLst>
                <a:path w="6105525" h="295909">
                  <a:moveTo>
                    <a:pt x="6055867"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6055867" y="295656"/>
                  </a:lnTo>
                  <a:lnTo>
                    <a:pt x="6075033" y="291778"/>
                  </a:lnTo>
                  <a:lnTo>
                    <a:pt x="6090697" y="281209"/>
                  </a:lnTo>
                  <a:lnTo>
                    <a:pt x="6101266" y="265545"/>
                  </a:lnTo>
                  <a:lnTo>
                    <a:pt x="6105144" y="246380"/>
                  </a:lnTo>
                  <a:lnTo>
                    <a:pt x="6105144" y="49275"/>
                  </a:lnTo>
                  <a:lnTo>
                    <a:pt x="6101266" y="30110"/>
                  </a:lnTo>
                  <a:lnTo>
                    <a:pt x="6090697" y="14446"/>
                  </a:lnTo>
                  <a:lnTo>
                    <a:pt x="6075033" y="3877"/>
                  </a:lnTo>
                  <a:lnTo>
                    <a:pt x="6055867" y="0"/>
                  </a:lnTo>
                  <a:close/>
                </a:path>
              </a:pathLst>
            </a:custGeom>
            <a:solidFill>
              <a:srgbClr val="D9D9D9"/>
            </a:solidFill>
          </p:spPr>
          <p:txBody>
            <a:bodyPr wrap="square" lIns="0" tIns="0" rIns="0" bIns="0" rtlCol="0"/>
            <a:lstStyle/>
            <a:p>
              <a:endParaRPr/>
            </a:p>
          </p:txBody>
        </p:sp>
        <p:sp>
          <p:nvSpPr>
            <p:cNvPr id="16" name="object 16"/>
            <p:cNvSpPr/>
            <p:nvPr/>
          </p:nvSpPr>
          <p:spPr>
            <a:xfrm>
              <a:off x="6028944" y="566927"/>
              <a:ext cx="6105525" cy="295910"/>
            </a:xfrm>
            <a:custGeom>
              <a:avLst/>
              <a:gdLst/>
              <a:ahLst/>
              <a:cxnLst/>
              <a:rect l="l" t="t" r="r" b="b"/>
              <a:pathLst>
                <a:path w="6105525" h="295909">
                  <a:moveTo>
                    <a:pt x="0" y="49275"/>
                  </a:moveTo>
                  <a:lnTo>
                    <a:pt x="3877" y="30110"/>
                  </a:lnTo>
                  <a:lnTo>
                    <a:pt x="14446" y="14446"/>
                  </a:lnTo>
                  <a:lnTo>
                    <a:pt x="30110" y="3877"/>
                  </a:lnTo>
                  <a:lnTo>
                    <a:pt x="49275" y="0"/>
                  </a:lnTo>
                  <a:lnTo>
                    <a:pt x="6055867" y="0"/>
                  </a:lnTo>
                  <a:lnTo>
                    <a:pt x="6075033" y="3877"/>
                  </a:lnTo>
                  <a:lnTo>
                    <a:pt x="6090697" y="14446"/>
                  </a:lnTo>
                  <a:lnTo>
                    <a:pt x="6101266" y="30110"/>
                  </a:lnTo>
                  <a:lnTo>
                    <a:pt x="6105144" y="49275"/>
                  </a:lnTo>
                  <a:lnTo>
                    <a:pt x="6105144" y="246380"/>
                  </a:lnTo>
                  <a:lnTo>
                    <a:pt x="6101266" y="265545"/>
                  </a:lnTo>
                  <a:lnTo>
                    <a:pt x="6090697" y="281209"/>
                  </a:lnTo>
                  <a:lnTo>
                    <a:pt x="6075033" y="291778"/>
                  </a:lnTo>
                  <a:lnTo>
                    <a:pt x="6055867" y="295656"/>
                  </a:lnTo>
                  <a:lnTo>
                    <a:pt x="49275" y="295656"/>
                  </a:lnTo>
                  <a:lnTo>
                    <a:pt x="30110" y="291778"/>
                  </a:lnTo>
                  <a:lnTo>
                    <a:pt x="14446" y="281209"/>
                  </a:lnTo>
                  <a:lnTo>
                    <a:pt x="3877" y="265545"/>
                  </a:lnTo>
                  <a:lnTo>
                    <a:pt x="0" y="246380"/>
                  </a:lnTo>
                  <a:lnTo>
                    <a:pt x="0" y="49275"/>
                  </a:lnTo>
                  <a:close/>
                </a:path>
              </a:pathLst>
            </a:custGeom>
            <a:ln w="12700">
              <a:solidFill>
                <a:srgbClr val="00173A"/>
              </a:solidFill>
            </a:ln>
          </p:spPr>
          <p:txBody>
            <a:bodyPr wrap="square" lIns="0" tIns="0" rIns="0" bIns="0" rtlCol="0"/>
            <a:lstStyle/>
            <a:p>
              <a:endParaRPr/>
            </a:p>
          </p:txBody>
        </p:sp>
      </p:grpSp>
      <p:pic>
        <p:nvPicPr>
          <p:cNvPr id="17" name="object 17"/>
          <p:cNvPicPr/>
          <p:nvPr/>
        </p:nvPicPr>
        <p:blipFill>
          <a:blip r:embed="rId6" cstate="print"/>
          <a:stretch>
            <a:fillRect/>
          </a:stretch>
        </p:blipFill>
        <p:spPr>
          <a:xfrm>
            <a:off x="309008" y="1008930"/>
            <a:ext cx="5637276" cy="5483352"/>
          </a:xfrm>
          <a:prstGeom prst="rect">
            <a:avLst/>
          </a:prstGeom>
        </p:spPr>
      </p:pic>
      <p:sp>
        <p:nvSpPr>
          <p:cNvPr id="18" name="object 18"/>
          <p:cNvSpPr txBox="1"/>
          <p:nvPr/>
        </p:nvSpPr>
        <p:spPr>
          <a:xfrm>
            <a:off x="214733" y="575005"/>
            <a:ext cx="5610225" cy="269240"/>
          </a:xfrm>
          <a:prstGeom prst="rect">
            <a:avLst/>
          </a:prstGeom>
        </p:spPr>
        <p:txBody>
          <a:bodyPr vert="horz" wrap="square" lIns="0" tIns="12065" rIns="0" bIns="0" rtlCol="0">
            <a:spAutoFit/>
          </a:bodyPr>
          <a:lstStyle/>
          <a:p>
            <a:pPr marL="335915">
              <a:lnSpc>
                <a:spcPct val="100000"/>
              </a:lnSpc>
              <a:spcBef>
                <a:spcPts val="95"/>
              </a:spcBef>
            </a:pPr>
            <a:r>
              <a:rPr sz="1600" spc="-5" dirty="0">
                <a:latin typeface="Arial MT"/>
                <a:cs typeface="Arial MT"/>
              </a:rPr>
              <a:t>Photograph</a:t>
            </a:r>
            <a:r>
              <a:rPr sz="1600" spc="5" dirty="0">
                <a:latin typeface="Arial MT"/>
                <a:cs typeface="Arial MT"/>
              </a:rPr>
              <a:t> </a:t>
            </a:r>
            <a:r>
              <a:rPr sz="1600" spc="-5" dirty="0">
                <a:latin typeface="Arial MT"/>
                <a:cs typeface="Arial MT"/>
              </a:rPr>
              <a:t>of</a:t>
            </a:r>
            <a:r>
              <a:rPr sz="1600" spc="10" dirty="0">
                <a:latin typeface="Arial MT"/>
                <a:cs typeface="Arial MT"/>
              </a:rPr>
              <a:t> </a:t>
            </a:r>
            <a:r>
              <a:rPr sz="1600" spc="-5" dirty="0">
                <a:latin typeface="Arial MT"/>
                <a:cs typeface="Arial MT"/>
              </a:rPr>
              <a:t>water</a:t>
            </a:r>
            <a:r>
              <a:rPr sz="1600" spc="30" dirty="0">
                <a:latin typeface="Arial MT"/>
                <a:cs typeface="Arial MT"/>
              </a:rPr>
              <a:t> </a:t>
            </a:r>
            <a:r>
              <a:rPr sz="1600" spc="-5" dirty="0">
                <a:latin typeface="Arial MT"/>
                <a:cs typeface="Arial MT"/>
              </a:rPr>
              <a:t>body</a:t>
            </a:r>
            <a:r>
              <a:rPr sz="1600" spc="5" dirty="0">
                <a:latin typeface="Arial MT"/>
                <a:cs typeface="Arial MT"/>
              </a:rPr>
              <a:t> </a:t>
            </a:r>
            <a:r>
              <a:rPr sz="1600" spc="-5" dirty="0">
                <a:latin typeface="Arial MT"/>
                <a:cs typeface="Arial MT"/>
              </a:rPr>
              <a:t>with</a:t>
            </a:r>
            <a:r>
              <a:rPr sz="1600" spc="10" dirty="0">
                <a:latin typeface="Arial MT"/>
                <a:cs typeface="Arial MT"/>
              </a:rPr>
              <a:t> </a:t>
            </a:r>
            <a:r>
              <a:rPr sz="1600" spc="-5" dirty="0">
                <a:latin typeface="Arial MT"/>
                <a:cs typeface="Arial MT"/>
              </a:rPr>
              <a:t>no</a:t>
            </a:r>
            <a:r>
              <a:rPr sz="1600" dirty="0">
                <a:latin typeface="Arial MT"/>
                <a:cs typeface="Arial MT"/>
              </a:rPr>
              <a:t> </a:t>
            </a:r>
            <a:r>
              <a:rPr sz="1600" spc="-5" dirty="0">
                <a:latin typeface="Arial MT"/>
                <a:cs typeface="Arial MT"/>
              </a:rPr>
              <a:t>visible/floating</a:t>
            </a:r>
            <a:r>
              <a:rPr sz="1600" spc="-25" dirty="0">
                <a:latin typeface="Arial MT"/>
                <a:cs typeface="Arial MT"/>
              </a:rPr>
              <a:t> </a:t>
            </a:r>
            <a:r>
              <a:rPr sz="1600" dirty="0">
                <a:latin typeface="Arial MT"/>
                <a:cs typeface="Arial MT"/>
              </a:rPr>
              <a:t>solids</a:t>
            </a:r>
            <a:endParaRPr sz="1600">
              <a:latin typeface="Arial MT"/>
              <a:cs typeface="Arial MT"/>
            </a:endParaRPr>
          </a:p>
        </p:txBody>
      </p:sp>
      <p:sp>
        <p:nvSpPr>
          <p:cNvPr id="19" name="object 19"/>
          <p:cNvSpPr txBox="1">
            <a:spLocks noGrp="1"/>
          </p:cNvSpPr>
          <p:nvPr>
            <p:ph type="title"/>
          </p:nvPr>
        </p:nvSpPr>
        <p:spPr>
          <a:xfrm>
            <a:off x="6042517" y="558241"/>
            <a:ext cx="6078220" cy="300355"/>
          </a:xfrm>
          <a:prstGeom prst="rect">
            <a:avLst/>
          </a:prstGeom>
        </p:spPr>
        <p:txBody>
          <a:bodyPr vert="horz" wrap="square" lIns="0" tIns="12700" rIns="0" bIns="0" rtlCol="0">
            <a:spAutoFit/>
          </a:bodyPr>
          <a:lstStyle/>
          <a:p>
            <a:pPr marL="424180">
              <a:lnSpc>
                <a:spcPct val="100000"/>
              </a:lnSpc>
              <a:spcBef>
                <a:spcPts val="100"/>
              </a:spcBef>
            </a:pPr>
            <a:r>
              <a:rPr sz="1800" b="0" spc="-5" dirty="0">
                <a:solidFill>
                  <a:srgbClr val="000000"/>
                </a:solidFill>
                <a:latin typeface="Arial MT"/>
                <a:cs typeface="Arial MT"/>
              </a:rPr>
              <a:t>Photograph</a:t>
            </a:r>
            <a:r>
              <a:rPr sz="1800" b="0" spc="15" dirty="0">
                <a:solidFill>
                  <a:srgbClr val="000000"/>
                </a:solidFill>
                <a:latin typeface="Arial MT"/>
                <a:cs typeface="Arial MT"/>
              </a:rPr>
              <a:t> </a:t>
            </a:r>
            <a:r>
              <a:rPr sz="1800" b="0" spc="-5" dirty="0">
                <a:solidFill>
                  <a:srgbClr val="000000"/>
                </a:solidFill>
                <a:latin typeface="Arial MT"/>
                <a:cs typeface="Arial MT"/>
              </a:rPr>
              <a:t>of</a:t>
            </a:r>
            <a:r>
              <a:rPr sz="1800" b="0" spc="-10" dirty="0">
                <a:solidFill>
                  <a:srgbClr val="000000"/>
                </a:solidFill>
                <a:latin typeface="Arial MT"/>
                <a:cs typeface="Arial MT"/>
              </a:rPr>
              <a:t> water</a:t>
            </a:r>
            <a:r>
              <a:rPr sz="1800" b="0" spc="40" dirty="0">
                <a:solidFill>
                  <a:srgbClr val="000000"/>
                </a:solidFill>
                <a:latin typeface="Arial MT"/>
                <a:cs typeface="Arial MT"/>
              </a:rPr>
              <a:t> </a:t>
            </a:r>
            <a:r>
              <a:rPr sz="1800" b="0" spc="-10" dirty="0">
                <a:solidFill>
                  <a:srgbClr val="000000"/>
                </a:solidFill>
                <a:latin typeface="Arial MT"/>
                <a:cs typeface="Arial MT"/>
              </a:rPr>
              <a:t>body</a:t>
            </a:r>
            <a:r>
              <a:rPr sz="1800" b="0" spc="-5" dirty="0">
                <a:solidFill>
                  <a:srgbClr val="000000"/>
                </a:solidFill>
                <a:latin typeface="Arial MT"/>
                <a:cs typeface="Arial MT"/>
              </a:rPr>
              <a:t> </a:t>
            </a:r>
            <a:r>
              <a:rPr sz="1800" b="0" spc="-15" dirty="0">
                <a:solidFill>
                  <a:srgbClr val="000000"/>
                </a:solidFill>
                <a:latin typeface="Arial MT"/>
                <a:cs typeface="Arial MT"/>
              </a:rPr>
              <a:t>with</a:t>
            </a:r>
            <a:r>
              <a:rPr sz="1800" b="0" spc="35" dirty="0">
                <a:solidFill>
                  <a:srgbClr val="000000"/>
                </a:solidFill>
                <a:latin typeface="Arial MT"/>
                <a:cs typeface="Arial MT"/>
              </a:rPr>
              <a:t> </a:t>
            </a:r>
            <a:r>
              <a:rPr sz="1800" b="0" spc="-5" dirty="0">
                <a:solidFill>
                  <a:srgbClr val="000000"/>
                </a:solidFill>
                <a:latin typeface="Arial MT"/>
                <a:cs typeface="Arial MT"/>
              </a:rPr>
              <a:t>visible/floating</a:t>
            </a:r>
            <a:r>
              <a:rPr sz="1800" b="0" spc="15" dirty="0">
                <a:solidFill>
                  <a:srgbClr val="000000"/>
                </a:solidFill>
                <a:latin typeface="Arial MT"/>
                <a:cs typeface="Arial MT"/>
              </a:rPr>
              <a:t> </a:t>
            </a:r>
            <a:r>
              <a:rPr sz="1800" b="0" spc="-5" dirty="0">
                <a:solidFill>
                  <a:srgbClr val="000000"/>
                </a:solidFill>
                <a:latin typeface="Arial MT"/>
                <a:cs typeface="Arial MT"/>
              </a:rPr>
              <a:t>solids</a:t>
            </a:r>
            <a:endParaRPr sz="1800">
              <a:latin typeface="Arial MT"/>
              <a:cs typeface="Arial M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81" y="1015"/>
            <a:ext cx="1256979" cy="1478312"/>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a:lnSpc>
                <a:spcPct val="107000"/>
              </a:lnSpc>
              <a:spcAft>
                <a:spcPts val="776"/>
              </a:spcAft>
            </a:pPr>
            <a:r>
              <a:rPr lang="en-US" sz="2400" b="1" dirty="0">
                <a:solidFill>
                  <a:schemeClr val="tx1"/>
                </a:solidFill>
                <a:latin typeface="Arial"/>
                <a:ea typeface="Calibri"/>
                <a:cs typeface="Times New Roman"/>
              </a:rPr>
              <a:t>1.5</a:t>
            </a:r>
            <a:endParaRPr lang="en-SG" sz="900" dirty="0">
              <a:solidFill>
                <a:schemeClr val="tx1"/>
              </a:solidFill>
              <a:ea typeface="Calibri"/>
              <a:cs typeface="Times New Roman"/>
            </a:endParaRPr>
          </a:p>
        </p:txBody>
      </p:sp>
      <p:sp>
        <p:nvSpPr>
          <p:cNvPr id="5" name="Rounded Rectangle 4"/>
          <p:cNvSpPr/>
          <p:nvPr/>
        </p:nvSpPr>
        <p:spPr>
          <a:xfrm>
            <a:off x="10636452" y="26298"/>
            <a:ext cx="1438818" cy="1420216"/>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a:lnSpc>
                <a:spcPct val="107000"/>
              </a:lnSpc>
            </a:pPr>
            <a:r>
              <a:rPr lang="en-US" sz="2400" b="1" dirty="0">
                <a:solidFill>
                  <a:schemeClr val="tx1"/>
                </a:solidFill>
                <a:latin typeface="Arial"/>
                <a:ea typeface="Calibri"/>
                <a:cs typeface="Times New Roman"/>
              </a:rPr>
              <a:t>Marks</a:t>
            </a:r>
          </a:p>
          <a:p>
            <a:pPr algn="ctr">
              <a:lnSpc>
                <a:spcPct val="107000"/>
              </a:lnSpc>
            </a:pPr>
            <a:r>
              <a:rPr lang="en-US" sz="2400" b="1" dirty="0">
                <a:solidFill>
                  <a:schemeClr val="tx1"/>
                </a:solidFill>
                <a:latin typeface="Arial"/>
                <a:ea typeface="Calibri"/>
                <a:cs typeface="Times New Roman"/>
              </a:rPr>
              <a:t>150</a:t>
            </a:r>
            <a:endParaRPr lang="en-SG" sz="1050" dirty="0">
              <a:solidFill>
                <a:schemeClr val="tx1"/>
              </a:solidFill>
              <a:ea typeface="Calibri"/>
              <a:cs typeface="Times New Roman"/>
            </a:endParaRPr>
          </a:p>
        </p:txBody>
      </p:sp>
      <p:sp>
        <p:nvSpPr>
          <p:cNvPr id="6" name="Rounded Rectangle 5"/>
          <p:cNvSpPr/>
          <p:nvPr/>
        </p:nvSpPr>
        <p:spPr>
          <a:xfrm>
            <a:off x="1270660" y="46146"/>
            <a:ext cx="9365791" cy="1400367"/>
          </a:xfrm>
          <a:prstGeom prst="roundRect">
            <a:avLst/>
          </a:prstGeom>
          <a:solidFill>
            <a:schemeClr val="accent4">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algn="ctr"/>
            <a:r>
              <a:rPr lang="en-US" sz="2400" b="1" dirty="0">
                <a:solidFill>
                  <a:schemeClr val="tx1"/>
                </a:solidFill>
                <a:ea typeface="Calibri"/>
                <a:cs typeface="Arial"/>
              </a:rPr>
              <a:t>Ban on Single Use Plastic</a:t>
            </a:r>
          </a:p>
        </p:txBody>
      </p:sp>
      <p:graphicFrame>
        <p:nvGraphicFramePr>
          <p:cNvPr id="11" name="Table 10"/>
          <p:cNvGraphicFramePr>
            <a:graphicFrameLocks noGrp="1"/>
          </p:cNvGraphicFramePr>
          <p:nvPr>
            <p:extLst>
              <p:ext uri="{D42A27DB-BD31-4B8C-83A1-F6EECF244321}">
                <p14:modId xmlns:p14="http://schemas.microsoft.com/office/powerpoint/2010/main" val="2366217309"/>
              </p:ext>
            </p:extLst>
          </p:nvPr>
        </p:nvGraphicFramePr>
        <p:xfrm>
          <a:off x="5373056" y="1669775"/>
          <a:ext cx="6749851" cy="3915479"/>
        </p:xfrm>
        <a:graphic>
          <a:graphicData uri="http://schemas.openxmlformats.org/drawingml/2006/table">
            <a:tbl>
              <a:tblPr firstRow="1" bandRow="1">
                <a:tableStyleId>{1E171933-4619-4E11-9A3F-F7608DF75F80}</a:tableStyleId>
              </a:tblPr>
              <a:tblGrid>
                <a:gridCol w="5435906">
                  <a:extLst>
                    <a:ext uri="{9D8B030D-6E8A-4147-A177-3AD203B41FA5}">
                      <a16:colId xmlns:a16="http://schemas.microsoft.com/office/drawing/2014/main" val="20000"/>
                    </a:ext>
                  </a:extLst>
                </a:gridCol>
                <a:gridCol w="1313945">
                  <a:extLst>
                    <a:ext uri="{9D8B030D-6E8A-4147-A177-3AD203B41FA5}">
                      <a16:colId xmlns:a16="http://schemas.microsoft.com/office/drawing/2014/main" val="20001"/>
                    </a:ext>
                  </a:extLst>
                </a:gridCol>
              </a:tblGrid>
              <a:tr h="742918">
                <a:tc>
                  <a:txBody>
                    <a:bodyPr/>
                    <a:lstStyle/>
                    <a:p>
                      <a:r>
                        <a:rPr lang="en-US" sz="2400" dirty="0">
                          <a:solidFill>
                            <a:schemeClr val="tx1"/>
                          </a:solidFill>
                          <a:latin typeface="+mn-lt"/>
                        </a:rPr>
                        <a:t>Scheme of Marking</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tx1"/>
                          </a:solidFill>
                          <a:latin typeface="+mn-lt"/>
                        </a:rPr>
                        <a:t>Marks</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0793">
                <a:tc>
                  <a:txBody>
                    <a:bodyPr/>
                    <a:lstStyle/>
                    <a:p>
                      <a:r>
                        <a:rPr lang="en-US" sz="2400" dirty="0">
                          <a:solidFill>
                            <a:schemeClr val="tx1"/>
                          </a:solidFill>
                          <a:latin typeface="+mn-lt"/>
                        </a:rPr>
                        <a:t>Ban notified</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latin typeface="+mn-lt"/>
                        </a:rPr>
                        <a:t>30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5099309"/>
                  </a:ext>
                </a:extLst>
              </a:tr>
              <a:tr h="949293">
                <a:tc>
                  <a:txBody>
                    <a:bodyPr/>
                    <a:lstStyle/>
                    <a:p>
                      <a:r>
                        <a:rPr lang="en-US" sz="2400" dirty="0">
                          <a:solidFill>
                            <a:schemeClr val="tx1"/>
                          </a:solidFill>
                          <a:latin typeface="+mn-lt"/>
                        </a:rPr>
                        <a:t>Ban notification enforced and fine collected</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latin typeface="+mn-lt"/>
                        </a:rPr>
                        <a:t>40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22475">
                <a:tc>
                  <a:txBody>
                    <a:bodyPr/>
                    <a:lstStyle/>
                    <a:p>
                      <a:r>
                        <a:rPr lang="en-US" sz="2400" dirty="0">
                          <a:solidFill>
                            <a:schemeClr val="tx1"/>
                          </a:solidFill>
                          <a:latin typeface="+mn-lt"/>
                        </a:rPr>
                        <a:t>At least 1 processing facility set up for Plastic Waste processing (MRF, SLRM etc.)</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latin typeface="+mn-lt"/>
                        </a:rPr>
                        <a:t>80</a:t>
                      </a:r>
                    </a:p>
                  </a:txBody>
                  <a:tcPr marL="85914" marR="85914" marT="42957" marB="429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934628"/>
                  </a:ext>
                </a:extLst>
              </a:tr>
            </a:tbl>
          </a:graphicData>
        </a:graphic>
      </p:graphicFrame>
      <p:pic>
        <p:nvPicPr>
          <p:cNvPr id="9" name="Picture 8">
            <a:extLst>
              <a:ext uri="{FF2B5EF4-FFF2-40B4-BE49-F238E27FC236}">
                <a16:creationId xmlns:a16="http://schemas.microsoft.com/office/drawing/2014/main" id="{7921CA7C-3290-4F3A-B69A-26114D1E5CA7}"/>
              </a:ext>
            </a:extLst>
          </p:cNvPr>
          <p:cNvPicPr>
            <a:picLocks noChangeAspect="1"/>
          </p:cNvPicPr>
          <p:nvPr/>
        </p:nvPicPr>
        <p:blipFill>
          <a:blip r:embed="rId3"/>
          <a:stretch>
            <a:fillRect/>
          </a:stretch>
        </p:blipFill>
        <p:spPr>
          <a:xfrm>
            <a:off x="69093" y="1669774"/>
            <a:ext cx="5080921" cy="5014235"/>
          </a:xfrm>
          <a:prstGeom prst="rect">
            <a:avLst/>
          </a:prstGeom>
          <a:ln>
            <a:noFill/>
          </a:ln>
          <a:effectLst>
            <a:softEdge rad="112500"/>
          </a:effectLst>
        </p:spPr>
      </p:pic>
      <p:sp>
        <p:nvSpPr>
          <p:cNvPr id="2" name="TextBox 1">
            <a:extLst>
              <a:ext uri="{FF2B5EF4-FFF2-40B4-BE49-F238E27FC236}">
                <a16:creationId xmlns:a16="http://schemas.microsoft.com/office/drawing/2014/main" id="{72FD02DF-2BBB-4960-BEA6-DF2CF944D428}"/>
              </a:ext>
            </a:extLst>
          </p:cNvPr>
          <p:cNvSpPr txBox="1"/>
          <p:nvPr/>
        </p:nvSpPr>
        <p:spPr>
          <a:xfrm rot="20579274">
            <a:off x="59446" y="3106383"/>
            <a:ext cx="4691349" cy="1107996"/>
          </a:xfrm>
          <a:prstGeom prst="rect">
            <a:avLst/>
          </a:prstGeom>
          <a:noFill/>
          <a:ln w="38100">
            <a:solidFill>
              <a:srgbClr val="FF0000"/>
            </a:solidFill>
            <a:prstDash val="dash"/>
          </a:ln>
        </p:spPr>
        <p:txBody>
          <a:bodyPr wrap="square" rtlCol="0">
            <a:spAutoFit/>
          </a:bodyPr>
          <a:lstStyle/>
          <a:p>
            <a:pPr algn="ctr"/>
            <a:r>
              <a:rPr lang="en-US" sz="6600" b="1" dirty="0">
                <a:solidFill>
                  <a:srgbClr val="FF0000"/>
                </a:solidFill>
              </a:rPr>
              <a:t>Banned</a:t>
            </a:r>
          </a:p>
        </p:txBody>
      </p:sp>
    </p:spTree>
    <p:extLst>
      <p:ext uri="{BB962C8B-B14F-4D97-AF65-F5344CB8AC3E}">
        <p14:creationId xmlns:p14="http://schemas.microsoft.com/office/powerpoint/2010/main" val="234335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Key definitions/notes</a:t>
            </a:r>
            <a:endPar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Single-use plastics, or daily disposable plastics, are used only once before they are thrown away or recycled. These items include plastic bags, straws, coffee stirrers, plates, cups, glasses, spoons, Styrofoam used for hoardings etc.</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This indicator would assess the extent of enforcement for discouraging one time use ‘Plastic’ in the city.</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Considering the environmental degradation caused by one-time use plastics, cities should work towards discouraging its citizens from using single-use plastics.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1.5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Assessors will visit residential and commercial areas and carry out random citizen validation and direct observation</a:t>
            </a:r>
          </a:p>
        </p:txBody>
      </p:sp>
    </p:spTree>
    <p:extLst>
      <p:ext uri="{BB962C8B-B14F-4D97-AF65-F5344CB8AC3E}">
        <p14:creationId xmlns:p14="http://schemas.microsoft.com/office/powerpoint/2010/main" val="1506742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9C565473-A33F-F7C5-6A18-38A3BA372A32}"/>
              </a:ext>
            </a:extLst>
          </p:cNvPr>
          <p:cNvSpPr/>
          <p:nvPr/>
        </p:nvSpPr>
        <p:spPr>
          <a:xfrm>
            <a:off x="54670" y="66262"/>
            <a:ext cx="12076513" cy="1245703"/>
          </a:xfrm>
          <a:prstGeom prst="flowChart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object 10"/>
          <p:cNvSpPr txBox="1"/>
          <p:nvPr/>
        </p:nvSpPr>
        <p:spPr>
          <a:xfrm>
            <a:off x="440627" y="1460724"/>
            <a:ext cx="11292840" cy="640080"/>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IN"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Assessor will observe whether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Single</a:t>
            </a:r>
            <a:r>
              <a:rPr kumimoji="0" sz="1800" b="1" i="0" u="none" strike="noStrike" kern="1200" cap="none" spc="20"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Use</a:t>
            </a:r>
            <a:r>
              <a:rPr kumimoji="0" sz="1800" b="1" i="0" u="none" strike="noStrike" kern="1200" cap="none" spc="15"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Plastics</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or</a:t>
            </a:r>
            <a:r>
              <a:rPr kumimoji="0" sz="1800" b="1" i="0" u="none" strike="noStrike" kern="1200" cap="none" spc="10"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Daily</a:t>
            </a:r>
            <a:r>
              <a:rPr kumimoji="0" sz="1800" b="1" i="0" u="none" strike="noStrike" kern="1200" cap="none" spc="20"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disposable</a:t>
            </a:r>
            <a:r>
              <a:rPr kumimoji="0" sz="1800" b="1" i="0" u="none" strike="noStrike" kern="1200" cap="none" spc="50"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Plastics</a:t>
            </a:r>
            <a:r>
              <a:rPr kumimoji="0" sz="1800" b="1" i="0" u="none" strike="noStrike" kern="1200" cap="none" spc="10" normalizeH="0" baseline="0" noProof="0" dirty="0">
                <a:ln>
                  <a:noFill/>
                </a:ln>
                <a:solidFill>
                  <a:prstClr val="white"/>
                </a:solidFill>
                <a:effectLst/>
                <a:highlight>
                  <a:srgbClr val="800000"/>
                </a:highlight>
                <a:uLnTx/>
                <a:uFillTx/>
                <a:latin typeface="Arial"/>
                <a:ea typeface="+mn-ea"/>
                <a:cs typeface="Arial"/>
              </a:rPr>
              <a:t> </a:t>
            </a:r>
            <a:r>
              <a:rPr kumimoji="0" lang="en-IN" sz="1800" b="1" i="0" u="none" strike="noStrike" kern="1200" cap="none" spc="10" normalizeH="0" baseline="0" noProof="0" dirty="0">
                <a:ln>
                  <a:noFill/>
                </a:ln>
                <a:solidFill>
                  <a:prstClr val="white"/>
                </a:solidFill>
                <a:effectLst/>
                <a:highlight>
                  <a:srgbClr val="800000"/>
                </a:highlight>
                <a:uLnTx/>
                <a:uFillTx/>
                <a:latin typeface="Arial"/>
                <a:ea typeface="+mn-ea"/>
                <a:cs typeface="Arial"/>
              </a:rPr>
              <a:t>are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being</a:t>
            </a:r>
            <a:r>
              <a:rPr kumimoji="0" sz="1800" b="1" i="0" u="none" strike="noStrike" kern="1200" cap="none" spc="15"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used</a:t>
            </a:r>
            <a:r>
              <a:rPr kumimoji="0" sz="1800" b="1" i="0" u="none" strike="noStrike" kern="1200" cap="none" spc="20"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or</a:t>
            </a:r>
            <a:r>
              <a:rPr kumimoji="0" sz="1800" b="1" i="0" u="none" strike="noStrike" kern="1200" cap="none" spc="0" normalizeH="0" baseline="0" noProof="0" dirty="0">
                <a:ln>
                  <a:noFill/>
                </a:ln>
                <a:solidFill>
                  <a:prstClr val="white"/>
                </a:solidFill>
                <a:effectLst/>
                <a:highlight>
                  <a:srgbClr val="800000"/>
                </a:highlight>
                <a:uLnTx/>
                <a:uFillTx/>
                <a:latin typeface="Arial"/>
                <a:ea typeface="+mn-ea"/>
                <a:cs typeface="Arial"/>
              </a:rPr>
              <a:t> </a:t>
            </a:r>
            <a:r>
              <a:rPr kumimoji="0" sz="1800" b="1" i="0" u="none" strike="noStrike" kern="1200" cap="none" spc="-5" normalizeH="0" baseline="0" noProof="0" dirty="0">
                <a:ln>
                  <a:noFill/>
                </a:ln>
                <a:solidFill>
                  <a:prstClr val="white"/>
                </a:solidFill>
                <a:effectLst/>
                <a:highlight>
                  <a:srgbClr val="800000"/>
                </a:highlight>
                <a:uLnTx/>
                <a:uFillTx/>
                <a:latin typeface="Arial"/>
                <a:ea typeface="+mn-ea"/>
                <a:cs typeface="Arial"/>
              </a:rPr>
              <a:t>not</a:t>
            </a:r>
            <a:endParaRPr kumimoji="0" sz="1800" b="0" i="0" u="none" strike="noStrike" kern="1200" cap="none" spc="0" normalizeH="0" baseline="0" noProof="0" dirty="0">
              <a:ln>
                <a:noFill/>
              </a:ln>
              <a:solidFill>
                <a:prstClr val="white"/>
              </a:solidFill>
              <a:effectLst/>
              <a:highlight>
                <a:srgbClr val="800000"/>
              </a:highlight>
              <a:uLnTx/>
              <a:uFillTx/>
              <a:latin typeface="Arial"/>
              <a:ea typeface="+mn-ea"/>
              <a:cs typeface="Arial"/>
            </a:endParaRPr>
          </a:p>
        </p:txBody>
      </p:sp>
      <p:sp>
        <p:nvSpPr>
          <p:cNvPr id="11" name="object 11"/>
          <p:cNvSpPr/>
          <p:nvPr/>
        </p:nvSpPr>
        <p:spPr>
          <a:xfrm>
            <a:off x="6578494" y="2160892"/>
            <a:ext cx="0" cy="4202430"/>
          </a:xfrm>
          <a:custGeom>
            <a:avLst/>
            <a:gdLst/>
            <a:ahLst/>
            <a:cxnLst/>
            <a:rect l="l" t="t" r="r" b="b"/>
            <a:pathLst>
              <a:path h="4202430">
                <a:moveTo>
                  <a:pt x="0" y="4202277"/>
                </a:moveTo>
                <a:lnTo>
                  <a:pt x="0" y="0"/>
                </a:lnTo>
              </a:path>
            </a:pathLst>
          </a:custGeom>
          <a:ln w="6350">
            <a:solidFill>
              <a:srgbClr val="2E46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B3B033C-4681-6075-5163-37F79BC88425}"/>
              </a:ext>
            </a:extLst>
          </p:cNvPr>
          <p:cNvGrpSpPr/>
          <p:nvPr/>
        </p:nvGrpSpPr>
        <p:grpSpPr>
          <a:xfrm>
            <a:off x="435864" y="2166163"/>
            <a:ext cx="5827713" cy="3984941"/>
            <a:chOff x="426338" y="2195639"/>
            <a:chExt cx="5827713" cy="3984941"/>
          </a:xfrm>
        </p:grpSpPr>
        <p:grpSp>
          <p:nvGrpSpPr>
            <p:cNvPr id="12" name="object 12"/>
            <p:cNvGrpSpPr/>
            <p:nvPr/>
          </p:nvGrpSpPr>
          <p:grpSpPr>
            <a:xfrm>
              <a:off x="426338" y="2195639"/>
              <a:ext cx="2741295" cy="1779270"/>
              <a:chOff x="426338" y="2195639"/>
              <a:chExt cx="2741295" cy="1779270"/>
            </a:xfrm>
          </p:grpSpPr>
          <p:pic>
            <p:nvPicPr>
              <p:cNvPr id="13" name="object 13"/>
              <p:cNvPicPr/>
              <p:nvPr/>
            </p:nvPicPr>
            <p:blipFill>
              <a:blip r:embed="rId2" cstate="print"/>
              <a:stretch>
                <a:fillRect/>
              </a:stretch>
            </p:blipFill>
            <p:spPr>
              <a:xfrm>
                <a:off x="435863" y="2205227"/>
                <a:ext cx="2721864" cy="1760220"/>
              </a:xfrm>
              <a:prstGeom prst="rect">
                <a:avLst/>
              </a:prstGeom>
            </p:spPr>
          </p:pic>
          <p:sp>
            <p:nvSpPr>
              <p:cNvPr id="14" name="object 14"/>
              <p:cNvSpPr/>
              <p:nvPr/>
            </p:nvSpPr>
            <p:spPr>
              <a:xfrm>
                <a:off x="431101" y="2200401"/>
                <a:ext cx="2731770" cy="1769745"/>
              </a:xfrm>
              <a:custGeom>
                <a:avLst/>
                <a:gdLst/>
                <a:ahLst/>
                <a:cxnLst/>
                <a:rect l="l" t="t" r="r" b="b"/>
                <a:pathLst>
                  <a:path w="2731770" h="1769745">
                    <a:moveTo>
                      <a:pt x="0" y="1769745"/>
                    </a:moveTo>
                    <a:lnTo>
                      <a:pt x="2731389" y="1769745"/>
                    </a:lnTo>
                    <a:lnTo>
                      <a:pt x="2731389" y="0"/>
                    </a:lnTo>
                    <a:lnTo>
                      <a:pt x="0" y="0"/>
                    </a:lnTo>
                    <a:lnTo>
                      <a:pt x="0" y="1769745"/>
                    </a:lnTo>
                    <a:close/>
                  </a:path>
                </a:pathLst>
              </a:custGeom>
              <a:ln w="9525">
                <a:solidFill>
                  <a:srgbClr val="BDDB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object 15"/>
            <p:cNvGrpSpPr/>
            <p:nvPr/>
          </p:nvGrpSpPr>
          <p:grpSpPr>
            <a:xfrm>
              <a:off x="431101" y="2200401"/>
              <a:ext cx="5822950" cy="3980179"/>
              <a:chOff x="426338" y="2195639"/>
              <a:chExt cx="5822950" cy="3980179"/>
            </a:xfrm>
          </p:grpSpPr>
          <p:pic>
            <p:nvPicPr>
              <p:cNvPr id="16" name="object 16"/>
              <p:cNvPicPr/>
              <p:nvPr/>
            </p:nvPicPr>
            <p:blipFill>
              <a:blip r:embed="rId3" cstate="print"/>
              <a:stretch>
                <a:fillRect/>
              </a:stretch>
            </p:blipFill>
            <p:spPr>
              <a:xfrm>
                <a:off x="435863" y="4037075"/>
                <a:ext cx="2686812" cy="2129028"/>
              </a:xfrm>
              <a:prstGeom prst="rect">
                <a:avLst/>
              </a:prstGeom>
            </p:spPr>
          </p:pic>
          <p:sp>
            <p:nvSpPr>
              <p:cNvPr id="17" name="object 17"/>
              <p:cNvSpPr/>
              <p:nvPr/>
            </p:nvSpPr>
            <p:spPr>
              <a:xfrm>
                <a:off x="431101" y="4032313"/>
                <a:ext cx="2696845" cy="2138680"/>
              </a:xfrm>
              <a:custGeom>
                <a:avLst/>
                <a:gdLst/>
                <a:ahLst/>
                <a:cxnLst/>
                <a:rect l="l" t="t" r="r" b="b"/>
                <a:pathLst>
                  <a:path w="2696845" h="2138679">
                    <a:moveTo>
                      <a:pt x="0" y="2138553"/>
                    </a:moveTo>
                    <a:lnTo>
                      <a:pt x="2696337" y="2138553"/>
                    </a:lnTo>
                    <a:lnTo>
                      <a:pt x="2696337" y="0"/>
                    </a:lnTo>
                    <a:lnTo>
                      <a:pt x="0" y="0"/>
                    </a:lnTo>
                    <a:lnTo>
                      <a:pt x="0" y="2138553"/>
                    </a:lnTo>
                    <a:close/>
                  </a:path>
                </a:pathLst>
              </a:custGeom>
              <a:ln w="9524">
                <a:solidFill>
                  <a:srgbClr val="BDDB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object 18"/>
              <p:cNvPicPr/>
              <p:nvPr/>
            </p:nvPicPr>
            <p:blipFill>
              <a:blip r:embed="rId4" cstate="print"/>
              <a:stretch>
                <a:fillRect/>
              </a:stretch>
            </p:blipFill>
            <p:spPr>
              <a:xfrm>
                <a:off x="3171443" y="4291583"/>
                <a:ext cx="3064763" cy="1874520"/>
              </a:xfrm>
              <a:prstGeom prst="rect">
                <a:avLst/>
              </a:prstGeom>
            </p:spPr>
          </p:pic>
          <p:sp>
            <p:nvSpPr>
              <p:cNvPr id="19" name="object 19"/>
              <p:cNvSpPr/>
              <p:nvPr/>
            </p:nvSpPr>
            <p:spPr>
              <a:xfrm>
                <a:off x="3166618" y="4286821"/>
                <a:ext cx="3074670" cy="1884045"/>
              </a:xfrm>
              <a:custGeom>
                <a:avLst/>
                <a:gdLst/>
                <a:ahLst/>
                <a:cxnLst/>
                <a:rect l="l" t="t" r="r" b="b"/>
                <a:pathLst>
                  <a:path w="3074670" h="1884045">
                    <a:moveTo>
                      <a:pt x="0" y="1884045"/>
                    </a:moveTo>
                    <a:lnTo>
                      <a:pt x="3074288" y="1884045"/>
                    </a:lnTo>
                    <a:lnTo>
                      <a:pt x="3074288" y="0"/>
                    </a:lnTo>
                    <a:lnTo>
                      <a:pt x="0" y="0"/>
                    </a:lnTo>
                    <a:lnTo>
                      <a:pt x="0" y="1884045"/>
                    </a:lnTo>
                    <a:close/>
                  </a:path>
                </a:pathLst>
              </a:custGeom>
              <a:ln w="9525">
                <a:solidFill>
                  <a:srgbClr val="BDDB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object 20"/>
              <p:cNvPicPr/>
              <p:nvPr/>
            </p:nvPicPr>
            <p:blipFill>
              <a:blip r:embed="rId5" cstate="print"/>
              <a:stretch>
                <a:fillRect/>
              </a:stretch>
            </p:blipFill>
            <p:spPr>
              <a:xfrm>
                <a:off x="3221736" y="2205227"/>
                <a:ext cx="3017519" cy="1979676"/>
              </a:xfrm>
              <a:prstGeom prst="rect">
                <a:avLst/>
              </a:prstGeom>
            </p:spPr>
          </p:pic>
          <p:sp>
            <p:nvSpPr>
              <p:cNvPr id="21" name="object 21"/>
              <p:cNvSpPr/>
              <p:nvPr/>
            </p:nvSpPr>
            <p:spPr>
              <a:xfrm>
                <a:off x="3217037" y="2200401"/>
                <a:ext cx="3027045" cy="1989455"/>
              </a:xfrm>
              <a:custGeom>
                <a:avLst/>
                <a:gdLst/>
                <a:ahLst/>
                <a:cxnLst/>
                <a:rect l="l" t="t" r="r" b="b"/>
                <a:pathLst>
                  <a:path w="3027045" h="1989454">
                    <a:moveTo>
                      <a:pt x="0" y="1989201"/>
                    </a:moveTo>
                    <a:lnTo>
                      <a:pt x="3027044" y="1989201"/>
                    </a:lnTo>
                    <a:lnTo>
                      <a:pt x="3027044" y="0"/>
                    </a:lnTo>
                    <a:lnTo>
                      <a:pt x="0" y="0"/>
                    </a:lnTo>
                    <a:lnTo>
                      <a:pt x="0" y="1989201"/>
                    </a:lnTo>
                    <a:close/>
                  </a:path>
                </a:pathLst>
              </a:custGeom>
              <a:ln w="9525">
                <a:solidFill>
                  <a:srgbClr val="BDDB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 name="object 22"/>
          <p:cNvPicPr/>
          <p:nvPr/>
        </p:nvPicPr>
        <p:blipFill>
          <a:blip r:embed="rId6" cstate="print"/>
          <a:stretch>
            <a:fillRect/>
          </a:stretch>
        </p:blipFill>
        <p:spPr>
          <a:xfrm>
            <a:off x="6878954" y="2209079"/>
            <a:ext cx="4867656" cy="3933444"/>
          </a:xfrm>
          <a:prstGeom prst="rect">
            <a:avLst/>
          </a:prstGeom>
        </p:spPr>
      </p:pic>
      <p:sp>
        <p:nvSpPr>
          <p:cNvPr id="26" name="TextBox 25">
            <a:extLst>
              <a:ext uri="{FF2B5EF4-FFF2-40B4-BE49-F238E27FC236}">
                <a16:creationId xmlns:a16="http://schemas.microsoft.com/office/drawing/2014/main" id="{A3CED87D-DF0A-2588-9D47-891EC02E8A11}"/>
              </a:ext>
            </a:extLst>
          </p:cNvPr>
          <p:cNvSpPr txBox="1"/>
          <p:nvPr/>
        </p:nvSpPr>
        <p:spPr>
          <a:xfrm>
            <a:off x="183326" y="86669"/>
            <a:ext cx="11836396" cy="96597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Any plastic bags, straws, coffee stirrers, plates, cups, glasses, spoons, Styrofoam  (Single Use Plastics or Daily disposable Plastics) being used in Residential or Commercial Areas.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670" y="32458"/>
            <a:ext cx="846478" cy="844872"/>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1.6</a:t>
            </a:r>
          </a:p>
        </p:txBody>
      </p:sp>
      <p:sp>
        <p:nvSpPr>
          <p:cNvPr id="5" name="Rounded Rectangle 3">
            <a:extLst>
              <a:ext uri="{FF2B5EF4-FFF2-40B4-BE49-F238E27FC236}">
                <a16:creationId xmlns:a16="http://schemas.microsoft.com/office/drawing/2014/main" id="{7FB66600-1A0E-9A48-924B-48973B7C9B29}"/>
              </a:ext>
            </a:extLst>
          </p:cNvPr>
          <p:cNvSpPr/>
          <p:nvPr/>
        </p:nvSpPr>
        <p:spPr>
          <a:xfrm>
            <a:off x="933799" y="45710"/>
            <a:ext cx="9177611" cy="831620"/>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Promotion of Reduce Reuse Recycle (RRR)</a:t>
            </a:r>
          </a:p>
        </p:txBody>
      </p:sp>
      <p:sp>
        <p:nvSpPr>
          <p:cNvPr id="10" name="Rounded Rectangle 3">
            <a:extLst>
              <a:ext uri="{FF2B5EF4-FFF2-40B4-BE49-F238E27FC236}">
                <a16:creationId xmlns:a16="http://schemas.microsoft.com/office/drawing/2014/main" id="{19D06E37-AAA2-4543-E5A2-4D66658200E2}"/>
              </a:ext>
            </a:extLst>
          </p:cNvPr>
          <p:cNvSpPr/>
          <p:nvPr/>
        </p:nvSpPr>
        <p:spPr>
          <a:xfrm>
            <a:off x="10144061" y="39756"/>
            <a:ext cx="1987122" cy="844872"/>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Maximum score: 80</a:t>
            </a:r>
          </a:p>
        </p:txBody>
      </p:sp>
      <p:graphicFrame>
        <p:nvGraphicFramePr>
          <p:cNvPr id="14" name="Table 13">
            <a:extLst>
              <a:ext uri="{FF2B5EF4-FFF2-40B4-BE49-F238E27FC236}">
                <a16:creationId xmlns:a16="http://schemas.microsoft.com/office/drawing/2014/main" id="{16ECB1FE-4433-3E6A-FE5E-1E58D26E866D}"/>
              </a:ext>
            </a:extLst>
          </p:cNvPr>
          <p:cNvGraphicFramePr>
            <a:graphicFrameLocks noGrp="1"/>
          </p:cNvGraphicFramePr>
          <p:nvPr>
            <p:extLst>
              <p:ext uri="{D42A27DB-BD31-4B8C-83A1-F6EECF244321}">
                <p14:modId xmlns:p14="http://schemas.microsoft.com/office/powerpoint/2010/main" val="3070727030"/>
              </p:ext>
            </p:extLst>
          </p:nvPr>
        </p:nvGraphicFramePr>
        <p:xfrm>
          <a:off x="54669" y="2063259"/>
          <a:ext cx="12076513" cy="2839899"/>
        </p:xfrm>
        <a:graphic>
          <a:graphicData uri="http://schemas.openxmlformats.org/drawingml/2006/table">
            <a:tbl>
              <a:tblPr firstRow="1" bandRow="1">
                <a:tableStyleId>{5C22544A-7EE6-4342-B048-85BDC9FD1C3A}</a:tableStyleId>
              </a:tblPr>
              <a:tblGrid>
                <a:gridCol w="875677">
                  <a:extLst>
                    <a:ext uri="{9D8B030D-6E8A-4147-A177-3AD203B41FA5}">
                      <a16:colId xmlns:a16="http://schemas.microsoft.com/office/drawing/2014/main" val="1883586381"/>
                    </a:ext>
                  </a:extLst>
                </a:gridCol>
                <a:gridCol w="9435089">
                  <a:extLst>
                    <a:ext uri="{9D8B030D-6E8A-4147-A177-3AD203B41FA5}">
                      <a16:colId xmlns:a16="http://schemas.microsoft.com/office/drawing/2014/main" val="20000"/>
                    </a:ext>
                  </a:extLst>
                </a:gridCol>
                <a:gridCol w="1765747">
                  <a:extLst>
                    <a:ext uri="{9D8B030D-6E8A-4147-A177-3AD203B41FA5}">
                      <a16:colId xmlns:a16="http://schemas.microsoft.com/office/drawing/2014/main" val="2993323300"/>
                    </a:ext>
                  </a:extLst>
                </a:gridCol>
              </a:tblGrid>
              <a:tr h="558229">
                <a:tc>
                  <a:txBody>
                    <a:bodyPr/>
                    <a:lstStyle/>
                    <a:p>
                      <a:pPr algn="ctr"/>
                      <a:r>
                        <a:rPr lang="en-US" sz="2000" dirty="0">
                          <a:solidFill>
                            <a:schemeClr val="bg1"/>
                          </a:solidFill>
                          <a:latin typeface="Cambria" panose="02040503050406030204" pitchFamily="18" charset="0"/>
                          <a:ea typeface="Cambria" panose="02040503050406030204" pitchFamily="18" charset="0"/>
                        </a:rPr>
                        <a:t>S. No.</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000" dirty="0">
                          <a:solidFill>
                            <a:schemeClr val="bg1"/>
                          </a:solidFill>
                          <a:latin typeface="Cambria" panose="02040503050406030204" pitchFamily="18" charset="0"/>
                          <a:ea typeface="Cambria" panose="02040503050406030204" pitchFamily="18" charset="0"/>
                        </a:rPr>
                        <a:t>Indicator</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bg1"/>
                          </a:solidFill>
                          <a:latin typeface="Cambria" panose="02040503050406030204" pitchFamily="18" charset="0"/>
                          <a:ea typeface="Cambria" panose="02040503050406030204" pitchFamily="18" charset="0"/>
                        </a:rPr>
                        <a:t>Marks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8229">
                <a:tc>
                  <a:txBody>
                    <a:bodyPr/>
                    <a:lstStyle/>
                    <a:p>
                      <a:pPr algn="ctr"/>
                      <a:r>
                        <a:rPr lang="en-US" sz="1800" dirty="0">
                          <a:latin typeface="Cambria" panose="02040503050406030204" pitchFamily="18" charset="0"/>
                          <a:ea typeface="Cambria" panose="02040503050406030204" pitchFamily="18" charset="0"/>
                        </a:rPr>
                        <a:t>1</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mbria" panose="02040503050406030204" pitchFamily="18" charset="0"/>
                          <a:ea typeface="Cambria" panose="02040503050406030204" pitchFamily="18" charset="0"/>
                        </a:rPr>
                        <a:t>Awareness of citizens about the RRR center in their ULB</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0" dirty="0">
                          <a:latin typeface="Cambria" panose="02040503050406030204" pitchFamily="18" charset="0"/>
                          <a:ea typeface="Cambria" panose="02040503050406030204" pitchFamily="18" charset="0"/>
                        </a:rPr>
                        <a:t>20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637018"/>
                  </a:ext>
                </a:extLst>
              </a:tr>
              <a:tr h="558229">
                <a:tc>
                  <a:txBody>
                    <a:bodyPr/>
                    <a:lstStyle/>
                    <a:p>
                      <a:pPr algn="ctr"/>
                      <a:r>
                        <a:rPr lang="en-US" sz="1800" dirty="0">
                          <a:latin typeface="Cambria" panose="02040503050406030204" pitchFamily="18" charset="0"/>
                          <a:ea typeface="Cambria" panose="02040503050406030204" pitchFamily="18" charset="0"/>
                        </a:rPr>
                        <a:t>2</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latin typeface="Cambria" panose="02040503050406030204" pitchFamily="18" charset="0"/>
                          <a:ea typeface="Cambria" panose="02040503050406030204" pitchFamily="18" charset="0"/>
                        </a:rPr>
                        <a:t>Collection mechanism for sourcing in RRR center</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0" dirty="0">
                          <a:latin typeface="Cambria" panose="02040503050406030204" pitchFamily="18" charset="0"/>
                          <a:ea typeface="Cambria" panose="02040503050406030204" pitchFamily="18" charset="0"/>
                        </a:rPr>
                        <a:t>20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8229">
                <a:tc>
                  <a:txBody>
                    <a:bodyPr/>
                    <a:lstStyle/>
                    <a:p>
                      <a:pPr algn="ctr"/>
                      <a:r>
                        <a:rPr lang="en-US" sz="1800" dirty="0">
                          <a:latin typeface="Cambria" panose="02040503050406030204" pitchFamily="18" charset="0"/>
                          <a:ea typeface="Cambria" panose="02040503050406030204" pitchFamily="18" charset="0"/>
                        </a:rPr>
                        <a:t>3</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latin typeface="Cambria" panose="02040503050406030204" pitchFamily="18" charset="0"/>
                          <a:ea typeface="Cambria" panose="02040503050406030204" pitchFamily="18" charset="0"/>
                        </a:rPr>
                        <a:t>At least 1 permanent RRR center in the ULB</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800" b="0" dirty="0">
                          <a:latin typeface="Cambria" panose="02040503050406030204" pitchFamily="18" charset="0"/>
                          <a:ea typeface="Cambria" panose="02040503050406030204" pitchFamily="18" charset="0"/>
                        </a:rPr>
                        <a:t>20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06983">
                <a:tc>
                  <a:txBody>
                    <a:bodyPr/>
                    <a:lstStyle/>
                    <a:p>
                      <a:pPr algn="ctr"/>
                      <a:r>
                        <a:rPr lang="en-US" sz="1800" dirty="0">
                          <a:latin typeface="Cambria" panose="02040503050406030204" pitchFamily="18" charset="0"/>
                          <a:ea typeface="Cambria" panose="02040503050406030204" pitchFamily="18" charset="0"/>
                        </a:rPr>
                        <a:t>4</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mbria" panose="02040503050406030204" pitchFamily="18" charset="0"/>
                          <a:ea typeface="Cambria" panose="02040503050406030204" pitchFamily="18" charset="0"/>
                        </a:rPr>
                        <a:t>Forward linkages established for disposal, reuse, recycling, repair of items collected</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mbria" panose="02040503050406030204" pitchFamily="18" charset="0"/>
                          <a:ea typeface="Cambria" panose="02040503050406030204" pitchFamily="18" charset="0"/>
                        </a:rPr>
                        <a:t>20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6231612"/>
                  </a:ext>
                </a:extLst>
              </a:tr>
            </a:tbl>
          </a:graphicData>
        </a:graphic>
      </p:graphicFrame>
    </p:spTree>
    <p:extLst>
      <p:ext uri="{BB962C8B-B14F-4D97-AF65-F5344CB8AC3E}">
        <p14:creationId xmlns:p14="http://schemas.microsoft.com/office/powerpoint/2010/main" val="3681550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1.6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The complete address along with geolocation of the permanent RRR center to be uploaded 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Swachhatam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Portal. </a:t>
            </a:r>
          </a:p>
          <a:p>
            <a:pPr marL="285750" indent="-285750" algn="just">
              <a:buFont typeface="Wingdings" panose="05000000000000000000" pitchFamily="2" charset="2"/>
              <a:buChar char="§"/>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Direct observation of the RRR center in the ULB by the Assessor.</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black"/>
                </a:solidFill>
                <a:latin typeface="Cambria" panose="02040503050406030204" pitchFamily="18" charset="0"/>
                <a:ea typeface="Cambria" panose="02040503050406030204" pitchFamily="18" charset="0"/>
                <a:cs typeface="Times New Roman"/>
              </a:rPr>
              <a:t>Citizen validation by the Assessor about awareness regarding RRR centers.</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80592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a:extLst>
              <a:ext uri="{FF2B5EF4-FFF2-40B4-BE49-F238E27FC236}">
                <a16:creationId xmlns:a16="http://schemas.microsoft.com/office/drawing/2014/main" id="{4E30BDB9-0DD0-46A0-A029-B8E6495DE3EB}"/>
              </a:ext>
            </a:extLst>
          </p:cNvPr>
          <p:cNvGraphicFramePr>
            <a:graphicFrameLocks noGrp="1"/>
          </p:cNvGraphicFramePr>
          <p:nvPr>
            <p:extLst>
              <p:ext uri="{D42A27DB-BD31-4B8C-83A1-F6EECF244321}">
                <p14:modId xmlns:p14="http://schemas.microsoft.com/office/powerpoint/2010/main" val="666000483"/>
              </p:ext>
            </p:extLst>
          </p:nvPr>
        </p:nvGraphicFramePr>
        <p:xfrm>
          <a:off x="337625" y="1431393"/>
          <a:ext cx="11783959" cy="2186559"/>
        </p:xfrm>
        <a:graphic>
          <a:graphicData uri="http://schemas.openxmlformats.org/drawingml/2006/table">
            <a:tbl>
              <a:tblPr firstRow="1" bandRow="1">
                <a:tableStyleId>{00A15C55-8517-42AA-B614-E9B94910E393}</a:tableStyleId>
              </a:tblPr>
              <a:tblGrid>
                <a:gridCol w="10045825">
                  <a:extLst>
                    <a:ext uri="{9D8B030D-6E8A-4147-A177-3AD203B41FA5}">
                      <a16:colId xmlns:a16="http://schemas.microsoft.com/office/drawing/2014/main" val="20000"/>
                    </a:ext>
                  </a:extLst>
                </a:gridCol>
                <a:gridCol w="1738134">
                  <a:extLst>
                    <a:ext uri="{9D8B030D-6E8A-4147-A177-3AD203B41FA5}">
                      <a16:colId xmlns:a16="http://schemas.microsoft.com/office/drawing/2014/main" val="20001"/>
                    </a:ext>
                  </a:extLst>
                </a:gridCol>
              </a:tblGrid>
              <a:tr h="472550">
                <a:tc>
                  <a:txBody>
                    <a:bodyPr/>
                    <a:lstStyle/>
                    <a:p>
                      <a:pPr marL="91440">
                        <a:lnSpc>
                          <a:spcPct val="100000"/>
                        </a:lnSpc>
                        <a:spcBef>
                          <a:spcPts val="0"/>
                        </a:spcBef>
                      </a:pPr>
                      <a:r>
                        <a:rPr lang="en-US" sz="2400" dirty="0">
                          <a:solidFill>
                            <a:schemeClr val="tx1"/>
                          </a:solidFill>
                        </a:rPr>
                        <a:t>Scheme of Marking</a:t>
                      </a:r>
                      <a:endParaRPr sz="2400" dirty="0">
                        <a:solidFill>
                          <a:schemeClr val="tx1"/>
                        </a:solidFill>
                        <a:latin typeface="Arial"/>
                        <a:cs typeface="Arial"/>
                      </a:endParaRPr>
                    </a:p>
                  </a:txBody>
                  <a:tcPr marL="0" marR="0" marT="0" marB="0"/>
                </a:tc>
                <a:tc>
                  <a:txBody>
                    <a:bodyPr/>
                    <a:lstStyle/>
                    <a:p>
                      <a:pPr marL="2540" algn="ctr">
                        <a:lnSpc>
                          <a:spcPct val="100000"/>
                        </a:lnSpc>
                      </a:pPr>
                      <a:r>
                        <a:rPr sz="2400" dirty="0">
                          <a:solidFill>
                            <a:schemeClr val="tx1"/>
                          </a:solidFill>
                        </a:rPr>
                        <a:t>Marks</a:t>
                      </a:r>
                      <a:endParaRPr sz="2400" dirty="0">
                        <a:solidFill>
                          <a:schemeClr val="tx1"/>
                        </a:solidFill>
                        <a:latin typeface="Arial"/>
                        <a:cs typeface="Arial"/>
                      </a:endParaRPr>
                    </a:p>
                  </a:txBody>
                  <a:tcPr marL="0" marR="0" marT="0" marB="0"/>
                </a:tc>
                <a:extLst>
                  <a:ext uri="{0D108BD9-81ED-4DB2-BD59-A6C34878D82A}">
                    <a16:rowId xmlns:a16="http://schemas.microsoft.com/office/drawing/2014/main" val="10000"/>
                  </a:ext>
                </a:extLst>
              </a:tr>
              <a:tr h="1714009">
                <a:tc>
                  <a:txBody>
                    <a:bodyPr/>
                    <a:lstStyle/>
                    <a:p>
                      <a:pPr marL="91440" marR="0" lvl="0" indent="0" algn="l" defTabSz="353848" rtl="0" eaLnBrk="1" fontAlgn="auto" latinLnBrk="0" hangingPunct="1">
                        <a:lnSpc>
                          <a:spcPct val="150000"/>
                        </a:lnSpc>
                        <a:spcBef>
                          <a:spcPts val="0"/>
                        </a:spcBef>
                        <a:spcAft>
                          <a:spcPts val="0"/>
                        </a:spcAft>
                        <a:buClrTx/>
                        <a:buSzTx/>
                        <a:buFontTx/>
                        <a:buNone/>
                        <a:tabLst/>
                        <a:defRPr/>
                      </a:pPr>
                      <a:r>
                        <a:rPr lang="en-US" sz="2400" b="0" spc="-5" dirty="0">
                          <a:solidFill>
                            <a:schemeClr val="tx1"/>
                          </a:solidFill>
                        </a:rPr>
                        <a:t>At least one park developed as ‘Waste to Wonder’ park or ‘waste to art’ sculptures installed in at least one location within the ULB and geotagged picture uploaded on the </a:t>
                      </a:r>
                      <a:r>
                        <a:rPr lang="en-US" sz="2400" b="0" spc="-5" dirty="0" err="1">
                          <a:solidFill>
                            <a:schemeClr val="tx1"/>
                          </a:solidFill>
                        </a:rPr>
                        <a:t>Swachhatam</a:t>
                      </a:r>
                      <a:r>
                        <a:rPr lang="en-US" sz="2400" b="0" spc="-5" dirty="0">
                          <a:solidFill>
                            <a:schemeClr val="tx1"/>
                          </a:solidFill>
                        </a:rPr>
                        <a:t> Portal (IEC module)</a:t>
                      </a:r>
                    </a:p>
                  </a:txBody>
                  <a:tcPr marL="0" marR="0" marT="0" marB="0"/>
                </a:tc>
                <a:tc>
                  <a:txBody>
                    <a:bodyPr/>
                    <a:lstStyle/>
                    <a:p>
                      <a:pPr marL="635" algn="ctr">
                        <a:lnSpc>
                          <a:spcPts val="2870"/>
                        </a:lnSpc>
                      </a:pPr>
                      <a:r>
                        <a:rPr lang="en-US" sz="2400" dirty="0">
                          <a:solidFill>
                            <a:schemeClr val="tx1"/>
                          </a:solidFill>
                        </a:rPr>
                        <a:t>100</a:t>
                      </a:r>
                      <a:endParaRPr sz="2400" dirty="0">
                        <a:solidFill>
                          <a:schemeClr val="tx1"/>
                        </a:solidFill>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bl>
          </a:graphicData>
        </a:graphic>
      </p:graphicFrame>
      <p:pic>
        <p:nvPicPr>
          <p:cNvPr id="6" name="Picture 5" descr="A picture containing night&#10;&#10;Description automatically generated">
            <a:extLst>
              <a:ext uri="{FF2B5EF4-FFF2-40B4-BE49-F238E27FC236}">
                <a16:creationId xmlns:a16="http://schemas.microsoft.com/office/drawing/2014/main" id="{A9AD2815-64DD-412F-9040-E9BEA92B4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264" y="4403390"/>
            <a:ext cx="3061836" cy="1653133"/>
          </a:xfrm>
          <a:prstGeom prst="rect">
            <a:avLst/>
          </a:prstGeom>
        </p:spPr>
      </p:pic>
      <p:pic>
        <p:nvPicPr>
          <p:cNvPr id="12" name="Picture 11">
            <a:extLst>
              <a:ext uri="{FF2B5EF4-FFF2-40B4-BE49-F238E27FC236}">
                <a16:creationId xmlns:a16="http://schemas.microsoft.com/office/drawing/2014/main" id="{8FDCB71E-AE94-4EA9-A010-9469D57FE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446" y="4403390"/>
            <a:ext cx="3061836" cy="1653133"/>
          </a:xfrm>
          <a:prstGeom prst="rect">
            <a:avLst/>
          </a:prstGeom>
        </p:spPr>
      </p:pic>
      <p:pic>
        <p:nvPicPr>
          <p:cNvPr id="14" name="Picture 13" descr="A building with a gold domed roof&#10;&#10;Description automatically generated with low confidence">
            <a:extLst>
              <a:ext uri="{FF2B5EF4-FFF2-40B4-BE49-F238E27FC236}">
                <a16:creationId xmlns:a16="http://schemas.microsoft.com/office/drawing/2014/main" id="{13B76E25-21FB-423D-8786-D78D03A3C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 y="4403391"/>
            <a:ext cx="3061836" cy="1653133"/>
          </a:xfrm>
          <a:prstGeom prst="rect">
            <a:avLst/>
          </a:prstGeom>
        </p:spPr>
      </p:pic>
      <p:sp>
        <p:nvSpPr>
          <p:cNvPr id="10" name="Rounded Rectangle 9">
            <a:extLst>
              <a:ext uri="{FF2B5EF4-FFF2-40B4-BE49-F238E27FC236}">
                <a16:creationId xmlns:a16="http://schemas.microsoft.com/office/drawing/2014/main" id="{54C36606-921D-604E-8F1F-2AC9EF50E270}"/>
              </a:ext>
            </a:extLst>
          </p:cNvPr>
          <p:cNvSpPr/>
          <p:nvPr/>
        </p:nvSpPr>
        <p:spPr>
          <a:xfrm>
            <a:off x="10753745" y="-11242"/>
            <a:ext cx="1367840" cy="1382842"/>
          </a:xfrm>
          <a:prstGeom prst="roundRect">
            <a:avLst/>
          </a:prstGeom>
          <a:solidFill>
            <a:srgbClr val="FFC000"/>
          </a:solidFill>
          <a:ln>
            <a:solidFill>
              <a:schemeClr val="bg2">
                <a:lumMod val="75000"/>
              </a:schemeClr>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Calibri"/>
                <a:cs typeface="Times New Roman"/>
              </a:rPr>
              <a:t>100</a:t>
            </a:r>
          </a:p>
        </p:txBody>
      </p:sp>
      <p:sp>
        <p:nvSpPr>
          <p:cNvPr id="13" name="Rounded Rectangle 12">
            <a:extLst>
              <a:ext uri="{FF2B5EF4-FFF2-40B4-BE49-F238E27FC236}">
                <a16:creationId xmlns:a16="http://schemas.microsoft.com/office/drawing/2014/main" id="{052B2449-8F0E-9045-87FC-EFE78E49A774}"/>
              </a:ext>
            </a:extLst>
          </p:cNvPr>
          <p:cNvSpPr/>
          <p:nvPr/>
        </p:nvSpPr>
        <p:spPr>
          <a:xfrm>
            <a:off x="1168160" y="24416"/>
            <a:ext cx="9525396" cy="1347184"/>
          </a:xfrm>
          <a:prstGeom prst="roundRect">
            <a:avLst/>
          </a:prstGeom>
          <a:solidFill>
            <a:schemeClr val="accent4">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just" defTabSz="40260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Times New Roman"/>
                <a:cs typeface="Arial"/>
              </a:rPr>
              <a:t>Waste to Wonder Park: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ULBs to develop ‘waste to wonder’ park and/or installation of ‘waste to art’ sculptures</a:t>
            </a:r>
          </a:p>
        </p:txBody>
      </p:sp>
      <p:sp>
        <p:nvSpPr>
          <p:cNvPr id="15" name="Rounded Rectangle 3">
            <a:extLst>
              <a:ext uri="{FF2B5EF4-FFF2-40B4-BE49-F238E27FC236}">
                <a16:creationId xmlns:a16="http://schemas.microsoft.com/office/drawing/2014/main" id="{1EF1CC04-9F0D-8A4D-873A-D4838975CA6D}"/>
              </a:ext>
            </a:extLst>
          </p:cNvPr>
          <p:cNvSpPr/>
          <p:nvPr/>
        </p:nvSpPr>
        <p:spPr>
          <a:xfrm>
            <a:off x="27598" y="102"/>
            <a:ext cx="1063790" cy="1347184"/>
          </a:xfrm>
          <a:prstGeom prst="roundRect">
            <a:avLst/>
          </a:prstGeom>
          <a:solidFill>
            <a:srgbClr val="FFC000"/>
          </a:solidFill>
          <a:ln>
            <a:solidFill>
              <a:schemeClr val="bg2">
                <a:lumMod val="75000"/>
              </a:schemeClr>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Calibri"/>
                <a:cs typeface="Times New Roman"/>
              </a:rPr>
              <a:t>1.7</a:t>
            </a:r>
            <a:endParaRPr kumimoji="0" lang="en-SG" sz="9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Tree>
    <p:extLst>
      <p:ext uri="{BB962C8B-B14F-4D97-AF65-F5344CB8AC3E}">
        <p14:creationId xmlns:p14="http://schemas.microsoft.com/office/powerpoint/2010/main" val="2311422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1.7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In ULBs/Wards/Areas where there is lack of space and/or prohibition orders for constructing a park cities can install sculptures from waste material at any location within the ULB</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Direct observation by the Assessor.</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The address along with geotagged picture of Waste to Wonder park or Waste to Wonder sculpture to be uploaded 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Swachhatam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Portal.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94139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9C5155-F554-4B90-95B0-21DEFDF7FA90}"/>
              </a:ext>
            </a:extLst>
          </p:cNvPr>
          <p:cNvSpPr txBox="1"/>
          <p:nvPr/>
        </p:nvSpPr>
        <p:spPr>
          <a:xfrm>
            <a:off x="0" y="1163253"/>
            <a:ext cx="12196689" cy="404876"/>
          </a:xfrm>
          <a:prstGeom prst="rect">
            <a:avLst/>
          </a:prstGeom>
          <a:solidFill>
            <a:schemeClr val="accent4">
              <a:lumMod val="40000"/>
              <a:lumOff val="60000"/>
            </a:schemeClr>
          </a:solidFill>
        </p:spPr>
        <p:txBody>
          <a:bodyPr wrap="square" lIns="88699" tIns="44349" rIns="88699" bIns="44349" rtlCol="0">
            <a:noAutofit/>
          </a:bodyPr>
          <a:lstStyle/>
          <a:p>
            <a:pPr marL="0" marR="0" lvl="0" indent="0" algn="l" defTabSz="914400" rtl="0" eaLnBrk="1" fontAlgn="auto" latinLnBrk="0" hangingPunct="1">
              <a:lnSpc>
                <a:spcPct val="107000"/>
              </a:lnSpc>
              <a:spcBef>
                <a:spcPts val="0"/>
              </a:spcBef>
              <a:spcAft>
                <a:spcPts val="753"/>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Note: All events should be conducted as per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SOP for zero waste event available on the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Swachhatam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Portal</a:t>
            </a:r>
          </a:p>
          <a:p>
            <a:pPr marL="0" marR="0" lvl="0" indent="0" algn="l" defTabSz="914400" rtl="0" eaLnBrk="1" fontAlgn="auto" latinLnBrk="0" hangingPunct="1">
              <a:lnSpc>
                <a:spcPct val="107000"/>
              </a:lnSpc>
              <a:spcBef>
                <a:spcPts val="0"/>
              </a:spcBef>
              <a:spcAft>
                <a:spcPts val="753"/>
              </a:spcAft>
              <a:buClrTx/>
              <a:buSzTx/>
              <a:buFontTx/>
              <a:buNone/>
              <a:tabLst/>
              <a:defRPr/>
            </a:pPr>
            <a:endParaRPr kumimoji="0" lang="en-SG" sz="1800" b="1"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graphicFrame>
        <p:nvGraphicFramePr>
          <p:cNvPr id="16" name="Table 15">
            <a:extLst>
              <a:ext uri="{FF2B5EF4-FFF2-40B4-BE49-F238E27FC236}">
                <a16:creationId xmlns:a16="http://schemas.microsoft.com/office/drawing/2014/main" id="{199A60CE-FC26-4BA8-8321-F4F75CF74EFC}"/>
              </a:ext>
            </a:extLst>
          </p:cNvPr>
          <p:cNvGraphicFramePr>
            <a:graphicFrameLocks noGrp="1"/>
          </p:cNvGraphicFramePr>
          <p:nvPr>
            <p:extLst>
              <p:ext uri="{D42A27DB-BD31-4B8C-83A1-F6EECF244321}">
                <p14:modId xmlns:p14="http://schemas.microsoft.com/office/powerpoint/2010/main" val="1770534566"/>
              </p:ext>
            </p:extLst>
          </p:nvPr>
        </p:nvGraphicFramePr>
        <p:xfrm>
          <a:off x="37224" y="1680375"/>
          <a:ext cx="5881194" cy="3510603"/>
        </p:xfrm>
        <a:graphic>
          <a:graphicData uri="http://schemas.openxmlformats.org/drawingml/2006/table">
            <a:tbl>
              <a:tblPr firstRow="1" bandRow="1">
                <a:tableStyleId>{00A15C55-8517-42AA-B614-E9B94910E393}</a:tableStyleId>
              </a:tblPr>
              <a:tblGrid>
                <a:gridCol w="4878761">
                  <a:extLst>
                    <a:ext uri="{9D8B030D-6E8A-4147-A177-3AD203B41FA5}">
                      <a16:colId xmlns:a16="http://schemas.microsoft.com/office/drawing/2014/main" val="20000"/>
                    </a:ext>
                  </a:extLst>
                </a:gridCol>
                <a:gridCol w="1002433">
                  <a:extLst>
                    <a:ext uri="{9D8B030D-6E8A-4147-A177-3AD203B41FA5}">
                      <a16:colId xmlns:a16="http://schemas.microsoft.com/office/drawing/2014/main" val="20001"/>
                    </a:ext>
                  </a:extLst>
                </a:gridCol>
              </a:tblGrid>
              <a:tr h="565819">
                <a:tc>
                  <a:txBody>
                    <a:bodyPr/>
                    <a:lstStyle/>
                    <a:p>
                      <a:r>
                        <a:rPr lang="en-US" sz="1800" dirty="0">
                          <a:solidFill>
                            <a:schemeClr val="tx1"/>
                          </a:solidFill>
                        </a:rPr>
                        <a:t>Scheme of Marking</a:t>
                      </a:r>
                    </a:p>
                  </a:txBody>
                  <a:tcPr marL="85914" marR="85914" marT="42957" marB="42957"/>
                </a:tc>
                <a:tc>
                  <a:txBody>
                    <a:bodyPr/>
                    <a:lstStyle/>
                    <a:p>
                      <a:pPr algn="ctr"/>
                      <a:r>
                        <a:rPr lang="en-US" sz="1800" dirty="0">
                          <a:solidFill>
                            <a:schemeClr val="tx1"/>
                          </a:solidFill>
                        </a:rPr>
                        <a:t>Marks</a:t>
                      </a:r>
                    </a:p>
                  </a:txBody>
                  <a:tcPr marL="85914" marR="85914" marT="42957" marB="42957"/>
                </a:tc>
                <a:extLst>
                  <a:ext uri="{0D108BD9-81ED-4DB2-BD59-A6C34878D82A}">
                    <a16:rowId xmlns:a16="http://schemas.microsoft.com/office/drawing/2014/main" val="10000"/>
                  </a:ext>
                </a:extLst>
              </a:tr>
              <a:tr h="747104">
                <a:tc>
                  <a:txBody>
                    <a:bodyPr/>
                    <a:lstStyle/>
                    <a:p>
                      <a:r>
                        <a:rPr lang="en-US" sz="1800" dirty="0"/>
                        <a:t>At least one Government program conducted as zero waste event </a:t>
                      </a:r>
                      <a:endParaRPr lang="en-US" sz="1800" b="1" dirty="0"/>
                    </a:p>
                  </a:txBody>
                  <a:tcPr marL="85914" marR="85914" marT="42957" marB="42957"/>
                </a:tc>
                <a:tc>
                  <a:txBody>
                    <a:bodyPr/>
                    <a:lstStyle/>
                    <a:p>
                      <a:pPr algn="ctr"/>
                      <a:r>
                        <a:rPr lang="en-US" sz="1800" dirty="0"/>
                        <a:t>20</a:t>
                      </a:r>
                    </a:p>
                  </a:txBody>
                  <a:tcPr marL="85914" marR="85914" marT="42957" marB="42957"/>
                </a:tc>
                <a:extLst>
                  <a:ext uri="{0D108BD9-81ED-4DB2-BD59-A6C34878D82A}">
                    <a16:rowId xmlns:a16="http://schemas.microsoft.com/office/drawing/2014/main" val="10001"/>
                  </a:ext>
                </a:extLst>
              </a:tr>
              <a:tr h="747104">
                <a:tc>
                  <a:txBody>
                    <a:bodyPr/>
                    <a:lstStyle/>
                    <a:p>
                      <a:r>
                        <a:rPr lang="en-US" sz="1800" dirty="0"/>
                        <a:t>At least one Social/Religious program conducted as zero waste event </a:t>
                      </a:r>
                      <a:endParaRPr lang="en-US" sz="1800" b="1" dirty="0"/>
                    </a:p>
                  </a:txBody>
                  <a:tcPr marL="85914" marR="85914" marT="42957" marB="42957"/>
                </a:tc>
                <a:tc>
                  <a:txBody>
                    <a:bodyPr/>
                    <a:lstStyle/>
                    <a:p>
                      <a:pPr algn="ctr"/>
                      <a:r>
                        <a:rPr lang="en-US" sz="1800" dirty="0"/>
                        <a:t>20</a:t>
                      </a:r>
                    </a:p>
                  </a:txBody>
                  <a:tcPr marL="85914" marR="85914" marT="42957" marB="42957"/>
                </a:tc>
                <a:extLst>
                  <a:ext uri="{0D108BD9-81ED-4DB2-BD59-A6C34878D82A}">
                    <a16:rowId xmlns:a16="http://schemas.microsoft.com/office/drawing/2014/main" val="10002"/>
                  </a:ext>
                </a:extLst>
              </a:tr>
              <a:tr h="747104">
                <a:tc>
                  <a:txBody>
                    <a:bodyPr/>
                    <a:lstStyle/>
                    <a:p>
                      <a:r>
                        <a:rPr lang="en-US" sz="1800" dirty="0"/>
                        <a:t>At least one Social Campaign conducted as zero waste event </a:t>
                      </a:r>
                      <a:endParaRPr lang="en-US" sz="1800" b="1" dirty="0"/>
                    </a:p>
                  </a:txBody>
                  <a:tcPr marL="85914" marR="85914" marT="42957" marB="42957"/>
                </a:tc>
                <a:tc>
                  <a:txBody>
                    <a:bodyPr/>
                    <a:lstStyle/>
                    <a:p>
                      <a:pPr algn="ctr"/>
                      <a:r>
                        <a:rPr lang="en-US" sz="1800" dirty="0"/>
                        <a:t>20</a:t>
                      </a:r>
                    </a:p>
                  </a:txBody>
                  <a:tcPr marL="85914" marR="85914" marT="42957" marB="42957"/>
                </a:tc>
                <a:extLst>
                  <a:ext uri="{0D108BD9-81ED-4DB2-BD59-A6C34878D82A}">
                    <a16:rowId xmlns:a16="http://schemas.microsoft.com/office/drawing/2014/main" val="3832200117"/>
                  </a:ext>
                </a:extLst>
              </a:tr>
              <a:tr h="703472">
                <a:tc>
                  <a:txBody>
                    <a:bodyPr/>
                    <a:lstStyle/>
                    <a:p>
                      <a:r>
                        <a:rPr lang="en-US" sz="1800" b="0" dirty="0"/>
                        <a:t>At least one awareness campaign regarding zero waste events in the ULB</a:t>
                      </a:r>
                    </a:p>
                  </a:txBody>
                  <a:tcPr marL="85914" marR="85914" marT="42957" marB="42957"/>
                </a:tc>
                <a:tc>
                  <a:txBody>
                    <a:bodyPr/>
                    <a:lstStyle/>
                    <a:p>
                      <a:pPr algn="ctr"/>
                      <a:r>
                        <a:rPr lang="en-US" sz="1800" dirty="0"/>
                        <a:t>30</a:t>
                      </a:r>
                    </a:p>
                  </a:txBody>
                  <a:tcPr marL="85914" marR="85914" marT="42957" marB="42957"/>
                </a:tc>
                <a:extLst>
                  <a:ext uri="{0D108BD9-81ED-4DB2-BD59-A6C34878D82A}">
                    <a16:rowId xmlns:a16="http://schemas.microsoft.com/office/drawing/2014/main" val="425257990"/>
                  </a:ext>
                </a:extLst>
              </a:tr>
            </a:tbl>
          </a:graphicData>
        </a:graphic>
      </p:graphicFrame>
      <p:sp>
        <p:nvSpPr>
          <p:cNvPr id="9" name="Rounded Rectangle 7">
            <a:extLst>
              <a:ext uri="{FF2B5EF4-FFF2-40B4-BE49-F238E27FC236}">
                <a16:creationId xmlns:a16="http://schemas.microsoft.com/office/drawing/2014/main" id="{341A0810-B305-435E-9D22-D86A7DADDAB3}"/>
              </a:ext>
            </a:extLst>
          </p:cNvPr>
          <p:cNvSpPr/>
          <p:nvPr/>
        </p:nvSpPr>
        <p:spPr>
          <a:xfrm>
            <a:off x="1118986" y="37389"/>
            <a:ext cx="9900729" cy="966531"/>
          </a:xfrm>
          <a:prstGeom prst="roundRect">
            <a:avLst/>
          </a:prstGeom>
          <a:solidFill>
            <a:schemeClr val="accent4">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marL="0" marR="0" lvl="0" indent="0" algn="l" defTabSz="40260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Times New Roman"/>
                <a:cs typeface="Arial"/>
              </a:rPr>
              <a:t> Zero Waste Events/Weddings/Social or Religious Functions : </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a:cs typeface="Arial"/>
              </a:rPr>
              <a:t>City/citizen is/are expected to manage </a:t>
            </a:r>
            <a:r>
              <a:rPr kumimoji="0" lang="en-US" sz="2000" b="1" i="0" u="none" strike="noStrike" kern="1200" cap="none" spc="0" normalizeH="0" baseline="0" noProof="0" dirty="0">
                <a:ln>
                  <a:noFill/>
                </a:ln>
                <a:solidFill>
                  <a:prstClr val="black"/>
                </a:solidFill>
                <a:effectLst/>
                <a:uLnTx/>
                <a:uFillTx/>
                <a:latin typeface="Calibri" panose="020F0502020204030204"/>
                <a:ea typeface="Times New Roman"/>
                <a:cs typeface="Arial"/>
              </a:rPr>
              <a:t>at least ONE Zero Waste Functions in each month </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a:cs typeface="Arial"/>
              </a:rPr>
              <a:t>between</a:t>
            </a:r>
            <a:r>
              <a:rPr kumimoji="0" lang="en-US" sz="2000" b="1" i="0" u="none" strike="noStrike" kern="1200" cap="none" spc="0" normalizeH="0" baseline="0" noProof="0" dirty="0">
                <a:ln>
                  <a:noFill/>
                </a:ln>
                <a:solidFill>
                  <a:prstClr val="black"/>
                </a:solidFill>
                <a:effectLst/>
                <a:uLnTx/>
                <a:uFillTx/>
                <a:latin typeface="Calibri" panose="020F0502020204030204"/>
                <a:ea typeface="Times New Roman"/>
                <a:cs typeface="Arial"/>
              </a:rPr>
              <a:t> </a:t>
            </a:r>
            <a:r>
              <a:rPr kumimoji="0" lang="en-US" sz="2000" b="1" i="0" u="none" strike="noStrike" kern="1200" cap="none" spc="0" normalizeH="0" baseline="0" noProof="0" dirty="0">
                <a:ln>
                  <a:noFill/>
                </a:ln>
                <a:solidFill>
                  <a:srgbClr val="FF0000"/>
                </a:solidFill>
                <a:effectLst/>
                <a:uLnTx/>
                <a:uFillTx/>
                <a:latin typeface="Calibri" panose="020F0502020204030204"/>
                <a:ea typeface="Times New Roman"/>
                <a:cs typeface="Arial"/>
              </a:rPr>
              <a:t>October 2022-June 2023 </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a:cs typeface="Arial"/>
              </a:rPr>
              <a:t>with zero waste coming out of the Venue.</a:t>
            </a:r>
            <a:endParaRPr kumimoji="0" lang="en-SG" sz="2000" b="1" i="0" u="none" strike="noStrike" kern="1200" cap="none" spc="0" normalizeH="0" baseline="0" noProof="0" dirty="0">
              <a:ln>
                <a:noFill/>
              </a:ln>
              <a:solidFill>
                <a:prstClr val="black"/>
              </a:solidFill>
              <a:effectLst/>
              <a:uLnTx/>
              <a:uFillTx/>
              <a:latin typeface="Calibri" panose="020F0502020204030204"/>
              <a:ea typeface="Times New Roman"/>
              <a:cs typeface="Mangal"/>
            </a:endParaRPr>
          </a:p>
        </p:txBody>
      </p:sp>
      <p:sp>
        <p:nvSpPr>
          <p:cNvPr id="12" name="Flowchart: Process 11">
            <a:extLst>
              <a:ext uri="{FF2B5EF4-FFF2-40B4-BE49-F238E27FC236}">
                <a16:creationId xmlns:a16="http://schemas.microsoft.com/office/drawing/2014/main" id="{9F9E03C0-4F32-4CE8-A999-277609B95204}"/>
              </a:ext>
            </a:extLst>
          </p:cNvPr>
          <p:cNvSpPr/>
          <p:nvPr/>
        </p:nvSpPr>
        <p:spPr>
          <a:xfrm>
            <a:off x="27598" y="5177625"/>
            <a:ext cx="8440615" cy="1096566"/>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R="0" lvl="0" algn="just"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Zero Waste Events/Functions claim to be documented with pictures and other details to justify zero waste event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*Also applicable for functions held in premises owned by ULB’s</a:t>
            </a:r>
          </a:p>
        </p:txBody>
      </p:sp>
      <p:sp>
        <p:nvSpPr>
          <p:cNvPr id="4" name="Rounded Rectangle 3"/>
          <p:cNvSpPr/>
          <p:nvPr/>
        </p:nvSpPr>
        <p:spPr>
          <a:xfrm>
            <a:off x="11019715" y="7485"/>
            <a:ext cx="1168350" cy="966531"/>
          </a:xfrm>
          <a:prstGeom prst="roundRect">
            <a:avLst/>
          </a:prstGeom>
          <a:solidFill>
            <a:srgbClr val="FFC000"/>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black"/>
                </a:solidFill>
                <a:effectLst/>
                <a:uLnTx/>
                <a:uFillTx/>
                <a:latin typeface="Calibri" panose="020F0502020204030204"/>
                <a:ea typeface="Calibri"/>
                <a:cs typeface="Times New Roman"/>
              </a:rPr>
              <a:t>90</a:t>
            </a:r>
          </a:p>
        </p:txBody>
      </p:sp>
      <p:sp>
        <p:nvSpPr>
          <p:cNvPr id="5" name="Rectangle 2">
            <a:extLst>
              <a:ext uri="{FF2B5EF4-FFF2-40B4-BE49-F238E27FC236}">
                <a16:creationId xmlns:a16="http://schemas.microsoft.com/office/drawing/2014/main" id="{B1DF606D-7623-B04F-810A-9DE43D6DBD34}"/>
              </a:ext>
            </a:extLst>
          </p:cNvPr>
          <p:cNvSpPr>
            <a:spLocks noChangeArrowheads="1"/>
          </p:cNvSpPr>
          <p:nvPr/>
        </p:nvSpPr>
        <p:spPr bwMode="auto">
          <a:xfrm>
            <a:off x="0" y="-392226"/>
            <a:ext cx="184731" cy="78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8250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1507" name="Picture 3" descr="Saahas Zero Waste Field Team">
            <a:extLst>
              <a:ext uri="{FF2B5EF4-FFF2-40B4-BE49-F238E27FC236}">
                <a16:creationId xmlns:a16="http://schemas.microsoft.com/office/drawing/2014/main" id="{ECB56E7E-77C1-9B4E-B008-C6062E86B5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7701" y="4393468"/>
            <a:ext cx="3596968" cy="2293081"/>
          </a:xfrm>
          <a:prstGeom prst="rect">
            <a:avLst/>
          </a:prstGeom>
          <a:noFill/>
          <a:effectLst>
            <a:softEdge rad="121394"/>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86879A-6F4E-BA4A-A21B-0CD4478D8660}"/>
              </a:ext>
            </a:extLst>
          </p:cNvPr>
          <p:cNvPicPr>
            <a:picLocks noChangeAspect="1"/>
          </p:cNvPicPr>
          <p:nvPr/>
        </p:nvPicPr>
        <p:blipFill>
          <a:blip r:embed="rId4"/>
          <a:stretch>
            <a:fillRect/>
          </a:stretch>
        </p:blipFill>
        <p:spPr>
          <a:xfrm>
            <a:off x="8713076" y="1807364"/>
            <a:ext cx="3441700" cy="2434425"/>
          </a:xfrm>
          <a:prstGeom prst="rect">
            <a:avLst/>
          </a:prstGeom>
        </p:spPr>
      </p:pic>
      <p:pic>
        <p:nvPicPr>
          <p:cNvPr id="3" name="Picture 2">
            <a:extLst>
              <a:ext uri="{FF2B5EF4-FFF2-40B4-BE49-F238E27FC236}">
                <a16:creationId xmlns:a16="http://schemas.microsoft.com/office/drawing/2014/main" id="{CCAFD483-1562-8544-9C42-E8CD6BF4C7F5}"/>
              </a:ext>
            </a:extLst>
          </p:cNvPr>
          <p:cNvPicPr>
            <a:picLocks noChangeAspect="1"/>
          </p:cNvPicPr>
          <p:nvPr/>
        </p:nvPicPr>
        <p:blipFill>
          <a:blip r:embed="rId5"/>
          <a:stretch>
            <a:fillRect/>
          </a:stretch>
        </p:blipFill>
        <p:spPr>
          <a:xfrm>
            <a:off x="6003400" y="1840394"/>
            <a:ext cx="2583824" cy="2434425"/>
          </a:xfrm>
          <a:prstGeom prst="rect">
            <a:avLst/>
          </a:prstGeom>
        </p:spPr>
      </p:pic>
      <p:sp>
        <p:nvSpPr>
          <p:cNvPr id="14" name="Rounded Rectangle 3">
            <a:extLst>
              <a:ext uri="{FF2B5EF4-FFF2-40B4-BE49-F238E27FC236}">
                <a16:creationId xmlns:a16="http://schemas.microsoft.com/office/drawing/2014/main" id="{F8F6F47B-AB37-2D49-A9AD-29925CF66392}"/>
              </a:ext>
            </a:extLst>
          </p:cNvPr>
          <p:cNvSpPr/>
          <p:nvPr/>
        </p:nvSpPr>
        <p:spPr>
          <a:xfrm>
            <a:off x="27598" y="102"/>
            <a:ext cx="1063790" cy="1050905"/>
          </a:xfrm>
          <a:prstGeom prst="roundRect">
            <a:avLst/>
          </a:prstGeom>
          <a:solidFill>
            <a:srgbClr val="FFC000"/>
          </a:solidFill>
          <a:ln>
            <a:solidFill>
              <a:schemeClr val="bg2">
                <a:lumMod val="75000"/>
              </a:schemeClr>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Calibri"/>
                <a:cs typeface="Times New Roman"/>
              </a:rPr>
              <a:t>1.8</a:t>
            </a:r>
            <a:endParaRPr kumimoji="0" lang="en-SG" sz="9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7" name="TextBox 6">
            <a:extLst>
              <a:ext uri="{FF2B5EF4-FFF2-40B4-BE49-F238E27FC236}">
                <a16:creationId xmlns:a16="http://schemas.microsoft.com/office/drawing/2014/main" id="{74C42D34-FC04-53A6-052F-6057FDA6AEC2}"/>
              </a:ext>
            </a:extLst>
          </p:cNvPr>
          <p:cNvSpPr txBox="1"/>
          <p:nvPr/>
        </p:nvSpPr>
        <p:spPr>
          <a:xfrm>
            <a:off x="44710" y="6403276"/>
            <a:ext cx="8440615" cy="400110"/>
          </a:xfrm>
          <a:prstGeom prst="rect">
            <a:avLst/>
          </a:prstGeom>
          <a:solidFill>
            <a:schemeClr val="bg1">
              <a:lumMod val="95000"/>
            </a:schemeClr>
          </a:solid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Validation Methodology</a:t>
            </a:r>
            <a:r>
              <a:rPr lang="en-US" sz="2000" dirty="0">
                <a:solidFill>
                  <a:prstClr val="black"/>
                </a:solidFill>
                <a:latin typeface="Cambria" panose="02040503050406030204" pitchFamily="18" charset="0"/>
                <a:ea typeface="Cambria" panose="02040503050406030204" pitchFamily="18" charset="0"/>
                <a:cs typeface="Times New Roman"/>
              </a:rPr>
              <a: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Document validation by the Assessor</a:t>
            </a:r>
            <a:endParaRPr lang="en-US" sz="2000" dirty="0"/>
          </a:p>
        </p:txBody>
      </p:sp>
    </p:spTree>
    <p:extLst>
      <p:ext uri="{BB962C8B-B14F-4D97-AF65-F5344CB8AC3E}">
        <p14:creationId xmlns:p14="http://schemas.microsoft.com/office/powerpoint/2010/main" val="1724694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670" y="32458"/>
            <a:ext cx="727208" cy="844083"/>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1.9</a:t>
            </a:r>
          </a:p>
        </p:txBody>
      </p:sp>
      <p:sp>
        <p:nvSpPr>
          <p:cNvPr id="5" name="Rounded Rectangle 3">
            <a:extLst>
              <a:ext uri="{FF2B5EF4-FFF2-40B4-BE49-F238E27FC236}">
                <a16:creationId xmlns:a16="http://schemas.microsoft.com/office/drawing/2014/main" id="{7FB66600-1A0E-9A48-924B-48973B7C9B29}"/>
              </a:ext>
            </a:extLst>
          </p:cNvPr>
          <p:cNvSpPr/>
          <p:nvPr/>
        </p:nvSpPr>
        <p:spPr>
          <a:xfrm>
            <a:off x="795129" y="32459"/>
            <a:ext cx="9501809" cy="850266"/>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lang="en-SG" sz="2400" b="1" dirty="0">
                <a:solidFill>
                  <a:prstClr val="white"/>
                </a:solidFill>
                <a:latin typeface="Cambria" panose="02040503050406030204" pitchFamily="18" charset="0"/>
                <a:ea typeface="Cambria" panose="02040503050406030204" pitchFamily="18" charset="0"/>
                <a:cs typeface="Times New Roman"/>
              </a:rPr>
              <a:t>Promoting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 youth participation – Swachh Tulip </a:t>
            </a:r>
          </a:p>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(for ULBs with &gt;1Lakh population*)</a:t>
            </a:r>
          </a:p>
        </p:txBody>
      </p:sp>
      <p:sp>
        <p:nvSpPr>
          <p:cNvPr id="10" name="Rounded Rectangle 3">
            <a:extLst>
              <a:ext uri="{FF2B5EF4-FFF2-40B4-BE49-F238E27FC236}">
                <a16:creationId xmlns:a16="http://schemas.microsoft.com/office/drawing/2014/main" id="{19D06E37-AAA2-4543-E5A2-4D66658200E2}"/>
              </a:ext>
            </a:extLst>
          </p:cNvPr>
          <p:cNvSpPr/>
          <p:nvPr/>
        </p:nvSpPr>
        <p:spPr>
          <a:xfrm>
            <a:off x="10310190" y="26275"/>
            <a:ext cx="1820991" cy="850266"/>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Maximum score: </a:t>
            </a:r>
            <a:r>
              <a:rPr lang="en-SG" sz="2400" b="1" dirty="0">
                <a:solidFill>
                  <a:prstClr val="white"/>
                </a:solidFill>
                <a:latin typeface="Cambria" panose="02040503050406030204" pitchFamily="18" charset="0"/>
                <a:ea typeface="Cambria" panose="02040503050406030204" pitchFamily="18" charset="0"/>
                <a:cs typeface="Times New Roman"/>
              </a:rPr>
              <a:t>75</a:t>
            </a:r>
            <a:endPar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endParaRPr>
          </a:p>
        </p:txBody>
      </p:sp>
      <p:sp>
        <p:nvSpPr>
          <p:cNvPr id="11" name="Rounded Rectangle 3">
            <a:extLst>
              <a:ext uri="{FF2B5EF4-FFF2-40B4-BE49-F238E27FC236}">
                <a16:creationId xmlns:a16="http://schemas.microsoft.com/office/drawing/2014/main" id="{30DB3E73-497E-3F96-6BAC-35FEAEB43363}"/>
              </a:ext>
            </a:extLst>
          </p:cNvPr>
          <p:cNvSpPr/>
          <p:nvPr/>
        </p:nvSpPr>
        <p:spPr>
          <a:xfrm>
            <a:off x="54670" y="916250"/>
            <a:ext cx="12057817" cy="611398"/>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The Urban Learning Internship Programme</a:t>
            </a:r>
          </a:p>
        </p:txBody>
      </p:sp>
      <p:graphicFrame>
        <p:nvGraphicFramePr>
          <p:cNvPr id="14" name="Table 13">
            <a:extLst>
              <a:ext uri="{FF2B5EF4-FFF2-40B4-BE49-F238E27FC236}">
                <a16:creationId xmlns:a16="http://schemas.microsoft.com/office/drawing/2014/main" id="{16ECB1FE-4433-3E6A-FE5E-1E58D26E866D}"/>
              </a:ext>
            </a:extLst>
          </p:cNvPr>
          <p:cNvGraphicFramePr>
            <a:graphicFrameLocks noGrp="1"/>
          </p:cNvGraphicFramePr>
          <p:nvPr>
            <p:extLst>
              <p:ext uri="{D42A27DB-BD31-4B8C-83A1-F6EECF244321}">
                <p14:modId xmlns:p14="http://schemas.microsoft.com/office/powerpoint/2010/main" val="1668086912"/>
              </p:ext>
            </p:extLst>
          </p:nvPr>
        </p:nvGraphicFramePr>
        <p:xfrm>
          <a:off x="54670" y="4383626"/>
          <a:ext cx="12057817" cy="2215958"/>
        </p:xfrm>
        <a:graphic>
          <a:graphicData uri="http://schemas.openxmlformats.org/drawingml/2006/table">
            <a:tbl>
              <a:tblPr firstRow="1" bandRow="1">
                <a:tableStyleId>{5C22544A-7EE6-4342-B048-85BDC9FD1C3A}</a:tableStyleId>
              </a:tblPr>
              <a:tblGrid>
                <a:gridCol w="873798">
                  <a:extLst>
                    <a:ext uri="{9D8B030D-6E8A-4147-A177-3AD203B41FA5}">
                      <a16:colId xmlns:a16="http://schemas.microsoft.com/office/drawing/2014/main" val="1883586381"/>
                    </a:ext>
                  </a:extLst>
                </a:gridCol>
                <a:gridCol w="5432575">
                  <a:extLst>
                    <a:ext uri="{9D8B030D-6E8A-4147-A177-3AD203B41FA5}">
                      <a16:colId xmlns:a16="http://schemas.microsoft.com/office/drawing/2014/main" val="20000"/>
                    </a:ext>
                  </a:extLst>
                </a:gridCol>
                <a:gridCol w="5751444">
                  <a:extLst>
                    <a:ext uri="{9D8B030D-6E8A-4147-A177-3AD203B41FA5}">
                      <a16:colId xmlns:a16="http://schemas.microsoft.com/office/drawing/2014/main" val="20001"/>
                    </a:ext>
                  </a:extLst>
                </a:gridCol>
              </a:tblGrid>
              <a:tr h="548156">
                <a:tc>
                  <a:txBody>
                    <a:bodyPr/>
                    <a:lstStyle/>
                    <a:p>
                      <a:pPr algn="ctr"/>
                      <a:r>
                        <a:rPr lang="en-US" sz="2000" dirty="0">
                          <a:solidFill>
                            <a:schemeClr val="bg1"/>
                          </a:solidFill>
                          <a:latin typeface="Cambria" panose="02040503050406030204" pitchFamily="18" charset="0"/>
                          <a:ea typeface="Cambria" panose="02040503050406030204" pitchFamily="18" charset="0"/>
                        </a:rPr>
                        <a:t>S. No.</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000" dirty="0">
                          <a:solidFill>
                            <a:schemeClr val="bg1"/>
                          </a:solidFill>
                          <a:latin typeface="Cambria" panose="02040503050406030204" pitchFamily="18" charset="0"/>
                          <a:ea typeface="Cambria" panose="02040503050406030204" pitchFamily="18" charset="0"/>
                        </a:rPr>
                        <a:t>Population category of ULB</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bg1"/>
                          </a:solidFill>
                          <a:latin typeface="Cambria" panose="02040503050406030204" pitchFamily="18" charset="0"/>
                          <a:ea typeface="Cambria" panose="02040503050406030204" pitchFamily="18" charset="0"/>
                        </a:rPr>
                        <a:t>Criteria</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4174">
                <a:tc>
                  <a:txBody>
                    <a:bodyPr/>
                    <a:lstStyle/>
                    <a:p>
                      <a:pPr algn="ctr"/>
                      <a:r>
                        <a:rPr lang="en-US" sz="2000" baseline="0" dirty="0">
                          <a:latin typeface="Cambria" panose="02040503050406030204" pitchFamily="18" charset="0"/>
                          <a:ea typeface="Cambria" panose="02040503050406030204" pitchFamily="18" charset="0"/>
                        </a:rPr>
                        <a:t>1</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1 lakh- 3 lakh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At least 3 interns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34174">
                <a:tc>
                  <a:txBody>
                    <a:bodyPr/>
                    <a:lstStyle/>
                    <a:p>
                      <a:pPr algn="ctr"/>
                      <a:r>
                        <a:rPr lang="en-US" sz="2000" baseline="0" dirty="0">
                          <a:latin typeface="Cambria" panose="02040503050406030204" pitchFamily="18" charset="0"/>
                          <a:ea typeface="Cambria" panose="02040503050406030204" pitchFamily="18" charset="0"/>
                        </a:rPr>
                        <a:t>2</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3 lakh-10 lakh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At least 5 interns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99454">
                <a:tc>
                  <a:txBody>
                    <a:bodyPr/>
                    <a:lstStyle/>
                    <a:p>
                      <a:pPr algn="ctr"/>
                      <a:r>
                        <a:rPr lang="en-US" sz="2000" baseline="0" dirty="0">
                          <a:latin typeface="Cambria" panose="02040503050406030204" pitchFamily="18" charset="0"/>
                          <a:ea typeface="Cambria" panose="02040503050406030204" pitchFamily="18" charset="0"/>
                        </a:rPr>
                        <a:t>3</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&gt;10 lakh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At least 7 interns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9288467"/>
                  </a:ext>
                </a:extLst>
              </a:tr>
            </a:tbl>
          </a:graphicData>
        </a:graphic>
      </p:graphicFrame>
      <p:sp>
        <p:nvSpPr>
          <p:cNvPr id="3" name="TextBox 2">
            <a:extLst>
              <a:ext uri="{FF2B5EF4-FFF2-40B4-BE49-F238E27FC236}">
                <a16:creationId xmlns:a16="http://schemas.microsoft.com/office/drawing/2014/main" id="{05729A3A-0DD6-1B8F-51B6-F487E672DE00}"/>
              </a:ext>
            </a:extLst>
          </p:cNvPr>
          <p:cNvSpPr txBox="1"/>
          <p:nvPr/>
        </p:nvSpPr>
        <p:spPr>
          <a:xfrm>
            <a:off x="29536" y="1561173"/>
            <a:ext cx="12132928" cy="1466554"/>
          </a:xfrm>
          <a:prstGeom prst="rect">
            <a:avLst/>
          </a:prstGeom>
          <a:solidFill>
            <a:schemeClr val="bg2">
              <a:lumMod val="90000"/>
            </a:schemeClr>
          </a:solidFill>
        </p:spPr>
        <p:txBody>
          <a:bodyPr wrap="square" lIns="88699" tIns="44349" rIns="88699" bIns="44349" rtlCol="0" anchor="ctr">
            <a:no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The youth (graduates and above by qualification) can be engaged as interns by the ULBs and the State departments for supporting implementation of campaigns, citizen centric behavior change and IEC initiatives, monitoring of sanitation and waste management facilities, grievance redressal, adoption of IT solutions or other fields as defined by the ULB, falling under the mandate of the Mission.</a:t>
            </a:r>
            <a:endParaRPr kumimoji="0" lang="en-SG"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2E5B1BF9-2BC4-6E8F-4661-D71F6C364570}"/>
              </a:ext>
            </a:extLst>
          </p:cNvPr>
          <p:cNvSpPr txBox="1"/>
          <p:nvPr/>
        </p:nvSpPr>
        <p:spPr>
          <a:xfrm>
            <a:off x="55326" y="3092207"/>
            <a:ext cx="12132928" cy="1082759"/>
          </a:xfrm>
          <a:prstGeom prst="rect">
            <a:avLst/>
          </a:prstGeom>
          <a:solidFill>
            <a:schemeClr val="bg2">
              <a:lumMod val="90000"/>
            </a:schemeClr>
          </a:solidFill>
        </p:spPr>
        <p:txBody>
          <a:bodyPr wrap="square" lIns="88699" tIns="44349" rIns="88699" bIns="44349" rtlCol="0" anchor="ctr">
            <a:no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For ULBs with </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&lt;1 Lakh population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rPr>
              <a:t>wh</a:t>
            </a:r>
            <a:r>
              <a:rPr lang="en-US" sz="2000" kern="0" dirty="0">
                <a:solidFill>
                  <a:prstClr val="black"/>
                </a:solidFill>
                <a:latin typeface="Cambria" panose="02040503050406030204" pitchFamily="18" charset="0"/>
                <a:ea typeface="Cambria" panose="02040503050406030204" pitchFamily="18" charset="0"/>
                <a:cs typeface="Arial"/>
              </a:rPr>
              <a:t>o have inducted at least 1 Tulip intern will get full marks in this indicator, for those ULBs(&lt;1Lakh) who have not inducted Tulip interns, the assessment will be done as per indicator </a:t>
            </a:r>
            <a:r>
              <a:rPr lang="en-US" sz="2000" b="1" kern="0" dirty="0">
                <a:solidFill>
                  <a:prstClr val="black"/>
                </a:solidFill>
                <a:latin typeface="Cambria" panose="02040503050406030204" pitchFamily="18" charset="0"/>
                <a:ea typeface="Cambria" panose="02040503050406030204" pitchFamily="18" charset="0"/>
                <a:cs typeface="Arial"/>
              </a:rPr>
              <a:t>1.10B</a:t>
            </a:r>
            <a:endParaRPr kumimoji="0" lang="en-SG"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5653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1243B7BA-3328-1047-99AE-2B8D56055231}"/>
              </a:ext>
            </a:extLst>
          </p:cNvPr>
          <p:cNvSpPr/>
          <p:nvPr/>
        </p:nvSpPr>
        <p:spPr>
          <a:xfrm>
            <a:off x="185003" y="901149"/>
            <a:ext cx="11853017" cy="5864134"/>
          </a:xfrm>
          <a:prstGeom prst="roundRect">
            <a:avLst>
              <a:gd name="adj" fmla="val 4142"/>
            </a:avLst>
          </a:prstGeom>
          <a:solidFill>
            <a:schemeClr val="bg1">
              <a:lumMod val="95000"/>
            </a:schemeClr>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just" defTabSz="914400" rtl="0" eaLnBrk="1" fontAlgn="auto" latinLnBrk="0" hangingPunct="1">
              <a:spcBef>
                <a:spcPts val="0"/>
              </a:spcBef>
              <a:spcAft>
                <a:spcPts val="600"/>
              </a:spcAft>
              <a:buClrTx/>
              <a:buSzTx/>
              <a:buFont typeface="+mj-lt"/>
              <a:buAutoNum type="arabicPeriod"/>
              <a:tabLst/>
              <a:defRPr/>
            </a:pPr>
            <a:r>
              <a:rPr lang="en-US" sz="2400" dirty="0">
                <a:solidFill>
                  <a:prstClr val="black"/>
                </a:solidFill>
                <a:latin typeface="Cambria" panose="02040503050406030204" pitchFamily="18" charset="0"/>
                <a:ea typeface="Cambria" panose="02040503050406030204" pitchFamily="18" charset="0"/>
              </a:rPr>
              <a:t>I</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ndicator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1.1 on ‘segregated waste collection’ of 600 marks has been divided into 2 separate indicators - one on ‘door-to-door </a:t>
            </a:r>
            <a:r>
              <a:rPr lang="en-US" sz="2400" dirty="0">
                <a:solidFill>
                  <a:prstClr val="black"/>
                </a:solidFill>
                <a:latin typeface="Cambria" panose="02040503050406030204" pitchFamily="18" charset="0"/>
                <a:ea typeface="Cambria" panose="02040503050406030204" pitchFamily="18" charset="0"/>
              </a:rPr>
              <a:t>waste collection’ and the other on ‘source segregation’ of waste, with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300 marks allocated to each.</a:t>
            </a:r>
          </a:p>
          <a:p>
            <a:pPr marL="457200" marR="0" lvl="0" indent="-457200" algn="just" defTabSz="914400" rtl="0" eaLnBrk="1" fontAlgn="auto" latinLnBrk="0" hangingPunct="1">
              <a:spcBef>
                <a:spcPts val="0"/>
              </a:spcBef>
              <a:spcAft>
                <a:spcPts val="600"/>
              </a:spcAft>
              <a:buClrTx/>
              <a:buSzTx/>
              <a:buFont typeface="+mj-lt"/>
              <a:buAutoNum type="arabicPeriod"/>
              <a:tabLst/>
              <a:defRPr/>
            </a:pPr>
            <a:r>
              <a:rPr lang="en-US" sz="2400" dirty="0">
                <a:solidFill>
                  <a:prstClr val="black"/>
                </a:solidFill>
                <a:latin typeface="Cambria" panose="02040503050406030204" pitchFamily="18" charset="0"/>
                <a:ea typeface="Cambria" panose="02040503050406030204" pitchFamily="18" charset="0"/>
              </a:rPr>
              <a:t>Indicator 1.5 on ‘ban on SUP’ has been modified. The sub-indicators on ‘comprehensive action plan preparation’ and ‘1 tender approved’ have been removed and the marks reallocated within other indicators.</a:t>
            </a:r>
          </a:p>
          <a:p>
            <a:pPr marL="457200" indent="-457200" algn="just">
              <a:spcAft>
                <a:spcPts val="600"/>
              </a:spcAft>
              <a:buFont typeface="+mj-lt"/>
              <a:buAutoNum type="arabicPeriod"/>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following indicators have been removed:</a:t>
            </a:r>
          </a:p>
          <a:p>
            <a:pPr marL="971550" lvl="1" indent="-514350" algn="just">
              <a:spcAft>
                <a:spcPts val="600"/>
              </a:spcAft>
              <a:buFont typeface="+mj-lt"/>
              <a:buAutoNum type="romanLcPeriod"/>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Indicator no. 1.6(a) &amp; 1.6(b)- 100% Staff Completed minimum 4 Courses through e-Learning platform of Swachh Bharat Mission (U) &amp; S</a:t>
            </a:r>
            <a:r>
              <a:rPr lang="en-US" sz="2400" dirty="0">
                <a:solidFill>
                  <a:prstClr val="black"/>
                </a:solidFill>
                <a:latin typeface="Cambria" panose="02040503050406030204" pitchFamily="18" charset="0"/>
                <a:ea typeface="Cambria" panose="02040503050406030204" pitchFamily="18" charset="0"/>
              </a:rPr>
              <a:t>kill Development Training</a:t>
            </a:r>
          </a:p>
          <a:p>
            <a:pPr marL="971550" lvl="1" indent="-514350" algn="just">
              <a:spcAft>
                <a:spcPts val="600"/>
              </a:spcAft>
              <a:buFont typeface="+mj-lt"/>
              <a:buAutoNum type="romanLcPeriod"/>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Indicator no. 1.7(a) - </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Arial"/>
              </a:rPr>
              <a:t>Reusable cutlery used, and 200 ml water bottled stopped in all functions where catering services are provided by them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2400" dirty="0">
              <a:solidFill>
                <a:prstClr val="black"/>
              </a:solidFill>
              <a:latin typeface="Cambria" panose="02040503050406030204" pitchFamily="18" charset="0"/>
              <a:ea typeface="Cambria" panose="02040503050406030204" pitchFamily="18" charset="0"/>
            </a:endParaRPr>
          </a:p>
          <a:p>
            <a:pPr lvl="1" indent="-457200" algn="just">
              <a:spcAft>
                <a:spcPts val="600"/>
              </a:spcAft>
              <a:buFont typeface="+mj-lt"/>
              <a:buAutoNum type="arabicPeriod" startAt="4"/>
              <a:defRPr/>
            </a:pPr>
            <a:r>
              <a:rPr lang="en-US" sz="2400" dirty="0">
                <a:solidFill>
                  <a:prstClr val="black"/>
                </a:solidFill>
                <a:latin typeface="Cambria" panose="02040503050406030204" pitchFamily="18" charset="0"/>
                <a:ea typeface="Cambria" panose="02040503050406030204" pitchFamily="18" charset="0"/>
              </a:rPr>
              <a:t>Indicator 1.7 (b) on ‘promoting establishment of sustainable enterprises driven by 3R principles’ has been modified into ‘promotion of Reduce Reuse and Recycle’ and placed at indicator 1.6.</a:t>
            </a:r>
          </a:p>
        </p:txBody>
      </p:sp>
      <p:sp>
        <p:nvSpPr>
          <p:cNvPr id="14" name="TextBox 13">
            <a:extLst>
              <a:ext uri="{FF2B5EF4-FFF2-40B4-BE49-F238E27FC236}">
                <a16:creationId xmlns:a16="http://schemas.microsoft.com/office/drawing/2014/main" id="{565CB4C9-7C0F-5B4A-980E-B22AC7116A6D}"/>
              </a:ext>
            </a:extLst>
          </p:cNvPr>
          <p:cNvSpPr txBox="1"/>
          <p:nvPr/>
        </p:nvSpPr>
        <p:spPr>
          <a:xfrm>
            <a:off x="1054807" y="87425"/>
            <a:ext cx="9499600" cy="715215"/>
          </a:xfrm>
          <a:prstGeom prst="rect">
            <a:avLst/>
          </a:prstGeom>
          <a:noFill/>
          <a:ln w="6350" cap="flat" cmpd="sng" algn="ctr">
            <a:noFill/>
            <a:prstDash val="solid"/>
            <a:miter lim="800000"/>
          </a:ln>
          <a:effectLst/>
        </p:spPr>
        <p:txBody>
          <a:bodyPr vert="horz" lIns="91440" tIns="45720" rIns="91440" bIns="45720" rtlCol="0" anchor="ctr">
            <a:normAutofit fontScale="90000"/>
          </a:bodyPr>
          <a:lstStyle>
            <a:lvl1pPr algn="ctr">
              <a:lnSpc>
                <a:spcPct val="100000"/>
              </a:lnSpc>
              <a:spcBef>
                <a:spcPts val="0"/>
              </a:spcBef>
              <a:buNone/>
              <a:defRPr sz="4000" b="1" kern="0">
                <a:solidFill>
                  <a:srgbClr val="0070C0"/>
                </a:solidFill>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Summary of all amendments made in SS 2023 Toolkit (till date)</a:t>
            </a:r>
          </a:p>
        </p:txBody>
      </p:sp>
      <p:pic>
        <p:nvPicPr>
          <p:cNvPr id="16" name="Picture 15">
            <a:extLst>
              <a:ext uri="{FF2B5EF4-FFF2-40B4-BE49-F238E27FC236}">
                <a16:creationId xmlns:a16="http://schemas.microsoft.com/office/drawing/2014/main" id="{23A693C1-2FFC-8544-A59F-BD7E7FC2246F}"/>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92" t="27577" r="18973" b="30517"/>
          <a:stretch/>
        </p:blipFill>
        <p:spPr bwMode="auto">
          <a:xfrm>
            <a:off x="11422184" y="0"/>
            <a:ext cx="769815" cy="506785"/>
          </a:xfrm>
          <a:prstGeom prst="rect">
            <a:avLst/>
          </a:prstGeom>
          <a:ln>
            <a:noFill/>
          </a:ln>
          <a:effectLst>
            <a:glow rad="101600">
              <a:schemeClr val="bg1">
                <a:alpha val="60000"/>
              </a:schemeClr>
            </a:glo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E3420981-4988-DE49-B977-135BD75DD89E}"/>
              </a:ext>
            </a:extLst>
          </p:cNvPr>
          <p:cNvPicPr/>
          <p:nvPr/>
        </p:nvPicPr>
        <p:blipFill rotWithShape="1">
          <a:blip r:embed="rId3">
            <a:extLst>
              <a:ext uri="{28A0092B-C50C-407E-A947-70E740481C1C}">
                <a14:useLocalDpi xmlns:a14="http://schemas.microsoft.com/office/drawing/2010/main" val="0"/>
              </a:ext>
            </a:extLst>
          </a:blip>
          <a:srcRect l="38809" r="38232"/>
          <a:stretch/>
        </p:blipFill>
        <p:spPr bwMode="auto">
          <a:xfrm>
            <a:off x="10580911" y="7913"/>
            <a:ext cx="735896" cy="502734"/>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9FCC4EA0-12D1-F04A-9A7E-8EAB3A894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03" y="92718"/>
            <a:ext cx="735897" cy="461162"/>
          </a:xfrm>
          <a:prstGeom prst="rect">
            <a:avLst/>
          </a:prstGeom>
        </p:spPr>
      </p:pic>
    </p:spTree>
    <p:extLst>
      <p:ext uri="{BB962C8B-B14F-4D97-AF65-F5344CB8AC3E}">
        <p14:creationId xmlns:p14="http://schemas.microsoft.com/office/powerpoint/2010/main" val="3813091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Key definitions/notes</a:t>
            </a:r>
            <a:endPar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The Swachh TULIP initiative was launched by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MoHUA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in September 2022 as a key initiative for encouraging youth participation and human resource augmentation at the ULB level for programmatic interventions planned under SBM-U 2.0.</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The details on the program along with the key modalities for engaging students can be referred to using the Swachh TULIP guidelines.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An internship will be considered valid and eligible for SS2023 assessment only if each intern is engaged for a period of minimum of 2 weeks (e.g.- for a campaign or IEC initiative). The interns can also be engaged for longer durations depending on the ULB’s requirements.</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1.9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indent="-285750" algn="just">
              <a:spcAft>
                <a:spcPts val="1200"/>
              </a:spcAft>
              <a:buFont typeface="Wingdings" panose="05000000000000000000" pitchFamily="2" charset="2"/>
              <a:buChar char="§"/>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Internship offer letter issued by the ULB and accepted by students on the AICTE internship portal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before 15</a:t>
            </a:r>
            <a:r>
              <a:rPr kumimoji="0" lang="en-US" sz="2000" b="1"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July 2023. </a:t>
            </a:r>
          </a:p>
        </p:txBody>
      </p:sp>
    </p:spTree>
    <p:extLst>
      <p:ext uri="{BB962C8B-B14F-4D97-AF65-F5344CB8AC3E}">
        <p14:creationId xmlns:p14="http://schemas.microsoft.com/office/powerpoint/2010/main" val="3235445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670" y="32458"/>
            <a:ext cx="819974" cy="923501"/>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1.10A</a:t>
            </a:r>
          </a:p>
        </p:txBody>
      </p:sp>
      <p:sp>
        <p:nvSpPr>
          <p:cNvPr id="5" name="Rounded Rectangle 3">
            <a:extLst>
              <a:ext uri="{FF2B5EF4-FFF2-40B4-BE49-F238E27FC236}">
                <a16:creationId xmlns:a16="http://schemas.microsoft.com/office/drawing/2014/main" id="{7FB66600-1A0E-9A48-924B-48973B7C9B29}"/>
              </a:ext>
            </a:extLst>
          </p:cNvPr>
          <p:cNvSpPr/>
          <p:nvPr/>
        </p:nvSpPr>
        <p:spPr>
          <a:xfrm>
            <a:off x="887897" y="32459"/>
            <a:ext cx="9409041" cy="859132"/>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Benefits to workers</a:t>
            </a:r>
          </a:p>
          <a:p>
            <a:pPr algn="ctr">
              <a:lnSpc>
                <a:spcPct val="107000"/>
              </a:lnSpc>
              <a:spcAft>
                <a:spcPts val="776"/>
              </a:spcAf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(only for ULBs with &gt;1Lakh population)</a:t>
            </a:r>
          </a:p>
        </p:txBody>
      </p:sp>
      <p:sp>
        <p:nvSpPr>
          <p:cNvPr id="10" name="Rounded Rectangle 3">
            <a:extLst>
              <a:ext uri="{FF2B5EF4-FFF2-40B4-BE49-F238E27FC236}">
                <a16:creationId xmlns:a16="http://schemas.microsoft.com/office/drawing/2014/main" id="{19D06E37-AAA2-4543-E5A2-4D66658200E2}"/>
              </a:ext>
            </a:extLst>
          </p:cNvPr>
          <p:cNvSpPr/>
          <p:nvPr/>
        </p:nvSpPr>
        <p:spPr>
          <a:xfrm>
            <a:off x="10310190" y="26274"/>
            <a:ext cx="1820991" cy="923501"/>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Maximum score: </a:t>
            </a:r>
            <a:r>
              <a:rPr lang="en-SG" sz="2400" b="1" dirty="0">
                <a:solidFill>
                  <a:prstClr val="white"/>
                </a:solidFill>
                <a:latin typeface="Cambria" panose="02040503050406030204" pitchFamily="18" charset="0"/>
                <a:ea typeface="Cambria" panose="02040503050406030204" pitchFamily="18" charset="0"/>
                <a:cs typeface="Times New Roman"/>
              </a:rPr>
              <a:t>130</a:t>
            </a:r>
            <a:endPar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endParaRPr>
          </a:p>
        </p:txBody>
      </p:sp>
      <p:sp>
        <p:nvSpPr>
          <p:cNvPr id="11" name="Rounded Rectangle 3">
            <a:extLst>
              <a:ext uri="{FF2B5EF4-FFF2-40B4-BE49-F238E27FC236}">
                <a16:creationId xmlns:a16="http://schemas.microsoft.com/office/drawing/2014/main" id="{30DB3E73-497E-3F96-6BAC-35FEAEB43363}"/>
              </a:ext>
            </a:extLst>
          </p:cNvPr>
          <p:cNvSpPr/>
          <p:nvPr/>
        </p:nvSpPr>
        <p:spPr>
          <a:xfrm>
            <a:off x="901150" y="925850"/>
            <a:ext cx="9409040" cy="444621"/>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Benefits extended to sanitary workers and informal waste pickers.</a:t>
            </a:r>
          </a:p>
        </p:txBody>
      </p:sp>
      <p:graphicFrame>
        <p:nvGraphicFramePr>
          <p:cNvPr id="14" name="Table 13">
            <a:extLst>
              <a:ext uri="{FF2B5EF4-FFF2-40B4-BE49-F238E27FC236}">
                <a16:creationId xmlns:a16="http://schemas.microsoft.com/office/drawing/2014/main" id="{16ECB1FE-4433-3E6A-FE5E-1E58D26E866D}"/>
              </a:ext>
            </a:extLst>
          </p:cNvPr>
          <p:cNvGraphicFramePr>
            <a:graphicFrameLocks noGrp="1"/>
          </p:cNvGraphicFramePr>
          <p:nvPr>
            <p:extLst>
              <p:ext uri="{D42A27DB-BD31-4B8C-83A1-F6EECF244321}">
                <p14:modId xmlns:p14="http://schemas.microsoft.com/office/powerpoint/2010/main" val="3114322359"/>
              </p:ext>
            </p:extLst>
          </p:nvPr>
        </p:nvGraphicFramePr>
        <p:xfrm>
          <a:off x="54670" y="1404730"/>
          <a:ext cx="12057817" cy="4266902"/>
        </p:xfrm>
        <a:graphic>
          <a:graphicData uri="http://schemas.openxmlformats.org/drawingml/2006/table">
            <a:tbl>
              <a:tblPr firstRow="1" bandRow="1">
                <a:tableStyleId>{5C22544A-7EE6-4342-B048-85BDC9FD1C3A}</a:tableStyleId>
              </a:tblPr>
              <a:tblGrid>
                <a:gridCol w="819973">
                  <a:extLst>
                    <a:ext uri="{9D8B030D-6E8A-4147-A177-3AD203B41FA5}">
                      <a16:colId xmlns:a16="http://schemas.microsoft.com/office/drawing/2014/main" val="1883586381"/>
                    </a:ext>
                  </a:extLst>
                </a:gridCol>
                <a:gridCol w="8130100">
                  <a:extLst>
                    <a:ext uri="{9D8B030D-6E8A-4147-A177-3AD203B41FA5}">
                      <a16:colId xmlns:a16="http://schemas.microsoft.com/office/drawing/2014/main" val="20000"/>
                    </a:ext>
                  </a:extLst>
                </a:gridCol>
                <a:gridCol w="1292196">
                  <a:extLst>
                    <a:ext uri="{9D8B030D-6E8A-4147-A177-3AD203B41FA5}">
                      <a16:colId xmlns:a16="http://schemas.microsoft.com/office/drawing/2014/main" val="20001"/>
                    </a:ext>
                  </a:extLst>
                </a:gridCol>
                <a:gridCol w="1815548">
                  <a:extLst>
                    <a:ext uri="{9D8B030D-6E8A-4147-A177-3AD203B41FA5}">
                      <a16:colId xmlns:a16="http://schemas.microsoft.com/office/drawing/2014/main" val="2993323300"/>
                    </a:ext>
                  </a:extLst>
                </a:gridCol>
              </a:tblGrid>
              <a:tr h="578815">
                <a:tc>
                  <a:txBody>
                    <a:bodyPr/>
                    <a:lstStyle/>
                    <a:p>
                      <a:pPr algn="ctr"/>
                      <a:r>
                        <a:rPr lang="en-US" sz="2000" dirty="0">
                          <a:solidFill>
                            <a:schemeClr val="bg1"/>
                          </a:solidFill>
                          <a:latin typeface="Cambria" panose="02040503050406030204" pitchFamily="18" charset="0"/>
                          <a:ea typeface="Cambria" panose="02040503050406030204" pitchFamily="18" charset="0"/>
                        </a:rPr>
                        <a:t>S. No.</a:t>
                      </a:r>
                    </a:p>
                  </a:txBody>
                  <a:tcPr marL="85914" marR="85914" marT="42957" marB="42957"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bg1"/>
                          </a:solidFill>
                          <a:latin typeface="Cambria" panose="02040503050406030204" pitchFamily="18" charset="0"/>
                          <a:ea typeface="Cambria" panose="02040503050406030204" pitchFamily="18" charset="0"/>
                        </a:rPr>
                        <a:t>Scheme of marking </a:t>
                      </a:r>
                    </a:p>
                  </a:txBody>
                  <a:tcPr marL="85914" marR="85914" marT="42957" marB="42957"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bg1"/>
                          </a:solidFill>
                          <a:latin typeface="Cambria" panose="02040503050406030204" pitchFamily="18" charset="0"/>
                          <a:ea typeface="Cambria" panose="02040503050406030204" pitchFamily="18" charset="0"/>
                        </a:rPr>
                        <a:t>Sanitary workers</a:t>
                      </a:r>
                    </a:p>
                  </a:txBody>
                  <a:tcPr marL="85914" marR="85914" marT="42957" marB="42957" anchor="ctr"/>
                </a:tc>
                <a:tc>
                  <a:txBody>
                    <a:bodyPr/>
                    <a:lstStyle/>
                    <a:p>
                      <a:pPr algn="ctr"/>
                      <a:r>
                        <a:rPr lang="en-US" sz="2000" dirty="0">
                          <a:solidFill>
                            <a:schemeClr val="bg1"/>
                          </a:solidFill>
                          <a:latin typeface="Cambria" panose="02040503050406030204" pitchFamily="18" charset="0"/>
                          <a:ea typeface="Cambria" panose="02040503050406030204" pitchFamily="18" charset="0"/>
                        </a:rPr>
                        <a:t>Informal waste pickers</a:t>
                      </a:r>
                    </a:p>
                  </a:txBody>
                  <a:tcPr marL="85914" marR="85914" marT="42957" marB="42957" anchor="ctr"/>
                </a:tc>
                <a:extLst>
                  <a:ext uri="{0D108BD9-81ED-4DB2-BD59-A6C34878D82A}">
                    <a16:rowId xmlns:a16="http://schemas.microsoft.com/office/drawing/2014/main" val="10000"/>
                  </a:ext>
                </a:extLst>
              </a:tr>
              <a:tr h="305331">
                <a:tc>
                  <a:txBody>
                    <a:bodyPr/>
                    <a:lstStyle/>
                    <a:p>
                      <a:pPr algn="ctr"/>
                      <a:r>
                        <a:rPr lang="en-US" sz="2000" dirty="0">
                          <a:latin typeface="Cambria" panose="02040503050406030204" pitchFamily="18" charset="0"/>
                          <a:ea typeface="Cambria" panose="02040503050406030204" pitchFamily="18" charset="0"/>
                        </a:rPr>
                        <a:t>1</a:t>
                      </a:r>
                    </a:p>
                  </a:txBody>
                  <a:tcPr marL="85914" marR="85914" marT="42957" marB="42957" anchor="ctr"/>
                </a:tc>
                <a:tc>
                  <a:txBody>
                    <a:bodyPr/>
                    <a:lstStyle/>
                    <a:p>
                      <a:r>
                        <a:rPr lang="en-US" sz="2000" dirty="0">
                          <a:solidFill>
                            <a:schemeClr val="tx1"/>
                          </a:solidFill>
                          <a:latin typeface="Cambria" panose="02040503050406030204" pitchFamily="18" charset="0"/>
                          <a:ea typeface="Cambria" panose="02040503050406030204" pitchFamily="18" charset="0"/>
                        </a:rPr>
                        <a:t>PPE kits given; old non-usable kit replaced</a:t>
                      </a:r>
                    </a:p>
                  </a:txBody>
                  <a:tcPr marL="85914" marR="85914" marT="42957" marB="42957"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latin typeface="Cambria" panose="02040503050406030204" pitchFamily="18" charset="0"/>
                          <a:ea typeface="Cambria" panose="02040503050406030204" pitchFamily="18" charset="0"/>
                        </a:rPr>
                        <a:t>20</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20</a:t>
                      </a:r>
                    </a:p>
                  </a:txBody>
                  <a:tcPr marL="85914" marR="85914" marT="42957" marB="42957" anchor="ctr"/>
                </a:tc>
                <a:extLst>
                  <a:ext uri="{0D108BD9-81ED-4DB2-BD59-A6C34878D82A}">
                    <a16:rowId xmlns:a16="http://schemas.microsoft.com/office/drawing/2014/main" val="10001"/>
                  </a:ext>
                </a:extLst>
              </a:tr>
              <a:tr h="1261532">
                <a:tc>
                  <a:txBody>
                    <a:bodyPr/>
                    <a:lstStyle/>
                    <a:p>
                      <a:pPr algn="ctr"/>
                      <a:r>
                        <a:rPr lang="en-US" sz="2000" baseline="0" dirty="0">
                          <a:latin typeface="Cambria" panose="02040503050406030204" pitchFamily="18" charset="0"/>
                          <a:ea typeface="Cambria" panose="02040503050406030204" pitchFamily="18" charset="0"/>
                        </a:rPr>
                        <a:t>2</a:t>
                      </a:r>
                    </a:p>
                  </a:txBody>
                  <a:tcPr marL="85914" marR="85914" marT="42957" marB="42957" anchor="ctr"/>
                </a:tc>
                <a:tc>
                  <a:txBody>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Linkages established with at least three eligible Government Schemes </a:t>
                      </a:r>
                    </a:p>
                    <a:p>
                      <a:pPr marL="0" marR="0" lvl="0" indent="0" algn="just" defTabSz="914400" rtl="0" eaLnBrk="1" fontAlgn="auto" latinLnBrk="0" hangingPunct="1">
                        <a:lnSpc>
                          <a:spcPct val="100000"/>
                        </a:lnSpc>
                        <a:spcBef>
                          <a:spcPts val="600"/>
                        </a:spcBef>
                        <a:spcAft>
                          <a:spcPts val="0"/>
                        </a:spcAft>
                        <a:buClrTx/>
                        <a:buSzTx/>
                        <a:buFontTx/>
                        <a:buNone/>
                        <a:tabLst/>
                        <a:defRPr/>
                      </a:pPr>
                      <a:r>
                        <a:rPr lang="en-US" sz="1800" i="1" dirty="0">
                          <a:solidFill>
                            <a:schemeClr val="tx1"/>
                          </a:solidFill>
                          <a:latin typeface="Cambria" panose="02040503050406030204" pitchFamily="18" charset="0"/>
                          <a:ea typeface="Cambria" panose="02040503050406030204" pitchFamily="18" charset="0"/>
                        </a:rPr>
                        <a:t>(linkage with Health scheme and Annual health Check-up is mandatory for Sanitary workers and with Health, Insurance &amp; Education schemes for informal waste pickers)</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20</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20</a:t>
                      </a:r>
                    </a:p>
                  </a:txBody>
                  <a:tcPr marL="85914" marR="85914" marT="42957" marB="42957" anchor="ctr"/>
                </a:tc>
                <a:extLst>
                  <a:ext uri="{0D108BD9-81ED-4DB2-BD59-A6C34878D82A}">
                    <a16:rowId xmlns:a16="http://schemas.microsoft.com/office/drawing/2014/main" val="10003"/>
                  </a:ext>
                </a:extLst>
              </a:tr>
              <a:tr h="549042">
                <a:tc>
                  <a:txBody>
                    <a:bodyPr/>
                    <a:lstStyle/>
                    <a:p>
                      <a:pPr algn="ctr"/>
                      <a:r>
                        <a:rPr lang="en-US" sz="2000" baseline="0" dirty="0">
                          <a:latin typeface="Cambria" panose="02040503050406030204" pitchFamily="18" charset="0"/>
                          <a:ea typeface="Cambria" panose="02040503050406030204" pitchFamily="18" charset="0"/>
                        </a:rPr>
                        <a:t>3</a:t>
                      </a:r>
                    </a:p>
                  </a:txBody>
                  <a:tcPr marL="85914" marR="85914" marT="42957" marB="42957" anchor="ctr"/>
                </a:tc>
                <a:tc>
                  <a:txBody>
                    <a:bodyPr/>
                    <a:lstStyle/>
                    <a:p>
                      <a:r>
                        <a:rPr lang="en-US" sz="2000" dirty="0">
                          <a:solidFill>
                            <a:schemeClr val="tx1"/>
                          </a:solidFill>
                          <a:latin typeface="Cambria" panose="02040503050406030204" pitchFamily="18" charset="0"/>
                          <a:ea typeface="Cambria" panose="02040503050406030204" pitchFamily="18" charset="0"/>
                        </a:rPr>
                        <a:t>Monthly recognition of best performing workers in each Ward</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10</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a:t>
                      </a:r>
                    </a:p>
                  </a:txBody>
                  <a:tcPr marL="85914" marR="85914" marT="42957" marB="42957" anchor="ctr"/>
                </a:tc>
                <a:extLst>
                  <a:ext uri="{0D108BD9-81ED-4DB2-BD59-A6C34878D82A}">
                    <a16:rowId xmlns:a16="http://schemas.microsoft.com/office/drawing/2014/main" val="10004"/>
                  </a:ext>
                </a:extLst>
              </a:tr>
              <a:tr h="792716">
                <a:tc>
                  <a:txBody>
                    <a:bodyPr/>
                    <a:lstStyle/>
                    <a:p>
                      <a:pPr algn="ctr"/>
                      <a:r>
                        <a:rPr lang="en-US" sz="2000" baseline="0" dirty="0">
                          <a:latin typeface="Cambria" panose="02040503050406030204" pitchFamily="18" charset="0"/>
                          <a:ea typeface="Cambria" panose="02040503050406030204" pitchFamily="18" charset="0"/>
                        </a:rPr>
                        <a:t>4</a:t>
                      </a:r>
                    </a:p>
                  </a:txBody>
                  <a:tcPr marL="85914" marR="85914" marT="42957" marB="42957" anchor="ctr"/>
                </a:tc>
                <a:tc>
                  <a:txBody>
                    <a:bodyPr/>
                    <a:lstStyle/>
                    <a:p>
                      <a:pPr algn="just"/>
                      <a:r>
                        <a:rPr lang="en-US" sz="2000" dirty="0">
                          <a:solidFill>
                            <a:schemeClr val="tx1"/>
                          </a:solidFill>
                          <a:latin typeface="Cambria" panose="02040503050406030204" pitchFamily="18" charset="0"/>
                          <a:ea typeface="Cambria" panose="02040503050406030204" pitchFamily="18" charset="0"/>
                        </a:rPr>
                        <a:t>Complete details of all sanitary workers and informal waste pickers updated in </a:t>
                      </a:r>
                      <a:r>
                        <a:rPr lang="en-US" sz="2000" dirty="0" err="1">
                          <a:solidFill>
                            <a:schemeClr val="tx1"/>
                          </a:solidFill>
                          <a:latin typeface="Cambria" panose="02040503050406030204" pitchFamily="18" charset="0"/>
                          <a:ea typeface="Cambria" panose="02040503050406030204" pitchFamily="18" charset="0"/>
                        </a:rPr>
                        <a:t>Swachhatam</a:t>
                      </a:r>
                      <a:r>
                        <a:rPr lang="en-US" sz="2000" dirty="0">
                          <a:solidFill>
                            <a:schemeClr val="tx1"/>
                          </a:solidFill>
                          <a:latin typeface="Cambria" panose="02040503050406030204" pitchFamily="18" charset="0"/>
                          <a:ea typeface="Cambria" panose="02040503050406030204" pitchFamily="18" charset="0"/>
                        </a:rPr>
                        <a:t> Portal MIS</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10</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10</a:t>
                      </a:r>
                    </a:p>
                  </a:txBody>
                  <a:tcPr marL="85914" marR="85914" marT="42957" marB="42957" anchor="ctr"/>
                </a:tc>
                <a:extLst>
                  <a:ext uri="{0D108BD9-81ED-4DB2-BD59-A6C34878D82A}">
                    <a16:rowId xmlns:a16="http://schemas.microsoft.com/office/drawing/2014/main" val="1339288467"/>
                  </a:ext>
                </a:extLst>
              </a:tr>
              <a:tr h="549042">
                <a:tc>
                  <a:txBody>
                    <a:bodyPr/>
                    <a:lstStyle/>
                    <a:p>
                      <a:pPr algn="ctr"/>
                      <a:r>
                        <a:rPr lang="en-US" sz="2000" baseline="0" dirty="0">
                          <a:latin typeface="Cambria" panose="02040503050406030204" pitchFamily="18" charset="0"/>
                          <a:ea typeface="Cambria" panose="02040503050406030204" pitchFamily="18" charset="0"/>
                        </a:rPr>
                        <a:t>5</a:t>
                      </a:r>
                    </a:p>
                  </a:txBody>
                  <a:tcPr marL="85914" marR="85914" marT="42957" marB="42957" anchor="ctr"/>
                </a:tc>
                <a:tc>
                  <a:txBody>
                    <a:bodyPr/>
                    <a:lstStyle/>
                    <a:p>
                      <a:pPr algn="just"/>
                      <a:r>
                        <a:rPr lang="en-US" sz="2000" dirty="0">
                          <a:solidFill>
                            <a:schemeClr val="tx1"/>
                          </a:solidFill>
                          <a:latin typeface="Cambria" panose="02040503050406030204" pitchFamily="18" charset="0"/>
                          <a:ea typeface="Cambria" panose="02040503050406030204" pitchFamily="18" charset="0"/>
                        </a:rPr>
                        <a:t>Identity Card issued to informal waste pickers</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20</a:t>
                      </a:r>
                    </a:p>
                  </a:txBody>
                  <a:tcPr marL="85914" marR="85914" marT="42957" marB="42957" anchor="ctr"/>
                </a:tc>
                <a:extLst>
                  <a:ext uri="{0D108BD9-81ED-4DB2-BD59-A6C34878D82A}">
                    <a16:rowId xmlns:a16="http://schemas.microsoft.com/office/drawing/2014/main" val="3962249236"/>
                  </a:ext>
                </a:extLst>
              </a:tr>
            </a:tbl>
          </a:graphicData>
        </a:graphic>
      </p:graphicFrame>
      <p:sp>
        <p:nvSpPr>
          <p:cNvPr id="2" name="Rounded Rectangle 3">
            <a:extLst>
              <a:ext uri="{FF2B5EF4-FFF2-40B4-BE49-F238E27FC236}">
                <a16:creationId xmlns:a16="http://schemas.microsoft.com/office/drawing/2014/main" id="{807A81AB-B538-F73C-0050-1AAC7D15C74E}"/>
              </a:ext>
            </a:extLst>
          </p:cNvPr>
          <p:cNvSpPr/>
          <p:nvPr/>
        </p:nvSpPr>
        <p:spPr>
          <a:xfrm>
            <a:off x="54670" y="5932151"/>
            <a:ext cx="12137330" cy="697242"/>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The above marking scheme will also be followed for those &lt;1Lakh population ULBs who have scored full marks in indicator 1.9</a:t>
            </a:r>
          </a:p>
        </p:txBody>
      </p:sp>
    </p:spTree>
    <p:extLst>
      <p:ext uri="{BB962C8B-B14F-4D97-AF65-F5344CB8AC3E}">
        <p14:creationId xmlns:p14="http://schemas.microsoft.com/office/powerpoint/2010/main" val="4077620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670" y="32458"/>
            <a:ext cx="819974" cy="923501"/>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1.10B</a:t>
            </a:r>
          </a:p>
        </p:txBody>
      </p:sp>
      <p:sp>
        <p:nvSpPr>
          <p:cNvPr id="5" name="Rounded Rectangle 3">
            <a:extLst>
              <a:ext uri="{FF2B5EF4-FFF2-40B4-BE49-F238E27FC236}">
                <a16:creationId xmlns:a16="http://schemas.microsoft.com/office/drawing/2014/main" id="{7FB66600-1A0E-9A48-924B-48973B7C9B29}"/>
              </a:ext>
            </a:extLst>
          </p:cNvPr>
          <p:cNvSpPr/>
          <p:nvPr/>
        </p:nvSpPr>
        <p:spPr>
          <a:xfrm>
            <a:off x="887897" y="32459"/>
            <a:ext cx="9409041" cy="859132"/>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Benefits to workers</a:t>
            </a:r>
          </a:p>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(only for ULBs with &lt;1Lakh population </a:t>
            </a:r>
            <a:r>
              <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who have  NOT scored marks in indicator 1.9</a:t>
            </a:r>
            <a:r>
              <a:rPr kumimoji="0" lang="en-SG"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 </a:t>
            </a:r>
          </a:p>
        </p:txBody>
      </p:sp>
      <p:sp>
        <p:nvSpPr>
          <p:cNvPr id="10" name="Rounded Rectangle 3">
            <a:extLst>
              <a:ext uri="{FF2B5EF4-FFF2-40B4-BE49-F238E27FC236}">
                <a16:creationId xmlns:a16="http://schemas.microsoft.com/office/drawing/2014/main" id="{19D06E37-AAA2-4543-E5A2-4D66658200E2}"/>
              </a:ext>
            </a:extLst>
          </p:cNvPr>
          <p:cNvSpPr/>
          <p:nvPr/>
        </p:nvSpPr>
        <p:spPr>
          <a:xfrm>
            <a:off x="10310190" y="26274"/>
            <a:ext cx="1820991" cy="923501"/>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Maximum score: 205</a:t>
            </a:r>
          </a:p>
        </p:txBody>
      </p:sp>
      <p:sp>
        <p:nvSpPr>
          <p:cNvPr id="11" name="Rounded Rectangle 3">
            <a:extLst>
              <a:ext uri="{FF2B5EF4-FFF2-40B4-BE49-F238E27FC236}">
                <a16:creationId xmlns:a16="http://schemas.microsoft.com/office/drawing/2014/main" id="{30DB3E73-497E-3F96-6BAC-35FEAEB43363}"/>
              </a:ext>
            </a:extLst>
          </p:cNvPr>
          <p:cNvSpPr/>
          <p:nvPr/>
        </p:nvSpPr>
        <p:spPr>
          <a:xfrm>
            <a:off x="901150" y="925850"/>
            <a:ext cx="9409040" cy="444621"/>
          </a:xfrm>
          <a:prstGeom prst="rect">
            <a:avLst/>
          </a:prstGeom>
          <a:solidFill>
            <a:schemeClr val="accent1">
              <a:lumMod val="75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rPr>
              <a:t>Benefits extended to sanitary workers and informal waste pickers.</a:t>
            </a:r>
          </a:p>
        </p:txBody>
      </p:sp>
      <p:graphicFrame>
        <p:nvGraphicFramePr>
          <p:cNvPr id="14" name="Table 13">
            <a:extLst>
              <a:ext uri="{FF2B5EF4-FFF2-40B4-BE49-F238E27FC236}">
                <a16:creationId xmlns:a16="http://schemas.microsoft.com/office/drawing/2014/main" id="{16ECB1FE-4433-3E6A-FE5E-1E58D26E866D}"/>
              </a:ext>
            </a:extLst>
          </p:cNvPr>
          <p:cNvGraphicFramePr>
            <a:graphicFrameLocks noGrp="1"/>
          </p:cNvGraphicFramePr>
          <p:nvPr>
            <p:extLst>
              <p:ext uri="{D42A27DB-BD31-4B8C-83A1-F6EECF244321}">
                <p14:modId xmlns:p14="http://schemas.microsoft.com/office/powerpoint/2010/main" val="2679818699"/>
              </p:ext>
            </p:extLst>
          </p:nvPr>
        </p:nvGraphicFramePr>
        <p:xfrm>
          <a:off x="54670" y="1404729"/>
          <a:ext cx="12057817" cy="5247863"/>
        </p:xfrm>
        <a:graphic>
          <a:graphicData uri="http://schemas.openxmlformats.org/drawingml/2006/table">
            <a:tbl>
              <a:tblPr firstRow="1" bandRow="1">
                <a:tableStyleId>{5C22544A-7EE6-4342-B048-85BDC9FD1C3A}</a:tableStyleId>
              </a:tblPr>
              <a:tblGrid>
                <a:gridCol w="819973">
                  <a:extLst>
                    <a:ext uri="{9D8B030D-6E8A-4147-A177-3AD203B41FA5}">
                      <a16:colId xmlns:a16="http://schemas.microsoft.com/office/drawing/2014/main" val="1883586381"/>
                    </a:ext>
                  </a:extLst>
                </a:gridCol>
                <a:gridCol w="8130100">
                  <a:extLst>
                    <a:ext uri="{9D8B030D-6E8A-4147-A177-3AD203B41FA5}">
                      <a16:colId xmlns:a16="http://schemas.microsoft.com/office/drawing/2014/main" val="20000"/>
                    </a:ext>
                  </a:extLst>
                </a:gridCol>
                <a:gridCol w="1292196">
                  <a:extLst>
                    <a:ext uri="{9D8B030D-6E8A-4147-A177-3AD203B41FA5}">
                      <a16:colId xmlns:a16="http://schemas.microsoft.com/office/drawing/2014/main" val="20001"/>
                    </a:ext>
                  </a:extLst>
                </a:gridCol>
                <a:gridCol w="1815548">
                  <a:extLst>
                    <a:ext uri="{9D8B030D-6E8A-4147-A177-3AD203B41FA5}">
                      <a16:colId xmlns:a16="http://schemas.microsoft.com/office/drawing/2014/main" val="2993323300"/>
                    </a:ext>
                  </a:extLst>
                </a:gridCol>
              </a:tblGrid>
              <a:tr h="876486">
                <a:tc>
                  <a:txBody>
                    <a:bodyPr/>
                    <a:lstStyle/>
                    <a:p>
                      <a:pPr algn="ctr"/>
                      <a:r>
                        <a:rPr lang="en-US" sz="2000" dirty="0">
                          <a:solidFill>
                            <a:schemeClr val="bg1"/>
                          </a:solidFill>
                          <a:latin typeface="Cambria" panose="02040503050406030204" pitchFamily="18" charset="0"/>
                          <a:ea typeface="Cambria" panose="02040503050406030204" pitchFamily="18" charset="0"/>
                        </a:rPr>
                        <a:t>S. No.</a:t>
                      </a:r>
                    </a:p>
                  </a:txBody>
                  <a:tcPr marL="85914" marR="85914" marT="42957" marB="42957"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000" dirty="0">
                          <a:solidFill>
                            <a:schemeClr val="bg1"/>
                          </a:solidFill>
                          <a:latin typeface="Cambria" panose="02040503050406030204" pitchFamily="18" charset="0"/>
                          <a:ea typeface="Cambria" panose="02040503050406030204" pitchFamily="18" charset="0"/>
                        </a:rPr>
                        <a:t>Scheme of marking </a:t>
                      </a:r>
                    </a:p>
                  </a:txBody>
                  <a:tcPr marL="85914" marR="85914" marT="42957" marB="42957"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bg1"/>
                          </a:solidFill>
                          <a:latin typeface="Cambria" panose="02040503050406030204" pitchFamily="18" charset="0"/>
                          <a:ea typeface="Cambria" panose="02040503050406030204" pitchFamily="18" charset="0"/>
                        </a:rPr>
                        <a:t>Sanitary workers</a:t>
                      </a:r>
                    </a:p>
                  </a:txBody>
                  <a:tcPr marL="85914" marR="85914" marT="42957" marB="42957" anchor="ctr"/>
                </a:tc>
                <a:tc>
                  <a:txBody>
                    <a:bodyPr/>
                    <a:lstStyle/>
                    <a:p>
                      <a:pPr algn="ctr"/>
                      <a:r>
                        <a:rPr lang="en-US" sz="2000" dirty="0">
                          <a:solidFill>
                            <a:schemeClr val="bg1"/>
                          </a:solidFill>
                          <a:latin typeface="Cambria" panose="02040503050406030204" pitchFamily="18" charset="0"/>
                          <a:ea typeface="Cambria" panose="02040503050406030204" pitchFamily="18" charset="0"/>
                        </a:rPr>
                        <a:t>Informal waste pickers</a:t>
                      </a:r>
                    </a:p>
                  </a:txBody>
                  <a:tcPr marL="85914" marR="85914" marT="42957" marB="42957" anchor="ctr"/>
                </a:tc>
                <a:extLst>
                  <a:ext uri="{0D108BD9-81ED-4DB2-BD59-A6C34878D82A}">
                    <a16:rowId xmlns:a16="http://schemas.microsoft.com/office/drawing/2014/main" val="10000"/>
                  </a:ext>
                </a:extLst>
              </a:tr>
              <a:tr h="623131">
                <a:tc>
                  <a:txBody>
                    <a:bodyPr/>
                    <a:lstStyle/>
                    <a:p>
                      <a:pPr algn="ctr"/>
                      <a:r>
                        <a:rPr lang="en-US" sz="2000" dirty="0">
                          <a:latin typeface="Cambria" panose="02040503050406030204" pitchFamily="18" charset="0"/>
                          <a:ea typeface="Cambria" panose="02040503050406030204" pitchFamily="18" charset="0"/>
                        </a:rPr>
                        <a:t>1</a:t>
                      </a:r>
                    </a:p>
                  </a:txBody>
                  <a:tcPr marL="85914" marR="85914" marT="42957" marB="42957" anchor="ctr"/>
                </a:tc>
                <a:tc>
                  <a:txBody>
                    <a:bodyPr/>
                    <a:lstStyle/>
                    <a:p>
                      <a:r>
                        <a:rPr lang="en-US" sz="2000" dirty="0">
                          <a:solidFill>
                            <a:schemeClr val="tx1"/>
                          </a:solidFill>
                          <a:latin typeface="Cambria" panose="02040503050406030204" pitchFamily="18" charset="0"/>
                          <a:ea typeface="Cambria" panose="02040503050406030204" pitchFamily="18" charset="0"/>
                        </a:rPr>
                        <a:t>PPE kits given; old non-usable kit replaced</a:t>
                      </a:r>
                    </a:p>
                  </a:txBody>
                  <a:tcPr marL="85914" marR="85914" marT="42957" marB="42957"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latin typeface="Cambria" panose="02040503050406030204" pitchFamily="18" charset="0"/>
                          <a:ea typeface="Cambria" panose="02040503050406030204" pitchFamily="18" charset="0"/>
                        </a:rPr>
                        <a:t>30</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30</a:t>
                      </a:r>
                    </a:p>
                  </a:txBody>
                  <a:tcPr marL="85914" marR="85914" marT="42957" marB="42957" anchor="ctr"/>
                </a:tc>
                <a:extLst>
                  <a:ext uri="{0D108BD9-81ED-4DB2-BD59-A6C34878D82A}">
                    <a16:rowId xmlns:a16="http://schemas.microsoft.com/office/drawing/2014/main" val="10001"/>
                  </a:ext>
                </a:extLst>
              </a:tr>
              <a:tr h="1625498">
                <a:tc>
                  <a:txBody>
                    <a:bodyPr/>
                    <a:lstStyle/>
                    <a:p>
                      <a:pPr algn="ctr"/>
                      <a:r>
                        <a:rPr lang="en-US" sz="2000" baseline="0" dirty="0">
                          <a:latin typeface="Cambria" panose="02040503050406030204" pitchFamily="18" charset="0"/>
                          <a:ea typeface="Cambria" panose="02040503050406030204" pitchFamily="18" charset="0"/>
                        </a:rPr>
                        <a:t>2</a:t>
                      </a:r>
                    </a:p>
                  </a:txBody>
                  <a:tcPr marL="85914" marR="85914" marT="42957" marB="42957" anchor="ctr"/>
                </a:tc>
                <a:tc>
                  <a:txBody>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2000" dirty="0">
                          <a:solidFill>
                            <a:schemeClr val="tx1"/>
                          </a:solidFill>
                          <a:latin typeface="Cambria" panose="02040503050406030204" pitchFamily="18" charset="0"/>
                          <a:ea typeface="Cambria" panose="02040503050406030204" pitchFamily="18" charset="0"/>
                        </a:rPr>
                        <a:t>Linkages established with at least three eligible Government Schemes </a:t>
                      </a:r>
                    </a:p>
                    <a:p>
                      <a:pPr marL="0" marR="0" lvl="0" indent="0" algn="just" defTabSz="914400" rtl="0" eaLnBrk="1" fontAlgn="auto" latinLnBrk="0" hangingPunct="1">
                        <a:lnSpc>
                          <a:spcPct val="100000"/>
                        </a:lnSpc>
                        <a:spcBef>
                          <a:spcPts val="600"/>
                        </a:spcBef>
                        <a:spcAft>
                          <a:spcPts val="0"/>
                        </a:spcAft>
                        <a:buClrTx/>
                        <a:buSzTx/>
                        <a:buFontTx/>
                        <a:buNone/>
                        <a:tabLst/>
                        <a:defRPr/>
                      </a:pPr>
                      <a:r>
                        <a:rPr lang="en-US" sz="1800" i="1" dirty="0">
                          <a:solidFill>
                            <a:schemeClr val="tx1"/>
                          </a:solidFill>
                          <a:latin typeface="Cambria" panose="02040503050406030204" pitchFamily="18" charset="0"/>
                          <a:ea typeface="Cambria" panose="02040503050406030204" pitchFamily="18" charset="0"/>
                        </a:rPr>
                        <a:t>(linkage with Health scheme and Annual health Check-up is mandatory for Sanitary workers and with Health, Insurance &amp; Education schemes for informal waste pickers)</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30</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30</a:t>
                      </a:r>
                    </a:p>
                  </a:txBody>
                  <a:tcPr marL="85914" marR="85914" marT="42957" marB="42957" anchor="ctr"/>
                </a:tc>
                <a:extLst>
                  <a:ext uri="{0D108BD9-81ED-4DB2-BD59-A6C34878D82A}">
                    <a16:rowId xmlns:a16="http://schemas.microsoft.com/office/drawing/2014/main" val="10003"/>
                  </a:ext>
                </a:extLst>
              </a:tr>
              <a:tr h="623131">
                <a:tc>
                  <a:txBody>
                    <a:bodyPr/>
                    <a:lstStyle/>
                    <a:p>
                      <a:pPr algn="ctr"/>
                      <a:r>
                        <a:rPr lang="en-US" sz="2000" baseline="0" dirty="0">
                          <a:latin typeface="Cambria" panose="02040503050406030204" pitchFamily="18" charset="0"/>
                          <a:ea typeface="Cambria" panose="02040503050406030204" pitchFamily="18" charset="0"/>
                        </a:rPr>
                        <a:t>3</a:t>
                      </a:r>
                    </a:p>
                  </a:txBody>
                  <a:tcPr marL="85914" marR="85914" marT="42957" marB="42957" anchor="ctr"/>
                </a:tc>
                <a:tc>
                  <a:txBody>
                    <a:bodyPr/>
                    <a:lstStyle/>
                    <a:p>
                      <a:r>
                        <a:rPr lang="en-US" sz="2000" dirty="0">
                          <a:solidFill>
                            <a:schemeClr val="tx1"/>
                          </a:solidFill>
                          <a:latin typeface="Cambria" panose="02040503050406030204" pitchFamily="18" charset="0"/>
                          <a:ea typeface="Cambria" panose="02040503050406030204" pitchFamily="18" charset="0"/>
                        </a:rPr>
                        <a:t>Monthly recognition of best performing workers in each Ward</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15</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a:t>
                      </a:r>
                    </a:p>
                  </a:txBody>
                  <a:tcPr marL="85914" marR="85914" marT="42957" marB="42957" anchor="ctr"/>
                </a:tc>
                <a:extLst>
                  <a:ext uri="{0D108BD9-81ED-4DB2-BD59-A6C34878D82A}">
                    <a16:rowId xmlns:a16="http://schemas.microsoft.com/office/drawing/2014/main" val="10004"/>
                  </a:ext>
                </a:extLst>
              </a:tr>
              <a:tr h="876486">
                <a:tc>
                  <a:txBody>
                    <a:bodyPr/>
                    <a:lstStyle/>
                    <a:p>
                      <a:pPr algn="ctr"/>
                      <a:r>
                        <a:rPr lang="en-US" sz="2000" baseline="0" dirty="0">
                          <a:latin typeface="Cambria" panose="02040503050406030204" pitchFamily="18" charset="0"/>
                          <a:ea typeface="Cambria" panose="02040503050406030204" pitchFamily="18" charset="0"/>
                        </a:rPr>
                        <a:t>4</a:t>
                      </a:r>
                    </a:p>
                  </a:txBody>
                  <a:tcPr marL="85914" marR="85914" marT="42957" marB="42957" anchor="ctr"/>
                </a:tc>
                <a:tc>
                  <a:txBody>
                    <a:bodyPr/>
                    <a:lstStyle/>
                    <a:p>
                      <a:pPr algn="just"/>
                      <a:r>
                        <a:rPr lang="en-US" sz="2000" dirty="0">
                          <a:solidFill>
                            <a:schemeClr val="tx1"/>
                          </a:solidFill>
                          <a:latin typeface="Cambria" panose="02040503050406030204" pitchFamily="18" charset="0"/>
                          <a:ea typeface="Cambria" panose="02040503050406030204" pitchFamily="18" charset="0"/>
                        </a:rPr>
                        <a:t>Complete details of all sanitary workers and informal waste pickers updated in </a:t>
                      </a:r>
                      <a:r>
                        <a:rPr lang="en-US" sz="2000" dirty="0" err="1">
                          <a:solidFill>
                            <a:schemeClr val="tx1"/>
                          </a:solidFill>
                          <a:latin typeface="Cambria" panose="02040503050406030204" pitchFamily="18" charset="0"/>
                          <a:ea typeface="Cambria" panose="02040503050406030204" pitchFamily="18" charset="0"/>
                        </a:rPr>
                        <a:t>Swachhatam</a:t>
                      </a:r>
                      <a:r>
                        <a:rPr lang="en-US" sz="2000" dirty="0">
                          <a:solidFill>
                            <a:schemeClr val="tx1"/>
                          </a:solidFill>
                          <a:latin typeface="Cambria" panose="02040503050406030204" pitchFamily="18" charset="0"/>
                          <a:ea typeface="Cambria" panose="02040503050406030204" pitchFamily="18" charset="0"/>
                        </a:rPr>
                        <a:t> Portal MIS</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20</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20</a:t>
                      </a:r>
                    </a:p>
                  </a:txBody>
                  <a:tcPr marL="85914" marR="85914" marT="42957" marB="42957" anchor="ctr"/>
                </a:tc>
                <a:extLst>
                  <a:ext uri="{0D108BD9-81ED-4DB2-BD59-A6C34878D82A}">
                    <a16:rowId xmlns:a16="http://schemas.microsoft.com/office/drawing/2014/main" val="1339288467"/>
                  </a:ext>
                </a:extLst>
              </a:tr>
              <a:tr h="623131">
                <a:tc>
                  <a:txBody>
                    <a:bodyPr/>
                    <a:lstStyle/>
                    <a:p>
                      <a:pPr algn="ctr"/>
                      <a:r>
                        <a:rPr lang="en-US" sz="2000" baseline="0" dirty="0">
                          <a:latin typeface="Cambria" panose="02040503050406030204" pitchFamily="18" charset="0"/>
                          <a:ea typeface="Cambria" panose="02040503050406030204" pitchFamily="18" charset="0"/>
                        </a:rPr>
                        <a:t>5</a:t>
                      </a:r>
                    </a:p>
                  </a:txBody>
                  <a:tcPr marL="85914" marR="85914" marT="42957" marB="42957" anchor="ctr"/>
                </a:tc>
                <a:tc>
                  <a:txBody>
                    <a:bodyPr/>
                    <a:lstStyle/>
                    <a:p>
                      <a:pPr algn="just"/>
                      <a:r>
                        <a:rPr lang="en-US" sz="2000" dirty="0">
                          <a:solidFill>
                            <a:schemeClr val="tx1"/>
                          </a:solidFill>
                          <a:latin typeface="Cambria" panose="02040503050406030204" pitchFamily="18" charset="0"/>
                          <a:ea typeface="Cambria" panose="02040503050406030204" pitchFamily="18" charset="0"/>
                        </a:rPr>
                        <a:t>Identity Card issued to informal waste pickers</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a:t>
                      </a:r>
                    </a:p>
                  </a:txBody>
                  <a:tcPr marL="85914" marR="85914" marT="42957" marB="42957" anchor="ctr"/>
                </a:tc>
                <a:tc>
                  <a:txBody>
                    <a:bodyPr/>
                    <a:lstStyle/>
                    <a:p>
                      <a:pPr algn="ctr"/>
                      <a:r>
                        <a:rPr lang="en-US" sz="2000" dirty="0">
                          <a:latin typeface="Cambria" panose="02040503050406030204" pitchFamily="18" charset="0"/>
                          <a:ea typeface="Cambria" panose="02040503050406030204" pitchFamily="18" charset="0"/>
                        </a:rPr>
                        <a:t>30</a:t>
                      </a:r>
                    </a:p>
                  </a:txBody>
                  <a:tcPr marL="85914" marR="85914" marT="42957" marB="42957" anchor="ctr"/>
                </a:tc>
                <a:extLst>
                  <a:ext uri="{0D108BD9-81ED-4DB2-BD59-A6C34878D82A}">
                    <a16:rowId xmlns:a16="http://schemas.microsoft.com/office/drawing/2014/main" val="3962249236"/>
                  </a:ext>
                </a:extLst>
              </a:tr>
            </a:tbl>
          </a:graphicData>
        </a:graphic>
      </p:graphicFrame>
    </p:spTree>
    <p:extLst>
      <p:ext uri="{BB962C8B-B14F-4D97-AF65-F5344CB8AC3E}">
        <p14:creationId xmlns:p14="http://schemas.microsoft.com/office/powerpoint/2010/main" val="4124265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7743" y="142462"/>
            <a:ext cx="12076513" cy="6457122"/>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1.10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Based on details provided by the ULB in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Swachhatam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MIS, Sanitary workers and informal waste pickers are called to enquire about availability of PPE, recognition, integration with schemes, etc. for validation.</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Key definitions/notes</a:t>
            </a:r>
            <a:endPar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Female sanitation workers to be linked to schemes which specifically focus on women’s welfare. Suggested themes that must be focused on include women’s health such as Janani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Shishu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Suraksha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Karyakaram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(JSSK) focusing on the health of pregnant women and newborns and financial empowerment such as the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Rashtriya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Mahila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Kosh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Any other state identified or sponsored schemes that focus on women’s welfare may be considered for this inclusion.</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Schemes for the third gender (such as Garima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Greh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(in Gujarat),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Sweekruti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Scheme by Odisha govt) may also be considered as part of this indicators.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Tree>
    <p:extLst>
      <p:ext uri="{BB962C8B-B14F-4D97-AF65-F5344CB8AC3E}">
        <p14:creationId xmlns:p14="http://schemas.microsoft.com/office/powerpoint/2010/main" val="2670880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Key definitions/notes</a:t>
            </a:r>
            <a:endPar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For monthly recognition of best performing workers, one Male and one Female worker to be recognized in each Ward.</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Provision of personal protection equipment (PPE)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 including new uniform , fluorescent jacket, hand gloves, raincoats, appropriate footwear and masks,  to all workers handling solid waste. </a:t>
            </a:r>
            <a:r>
              <a:rPr kumimoji="0" lang="en-US" sz="20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New pair of gloves to be given once old pairs are unusable.</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SWM Rules 2016 mandates provision of Personal Protective Equipment(PPE) to all workers involved in handling solid waste (engaged under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rPr>
              <a:t>Jaagirdari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 SHG, NGO, private Agency, regular/casual workers etc.). </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Wrong/no contact details of the worker would lead to non-compliance/non-performance.</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Informal workers to be integrated with private contractors working with ULB, entrepreneurship opportunities either through convergence or providing soft loans through NSKFDC or under any other scheme.</a:t>
            </a:r>
          </a:p>
          <a:p>
            <a:pPr marL="285750" indent="-285750" algn="just">
              <a:spcAft>
                <a:spcPts val="1200"/>
              </a:spcAft>
              <a:buFont typeface="Wingdings" panose="05000000000000000000" pitchFamily="2" charset="2"/>
              <a:buChar char="§"/>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Name of each scheme linkage facilitated by the ULB for each individual needs to be provided in the MIS portal.</a:t>
            </a:r>
          </a:p>
        </p:txBody>
      </p:sp>
    </p:spTree>
    <p:extLst>
      <p:ext uri="{BB962C8B-B14F-4D97-AF65-F5344CB8AC3E}">
        <p14:creationId xmlns:p14="http://schemas.microsoft.com/office/powerpoint/2010/main" val="3508885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AEEA321-F77E-254D-9A7E-07EE263208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006" y="112782"/>
            <a:ext cx="811190" cy="426021"/>
          </a:xfrm>
          <a:prstGeom prst="rect">
            <a:avLst/>
          </a:prstGeom>
        </p:spPr>
      </p:pic>
      <p:pic>
        <p:nvPicPr>
          <p:cNvPr id="39" name="Picture 38">
            <a:extLst>
              <a:ext uri="{FF2B5EF4-FFF2-40B4-BE49-F238E27FC236}">
                <a16:creationId xmlns:a16="http://schemas.microsoft.com/office/drawing/2014/main" id="{1A49A852-B20A-5F4F-A223-4A2B43405FC3}"/>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635107" y="33007"/>
            <a:ext cx="623895" cy="505993"/>
          </a:xfrm>
          <a:prstGeom prst="rect">
            <a:avLst/>
          </a:prstGeom>
          <a:ln>
            <a:noFill/>
          </a:ln>
          <a:extLst>
            <a:ext uri="{53640926-AAD7-44D8-BBD7-CCE9431645EC}">
              <a14:shadowObscured xmlns:a14="http://schemas.microsoft.com/office/drawing/2010/main"/>
            </a:ext>
          </a:extLst>
        </p:spPr>
      </p:pic>
      <p:pic>
        <p:nvPicPr>
          <p:cNvPr id="40" name="Picture 39">
            <a:extLst>
              <a:ext uri="{FF2B5EF4-FFF2-40B4-BE49-F238E27FC236}">
                <a16:creationId xmlns:a16="http://schemas.microsoft.com/office/drawing/2014/main" id="{469E44C7-BFAB-0349-BBBE-B816242BC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96" y="75193"/>
            <a:ext cx="736544" cy="461567"/>
          </a:xfrm>
          <a:prstGeom prst="rect">
            <a:avLst/>
          </a:prstGeom>
        </p:spPr>
      </p:pic>
      <p:sp>
        <p:nvSpPr>
          <p:cNvPr id="22" name="Rectangle 21">
            <a:extLst>
              <a:ext uri="{FF2B5EF4-FFF2-40B4-BE49-F238E27FC236}">
                <a16:creationId xmlns:a16="http://schemas.microsoft.com/office/drawing/2014/main" id="{218A56E7-2112-264B-ADA1-472CC70972C3}"/>
              </a:ext>
            </a:extLst>
          </p:cNvPr>
          <p:cNvSpPr/>
          <p:nvPr/>
        </p:nvSpPr>
        <p:spPr>
          <a:xfrm>
            <a:off x="939067" y="44473"/>
            <a:ext cx="9678035" cy="8831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2.  PROCESSING &amp; DISPOSAL</a:t>
            </a:r>
          </a:p>
        </p:txBody>
      </p:sp>
      <p:sp>
        <p:nvSpPr>
          <p:cNvPr id="23" name="TextBox 22">
            <a:extLst>
              <a:ext uri="{FF2B5EF4-FFF2-40B4-BE49-F238E27FC236}">
                <a16:creationId xmlns:a16="http://schemas.microsoft.com/office/drawing/2014/main" id="{84D70221-9B12-A24E-B8DD-EAC76C20A16B}"/>
              </a:ext>
            </a:extLst>
          </p:cNvPr>
          <p:cNvSpPr txBox="1"/>
          <p:nvPr/>
        </p:nvSpPr>
        <p:spPr>
          <a:xfrm>
            <a:off x="3602046" y="5462694"/>
            <a:ext cx="4468529" cy="534994"/>
          </a:xfrm>
          <a:prstGeom prst="rect">
            <a:avLst/>
          </a:prstGeom>
          <a:solidFill>
            <a:schemeClr val="accent1">
              <a:lumMod val="20000"/>
              <a:lumOff val="80000"/>
            </a:schemeClr>
          </a:solidFill>
          <a:ln>
            <a:noFill/>
          </a:ln>
        </p:spPr>
        <p:txBody>
          <a:bodyPr wrap="square" lIns="51278" tIns="51278" rIns="51278" bIns="51278" rtlCol="0">
            <a:noAutofit/>
          </a:bodyPr>
          <a:lstStyle/>
          <a:p>
            <a:pPr marL="0" marR="0" lvl="0" indent="0" algn="ctr" defTabSz="914400" rtl="0" eaLnBrk="1" fontAlgn="auto" latinLnBrk="0" hangingPunct="1">
              <a:lnSpc>
                <a:spcPct val="107000"/>
              </a:lnSpc>
              <a:spcBef>
                <a:spcPts val="0"/>
              </a:spcBef>
              <a:spcAft>
                <a:spcPts val="563"/>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Total Number of Indicators: 11</a:t>
            </a:r>
            <a:endParaRPr kumimoji="0" lang="en-SG"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9892E63F-4BAA-3247-BAE1-731EC38C3800}"/>
              </a:ext>
            </a:extLst>
          </p:cNvPr>
          <p:cNvSpPr txBox="1"/>
          <p:nvPr/>
        </p:nvSpPr>
        <p:spPr>
          <a:xfrm>
            <a:off x="3655054" y="6120829"/>
            <a:ext cx="4355033" cy="466421"/>
          </a:xfrm>
          <a:prstGeom prst="rect">
            <a:avLst/>
          </a:prstGeom>
          <a:solidFill>
            <a:schemeClr val="accent1">
              <a:lumMod val="20000"/>
              <a:lumOff val="80000"/>
            </a:schemeClr>
          </a:solidFill>
          <a:ln>
            <a:noFill/>
          </a:ln>
        </p:spPr>
        <p:txBody>
          <a:bodyPr wrap="square" lIns="51278" tIns="51278" rIns="51278" bIns="51278" rtlCol="0">
            <a:noAutofit/>
          </a:bodyPr>
          <a:lstStyle/>
          <a:p>
            <a:pPr marL="0" marR="0" lvl="0" indent="0" algn="ctr" defTabSz="914400" rtl="0" eaLnBrk="1" fontAlgn="auto" latinLnBrk="0" hangingPunct="1">
              <a:lnSpc>
                <a:spcPct val="107000"/>
              </a:lnSpc>
              <a:spcBef>
                <a:spcPts val="0"/>
              </a:spcBef>
              <a:spcAft>
                <a:spcPts val="563"/>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1,910 Marks /  4,830 Marks</a:t>
            </a:r>
            <a:endParaRPr kumimoji="0" lang="en-SG"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0" name="Group 29">
            <a:extLst>
              <a:ext uri="{FF2B5EF4-FFF2-40B4-BE49-F238E27FC236}">
                <a16:creationId xmlns:a16="http://schemas.microsoft.com/office/drawing/2014/main" id="{840CE4AB-C70B-4FEE-9B6D-17CB7E52A3E3}"/>
              </a:ext>
            </a:extLst>
          </p:cNvPr>
          <p:cNvGrpSpPr/>
          <p:nvPr/>
        </p:nvGrpSpPr>
        <p:grpSpPr>
          <a:xfrm>
            <a:off x="396971" y="1267588"/>
            <a:ext cx="10880035" cy="3644348"/>
            <a:chOff x="2688507" y="1281599"/>
            <a:chExt cx="6243320" cy="2147401"/>
          </a:xfrm>
        </p:grpSpPr>
        <p:sp>
          <p:nvSpPr>
            <p:cNvPr id="31" name="object 4">
              <a:extLst>
                <a:ext uri="{FF2B5EF4-FFF2-40B4-BE49-F238E27FC236}">
                  <a16:creationId xmlns:a16="http://schemas.microsoft.com/office/drawing/2014/main" id="{E4EEDD69-8A24-412E-90D2-8E4F4D820249}"/>
                </a:ext>
              </a:extLst>
            </p:cNvPr>
            <p:cNvSpPr/>
            <p:nvPr/>
          </p:nvSpPr>
          <p:spPr>
            <a:xfrm>
              <a:off x="2688507" y="1281599"/>
              <a:ext cx="6243320" cy="2147401"/>
            </a:xfrm>
            <a:custGeom>
              <a:avLst/>
              <a:gdLst/>
              <a:ahLst/>
              <a:cxnLst/>
              <a:rect l="l" t="t" r="r" b="b"/>
              <a:pathLst>
                <a:path w="6243320" h="3532504">
                  <a:moveTo>
                    <a:pt x="0" y="3532391"/>
                  </a:moveTo>
                  <a:lnTo>
                    <a:pt x="6242792" y="3532391"/>
                  </a:lnTo>
                  <a:lnTo>
                    <a:pt x="6242792" y="0"/>
                  </a:lnTo>
                  <a:lnTo>
                    <a:pt x="0" y="0"/>
                  </a:lnTo>
                  <a:lnTo>
                    <a:pt x="0" y="3532391"/>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bject 23">
              <a:extLst>
                <a:ext uri="{FF2B5EF4-FFF2-40B4-BE49-F238E27FC236}">
                  <a16:creationId xmlns:a16="http://schemas.microsoft.com/office/drawing/2014/main" id="{93860076-58F6-4639-9320-D6E0FE04723D}"/>
                </a:ext>
              </a:extLst>
            </p:cNvPr>
            <p:cNvSpPr/>
            <p:nvPr/>
          </p:nvSpPr>
          <p:spPr>
            <a:xfrm>
              <a:off x="7052143" y="1531211"/>
              <a:ext cx="1681480" cy="1730375"/>
            </a:xfrm>
            <a:custGeom>
              <a:avLst/>
              <a:gdLst/>
              <a:ahLst/>
              <a:cxnLst/>
              <a:rect l="l" t="t" r="r" b="b"/>
              <a:pathLst>
                <a:path w="1681479"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30" y="1682725"/>
                  </a:lnTo>
                  <a:lnTo>
                    <a:pt x="1157170" y="1666313"/>
                  </a:lnTo>
                  <a:lnTo>
                    <a:pt x="1198487" y="1647650"/>
                  </a:lnTo>
                  <a:lnTo>
                    <a:pt x="1238610" y="1626808"/>
                  </a:lnTo>
                  <a:lnTo>
                    <a:pt x="1277467" y="1603860"/>
                  </a:lnTo>
                  <a:lnTo>
                    <a:pt x="1314987" y="1578880"/>
                  </a:lnTo>
                  <a:lnTo>
                    <a:pt x="1351100" y="1551940"/>
                  </a:lnTo>
                  <a:lnTo>
                    <a:pt x="1385734" y="1523114"/>
                  </a:lnTo>
                  <a:lnTo>
                    <a:pt x="1418819" y="1492474"/>
                  </a:lnTo>
                  <a:lnTo>
                    <a:pt x="1450284" y="1460094"/>
                  </a:lnTo>
                  <a:lnTo>
                    <a:pt x="1480058" y="1426047"/>
                  </a:lnTo>
                  <a:lnTo>
                    <a:pt x="1508069" y="1390405"/>
                  </a:lnTo>
                  <a:lnTo>
                    <a:pt x="1534247" y="1353241"/>
                  </a:lnTo>
                  <a:lnTo>
                    <a:pt x="1558521" y="1314629"/>
                  </a:lnTo>
                  <a:lnTo>
                    <a:pt x="1580820" y="1274642"/>
                  </a:lnTo>
                  <a:lnTo>
                    <a:pt x="1601073"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3" y="496468"/>
                  </a:lnTo>
                  <a:lnTo>
                    <a:pt x="1580820" y="455179"/>
                  </a:lnTo>
                  <a:lnTo>
                    <a:pt x="1558521" y="415191"/>
                  </a:lnTo>
                  <a:lnTo>
                    <a:pt x="1534247" y="376580"/>
                  </a:lnTo>
                  <a:lnTo>
                    <a:pt x="1508069" y="339416"/>
                  </a:lnTo>
                  <a:lnTo>
                    <a:pt x="1480058" y="303775"/>
                  </a:lnTo>
                  <a:lnTo>
                    <a:pt x="1450284" y="269727"/>
                  </a:lnTo>
                  <a:lnTo>
                    <a:pt x="1418819" y="237347"/>
                  </a:lnTo>
                  <a:lnTo>
                    <a:pt x="1385734" y="206708"/>
                  </a:lnTo>
                  <a:lnTo>
                    <a:pt x="1351100" y="177882"/>
                  </a:lnTo>
                  <a:lnTo>
                    <a:pt x="1314987" y="150943"/>
                  </a:lnTo>
                  <a:lnTo>
                    <a:pt x="1277467" y="125963"/>
                  </a:lnTo>
                  <a:lnTo>
                    <a:pt x="1238610" y="103015"/>
                  </a:lnTo>
                  <a:lnTo>
                    <a:pt x="1198487" y="82174"/>
                  </a:lnTo>
                  <a:lnTo>
                    <a:pt x="1157170" y="63510"/>
                  </a:lnTo>
                  <a:lnTo>
                    <a:pt x="1114730"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24">
              <a:extLst>
                <a:ext uri="{FF2B5EF4-FFF2-40B4-BE49-F238E27FC236}">
                  <a16:creationId xmlns:a16="http://schemas.microsoft.com/office/drawing/2014/main" id="{380BF0AC-7A3B-468C-BC08-040312CF3CEF}"/>
                </a:ext>
              </a:extLst>
            </p:cNvPr>
            <p:cNvSpPr/>
            <p:nvPr/>
          </p:nvSpPr>
          <p:spPr>
            <a:xfrm>
              <a:off x="7052143"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30" y="47099"/>
                  </a:lnTo>
                  <a:lnTo>
                    <a:pt x="1157170" y="63510"/>
                  </a:lnTo>
                  <a:lnTo>
                    <a:pt x="1198487" y="82174"/>
                  </a:lnTo>
                  <a:lnTo>
                    <a:pt x="1238610" y="103015"/>
                  </a:lnTo>
                  <a:lnTo>
                    <a:pt x="1277467" y="125963"/>
                  </a:lnTo>
                  <a:lnTo>
                    <a:pt x="1314987" y="150943"/>
                  </a:lnTo>
                  <a:lnTo>
                    <a:pt x="1351100" y="177882"/>
                  </a:lnTo>
                  <a:lnTo>
                    <a:pt x="1385734" y="206708"/>
                  </a:lnTo>
                  <a:lnTo>
                    <a:pt x="1418819" y="237347"/>
                  </a:lnTo>
                  <a:lnTo>
                    <a:pt x="1450284" y="269727"/>
                  </a:lnTo>
                  <a:lnTo>
                    <a:pt x="1480058" y="303775"/>
                  </a:lnTo>
                  <a:lnTo>
                    <a:pt x="1508069" y="339416"/>
                  </a:lnTo>
                  <a:lnTo>
                    <a:pt x="1534247" y="376580"/>
                  </a:lnTo>
                  <a:lnTo>
                    <a:pt x="1558521" y="415191"/>
                  </a:lnTo>
                  <a:lnTo>
                    <a:pt x="1580820" y="455179"/>
                  </a:lnTo>
                  <a:lnTo>
                    <a:pt x="1601073"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3" y="1233352"/>
                  </a:lnTo>
                  <a:lnTo>
                    <a:pt x="1580820" y="1274642"/>
                  </a:lnTo>
                  <a:lnTo>
                    <a:pt x="1558521" y="1314629"/>
                  </a:lnTo>
                  <a:lnTo>
                    <a:pt x="1534247" y="1353241"/>
                  </a:lnTo>
                  <a:lnTo>
                    <a:pt x="1508069" y="1390405"/>
                  </a:lnTo>
                  <a:lnTo>
                    <a:pt x="1480058" y="1426047"/>
                  </a:lnTo>
                  <a:lnTo>
                    <a:pt x="1450284" y="1460094"/>
                  </a:lnTo>
                  <a:lnTo>
                    <a:pt x="1418819" y="1492474"/>
                  </a:lnTo>
                  <a:lnTo>
                    <a:pt x="1385734" y="1523114"/>
                  </a:lnTo>
                  <a:lnTo>
                    <a:pt x="1351100" y="1551940"/>
                  </a:lnTo>
                  <a:lnTo>
                    <a:pt x="1314987" y="1578880"/>
                  </a:lnTo>
                  <a:lnTo>
                    <a:pt x="1277467" y="1603860"/>
                  </a:lnTo>
                  <a:lnTo>
                    <a:pt x="1238610" y="1626808"/>
                  </a:lnTo>
                  <a:lnTo>
                    <a:pt x="1198487" y="1647650"/>
                  </a:lnTo>
                  <a:lnTo>
                    <a:pt x="1157170" y="1666313"/>
                  </a:lnTo>
                  <a:lnTo>
                    <a:pt x="1114730"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25">
              <a:extLst>
                <a:ext uri="{FF2B5EF4-FFF2-40B4-BE49-F238E27FC236}">
                  <a16:creationId xmlns:a16="http://schemas.microsoft.com/office/drawing/2014/main" id="{AE307094-CFE3-4F12-97E0-97A2631A3302}"/>
                </a:ext>
              </a:extLst>
            </p:cNvPr>
            <p:cNvSpPr/>
            <p:nvPr/>
          </p:nvSpPr>
          <p:spPr>
            <a:xfrm>
              <a:off x="7843945" y="1503279"/>
              <a:ext cx="917575" cy="925830"/>
            </a:xfrm>
            <a:custGeom>
              <a:avLst/>
              <a:gdLst/>
              <a:ahLst/>
              <a:cxnLst/>
              <a:rect l="l" t="t" r="r" b="b"/>
              <a:pathLst>
                <a:path w="917575" h="925829">
                  <a:moveTo>
                    <a:pt x="334092" y="48336"/>
                  </a:moveTo>
                  <a:lnTo>
                    <a:pt x="50627" y="48336"/>
                  </a:lnTo>
                  <a:lnTo>
                    <a:pt x="100848" y="49756"/>
                  </a:lnTo>
                  <a:lnTo>
                    <a:pt x="150549" y="54291"/>
                  </a:lnTo>
                  <a:lnTo>
                    <a:pt x="199614" y="61885"/>
                  </a:lnTo>
                  <a:lnTo>
                    <a:pt x="247928" y="72485"/>
                  </a:lnTo>
                  <a:lnTo>
                    <a:pt x="295376" y="86038"/>
                  </a:lnTo>
                  <a:lnTo>
                    <a:pt x="341844" y="102489"/>
                  </a:lnTo>
                  <a:lnTo>
                    <a:pt x="387216" y="121785"/>
                  </a:lnTo>
                  <a:lnTo>
                    <a:pt x="431377" y="143873"/>
                  </a:lnTo>
                  <a:lnTo>
                    <a:pt x="474212" y="168698"/>
                  </a:lnTo>
                  <a:lnTo>
                    <a:pt x="515607" y="196207"/>
                  </a:lnTo>
                  <a:lnTo>
                    <a:pt x="555446" y="226346"/>
                  </a:lnTo>
                  <a:lnTo>
                    <a:pt x="593614" y="259061"/>
                  </a:lnTo>
                  <a:lnTo>
                    <a:pt x="629996" y="294299"/>
                  </a:lnTo>
                  <a:lnTo>
                    <a:pt x="663300" y="330647"/>
                  </a:lnTo>
                  <a:lnTo>
                    <a:pt x="694233" y="368652"/>
                  </a:lnTo>
                  <a:lnTo>
                    <a:pt x="722765" y="408203"/>
                  </a:lnTo>
                  <a:lnTo>
                    <a:pt x="748862" y="449190"/>
                  </a:lnTo>
                  <a:lnTo>
                    <a:pt x="772494" y="491502"/>
                  </a:lnTo>
                  <a:lnTo>
                    <a:pt x="793627" y="535028"/>
                  </a:lnTo>
                  <a:lnTo>
                    <a:pt x="812230" y="579656"/>
                  </a:lnTo>
                  <a:lnTo>
                    <a:pt x="828271" y="625276"/>
                  </a:lnTo>
                  <a:lnTo>
                    <a:pt x="841718" y="671776"/>
                  </a:lnTo>
                  <a:lnTo>
                    <a:pt x="852539" y="719047"/>
                  </a:lnTo>
                  <a:lnTo>
                    <a:pt x="860702" y="766976"/>
                  </a:lnTo>
                  <a:lnTo>
                    <a:pt x="866176" y="815453"/>
                  </a:lnTo>
                  <a:lnTo>
                    <a:pt x="868927" y="864367"/>
                  </a:lnTo>
                  <a:lnTo>
                    <a:pt x="868925" y="913607"/>
                  </a:lnTo>
                  <a:lnTo>
                    <a:pt x="881046" y="915480"/>
                  </a:lnTo>
                  <a:lnTo>
                    <a:pt x="893102" y="918057"/>
                  </a:lnTo>
                  <a:lnTo>
                    <a:pt x="905062" y="921348"/>
                  </a:lnTo>
                  <a:lnTo>
                    <a:pt x="916898" y="925361"/>
                  </a:lnTo>
                  <a:lnTo>
                    <a:pt x="917520" y="876074"/>
                  </a:lnTo>
                  <a:lnTo>
                    <a:pt x="915526" y="827070"/>
                  </a:lnTo>
                  <a:lnTo>
                    <a:pt x="910945" y="778447"/>
                  </a:lnTo>
                  <a:lnTo>
                    <a:pt x="903806" y="730304"/>
                  </a:lnTo>
                  <a:lnTo>
                    <a:pt x="894136" y="682739"/>
                  </a:lnTo>
                  <a:lnTo>
                    <a:pt x="881964" y="635853"/>
                  </a:lnTo>
                  <a:lnTo>
                    <a:pt x="867319" y="589743"/>
                  </a:lnTo>
                  <a:lnTo>
                    <a:pt x="850229" y="544509"/>
                  </a:lnTo>
                  <a:lnTo>
                    <a:pt x="830723" y="500249"/>
                  </a:lnTo>
                  <a:lnTo>
                    <a:pt x="808830" y="457063"/>
                  </a:lnTo>
                  <a:lnTo>
                    <a:pt x="784578" y="415049"/>
                  </a:lnTo>
                  <a:lnTo>
                    <a:pt x="757995" y="374305"/>
                  </a:lnTo>
                  <a:lnTo>
                    <a:pt x="729110" y="334932"/>
                  </a:lnTo>
                  <a:lnTo>
                    <a:pt x="697952" y="297027"/>
                  </a:lnTo>
                  <a:lnTo>
                    <a:pt x="664549" y="260690"/>
                  </a:lnTo>
                  <a:lnTo>
                    <a:pt x="630110" y="227131"/>
                  </a:lnTo>
                  <a:lnTo>
                    <a:pt x="593924" y="195536"/>
                  </a:lnTo>
                  <a:lnTo>
                    <a:pt x="556072" y="165989"/>
                  </a:lnTo>
                  <a:lnTo>
                    <a:pt x="516636" y="138573"/>
                  </a:lnTo>
                  <a:lnTo>
                    <a:pt x="475696" y="113371"/>
                  </a:lnTo>
                  <a:lnTo>
                    <a:pt x="433335" y="90468"/>
                  </a:lnTo>
                  <a:lnTo>
                    <a:pt x="389632" y="69947"/>
                  </a:lnTo>
                  <a:lnTo>
                    <a:pt x="344669" y="51890"/>
                  </a:lnTo>
                  <a:lnTo>
                    <a:pt x="334092" y="48336"/>
                  </a:lnTo>
                  <a:close/>
                </a:path>
                <a:path w="917575" h="925829">
                  <a:moveTo>
                    <a:pt x="52974" y="0"/>
                  </a:moveTo>
                  <a:lnTo>
                    <a:pt x="6299" y="1285"/>
                  </a:lnTo>
                  <a:lnTo>
                    <a:pt x="5313" y="8172"/>
                  </a:lnTo>
                  <a:lnTo>
                    <a:pt x="4113" y="15111"/>
                  </a:lnTo>
                  <a:lnTo>
                    <a:pt x="2691" y="22100"/>
                  </a:lnTo>
                  <a:lnTo>
                    <a:pt x="1043" y="29137"/>
                  </a:lnTo>
                  <a:lnTo>
                    <a:pt x="1043" y="37129"/>
                  </a:lnTo>
                  <a:lnTo>
                    <a:pt x="629" y="43940"/>
                  </a:lnTo>
                  <a:lnTo>
                    <a:pt x="0" y="50082"/>
                  </a:lnTo>
                  <a:lnTo>
                    <a:pt x="50627" y="48336"/>
                  </a:lnTo>
                  <a:lnTo>
                    <a:pt x="334092" y="48336"/>
                  </a:lnTo>
                  <a:lnTo>
                    <a:pt x="298527" y="36383"/>
                  </a:lnTo>
                  <a:lnTo>
                    <a:pt x="251287" y="23508"/>
                  </a:lnTo>
                  <a:lnTo>
                    <a:pt x="203031" y="13348"/>
                  </a:lnTo>
                  <a:lnTo>
                    <a:pt x="153839" y="5988"/>
                  </a:lnTo>
                  <a:lnTo>
                    <a:pt x="103793" y="1511"/>
                  </a:lnTo>
                  <a:lnTo>
                    <a:pt x="52974"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26">
              <a:extLst>
                <a:ext uri="{FF2B5EF4-FFF2-40B4-BE49-F238E27FC236}">
                  <a16:creationId xmlns:a16="http://schemas.microsoft.com/office/drawing/2014/main" id="{DE0AAF6F-0B99-4E85-B497-C6BE4AFECA66}"/>
                </a:ext>
              </a:extLst>
            </p:cNvPr>
            <p:cNvSpPr txBox="1"/>
            <p:nvPr/>
          </p:nvSpPr>
          <p:spPr>
            <a:xfrm>
              <a:off x="7461464" y="1785920"/>
              <a:ext cx="904875" cy="367621"/>
            </a:xfrm>
            <a:prstGeom prst="rect">
              <a:avLst/>
            </a:prstGeom>
          </p:spPr>
          <p:txBody>
            <a:bodyPr vert="horz" wrap="square" lIns="0" tIns="15875" rIns="0" bIns="0" rtlCol="0">
              <a:spAutoFit/>
            </a:bodyPr>
            <a:lstStyle/>
            <a:p>
              <a:pPr marL="12700" marR="0" lvl="0" indent="0" algn="ctr" defTabSz="914400" rtl="0" eaLnBrk="1" fontAlgn="auto" latinLnBrk="0" hangingPunct="1">
                <a:lnSpc>
                  <a:spcPct val="100000"/>
                </a:lnSpc>
                <a:spcBef>
                  <a:spcPts val="125"/>
                </a:spcBef>
                <a:spcAft>
                  <a:spcPts val="0"/>
                </a:spcAft>
                <a:buClrTx/>
                <a:buSzTx/>
                <a:buFontTx/>
                <a:buNone/>
                <a:tabLst/>
                <a:defRPr/>
              </a:pP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2</a:t>
              </a:r>
              <a:r>
                <a:rPr kumimoji="0" lang="en-IN" sz="3950" b="1" i="0" u="none" strike="noStrike" kern="1200" cap="none" spc="-330" normalizeH="0" baseline="0" noProof="0" dirty="0">
                  <a:ln>
                    <a:noFill/>
                  </a:ln>
                  <a:solidFill>
                    <a:srgbClr val="00AFEF"/>
                  </a:solidFill>
                  <a:effectLst/>
                  <a:uLnTx/>
                  <a:uFillTx/>
                  <a:latin typeface="Times New Roman"/>
                  <a:ea typeface="+mn-ea"/>
                  <a:cs typeface="Times New Roman"/>
                </a:rPr>
                <a:t>7</a:t>
              </a:r>
              <a:r>
                <a:rPr kumimoji="0" sz="3950" b="1" i="0" u="none" strike="noStrike" kern="1200" cap="none" spc="-330" normalizeH="0" baseline="0" noProof="0" dirty="0">
                  <a:ln>
                    <a:noFill/>
                  </a:ln>
                  <a:solidFill>
                    <a:srgbClr val="00AFEF"/>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6" name="object 27">
              <a:extLst>
                <a:ext uri="{FF2B5EF4-FFF2-40B4-BE49-F238E27FC236}">
                  <a16:creationId xmlns:a16="http://schemas.microsoft.com/office/drawing/2014/main" id="{92457178-AED3-48B6-9F4B-0B66D141EE5D}"/>
                </a:ext>
              </a:extLst>
            </p:cNvPr>
            <p:cNvSpPr txBox="1"/>
            <p:nvPr/>
          </p:nvSpPr>
          <p:spPr>
            <a:xfrm>
              <a:off x="7065504" y="2249767"/>
              <a:ext cx="1816906" cy="452858"/>
            </a:xfrm>
            <a:prstGeom prst="rect">
              <a:avLst/>
            </a:prstGeom>
          </p:spPr>
          <p:txBody>
            <a:bodyPr vert="horz" wrap="square" lIns="0" tIns="45085" rIns="0" bIns="0" rtlCol="0">
              <a:spAutoFit/>
            </a:bodyPr>
            <a:lstStyle/>
            <a:p>
              <a:pPr marL="12700" marR="5080" lvl="0" indent="0" algn="ctr" defTabSz="914400" rtl="0" eaLnBrk="1" fontAlgn="auto" latinLnBrk="0" hangingPunct="1">
                <a:lnSpc>
                  <a:spcPct val="77800"/>
                </a:lnSpc>
                <a:spcBef>
                  <a:spcPts val="355"/>
                </a:spcBef>
                <a:spcAft>
                  <a:spcPts val="0"/>
                </a:spcAft>
                <a:buClrTx/>
                <a:buSzTx/>
                <a:buFontTx/>
                <a:buNone/>
                <a:tabLst/>
                <a:defRPr/>
              </a:pPr>
              <a:r>
                <a:rPr kumimoji="0" lang="en-US" sz="1750" b="1" i="0" u="none" strike="noStrike" kern="1200" cap="none" spc="-2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UWM </a:t>
              </a:r>
              <a:r>
                <a:rPr kumimoji="0" sz="1750" b="1" i="0" u="none" strike="noStrike" kern="1200" cap="none" spc="-1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endParaRPr kumimoji="0" lang="en-US"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endParaRPr>
            </a:p>
            <a:p>
              <a:pPr marL="0" marR="0" lvl="0" indent="0" algn="ctr" defTabSz="914400" rtl="0" eaLnBrk="1" fontAlgn="auto" latinLnBrk="0" hangingPunct="1">
                <a:lnSpc>
                  <a:spcPts val="935"/>
                </a:lnSpc>
                <a:spcBef>
                  <a:spcPts val="0"/>
                </a:spcBef>
                <a:spcAft>
                  <a:spcPts val="0"/>
                </a:spcAft>
                <a:buClrTx/>
                <a:buSzTx/>
                <a:buFontTx/>
                <a:buNone/>
                <a:tabLst/>
                <a:defRPr/>
              </a:pP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Safaimitra</a:t>
              </a:r>
              <a:r>
                <a:rPr kumimoji="0" lang="en-US"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Suraksha</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35560" marR="0" lvl="0" indent="0" algn="ctr" defTabSz="914400" rtl="0" eaLnBrk="1" fontAlgn="auto" latinLnBrk="0" hangingPunct="1">
                <a:lnSpc>
                  <a:spcPct val="100000"/>
                </a:lnSpc>
                <a:spcBef>
                  <a:spcPts val="114"/>
                </a:spcBef>
                <a:spcAft>
                  <a:spcPts val="0"/>
                </a:spcAft>
                <a:buClrTx/>
                <a:buSzTx/>
                <a:buFontTx/>
                <a:buNone/>
                <a:tabLst/>
                <a:defRPr/>
              </a:pPr>
              <a:r>
                <a:rPr lang="en-IN" sz="1750" b="1" spc="25" dirty="0">
                  <a:solidFill>
                    <a:srgbClr val="ED3237"/>
                  </a:solidFill>
                  <a:latin typeface="Cambria" panose="02040503050406030204" pitchFamily="18" charset="0"/>
                  <a:ea typeface="Cambria" panose="02040503050406030204" pitchFamily="18" charset="0"/>
                  <a:cs typeface="Times New Roman"/>
                </a:rPr>
                <a:t>1,320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37" name="object 28">
              <a:extLst>
                <a:ext uri="{FF2B5EF4-FFF2-40B4-BE49-F238E27FC236}">
                  <a16:creationId xmlns:a16="http://schemas.microsoft.com/office/drawing/2014/main" id="{6219FD19-00FA-4EA7-8A63-C40F86DC9CE6}"/>
                </a:ext>
              </a:extLst>
            </p:cNvPr>
            <p:cNvSpPr/>
            <p:nvPr/>
          </p:nvSpPr>
          <p:spPr>
            <a:xfrm>
              <a:off x="4954927" y="1531211"/>
              <a:ext cx="1681480" cy="1730375"/>
            </a:xfrm>
            <a:custGeom>
              <a:avLst/>
              <a:gdLst/>
              <a:ahLst/>
              <a:cxnLst/>
              <a:rect l="l" t="t" r="r" b="b"/>
              <a:pathLst>
                <a:path w="1681479" h="1730375">
                  <a:moveTo>
                    <a:pt x="840463" y="0"/>
                  </a:moveTo>
                  <a:lnTo>
                    <a:pt x="792770" y="1369"/>
                  </a:lnTo>
                  <a:lnTo>
                    <a:pt x="745775" y="5427"/>
                  </a:lnTo>
                  <a:lnTo>
                    <a:pt x="699549" y="12103"/>
                  </a:lnTo>
                  <a:lnTo>
                    <a:pt x="654162" y="21322"/>
                  </a:lnTo>
                  <a:lnTo>
                    <a:pt x="609687" y="33011"/>
                  </a:lnTo>
                  <a:lnTo>
                    <a:pt x="566194" y="47099"/>
                  </a:lnTo>
                  <a:lnTo>
                    <a:pt x="523753" y="63510"/>
                  </a:lnTo>
                  <a:lnTo>
                    <a:pt x="482436" y="82174"/>
                  </a:lnTo>
                  <a:lnTo>
                    <a:pt x="442313" y="103015"/>
                  </a:lnTo>
                  <a:lnTo>
                    <a:pt x="403456" y="125963"/>
                  </a:lnTo>
                  <a:lnTo>
                    <a:pt x="365936" y="150943"/>
                  </a:lnTo>
                  <a:lnTo>
                    <a:pt x="329823" y="177882"/>
                  </a:lnTo>
                  <a:lnTo>
                    <a:pt x="295189" y="206708"/>
                  </a:lnTo>
                  <a:lnTo>
                    <a:pt x="262104" y="237347"/>
                  </a:lnTo>
                  <a:lnTo>
                    <a:pt x="230639" y="269727"/>
                  </a:lnTo>
                  <a:lnTo>
                    <a:pt x="200866" y="303775"/>
                  </a:lnTo>
                  <a:lnTo>
                    <a:pt x="172855" y="339416"/>
                  </a:lnTo>
                  <a:lnTo>
                    <a:pt x="146677" y="376580"/>
                  </a:lnTo>
                  <a:lnTo>
                    <a:pt x="122403" y="415191"/>
                  </a:lnTo>
                  <a:lnTo>
                    <a:pt x="100104" y="455179"/>
                  </a:lnTo>
                  <a:lnTo>
                    <a:pt x="79851" y="496468"/>
                  </a:lnTo>
                  <a:lnTo>
                    <a:pt x="61715" y="538987"/>
                  </a:lnTo>
                  <a:lnTo>
                    <a:pt x="45767" y="582662"/>
                  </a:lnTo>
                  <a:lnTo>
                    <a:pt x="32078"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8" y="1102399"/>
                  </a:lnTo>
                  <a:lnTo>
                    <a:pt x="45767" y="1147158"/>
                  </a:lnTo>
                  <a:lnTo>
                    <a:pt x="61715" y="1190833"/>
                  </a:lnTo>
                  <a:lnTo>
                    <a:pt x="79851" y="1233352"/>
                  </a:lnTo>
                  <a:lnTo>
                    <a:pt x="100104" y="1274642"/>
                  </a:lnTo>
                  <a:lnTo>
                    <a:pt x="122403" y="1314629"/>
                  </a:lnTo>
                  <a:lnTo>
                    <a:pt x="146677" y="1353241"/>
                  </a:lnTo>
                  <a:lnTo>
                    <a:pt x="172855" y="1390405"/>
                  </a:lnTo>
                  <a:lnTo>
                    <a:pt x="200866" y="1426047"/>
                  </a:lnTo>
                  <a:lnTo>
                    <a:pt x="230639" y="1460094"/>
                  </a:lnTo>
                  <a:lnTo>
                    <a:pt x="262104" y="1492474"/>
                  </a:lnTo>
                  <a:lnTo>
                    <a:pt x="295189" y="1523114"/>
                  </a:lnTo>
                  <a:lnTo>
                    <a:pt x="329823" y="1551940"/>
                  </a:lnTo>
                  <a:lnTo>
                    <a:pt x="365936" y="1578880"/>
                  </a:lnTo>
                  <a:lnTo>
                    <a:pt x="403456" y="1603860"/>
                  </a:lnTo>
                  <a:lnTo>
                    <a:pt x="442313" y="1626808"/>
                  </a:lnTo>
                  <a:lnTo>
                    <a:pt x="482436" y="1647650"/>
                  </a:lnTo>
                  <a:lnTo>
                    <a:pt x="523753" y="1666313"/>
                  </a:lnTo>
                  <a:lnTo>
                    <a:pt x="566194" y="1682725"/>
                  </a:lnTo>
                  <a:lnTo>
                    <a:pt x="609687" y="1696812"/>
                  </a:lnTo>
                  <a:lnTo>
                    <a:pt x="654162" y="1708502"/>
                  </a:lnTo>
                  <a:lnTo>
                    <a:pt x="699549" y="1717721"/>
                  </a:lnTo>
                  <a:lnTo>
                    <a:pt x="745775" y="1724397"/>
                  </a:lnTo>
                  <a:lnTo>
                    <a:pt x="792770" y="1728455"/>
                  </a:lnTo>
                  <a:lnTo>
                    <a:pt x="840463" y="1729825"/>
                  </a:lnTo>
                  <a:lnTo>
                    <a:pt x="888155" y="1728455"/>
                  </a:lnTo>
                  <a:lnTo>
                    <a:pt x="935150" y="1724397"/>
                  </a:lnTo>
                  <a:lnTo>
                    <a:pt x="981375" y="1717721"/>
                  </a:lnTo>
                  <a:lnTo>
                    <a:pt x="1026761" y="1708502"/>
                  </a:lnTo>
                  <a:lnTo>
                    <a:pt x="1071236" y="1696812"/>
                  </a:lnTo>
                  <a:lnTo>
                    <a:pt x="1114729" y="1682725"/>
                  </a:lnTo>
                  <a:lnTo>
                    <a:pt x="1157170" y="1666313"/>
                  </a:lnTo>
                  <a:lnTo>
                    <a:pt x="1198487" y="1647650"/>
                  </a:lnTo>
                  <a:lnTo>
                    <a:pt x="1238609" y="1626808"/>
                  </a:lnTo>
                  <a:lnTo>
                    <a:pt x="1277466" y="1603860"/>
                  </a:lnTo>
                  <a:lnTo>
                    <a:pt x="1314986" y="1578880"/>
                  </a:lnTo>
                  <a:lnTo>
                    <a:pt x="1351098" y="1551940"/>
                  </a:lnTo>
                  <a:lnTo>
                    <a:pt x="1385733" y="1523114"/>
                  </a:lnTo>
                  <a:lnTo>
                    <a:pt x="1418818" y="1492474"/>
                  </a:lnTo>
                  <a:lnTo>
                    <a:pt x="1450282" y="1460094"/>
                  </a:lnTo>
                  <a:lnTo>
                    <a:pt x="1480056" y="1426047"/>
                  </a:lnTo>
                  <a:lnTo>
                    <a:pt x="1508067" y="1390405"/>
                  </a:lnTo>
                  <a:lnTo>
                    <a:pt x="1534245" y="1353241"/>
                  </a:lnTo>
                  <a:lnTo>
                    <a:pt x="1558519" y="1314629"/>
                  </a:lnTo>
                  <a:lnTo>
                    <a:pt x="1580817" y="1274642"/>
                  </a:lnTo>
                  <a:lnTo>
                    <a:pt x="1601070" y="1233352"/>
                  </a:lnTo>
                  <a:lnTo>
                    <a:pt x="1619206" y="1190833"/>
                  </a:lnTo>
                  <a:lnTo>
                    <a:pt x="1635154" y="1147158"/>
                  </a:lnTo>
                  <a:lnTo>
                    <a:pt x="1648843" y="1102399"/>
                  </a:lnTo>
                  <a:lnTo>
                    <a:pt x="1660202" y="1056630"/>
                  </a:lnTo>
                  <a:lnTo>
                    <a:pt x="1669161" y="1009923"/>
                  </a:lnTo>
                  <a:lnTo>
                    <a:pt x="1675647" y="962353"/>
                  </a:lnTo>
                  <a:lnTo>
                    <a:pt x="1679592" y="913991"/>
                  </a:lnTo>
                  <a:lnTo>
                    <a:pt x="1680922" y="864910"/>
                  </a:lnTo>
                  <a:lnTo>
                    <a:pt x="1679592" y="815830"/>
                  </a:lnTo>
                  <a:lnTo>
                    <a:pt x="1675647" y="767468"/>
                  </a:lnTo>
                  <a:lnTo>
                    <a:pt x="1669161" y="719897"/>
                  </a:lnTo>
                  <a:lnTo>
                    <a:pt x="1660202" y="673190"/>
                  </a:lnTo>
                  <a:lnTo>
                    <a:pt x="1648843" y="627421"/>
                  </a:lnTo>
                  <a:lnTo>
                    <a:pt x="1635154" y="582662"/>
                  </a:lnTo>
                  <a:lnTo>
                    <a:pt x="1619206" y="538987"/>
                  </a:lnTo>
                  <a:lnTo>
                    <a:pt x="1601070" y="496468"/>
                  </a:lnTo>
                  <a:lnTo>
                    <a:pt x="1580817" y="455179"/>
                  </a:lnTo>
                  <a:lnTo>
                    <a:pt x="1558519" y="415191"/>
                  </a:lnTo>
                  <a:lnTo>
                    <a:pt x="1534245" y="376580"/>
                  </a:lnTo>
                  <a:lnTo>
                    <a:pt x="1508067" y="339416"/>
                  </a:lnTo>
                  <a:lnTo>
                    <a:pt x="1480056" y="303775"/>
                  </a:lnTo>
                  <a:lnTo>
                    <a:pt x="1450282" y="269727"/>
                  </a:lnTo>
                  <a:lnTo>
                    <a:pt x="1418818" y="237347"/>
                  </a:lnTo>
                  <a:lnTo>
                    <a:pt x="1385733" y="206708"/>
                  </a:lnTo>
                  <a:lnTo>
                    <a:pt x="1351098" y="177882"/>
                  </a:lnTo>
                  <a:lnTo>
                    <a:pt x="1314986" y="150943"/>
                  </a:lnTo>
                  <a:lnTo>
                    <a:pt x="1277466" y="125963"/>
                  </a:lnTo>
                  <a:lnTo>
                    <a:pt x="1238609" y="103015"/>
                  </a:lnTo>
                  <a:lnTo>
                    <a:pt x="1198487" y="82174"/>
                  </a:lnTo>
                  <a:lnTo>
                    <a:pt x="1157170" y="63510"/>
                  </a:lnTo>
                  <a:lnTo>
                    <a:pt x="1114729" y="47099"/>
                  </a:lnTo>
                  <a:lnTo>
                    <a:pt x="1071236" y="33011"/>
                  </a:lnTo>
                  <a:lnTo>
                    <a:pt x="1026761" y="21322"/>
                  </a:lnTo>
                  <a:lnTo>
                    <a:pt x="981375"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29">
              <a:extLst>
                <a:ext uri="{FF2B5EF4-FFF2-40B4-BE49-F238E27FC236}">
                  <a16:creationId xmlns:a16="http://schemas.microsoft.com/office/drawing/2014/main" id="{08790523-2E97-48E1-B125-20234118D226}"/>
                </a:ext>
              </a:extLst>
            </p:cNvPr>
            <p:cNvSpPr/>
            <p:nvPr/>
          </p:nvSpPr>
          <p:spPr>
            <a:xfrm>
              <a:off x="4954927" y="1531211"/>
              <a:ext cx="1681480" cy="1730375"/>
            </a:xfrm>
            <a:custGeom>
              <a:avLst/>
              <a:gdLst/>
              <a:ahLst/>
              <a:cxnLst/>
              <a:rect l="l" t="t" r="r" b="b"/>
              <a:pathLst>
                <a:path w="1681479" h="1730375">
                  <a:moveTo>
                    <a:pt x="840463" y="0"/>
                  </a:moveTo>
                  <a:lnTo>
                    <a:pt x="888155" y="1369"/>
                  </a:lnTo>
                  <a:lnTo>
                    <a:pt x="935150" y="5427"/>
                  </a:lnTo>
                  <a:lnTo>
                    <a:pt x="981375" y="12103"/>
                  </a:lnTo>
                  <a:lnTo>
                    <a:pt x="1026761" y="21322"/>
                  </a:lnTo>
                  <a:lnTo>
                    <a:pt x="1071236" y="33011"/>
                  </a:lnTo>
                  <a:lnTo>
                    <a:pt x="1114729" y="47099"/>
                  </a:lnTo>
                  <a:lnTo>
                    <a:pt x="1157170" y="63510"/>
                  </a:lnTo>
                  <a:lnTo>
                    <a:pt x="1198487" y="82174"/>
                  </a:lnTo>
                  <a:lnTo>
                    <a:pt x="1238609" y="103015"/>
                  </a:lnTo>
                  <a:lnTo>
                    <a:pt x="1277466" y="125963"/>
                  </a:lnTo>
                  <a:lnTo>
                    <a:pt x="1314986" y="150943"/>
                  </a:lnTo>
                  <a:lnTo>
                    <a:pt x="1351098" y="177882"/>
                  </a:lnTo>
                  <a:lnTo>
                    <a:pt x="1385733" y="206708"/>
                  </a:lnTo>
                  <a:lnTo>
                    <a:pt x="1418818" y="237347"/>
                  </a:lnTo>
                  <a:lnTo>
                    <a:pt x="1450282" y="269727"/>
                  </a:lnTo>
                  <a:lnTo>
                    <a:pt x="1480056" y="303775"/>
                  </a:lnTo>
                  <a:lnTo>
                    <a:pt x="1508067" y="339416"/>
                  </a:lnTo>
                  <a:lnTo>
                    <a:pt x="1534245" y="376580"/>
                  </a:lnTo>
                  <a:lnTo>
                    <a:pt x="1558519" y="415191"/>
                  </a:lnTo>
                  <a:lnTo>
                    <a:pt x="1580817" y="455179"/>
                  </a:lnTo>
                  <a:lnTo>
                    <a:pt x="1601070" y="496468"/>
                  </a:lnTo>
                  <a:lnTo>
                    <a:pt x="1619206" y="538987"/>
                  </a:lnTo>
                  <a:lnTo>
                    <a:pt x="1635154" y="582662"/>
                  </a:lnTo>
                  <a:lnTo>
                    <a:pt x="1648843" y="627421"/>
                  </a:lnTo>
                  <a:lnTo>
                    <a:pt x="1660202" y="673190"/>
                  </a:lnTo>
                  <a:lnTo>
                    <a:pt x="1669161" y="719897"/>
                  </a:lnTo>
                  <a:lnTo>
                    <a:pt x="1675647" y="767468"/>
                  </a:lnTo>
                  <a:lnTo>
                    <a:pt x="1679592" y="815830"/>
                  </a:lnTo>
                  <a:lnTo>
                    <a:pt x="1680922" y="864910"/>
                  </a:lnTo>
                  <a:lnTo>
                    <a:pt x="1679592" y="913991"/>
                  </a:lnTo>
                  <a:lnTo>
                    <a:pt x="1675647" y="962353"/>
                  </a:lnTo>
                  <a:lnTo>
                    <a:pt x="1669161" y="1009923"/>
                  </a:lnTo>
                  <a:lnTo>
                    <a:pt x="1660202" y="1056630"/>
                  </a:lnTo>
                  <a:lnTo>
                    <a:pt x="1648843" y="1102399"/>
                  </a:lnTo>
                  <a:lnTo>
                    <a:pt x="1635154" y="1147158"/>
                  </a:lnTo>
                  <a:lnTo>
                    <a:pt x="1619206" y="1190833"/>
                  </a:lnTo>
                  <a:lnTo>
                    <a:pt x="1601070" y="1233352"/>
                  </a:lnTo>
                  <a:lnTo>
                    <a:pt x="1580817" y="1274642"/>
                  </a:lnTo>
                  <a:lnTo>
                    <a:pt x="1558519" y="1314629"/>
                  </a:lnTo>
                  <a:lnTo>
                    <a:pt x="1534245" y="1353241"/>
                  </a:lnTo>
                  <a:lnTo>
                    <a:pt x="1508067" y="1390405"/>
                  </a:lnTo>
                  <a:lnTo>
                    <a:pt x="1480056" y="1426047"/>
                  </a:lnTo>
                  <a:lnTo>
                    <a:pt x="1450282" y="1460094"/>
                  </a:lnTo>
                  <a:lnTo>
                    <a:pt x="1418818" y="1492474"/>
                  </a:lnTo>
                  <a:lnTo>
                    <a:pt x="1385733" y="1523114"/>
                  </a:lnTo>
                  <a:lnTo>
                    <a:pt x="1351098" y="1551940"/>
                  </a:lnTo>
                  <a:lnTo>
                    <a:pt x="1314986" y="1578880"/>
                  </a:lnTo>
                  <a:lnTo>
                    <a:pt x="1277466" y="1603860"/>
                  </a:lnTo>
                  <a:lnTo>
                    <a:pt x="1238609" y="1626808"/>
                  </a:lnTo>
                  <a:lnTo>
                    <a:pt x="1198487" y="1647650"/>
                  </a:lnTo>
                  <a:lnTo>
                    <a:pt x="1157170" y="1666313"/>
                  </a:lnTo>
                  <a:lnTo>
                    <a:pt x="1114729" y="1682725"/>
                  </a:lnTo>
                  <a:lnTo>
                    <a:pt x="1071236" y="1696812"/>
                  </a:lnTo>
                  <a:lnTo>
                    <a:pt x="1026761" y="1708502"/>
                  </a:lnTo>
                  <a:lnTo>
                    <a:pt x="981375" y="1717721"/>
                  </a:lnTo>
                  <a:lnTo>
                    <a:pt x="935150" y="1724397"/>
                  </a:lnTo>
                  <a:lnTo>
                    <a:pt x="888155" y="1728455"/>
                  </a:lnTo>
                  <a:lnTo>
                    <a:pt x="840463" y="1729825"/>
                  </a:lnTo>
                  <a:lnTo>
                    <a:pt x="792770" y="1728455"/>
                  </a:lnTo>
                  <a:lnTo>
                    <a:pt x="745775" y="1724397"/>
                  </a:lnTo>
                  <a:lnTo>
                    <a:pt x="699549" y="1717721"/>
                  </a:lnTo>
                  <a:lnTo>
                    <a:pt x="654162" y="1708502"/>
                  </a:lnTo>
                  <a:lnTo>
                    <a:pt x="609687" y="1696812"/>
                  </a:lnTo>
                  <a:lnTo>
                    <a:pt x="566194" y="1682725"/>
                  </a:lnTo>
                  <a:lnTo>
                    <a:pt x="523753" y="1666313"/>
                  </a:lnTo>
                  <a:lnTo>
                    <a:pt x="482436" y="1647650"/>
                  </a:lnTo>
                  <a:lnTo>
                    <a:pt x="442313" y="1626808"/>
                  </a:lnTo>
                  <a:lnTo>
                    <a:pt x="403456" y="1603860"/>
                  </a:lnTo>
                  <a:lnTo>
                    <a:pt x="365936" y="1578880"/>
                  </a:lnTo>
                  <a:lnTo>
                    <a:pt x="329823" y="1551940"/>
                  </a:lnTo>
                  <a:lnTo>
                    <a:pt x="295189" y="1523114"/>
                  </a:lnTo>
                  <a:lnTo>
                    <a:pt x="262104" y="1492474"/>
                  </a:lnTo>
                  <a:lnTo>
                    <a:pt x="230639" y="1460094"/>
                  </a:lnTo>
                  <a:lnTo>
                    <a:pt x="200866" y="1426047"/>
                  </a:lnTo>
                  <a:lnTo>
                    <a:pt x="172855" y="1390405"/>
                  </a:lnTo>
                  <a:lnTo>
                    <a:pt x="146677" y="1353241"/>
                  </a:lnTo>
                  <a:lnTo>
                    <a:pt x="122403" y="1314629"/>
                  </a:lnTo>
                  <a:lnTo>
                    <a:pt x="100104" y="1274642"/>
                  </a:lnTo>
                  <a:lnTo>
                    <a:pt x="79851" y="1233352"/>
                  </a:lnTo>
                  <a:lnTo>
                    <a:pt x="61715" y="1190833"/>
                  </a:lnTo>
                  <a:lnTo>
                    <a:pt x="45767" y="1147158"/>
                  </a:lnTo>
                  <a:lnTo>
                    <a:pt x="32078"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8" y="627421"/>
                  </a:lnTo>
                  <a:lnTo>
                    <a:pt x="45767" y="582662"/>
                  </a:lnTo>
                  <a:lnTo>
                    <a:pt x="61715" y="538987"/>
                  </a:lnTo>
                  <a:lnTo>
                    <a:pt x="79851" y="496468"/>
                  </a:lnTo>
                  <a:lnTo>
                    <a:pt x="100104" y="455179"/>
                  </a:lnTo>
                  <a:lnTo>
                    <a:pt x="122403" y="415191"/>
                  </a:lnTo>
                  <a:lnTo>
                    <a:pt x="146677" y="376580"/>
                  </a:lnTo>
                  <a:lnTo>
                    <a:pt x="172855" y="339416"/>
                  </a:lnTo>
                  <a:lnTo>
                    <a:pt x="200866" y="303775"/>
                  </a:lnTo>
                  <a:lnTo>
                    <a:pt x="230639" y="269727"/>
                  </a:lnTo>
                  <a:lnTo>
                    <a:pt x="262104" y="237347"/>
                  </a:lnTo>
                  <a:lnTo>
                    <a:pt x="295189" y="206708"/>
                  </a:lnTo>
                  <a:lnTo>
                    <a:pt x="329823" y="177882"/>
                  </a:lnTo>
                  <a:lnTo>
                    <a:pt x="365936" y="150943"/>
                  </a:lnTo>
                  <a:lnTo>
                    <a:pt x="403456" y="125963"/>
                  </a:lnTo>
                  <a:lnTo>
                    <a:pt x="442313" y="103015"/>
                  </a:lnTo>
                  <a:lnTo>
                    <a:pt x="482436" y="82174"/>
                  </a:lnTo>
                  <a:lnTo>
                    <a:pt x="523753" y="63510"/>
                  </a:lnTo>
                  <a:lnTo>
                    <a:pt x="566194" y="47099"/>
                  </a:lnTo>
                  <a:lnTo>
                    <a:pt x="609687" y="33011"/>
                  </a:lnTo>
                  <a:lnTo>
                    <a:pt x="654162" y="21322"/>
                  </a:lnTo>
                  <a:lnTo>
                    <a:pt x="699549" y="12103"/>
                  </a:lnTo>
                  <a:lnTo>
                    <a:pt x="745775" y="5427"/>
                  </a:lnTo>
                  <a:lnTo>
                    <a:pt x="792770" y="1369"/>
                  </a:lnTo>
                  <a:lnTo>
                    <a:pt x="840463" y="0"/>
                  </a:lnTo>
                  <a:close/>
                </a:path>
              </a:pathLst>
            </a:custGeom>
            <a:ln w="50799">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30">
              <a:extLst>
                <a:ext uri="{FF2B5EF4-FFF2-40B4-BE49-F238E27FC236}">
                  <a16:creationId xmlns:a16="http://schemas.microsoft.com/office/drawing/2014/main" id="{31C34F77-E826-450F-AF52-B29422DC3160}"/>
                </a:ext>
              </a:extLst>
            </p:cNvPr>
            <p:cNvSpPr/>
            <p:nvPr/>
          </p:nvSpPr>
          <p:spPr>
            <a:xfrm>
              <a:off x="5787704" y="1507908"/>
              <a:ext cx="868044" cy="1532890"/>
            </a:xfrm>
            <a:custGeom>
              <a:avLst/>
              <a:gdLst/>
              <a:ahLst/>
              <a:cxnLst/>
              <a:rect l="l" t="t" r="r" b="b"/>
              <a:pathLst>
                <a:path w="868045" h="1532890">
                  <a:moveTo>
                    <a:pt x="284313" y="48341"/>
                  </a:moveTo>
                  <a:lnTo>
                    <a:pt x="3181" y="48341"/>
                  </a:lnTo>
                  <a:lnTo>
                    <a:pt x="54787" y="49993"/>
                  </a:lnTo>
                  <a:lnTo>
                    <a:pt x="105540" y="54884"/>
                  </a:lnTo>
                  <a:lnTo>
                    <a:pt x="155346" y="62915"/>
                  </a:lnTo>
                  <a:lnTo>
                    <a:pt x="204107" y="73988"/>
                  </a:lnTo>
                  <a:lnTo>
                    <a:pt x="251729" y="88005"/>
                  </a:lnTo>
                  <a:lnTo>
                    <a:pt x="298115" y="104867"/>
                  </a:lnTo>
                  <a:lnTo>
                    <a:pt x="343171" y="124476"/>
                  </a:lnTo>
                  <a:lnTo>
                    <a:pt x="386800" y="146733"/>
                  </a:lnTo>
                  <a:lnTo>
                    <a:pt x="428907" y="171541"/>
                  </a:lnTo>
                  <a:lnTo>
                    <a:pt x="469397" y="198800"/>
                  </a:lnTo>
                  <a:lnTo>
                    <a:pt x="508172" y="228412"/>
                  </a:lnTo>
                  <a:lnTo>
                    <a:pt x="545139" y="260279"/>
                  </a:lnTo>
                  <a:lnTo>
                    <a:pt x="580200" y="294303"/>
                  </a:lnTo>
                  <a:lnTo>
                    <a:pt x="613298" y="330426"/>
                  </a:lnTo>
                  <a:lnTo>
                    <a:pt x="644298" y="368516"/>
                  </a:lnTo>
                  <a:lnTo>
                    <a:pt x="673105" y="408472"/>
                  </a:lnTo>
                  <a:lnTo>
                    <a:pt x="699623" y="450198"/>
                  </a:lnTo>
                  <a:lnTo>
                    <a:pt x="723756" y="493595"/>
                  </a:lnTo>
                  <a:lnTo>
                    <a:pt x="745408" y="538563"/>
                  </a:lnTo>
                  <a:lnTo>
                    <a:pt x="764484" y="585005"/>
                  </a:lnTo>
                  <a:lnTo>
                    <a:pt x="780888" y="632822"/>
                  </a:lnTo>
                  <a:lnTo>
                    <a:pt x="794524" y="681916"/>
                  </a:lnTo>
                  <a:lnTo>
                    <a:pt x="805296" y="732187"/>
                  </a:lnTo>
                  <a:lnTo>
                    <a:pt x="813109" y="783538"/>
                  </a:lnTo>
                  <a:lnTo>
                    <a:pt x="817867" y="835870"/>
                  </a:lnTo>
                  <a:lnTo>
                    <a:pt x="819475" y="889085"/>
                  </a:lnTo>
                  <a:lnTo>
                    <a:pt x="818073" y="938532"/>
                  </a:lnTo>
                  <a:lnTo>
                    <a:pt x="813896" y="987541"/>
                  </a:lnTo>
                  <a:lnTo>
                    <a:pt x="806988" y="1036001"/>
                  </a:lnTo>
                  <a:lnTo>
                    <a:pt x="797392" y="1083799"/>
                  </a:lnTo>
                  <a:lnTo>
                    <a:pt x="785152" y="1130824"/>
                  </a:lnTo>
                  <a:lnTo>
                    <a:pt x="770311" y="1176965"/>
                  </a:lnTo>
                  <a:lnTo>
                    <a:pt x="752912" y="1222111"/>
                  </a:lnTo>
                  <a:lnTo>
                    <a:pt x="733001" y="1266151"/>
                  </a:lnTo>
                  <a:lnTo>
                    <a:pt x="710619" y="1308972"/>
                  </a:lnTo>
                  <a:lnTo>
                    <a:pt x="685810" y="1350463"/>
                  </a:lnTo>
                  <a:lnTo>
                    <a:pt x="658618" y="1390514"/>
                  </a:lnTo>
                  <a:lnTo>
                    <a:pt x="629087" y="1429013"/>
                  </a:lnTo>
                  <a:lnTo>
                    <a:pt x="597260" y="1465848"/>
                  </a:lnTo>
                  <a:lnTo>
                    <a:pt x="563180" y="1500908"/>
                  </a:lnTo>
                  <a:lnTo>
                    <a:pt x="572809" y="1507971"/>
                  </a:lnTo>
                  <a:lnTo>
                    <a:pt x="582089" y="1515643"/>
                  </a:lnTo>
                  <a:lnTo>
                    <a:pt x="590993" y="1523925"/>
                  </a:lnTo>
                  <a:lnTo>
                    <a:pt x="599497" y="1532818"/>
                  </a:lnTo>
                  <a:lnTo>
                    <a:pt x="635151" y="1495831"/>
                  </a:lnTo>
                  <a:lnTo>
                    <a:pt x="668455" y="1456999"/>
                  </a:lnTo>
                  <a:lnTo>
                    <a:pt x="699360" y="1416439"/>
                  </a:lnTo>
                  <a:lnTo>
                    <a:pt x="727822" y="1374265"/>
                  </a:lnTo>
                  <a:lnTo>
                    <a:pt x="753793" y="1330593"/>
                  </a:lnTo>
                  <a:lnTo>
                    <a:pt x="777228" y="1285537"/>
                  </a:lnTo>
                  <a:lnTo>
                    <a:pt x="798079" y="1239212"/>
                  </a:lnTo>
                  <a:lnTo>
                    <a:pt x="816301" y="1191734"/>
                  </a:lnTo>
                  <a:lnTo>
                    <a:pt x="831847" y="1143217"/>
                  </a:lnTo>
                  <a:lnTo>
                    <a:pt x="844670" y="1093777"/>
                  </a:lnTo>
                  <a:lnTo>
                    <a:pt x="854725" y="1043529"/>
                  </a:lnTo>
                  <a:lnTo>
                    <a:pt x="861964" y="992588"/>
                  </a:lnTo>
                  <a:lnTo>
                    <a:pt x="866341" y="941068"/>
                  </a:lnTo>
                  <a:lnTo>
                    <a:pt x="867811" y="889085"/>
                  </a:lnTo>
                  <a:lnTo>
                    <a:pt x="866344" y="836886"/>
                  </a:lnTo>
                  <a:lnTo>
                    <a:pt x="861998" y="785478"/>
                  </a:lnTo>
                  <a:lnTo>
                    <a:pt x="854853" y="734946"/>
                  </a:lnTo>
                  <a:lnTo>
                    <a:pt x="844992" y="685371"/>
                  </a:lnTo>
                  <a:lnTo>
                    <a:pt x="832494" y="636839"/>
                  </a:lnTo>
                  <a:lnTo>
                    <a:pt x="817440" y="589431"/>
                  </a:lnTo>
                  <a:lnTo>
                    <a:pt x="799913" y="543233"/>
                  </a:lnTo>
                  <a:lnTo>
                    <a:pt x="779993" y="498326"/>
                  </a:lnTo>
                  <a:lnTo>
                    <a:pt x="757761" y="454795"/>
                  </a:lnTo>
                  <a:lnTo>
                    <a:pt x="733297" y="412723"/>
                  </a:lnTo>
                  <a:lnTo>
                    <a:pt x="706684" y="372194"/>
                  </a:lnTo>
                  <a:lnTo>
                    <a:pt x="678003" y="333290"/>
                  </a:lnTo>
                  <a:lnTo>
                    <a:pt x="647333" y="296095"/>
                  </a:lnTo>
                  <a:lnTo>
                    <a:pt x="614757" y="260694"/>
                  </a:lnTo>
                  <a:lnTo>
                    <a:pt x="580318" y="227134"/>
                  </a:lnTo>
                  <a:lnTo>
                    <a:pt x="544132" y="195539"/>
                  </a:lnTo>
                  <a:lnTo>
                    <a:pt x="506280" y="165991"/>
                  </a:lnTo>
                  <a:lnTo>
                    <a:pt x="466844" y="138575"/>
                  </a:lnTo>
                  <a:lnTo>
                    <a:pt x="425904" y="113373"/>
                  </a:lnTo>
                  <a:lnTo>
                    <a:pt x="383543" y="90469"/>
                  </a:lnTo>
                  <a:lnTo>
                    <a:pt x="339839" y="69948"/>
                  </a:lnTo>
                  <a:lnTo>
                    <a:pt x="294876" y="51891"/>
                  </a:lnTo>
                  <a:lnTo>
                    <a:pt x="284313" y="48341"/>
                  </a:lnTo>
                  <a:close/>
                </a:path>
                <a:path w="868045" h="1532890">
                  <a:moveTo>
                    <a:pt x="3181" y="0"/>
                  </a:moveTo>
                  <a:lnTo>
                    <a:pt x="0" y="21"/>
                  </a:lnTo>
                  <a:lnTo>
                    <a:pt x="377" y="11069"/>
                  </a:lnTo>
                  <a:lnTo>
                    <a:pt x="570" y="22653"/>
                  </a:lnTo>
                  <a:lnTo>
                    <a:pt x="636" y="48359"/>
                  </a:lnTo>
                  <a:lnTo>
                    <a:pt x="284313" y="48341"/>
                  </a:lnTo>
                  <a:lnTo>
                    <a:pt x="248734" y="36383"/>
                  </a:lnTo>
                  <a:lnTo>
                    <a:pt x="201495" y="23508"/>
                  </a:lnTo>
                  <a:lnTo>
                    <a:pt x="153238" y="13348"/>
                  </a:lnTo>
                  <a:lnTo>
                    <a:pt x="104046" y="5988"/>
                  </a:lnTo>
                  <a:lnTo>
                    <a:pt x="54000" y="1511"/>
                  </a:lnTo>
                  <a:lnTo>
                    <a:pt x="3181"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31">
              <a:extLst>
                <a:ext uri="{FF2B5EF4-FFF2-40B4-BE49-F238E27FC236}">
                  <a16:creationId xmlns:a16="http://schemas.microsoft.com/office/drawing/2014/main" id="{E8457118-FEA0-4ADE-9C69-CD86B15F6941}"/>
                </a:ext>
              </a:extLst>
            </p:cNvPr>
            <p:cNvSpPr txBox="1"/>
            <p:nvPr/>
          </p:nvSpPr>
          <p:spPr>
            <a:xfrm>
              <a:off x="5092299" y="1608696"/>
              <a:ext cx="1435735" cy="981583"/>
            </a:xfrm>
            <a:prstGeom prst="rect">
              <a:avLst/>
            </a:prstGeom>
          </p:spPr>
          <p:txBody>
            <a:bodyPr vert="horz" wrap="square" lIns="0" tIns="361950" rIns="0" bIns="0" rtlCol="0">
              <a:spAutoFit/>
            </a:bodyPr>
            <a:lstStyle/>
            <a:p>
              <a:pPr marL="0" marR="0" lvl="0" indent="0" algn="ctr" defTabSz="914400" rtl="0" eaLnBrk="1" fontAlgn="auto" latinLnBrk="0" hangingPunct="1">
                <a:lnSpc>
                  <a:spcPct val="100000"/>
                </a:lnSpc>
                <a:spcBef>
                  <a:spcPts val="2850"/>
                </a:spcBef>
                <a:spcAft>
                  <a:spcPts val="0"/>
                </a:spcAft>
                <a:buClrTx/>
                <a:buSzTx/>
                <a:buFontTx/>
                <a:buNone/>
                <a:tabLst/>
                <a:defRPr/>
              </a:pPr>
              <a:r>
                <a:rPr kumimoji="0" lang="en-IN" sz="3950" b="1" i="0" u="none" strike="noStrike" kern="1200" cap="none" spc="-330" normalizeH="0" baseline="0" noProof="0" dirty="0">
                  <a:ln>
                    <a:noFill/>
                  </a:ln>
                  <a:solidFill>
                    <a:srgbClr val="F58634"/>
                  </a:solidFill>
                  <a:effectLst/>
                  <a:uLnTx/>
                  <a:uFillTx/>
                  <a:latin typeface="Times New Roman"/>
                  <a:ea typeface="+mn-ea"/>
                  <a:cs typeface="Times New Roman"/>
                </a:rPr>
                <a:t>40</a:t>
              </a:r>
              <a:r>
                <a:rPr kumimoji="0" sz="3950" b="1" i="0" u="none" strike="noStrike" kern="1200" cap="none" spc="-330" normalizeH="0" baseline="0" noProof="0" dirty="0">
                  <a:ln>
                    <a:noFill/>
                  </a:ln>
                  <a:solidFill>
                    <a:srgbClr val="F58634"/>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890"/>
                </a:spcBef>
                <a:spcAft>
                  <a:spcPts val="0"/>
                </a:spcAft>
                <a:buClrTx/>
                <a:buSzTx/>
                <a:buFontTx/>
                <a:buNone/>
                <a:tabLst/>
                <a:defRPr/>
              </a:pPr>
              <a:r>
                <a:rPr kumimoji="0" sz="175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Processing </a:t>
              </a:r>
              <a:r>
                <a:rPr kumimoji="0" sz="1750" b="1" i="0" u="none" strike="noStrike" kern="1200" cap="none" spc="-9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&amp;</a:t>
              </a:r>
              <a:r>
                <a:rPr kumimoji="0" sz="1750" b="1" i="0" u="none" strike="noStrike" kern="1200" cap="none" spc="-2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Disposal</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1590" marR="0" lvl="0" indent="0" algn="ctr" defTabSz="914400" rtl="0" eaLnBrk="1" fontAlgn="auto" latinLnBrk="0" hangingPunct="1">
                <a:lnSpc>
                  <a:spcPct val="100000"/>
                </a:lnSpc>
                <a:spcBef>
                  <a:spcPts val="300"/>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,91</a:t>
              </a: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45" name="object 32">
              <a:extLst>
                <a:ext uri="{FF2B5EF4-FFF2-40B4-BE49-F238E27FC236}">
                  <a16:creationId xmlns:a16="http://schemas.microsoft.com/office/drawing/2014/main" id="{82D57B10-4870-4D4E-B526-C453B05E3FAA}"/>
                </a:ext>
              </a:extLst>
            </p:cNvPr>
            <p:cNvSpPr/>
            <p:nvPr/>
          </p:nvSpPr>
          <p:spPr>
            <a:xfrm>
              <a:off x="2852606" y="1531211"/>
              <a:ext cx="1681480" cy="1730375"/>
            </a:xfrm>
            <a:custGeom>
              <a:avLst/>
              <a:gdLst/>
              <a:ahLst/>
              <a:cxnLst/>
              <a:rect l="l" t="t" r="r" b="b"/>
              <a:pathLst>
                <a:path w="1681480" h="1730375">
                  <a:moveTo>
                    <a:pt x="840463" y="0"/>
                  </a:moveTo>
                  <a:lnTo>
                    <a:pt x="792770" y="1369"/>
                  </a:lnTo>
                  <a:lnTo>
                    <a:pt x="745775" y="5427"/>
                  </a:lnTo>
                  <a:lnTo>
                    <a:pt x="699550" y="12103"/>
                  </a:lnTo>
                  <a:lnTo>
                    <a:pt x="654164" y="21322"/>
                  </a:lnTo>
                  <a:lnTo>
                    <a:pt x="609688" y="33011"/>
                  </a:lnTo>
                  <a:lnTo>
                    <a:pt x="566195" y="47099"/>
                  </a:lnTo>
                  <a:lnTo>
                    <a:pt x="523754" y="63510"/>
                  </a:lnTo>
                  <a:lnTo>
                    <a:pt x="482437" y="82174"/>
                  </a:lnTo>
                  <a:lnTo>
                    <a:pt x="442315" y="103015"/>
                  </a:lnTo>
                  <a:lnTo>
                    <a:pt x="403458" y="125963"/>
                  </a:lnTo>
                  <a:lnTo>
                    <a:pt x="365938" y="150943"/>
                  </a:lnTo>
                  <a:lnTo>
                    <a:pt x="329825" y="177882"/>
                  </a:lnTo>
                  <a:lnTo>
                    <a:pt x="295190" y="206708"/>
                  </a:lnTo>
                  <a:lnTo>
                    <a:pt x="262105" y="237347"/>
                  </a:lnTo>
                  <a:lnTo>
                    <a:pt x="230641" y="269727"/>
                  </a:lnTo>
                  <a:lnTo>
                    <a:pt x="200867" y="303775"/>
                  </a:lnTo>
                  <a:lnTo>
                    <a:pt x="172856" y="339416"/>
                  </a:lnTo>
                  <a:lnTo>
                    <a:pt x="146678" y="376580"/>
                  </a:lnTo>
                  <a:lnTo>
                    <a:pt x="122404" y="415191"/>
                  </a:lnTo>
                  <a:lnTo>
                    <a:pt x="100105" y="455179"/>
                  </a:lnTo>
                  <a:lnTo>
                    <a:pt x="79852" y="496468"/>
                  </a:lnTo>
                  <a:lnTo>
                    <a:pt x="61716" y="538987"/>
                  </a:lnTo>
                  <a:lnTo>
                    <a:pt x="45768" y="582662"/>
                  </a:lnTo>
                  <a:lnTo>
                    <a:pt x="32079" y="627421"/>
                  </a:lnTo>
                  <a:lnTo>
                    <a:pt x="20719" y="673190"/>
                  </a:lnTo>
                  <a:lnTo>
                    <a:pt x="11761" y="719897"/>
                  </a:lnTo>
                  <a:lnTo>
                    <a:pt x="5274" y="767468"/>
                  </a:lnTo>
                  <a:lnTo>
                    <a:pt x="1330" y="815830"/>
                  </a:lnTo>
                  <a:lnTo>
                    <a:pt x="0" y="864910"/>
                  </a:lnTo>
                  <a:lnTo>
                    <a:pt x="1330" y="913991"/>
                  </a:lnTo>
                  <a:lnTo>
                    <a:pt x="5274" y="962353"/>
                  </a:lnTo>
                  <a:lnTo>
                    <a:pt x="11761" y="1009923"/>
                  </a:lnTo>
                  <a:lnTo>
                    <a:pt x="20719" y="1056630"/>
                  </a:lnTo>
                  <a:lnTo>
                    <a:pt x="32079" y="1102399"/>
                  </a:lnTo>
                  <a:lnTo>
                    <a:pt x="45768" y="1147158"/>
                  </a:lnTo>
                  <a:lnTo>
                    <a:pt x="61716" y="1190833"/>
                  </a:lnTo>
                  <a:lnTo>
                    <a:pt x="79852" y="1233352"/>
                  </a:lnTo>
                  <a:lnTo>
                    <a:pt x="100105" y="1274642"/>
                  </a:lnTo>
                  <a:lnTo>
                    <a:pt x="122404" y="1314629"/>
                  </a:lnTo>
                  <a:lnTo>
                    <a:pt x="146678" y="1353241"/>
                  </a:lnTo>
                  <a:lnTo>
                    <a:pt x="172856" y="1390405"/>
                  </a:lnTo>
                  <a:lnTo>
                    <a:pt x="200867" y="1426047"/>
                  </a:lnTo>
                  <a:lnTo>
                    <a:pt x="230641" y="1460094"/>
                  </a:lnTo>
                  <a:lnTo>
                    <a:pt x="262105" y="1492474"/>
                  </a:lnTo>
                  <a:lnTo>
                    <a:pt x="295190" y="1523114"/>
                  </a:lnTo>
                  <a:lnTo>
                    <a:pt x="329825" y="1551940"/>
                  </a:lnTo>
                  <a:lnTo>
                    <a:pt x="365938" y="1578880"/>
                  </a:lnTo>
                  <a:lnTo>
                    <a:pt x="403458" y="1603860"/>
                  </a:lnTo>
                  <a:lnTo>
                    <a:pt x="442315" y="1626808"/>
                  </a:lnTo>
                  <a:lnTo>
                    <a:pt x="482437" y="1647650"/>
                  </a:lnTo>
                  <a:lnTo>
                    <a:pt x="523754" y="1666313"/>
                  </a:lnTo>
                  <a:lnTo>
                    <a:pt x="566195" y="1682725"/>
                  </a:lnTo>
                  <a:lnTo>
                    <a:pt x="609688" y="1696812"/>
                  </a:lnTo>
                  <a:lnTo>
                    <a:pt x="654164" y="1708502"/>
                  </a:lnTo>
                  <a:lnTo>
                    <a:pt x="699550" y="1717721"/>
                  </a:lnTo>
                  <a:lnTo>
                    <a:pt x="745775" y="1724397"/>
                  </a:lnTo>
                  <a:lnTo>
                    <a:pt x="792770" y="1728455"/>
                  </a:lnTo>
                  <a:lnTo>
                    <a:pt x="840463" y="1729825"/>
                  </a:lnTo>
                  <a:lnTo>
                    <a:pt x="888155" y="1728455"/>
                  </a:lnTo>
                  <a:lnTo>
                    <a:pt x="935150" y="1724397"/>
                  </a:lnTo>
                  <a:lnTo>
                    <a:pt x="981376" y="1717721"/>
                  </a:lnTo>
                  <a:lnTo>
                    <a:pt x="1026762" y="1708502"/>
                  </a:lnTo>
                  <a:lnTo>
                    <a:pt x="1071237" y="1696812"/>
                  </a:lnTo>
                  <a:lnTo>
                    <a:pt x="1114730" y="1682725"/>
                  </a:lnTo>
                  <a:lnTo>
                    <a:pt x="1157171" y="1666313"/>
                  </a:lnTo>
                  <a:lnTo>
                    <a:pt x="1198488" y="1647650"/>
                  </a:lnTo>
                  <a:lnTo>
                    <a:pt x="1238610" y="1626808"/>
                  </a:lnTo>
                  <a:lnTo>
                    <a:pt x="1277467" y="1603860"/>
                  </a:lnTo>
                  <a:lnTo>
                    <a:pt x="1314987" y="1578880"/>
                  </a:lnTo>
                  <a:lnTo>
                    <a:pt x="1351100" y="1551940"/>
                  </a:lnTo>
                  <a:lnTo>
                    <a:pt x="1385735" y="1523114"/>
                  </a:lnTo>
                  <a:lnTo>
                    <a:pt x="1418820" y="1492474"/>
                  </a:lnTo>
                  <a:lnTo>
                    <a:pt x="1450285" y="1460094"/>
                  </a:lnTo>
                  <a:lnTo>
                    <a:pt x="1480058" y="1426047"/>
                  </a:lnTo>
                  <a:lnTo>
                    <a:pt x="1508070" y="1390405"/>
                  </a:lnTo>
                  <a:lnTo>
                    <a:pt x="1534248" y="1353241"/>
                  </a:lnTo>
                  <a:lnTo>
                    <a:pt x="1558522" y="1314629"/>
                  </a:lnTo>
                  <a:lnTo>
                    <a:pt x="1580821" y="1274642"/>
                  </a:lnTo>
                  <a:lnTo>
                    <a:pt x="1601074" y="1233352"/>
                  </a:lnTo>
                  <a:lnTo>
                    <a:pt x="1619209" y="1190833"/>
                  </a:lnTo>
                  <a:lnTo>
                    <a:pt x="1635157" y="1147158"/>
                  </a:lnTo>
                  <a:lnTo>
                    <a:pt x="1648847" y="1102399"/>
                  </a:lnTo>
                  <a:lnTo>
                    <a:pt x="1660206" y="1056630"/>
                  </a:lnTo>
                  <a:lnTo>
                    <a:pt x="1669164" y="1009923"/>
                  </a:lnTo>
                  <a:lnTo>
                    <a:pt x="1675651" y="962353"/>
                  </a:lnTo>
                  <a:lnTo>
                    <a:pt x="1679595" y="913991"/>
                  </a:lnTo>
                  <a:lnTo>
                    <a:pt x="1680926" y="864910"/>
                  </a:lnTo>
                  <a:lnTo>
                    <a:pt x="1679595" y="815830"/>
                  </a:lnTo>
                  <a:lnTo>
                    <a:pt x="1675651" y="767468"/>
                  </a:lnTo>
                  <a:lnTo>
                    <a:pt x="1669164" y="719897"/>
                  </a:lnTo>
                  <a:lnTo>
                    <a:pt x="1660206" y="673190"/>
                  </a:lnTo>
                  <a:lnTo>
                    <a:pt x="1648847" y="627421"/>
                  </a:lnTo>
                  <a:lnTo>
                    <a:pt x="1635157" y="582662"/>
                  </a:lnTo>
                  <a:lnTo>
                    <a:pt x="1619209" y="538987"/>
                  </a:lnTo>
                  <a:lnTo>
                    <a:pt x="1601074" y="496468"/>
                  </a:lnTo>
                  <a:lnTo>
                    <a:pt x="1580821" y="455179"/>
                  </a:lnTo>
                  <a:lnTo>
                    <a:pt x="1558522" y="415191"/>
                  </a:lnTo>
                  <a:lnTo>
                    <a:pt x="1534248" y="376580"/>
                  </a:lnTo>
                  <a:lnTo>
                    <a:pt x="1508070" y="339416"/>
                  </a:lnTo>
                  <a:lnTo>
                    <a:pt x="1480058" y="303775"/>
                  </a:lnTo>
                  <a:lnTo>
                    <a:pt x="1450285" y="269727"/>
                  </a:lnTo>
                  <a:lnTo>
                    <a:pt x="1418820" y="237347"/>
                  </a:lnTo>
                  <a:lnTo>
                    <a:pt x="1385735" y="206708"/>
                  </a:lnTo>
                  <a:lnTo>
                    <a:pt x="1351100" y="177882"/>
                  </a:lnTo>
                  <a:lnTo>
                    <a:pt x="1314987" y="150943"/>
                  </a:lnTo>
                  <a:lnTo>
                    <a:pt x="1277467" y="125963"/>
                  </a:lnTo>
                  <a:lnTo>
                    <a:pt x="1238610" y="103015"/>
                  </a:lnTo>
                  <a:lnTo>
                    <a:pt x="1198488" y="82174"/>
                  </a:lnTo>
                  <a:lnTo>
                    <a:pt x="1157171" y="63510"/>
                  </a:lnTo>
                  <a:lnTo>
                    <a:pt x="1114730" y="47099"/>
                  </a:lnTo>
                  <a:lnTo>
                    <a:pt x="1071237" y="33011"/>
                  </a:lnTo>
                  <a:lnTo>
                    <a:pt x="1026762" y="21322"/>
                  </a:lnTo>
                  <a:lnTo>
                    <a:pt x="981376" y="12103"/>
                  </a:lnTo>
                  <a:lnTo>
                    <a:pt x="935150" y="5427"/>
                  </a:lnTo>
                  <a:lnTo>
                    <a:pt x="888155" y="1369"/>
                  </a:lnTo>
                  <a:lnTo>
                    <a:pt x="84046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33">
              <a:extLst>
                <a:ext uri="{FF2B5EF4-FFF2-40B4-BE49-F238E27FC236}">
                  <a16:creationId xmlns:a16="http://schemas.microsoft.com/office/drawing/2014/main" id="{3408F1BD-907B-41D4-9A7A-DB547991267C}"/>
                </a:ext>
              </a:extLst>
            </p:cNvPr>
            <p:cNvSpPr/>
            <p:nvPr/>
          </p:nvSpPr>
          <p:spPr>
            <a:xfrm>
              <a:off x="2852606" y="1531211"/>
              <a:ext cx="1681480" cy="1730375"/>
            </a:xfrm>
            <a:custGeom>
              <a:avLst/>
              <a:gdLst/>
              <a:ahLst/>
              <a:cxnLst/>
              <a:rect l="l" t="t" r="r" b="b"/>
              <a:pathLst>
                <a:path w="1681480" h="1730375">
                  <a:moveTo>
                    <a:pt x="840463" y="0"/>
                  </a:moveTo>
                  <a:lnTo>
                    <a:pt x="888155" y="1369"/>
                  </a:lnTo>
                  <a:lnTo>
                    <a:pt x="935150" y="5427"/>
                  </a:lnTo>
                  <a:lnTo>
                    <a:pt x="981376" y="12103"/>
                  </a:lnTo>
                  <a:lnTo>
                    <a:pt x="1026762" y="21322"/>
                  </a:lnTo>
                  <a:lnTo>
                    <a:pt x="1071237" y="33011"/>
                  </a:lnTo>
                  <a:lnTo>
                    <a:pt x="1114730" y="47099"/>
                  </a:lnTo>
                  <a:lnTo>
                    <a:pt x="1157171" y="63510"/>
                  </a:lnTo>
                  <a:lnTo>
                    <a:pt x="1198488" y="82174"/>
                  </a:lnTo>
                  <a:lnTo>
                    <a:pt x="1238610" y="103015"/>
                  </a:lnTo>
                  <a:lnTo>
                    <a:pt x="1277467" y="125963"/>
                  </a:lnTo>
                  <a:lnTo>
                    <a:pt x="1314987" y="150943"/>
                  </a:lnTo>
                  <a:lnTo>
                    <a:pt x="1351100" y="177882"/>
                  </a:lnTo>
                  <a:lnTo>
                    <a:pt x="1385735" y="206708"/>
                  </a:lnTo>
                  <a:lnTo>
                    <a:pt x="1418820" y="237347"/>
                  </a:lnTo>
                  <a:lnTo>
                    <a:pt x="1450285" y="269727"/>
                  </a:lnTo>
                  <a:lnTo>
                    <a:pt x="1480058" y="303775"/>
                  </a:lnTo>
                  <a:lnTo>
                    <a:pt x="1508070" y="339416"/>
                  </a:lnTo>
                  <a:lnTo>
                    <a:pt x="1534248" y="376580"/>
                  </a:lnTo>
                  <a:lnTo>
                    <a:pt x="1558522" y="415191"/>
                  </a:lnTo>
                  <a:lnTo>
                    <a:pt x="1580821" y="455179"/>
                  </a:lnTo>
                  <a:lnTo>
                    <a:pt x="1601074" y="496468"/>
                  </a:lnTo>
                  <a:lnTo>
                    <a:pt x="1619209" y="538987"/>
                  </a:lnTo>
                  <a:lnTo>
                    <a:pt x="1635157" y="582662"/>
                  </a:lnTo>
                  <a:lnTo>
                    <a:pt x="1648847" y="627421"/>
                  </a:lnTo>
                  <a:lnTo>
                    <a:pt x="1660206" y="673190"/>
                  </a:lnTo>
                  <a:lnTo>
                    <a:pt x="1669164" y="719897"/>
                  </a:lnTo>
                  <a:lnTo>
                    <a:pt x="1675651" y="767468"/>
                  </a:lnTo>
                  <a:lnTo>
                    <a:pt x="1679595" y="815830"/>
                  </a:lnTo>
                  <a:lnTo>
                    <a:pt x="1680926" y="864910"/>
                  </a:lnTo>
                  <a:lnTo>
                    <a:pt x="1679595" y="913991"/>
                  </a:lnTo>
                  <a:lnTo>
                    <a:pt x="1675651" y="962353"/>
                  </a:lnTo>
                  <a:lnTo>
                    <a:pt x="1669164" y="1009923"/>
                  </a:lnTo>
                  <a:lnTo>
                    <a:pt x="1660206" y="1056630"/>
                  </a:lnTo>
                  <a:lnTo>
                    <a:pt x="1648847" y="1102399"/>
                  </a:lnTo>
                  <a:lnTo>
                    <a:pt x="1635157" y="1147158"/>
                  </a:lnTo>
                  <a:lnTo>
                    <a:pt x="1619209" y="1190833"/>
                  </a:lnTo>
                  <a:lnTo>
                    <a:pt x="1601074" y="1233352"/>
                  </a:lnTo>
                  <a:lnTo>
                    <a:pt x="1580821" y="1274642"/>
                  </a:lnTo>
                  <a:lnTo>
                    <a:pt x="1558522" y="1314629"/>
                  </a:lnTo>
                  <a:lnTo>
                    <a:pt x="1534248" y="1353241"/>
                  </a:lnTo>
                  <a:lnTo>
                    <a:pt x="1508070" y="1390405"/>
                  </a:lnTo>
                  <a:lnTo>
                    <a:pt x="1480058" y="1426047"/>
                  </a:lnTo>
                  <a:lnTo>
                    <a:pt x="1450285" y="1460094"/>
                  </a:lnTo>
                  <a:lnTo>
                    <a:pt x="1418820" y="1492474"/>
                  </a:lnTo>
                  <a:lnTo>
                    <a:pt x="1385735" y="1523114"/>
                  </a:lnTo>
                  <a:lnTo>
                    <a:pt x="1351100" y="1551940"/>
                  </a:lnTo>
                  <a:lnTo>
                    <a:pt x="1314987" y="1578880"/>
                  </a:lnTo>
                  <a:lnTo>
                    <a:pt x="1277467" y="1603860"/>
                  </a:lnTo>
                  <a:lnTo>
                    <a:pt x="1238610" y="1626808"/>
                  </a:lnTo>
                  <a:lnTo>
                    <a:pt x="1198488" y="1647650"/>
                  </a:lnTo>
                  <a:lnTo>
                    <a:pt x="1157171" y="1666313"/>
                  </a:lnTo>
                  <a:lnTo>
                    <a:pt x="1114730" y="1682725"/>
                  </a:lnTo>
                  <a:lnTo>
                    <a:pt x="1071237" y="1696812"/>
                  </a:lnTo>
                  <a:lnTo>
                    <a:pt x="1026762" y="1708502"/>
                  </a:lnTo>
                  <a:lnTo>
                    <a:pt x="981376" y="1717721"/>
                  </a:lnTo>
                  <a:lnTo>
                    <a:pt x="935150" y="1724397"/>
                  </a:lnTo>
                  <a:lnTo>
                    <a:pt x="888155" y="1728455"/>
                  </a:lnTo>
                  <a:lnTo>
                    <a:pt x="840463" y="1729825"/>
                  </a:lnTo>
                  <a:lnTo>
                    <a:pt x="792770" y="1728455"/>
                  </a:lnTo>
                  <a:lnTo>
                    <a:pt x="745775" y="1724397"/>
                  </a:lnTo>
                  <a:lnTo>
                    <a:pt x="699550" y="1717721"/>
                  </a:lnTo>
                  <a:lnTo>
                    <a:pt x="654164" y="1708502"/>
                  </a:lnTo>
                  <a:lnTo>
                    <a:pt x="609688" y="1696812"/>
                  </a:lnTo>
                  <a:lnTo>
                    <a:pt x="566195" y="1682725"/>
                  </a:lnTo>
                  <a:lnTo>
                    <a:pt x="523754" y="1666313"/>
                  </a:lnTo>
                  <a:lnTo>
                    <a:pt x="482437" y="1647650"/>
                  </a:lnTo>
                  <a:lnTo>
                    <a:pt x="442315" y="1626808"/>
                  </a:lnTo>
                  <a:lnTo>
                    <a:pt x="403458" y="1603860"/>
                  </a:lnTo>
                  <a:lnTo>
                    <a:pt x="365938" y="1578880"/>
                  </a:lnTo>
                  <a:lnTo>
                    <a:pt x="329825" y="1551940"/>
                  </a:lnTo>
                  <a:lnTo>
                    <a:pt x="295190" y="1523114"/>
                  </a:lnTo>
                  <a:lnTo>
                    <a:pt x="262105" y="1492474"/>
                  </a:lnTo>
                  <a:lnTo>
                    <a:pt x="230641" y="1460094"/>
                  </a:lnTo>
                  <a:lnTo>
                    <a:pt x="200867" y="1426047"/>
                  </a:lnTo>
                  <a:lnTo>
                    <a:pt x="172856" y="1390405"/>
                  </a:lnTo>
                  <a:lnTo>
                    <a:pt x="146678" y="1353241"/>
                  </a:lnTo>
                  <a:lnTo>
                    <a:pt x="122404" y="1314629"/>
                  </a:lnTo>
                  <a:lnTo>
                    <a:pt x="100105" y="1274642"/>
                  </a:lnTo>
                  <a:lnTo>
                    <a:pt x="79852" y="1233352"/>
                  </a:lnTo>
                  <a:lnTo>
                    <a:pt x="61716" y="1190833"/>
                  </a:lnTo>
                  <a:lnTo>
                    <a:pt x="45768" y="1147158"/>
                  </a:lnTo>
                  <a:lnTo>
                    <a:pt x="32079" y="1102399"/>
                  </a:lnTo>
                  <a:lnTo>
                    <a:pt x="20719" y="1056630"/>
                  </a:lnTo>
                  <a:lnTo>
                    <a:pt x="11761" y="1009923"/>
                  </a:lnTo>
                  <a:lnTo>
                    <a:pt x="5274" y="962353"/>
                  </a:lnTo>
                  <a:lnTo>
                    <a:pt x="1330" y="913991"/>
                  </a:lnTo>
                  <a:lnTo>
                    <a:pt x="0" y="864910"/>
                  </a:lnTo>
                  <a:lnTo>
                    <a:pt x="1330" y="815830"/>
                  </a:lnTo>
                  <a:lnTo>
                    <a:pt x="5274" y="767468"/>
                  </a:lnTo>
                  <a:lnTo>
                    <a:pt x="11761" y="719897"/>
                  </a:lnTo>
                  <a:lnTo>
                    <a:pt x="20719" y="673190"/>
                  </a:lnTo>
                  <a:lnTo>
                    <a:pt x="32079" y="627421"/>
                  </a:lnTo>
                  <a:lnTo>
                    <a:pt x="45768" y="582662"/>
                  </a:lnTo>
                  <a:lnTo>
                    <a:pt x="61716" y="538987"/>
                  </a:lnTo>
                  <a:lnTo>
                    <a:pt x="79852" y="496468"/>
                  </a:lnTo>
                  <a:lnTo>
                    <a:pt x="100105" y="455179"/>
                  </a:lnTo>
                  <a:lnTo>
                    <a:pt x="122404" y="415191"/>
                  </a:lnTo>
                  <a:lnTo>
                    <a:pt x="146678" y="376580"/>
                  </a:lnTo>
                  <a:lnTo>
                    <a:pt x="172856" y="339416"/>
                  </a:lnTo>
                  <a:lnTo>
                    <a:pt x="200867" y="303775"/>
                  </a:lnTo>
                  <a:lnTo>
                    <a:pt x="230641" y="269727"/>
                  </a:lnTo>
                  <a:lnTo>
                    <a:pt x="262105" y="237347"/>
                  </a:lnTo>
                  <a:lnTo>
                    <a:pt x="295190" y="206708"/>
                  </a:lnTo>
                  <a:lnTo>
                    <a:pt x="329825" y="177882"/>
                  </a:lnTo>
                  <a:lnTo>
                    <a:pt x="365938" y="150943"/>
                  </a:lnTo>
                  <a:lnTo>
                    <a:pt x="403458" y="125963"/>
                  </a:lnTo>
                  <a:lnTo>
                    <a:pt x="442315" y="103015"/>
                  </a:lnTo>
                  <a:lnTo>
                    <a:pt x="482437" y="82174"/>
                  </a:lnTo>
                  <a:lnTo>
                    <a:pt x="523754" y="63510"/>
                  </a:lnTo>
                  <a:lnTo>
                    <a:pt x="566195" y="47099"/>
                  </a:lnTo>
                  <a:lnTo>
                    <a:pt x="609688" y="33011"/>
                  </a:lnTo>
                  <a:lnTo>
                    <a:pt x="654164" y="21322"/>
                  </a:lnTo>
                  <a:lnTo>
                    <a:pt x="699550" y="12103"/>
                  </a:lnTo>
                  <a:lnTo>
                    <a:pt x="745775" y="5427"/>
                  </a:lnTo>
                  <a:lnTo>
                    <a:pt x="792770" y="1369"/>
                  </a:lnTo>
                  <a:lnTo>
                    <a:pt x="840463"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34">
              <a:extLst>
                <a:ext uri="{FF2B5EF4-FFF2-40B4-BE49-F238E27FC236}">
                  <a16:creationId xmlns:a16="http://schemas.microsoft.com/office/drawing/2014/main" id="{2C50BF7F-9669-4C94-B020-D750D95CC607}"/>
                </a:ext>
              </a:extLst>
            </p:cNvPr>
            <p:cNvSpPr txBox="1"/>
            <p:nvPr/>
          </p:nvSpPr>
          <p:spPr>
            <a:xfrm>
              <a:off x="2980559" y="1717685"/>
              <a:ext cx="1425575" cy="885238"/>
            </a:xfrm>
            <a:prstGeom prst="rect">
              <a:avLst/>
            </a:prstGeom>
          </p:spPr>
          <p:txBody>
            <a:bodyPr vert="horz" wrap="square" lIns="0" tIns="225425" rIns="0" bIns="0" rtlCol="0">
              <a:spAutoFit/>
            </a:bodyPr>
            <a:lstStyle/>
            <a:p>
              <a:pPr marL="3175" marR="0" lvl="0" indent="0" algn="ctr" defTabSz="914400" rtl="0" eaLnBrk="1" fontAlgn="auto" latinLnBrk="0" hangingPunct="1">
                <a:lnSpc>
                  <a:spcPct val="100000"/>
                </a:lnSpc>
                <a:spcBef>
                  <a:spcPts val="1775"/>
                </a:spcBef>
                <a:spcAft>
                  <a:spcPts val="0"/>
                </a:spcAft>
                <a:buClrTx/>
                <a:buSzTx/>
                <a:buFontTx/>
                <a:buNone/>
                <a:tabLst/>
                <a:defRPr/>
              </a:pP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3</a:t>
              </a:r>
              <a:r>
                <a:rPr lang="en-IN" sz="3950" b="1" spc="-330" dirty="0">
                  <a:solidFill>
                    <a:srgbClr val="00A859"/>
                  </a:solidFill>
                  <a:latin typeface="Times New Roman"/>
                  <a:cs typeface="Times New Roman"/>
                </a:rPr>
                <a:t>3</a:t>
              </a:r>
              <a:r>
                <a:rPr kumimoji="0" sz="3950" b="1" i="0" u="none" strike="noStrike" kern="1200" cap="none" spc="-330" normalizeH="0" baseline="0" noProof="0" dirty="0">
                  <a:ln>
                    <a:noFill/>
                  </a:ln>
                  <a:solidFill>
                    <a:srgbClr val="00A859"/>
                  </a:solidFill>
                  <a:effectLst/>
                  <a:uLnTx/>
                  <a:uFillTx/>
                  <a:latin typeface="Times New Roman"/>
                  <a:ea typeface="+mn-ea"/>
                  <a:cs typeface="Times New Roman"/>
                </a:rPr>
                <a:t>%</a:t>
              </a:r>
              <a:endParaRPr kumimoji="0" sz="395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525"/>
                </a:spcBef>
                <a:spcAft>
                  <a:spcPts val="0"/>
                </a:spcAft>
                <a:buClrTx/>
                <a:buSzTx/>
                <a:buFontTx/>
                <a:buNone/>
                <a:tabLst/>
                <a:defRPr/>
              </a:pPr>
              <a:r>
                <a:rPr kumimoji="0" sz="1750" b="1" i="0" u="none" strike="noStrike" kern="1200" cap="none" spc="-4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Segregated</a:t>
              </a:r>
              <a:r>
                <a:rPr kumimoji="0" sz="1750" b="1" i="0" u="none" strike="noStrike" kern="1200" cap="none" spc="-12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1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Collection</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0" marR="27305" lvl="0" indent="0" algn="ctr" defTabSz="914400" rtl="0" eaLnBrk="1" fontAlgn="auto" latinLnBrk="0" hangingPunct="1">
                <a:lnSpc>
                  <a:spcPct val="100000"/>
                </a:lnSpc>
                <a:spcBef>
                  <a:spcPts val="495"/>
                </a:spcBef>
                <a:spcAft>
                  <a:spcPts val="0"/>
                </a:spcAft>
                <a:buClrTx/>
                <a:buSzTx/>
                <a:buFontTx/>
                <a:buNone/>
                <a:tabLst/>
                <a:defRPr/>
              </a:pP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1,</a:t>
              </a:r>
              <a:r>
                <a:rPr kumimoji="0" lang="en-US"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60</a:t>
              </a:r>
              <a:r>
                <a:rPr kumimoji="0" sz="1750" b="1" i="0" u="none" strike="noStrike" kern="1200" cap="none" spc="1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0</a:t>
              </a:r>
              <a:r>
                <a:rPr kumimoji="0" sz="1750" b="1" i="0" u="none" strike="noStrike" kern="1200" cap="none" spc="-135"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 </a:t>
              </a:r>
              <a:r>
                <a:rPr kumimoji="0" sz="1750" b="1" i="0" u="none" strike="noStrike" kern="1200" cap="none" spc="-90" normalizeH="0" baseline="0" noProof="0" dirty="0">
                  <a:ln>
                    <a:noFill/>
                  </a:ln>
                  <a:solidFill>
                    <a:srgbClr val="ED3237"/>
                  </a:solidFill>
                  <a:effectLst/>
                  <a:uLnTx/>
                  <a:uFillTx/>
                  <a:latin typeface="Cambria" panose="02040503050406030204" pitchFamily="18" charset="0"/>
                  <a:ea typeface="Cambria" panose="02040503050406030204" pitchFamily="18" charset="0"/>
                  <a:cs typeface="Times New Roman"/>
                </a:rPr>
                <a:t>Marks</a:t>
              </a:r>
              <a:endParaRPr kumimoji="0" sz="17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sp>
          <p:nvSpPr>
            <p:cNvPr id="48" name="object 35">
              <a:extLst>
                <a:ext uri="{FF2B5EF4-FFF2-40B4-BE49-F238E27FC236}">
                  <a16:creationId xmlns:a16="http://schemas.microsoft.com/office/drawing/2014/main" id="{0A9C57B3-82DD-451F-8FD0-403EDF8F8F5F}"/>
                </a:ext>
              </a:extLst>
            </p:cNvPr>
            <p:cNvSpPr/>
            <p:nvPr/>
          </p:nvSpPr>
          <p:spPr>
            <a:xfrm>
              <a:off x="3716836" y="1507378"/>
              <a:ext cx="841375" cy="1673225"/>
            </a:xfrm>
            <a:custGeom>
              <a:avLst/>
              <a:gdLst/>
              <a:ahLst/>
              <a:cxnLst/>
              <a:rect l="l" t="t" r="r" b="b"/>
              <a:pathLst>
                <a:path w="841375" h="1673225">
                  <a:moveTo>
                    <a:pt x="0" y="0"/>
                  </a:moveTo>
                  <a:lnTo>
                    <a:pt x="2275" y="11810"/>
                  </a:lnTo>
                  <a:lnTo>
                    <a:pt x="4363" y="24112"/>
                  </a:lnTo>
                  <a:lnTo>
                    <a:pt x="6201" y="36512"/>
                  </a:lnTo>
                  <a:lnTo>
                    <a:pt x="7725" y="48614"/>
                  </a:lnTo>
                  <a:lnTo>
                    <a:pt x="60476" y="52421"/>
                  </a:lnTo>
                  <a:lnTo>
                    <a:pt x="112253" y="59615"/>
                  </a:lnTo>
                  <a:lnTo>
                    <a:pt x="162950" y="70087"/>
                  </a:lnTo>
                  <a:lnTo>
                    <a:pt x="212462" y="83728"/>
                  </a:lnTo>
                  <a:lnTo>
                    <a:pt x="260683" y="100430"/>
                  </a:lnTo>
                  <a:lnTo>
                    <a:pt x="307508" y="120085"/>
                  </a:lnTo>
                  <a:lnTo>
                    <a:pt x="352833" y="142585"/>
                  </a:lnTo>
                  <a:lnTo>
                    <a:pt x="396551" y="167821"/>
                  </a:lnTo>
                  <a:lnTo>
                    <a:pt x="438557" y="195685"/>
                  </a:lnTo>
                  <a:lnTo>
                    <a:pt x="478746" y="226068"/>
                  </a:lnTo>
                  <a:lnTo>
                    <a:pt x="517012" y="258863"/>
                  </a:lnTo>
                  <a:lnTo>
                    <a:pt x="553251" y="293961"/>
                  </a:lnTo>
                  <a:lnTo>
                    <a:pt x="586349" y="330085"/>
                  </a:lnTo>
                  <a:lnTo>
                    <a:pt x="617349" y="368174"/>
                  </a:lnTo>
                  <a:lnTo>
                    <a:pt x="646156" y="408131"/>
                  </a:lnTo>
                  <a:lnTo>
                    <a:pt x="672673" y="449857"/>
                  </a:lnTo>
                  <a:lnTo>
                    <a:pt x="696806" y="493254"/>
                  </a:lnTo>
                  <a:lnTo>
                    <a:pt x="718459" y="538223"/>
                  </a:lnTo>
                  <a:lnTo>
                    <a:pt x="737534" y="584665"/>
                  </a:lnTo>
                  <a:lnTo>
                    <a:pt x="753938" y="632482"/>
                  </a:lnTo>
                  <a:lnTo>
                    <a:pt x="767574" y="681576"/>
                  </a:lnTo>
                  <a:lnTo>
                    <a:pt x="778347" y="731847"/>
                  </a:lnTo>
                  <a:lnTo>
                    <a:pt x="786160" y="783198"/>
                  </a:lnTo>
                  <a:lnTo>
                    <a:pt x="790918" y="835529"/>
                  </a:lnTo>
                  <a:lnTo>
                    <a:pt x="792525" y="888743"/>
                  </a:lnTo>
                  <a:lnTo>
                    <a:pt x="790918" y="941957"/>
                  </a:lnTo>
                  <a:lnTo>
                    <a:pt x="786160" y="994288"/>
                  </a:lnTo>
                  <a:lnTo>
                    <a:pt x="778347" y="1045639"/>
                  </a:lnTo>
                  <a:lnTo>
                    <a:pt x="767574" y="1095910"/>
                  </a:lnTo>
                  <a:lnTo>
                    <a:pt x="753938" y="1145003"/>
                  </a:lnTo>
                  <a:lnTo>
                    <a:pt x="737534" y="1192820"/>
                  </a:lnTo>
                  <a:lnTo>
                    <a:pt x="718459" y="1239262"/>
                  </a:lnTo>
                  <a:lnTo>
                    <a:pt x="696806" y="1284231"/>
                  </a:lnTo>
                  <a:lnTo>
                    <a:pt x="672673" y="1327628"/>
                  </a:lnTo>
                  <a:lnTo>
                    <a:pt x="646156" y="1369354"/>
                  </a:lnTo>
                  <a:lnTo>
                    <a:pt x="617349" y="1409311"/>
                  </a:lnTo>
                  <a:lnTo>
                    <a:pt x="586349" y="1447400"/>
                  </a:lnTo>
                  <a:lnTo>
                    <a:pt x="553251" y="1483523"/>
                  </a:lnTo>
                  <a:lnTo>
                    <a:pt x="516560" y="1519033"/>
                  </a:lnTo>
                  <a:lnTo>
                    <a:pt x="477793" y="1552181"/>
                  </a:lnTo>
                  <a:lnTo>
                    <a:pt x="437059" y="1582855"/>
                  </a:lnTo>
                  <a:lnTo>
                    <a:pt x="394468" y="1610944"/>
                  </a:lnTo>
                  <a:lnTo>
                    <a:pt x="350128" y="1636336"/>
                  </a:lnTo>
                  <a:lnTo>
                    <a:pt x="359461" y="1644773"/>
                  </a:lnTo>
                  <a:lnTo>
                    <a:pt x="368219" y="1653699"/>
                  </a:lnTo>
                  <a:lnTo>
                    <a:pt x="376396" y="1663080"/>
                  </a:lnTo>
                  <a:lnTo>
                    <a:pt x="383983" y="1672884"/>
                  </a:lnTo>
                  <a:lnTo>
                    <a:pt x="428346" y="1646667"/>
                  </a:lnTo>
                  <a:lnTo>
                    <a:pt x="471010" y="1617882"/>
                  </a:lnTo>
                  <a:lnTo>
                    <a:pt x="511875" y="1586630"/>
                  </a:lnTo>
                  <a:lnTo>
                    <a:pt x="550841" y="1553013"/>
                  </a:lnTo>
                  <a:lnTo>
                    <a:pt x="587808" y="1517134"/>
                  </a:lnTo>
                  <a:lnTo>
                    <a:pt x="620384" y="1481732"/>
                  </a:lnTo>
                  <a:lnTo>
                    <a:pt x="651053" y="1444538"/>
                  </a:lnTo>
                  <a:lnTo>
                    <a:pt x="679736" y="1405634"/>
                  </a:lnTo>
                  <a:lnTo>
                    <a:pt x="706349" y="1365104"/>
                  </a:lnTo>
                  <a:lnTo>
                    <a:pt x="730813" y="1323032"/>
                  </a:lnTo>
                  <a:lnTo>
                    <a:pt x="753045" y="1279501"/>
                  </a:lnTo>
                  <a:lnTo>
                    <a:pt x="772966" y="1234594"/>
                  </a:lnTo>
                  <a:lnTo>
                    <a:pt x="790494" y="1188396"/>
                  </a:lnTo>
                  <a:lnTo>
                    <a:pt x="805548" y="1140988"/>
                  </a:lnTo>
                  <a:lnTo>
                    <a:pt x="818046" y="1092456"/>
                  </a:lnTo>
                  <a:lnTo>
                    <a:pt x="827909" y="1042881"/>
                  </a:lnTo>
                  <a:lnTo>
                    <a:pt x="835053" y="992349"/>
                  </a:lnTo>
                  <a:lnTo>
                    <a:pt x="839400" y="940942"/>
                  </a:lnTo>
                  <a:lnTo>
                    <a:pt x="840866" y="888743"/>
                  </a:lnTo>
                  <a:lnTo>
                    <a:pt x="839400" y="836544"/>
                  </a:lnTo>
                  <a:lnTo>
                    <a:pt x="835053" y="785137"/>
                  </a:lnTo>
                  <a:lnTo>
                    <a:pt x="827909" y="734604"/>
                  </a:lnTo>
                  <a:lnTo>
                    <a:pt x="818046" y="685030"/>
                  </a:lnTo>
                  <a:lnTo>
                    <a:pt x="805548" y="636497"/>
                  </a:lnTo>
                  <a:lnTo>
                    <a:pt x="790494" y="589090"/>
                  </a:lnTo>
                  <a:lnTo>
                    <a:pt x="772966" y="542891"/>
                  </a:lnTo>
                  <a:lnTo>
                    <a:pt x="753045" y="497985"/>
                  </a:lnTo>
                  <a:lnTo>
                    <a:pt x="730813" y="454454"/>
                  </a:lnTo>
                  <a:lnTo>
                    <a:pt x="706349" y="412382"/>
                  </a:lnTo>
                  <a:lnTo>
                    <a:pt x="679736" y="371852"/>
                  </a:lnTo>
                  <a:lnTo>
                    <a:pt x="651053" y="332948"/>
                  </a:lnTo>
                  <a:lnTo>
                    <a:pt x="620384" y="295754"/>
                  </a:lnTo>
                  <a:lnTo>
                    <a:pt x="587808" y="260352"/>
                  </a:lnTo>
                  <a:lnTo>
                    <a:pt x="551916" y="225456"/>
                  </a:lnTo>
                  <a:lnTo>
                    <a:pt x="514134" y="192693"/>
                  </a:lnTo>
                  <a:lnTo>
                    <a:pt x="474555" y="162157"/>
                  </a:lnTo>
                  <a:lnTo>
                    <a:pt x="433268" y="133942"/>
                  </a:lnTo>
                  <a:lnTo>
                    <a:pt x="390367" y="108142"/>
                  </a:lnTo>
                  <a:lnTo>
                    <a:pt x="345942" y="84852"/>
                  </a:lnTo>
                  <a:lnTo>
                    <a:pt x="300085" y="64166"/>
                  </a:lnTo>
                  <a:lnTo>
                    <a:pt x="252888" y="46178"/>
                  </a:lnTo>
                  <a:lnTo>
                    <a:pt x="204441" y="30981"/>
                  </a:lnTo>
                  <a:lnTo>
                    <a:pt x="154838" y="18671"/>
                  </a:lnTo>
                  <a:lnTo>
                    <a:pt x="104169" y="9341"/>
                  </a:lnTo>
                  <a:lnTo>
                    <a:pt x="52525" y="3086"/>
                  </a:lnTo>
                  <a:lnTo>
                    <a:pt x="0"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386F50DD-88A5-4A48-85C7-5878D7E3FC98}"/>
              </a:ext>
            </a:extLst>
          </p:cNvPr>
          <p:cNvSpPr/>
          <p:nvPr/>
        </p:nvSpPr>
        <p:spPr>
          <a:xfrm>
            <a:off x="4094328" y="1087519"/>
            <a:ext cx="3498227" cy="4079278"/>
          </a:xfrm>
          <a:prstGeom prst="rect">
            <a:avLst/>
          </a:prstGeom>
          <a:noFill/>
          <a:ln w="762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90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7" name="Rectangle 6">
            <a:extLst>
              <a:ext uri="{FF2B5EF4-FFF2-40B4-BE49-F238E27FC236}">
                <a16:creationId xmlns:a16="http://schemas.microsoft.com/office/drawing/2014/main" id="{FF8BE3A5-851A-4D67-812E-61EB789411E3}"/>
              </a:ext>
            </a:extLst>
          </p:cNvPr>
          <p:cNvSpPr/>
          <p:nvPr/>
        </p:nvSpPr>
        <p:spPr>
          <a:xfrm>
            <a:off x="3451919" y="82087"/>
            <a:ext cx="4881846" cy="729085"/>
          </a:xfrm>
          <a:prstGeom prst="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Summary – Section 2</a:t>
            </a:r>
          </a:p>
        </p:txBody>
      </p:sp>
      <p:pic>
        <p:nvPicPr>
          <p:cNvPr id="8" name="Picture 7">
            <a:extLst>
              <a:ext uri="{FF2B5EF4-FFF2-40B4-BE49-F238E27FC236}">
                <a16:creationId xmlns:a16="http://schemas.microsoft.com/office/drawing/2014/main" id="{A9827945-8602-4872-BF2D-434EEB7AC6A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1430" y="11006"/>
            <a:ext cx="1201340" cy="89189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EB6DF42-4A03-429F-B3CF-F2343D70CC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6273" y="82087"/>
            <a:ext cx="1386191" cy="740170"/>
          </a:xfrm>
          <a:prstGeom prst="rect">
            <a:avLst/>
          </a:prstGeom>
        </p:spPr>
      </p:pic>
      <p:graphicFrame>
        <p:nvGraphicFramePr>
          <p:cNvPr id="4" name="Table 3">
            <a:extLst>
              <a:ext uri="{FF2B5EF4-FFF2-40B4-BE49-F238E27FC236}">
                <a16:creationId xmlns:a16="http://schemas.microsoft.com/office/drawing/2014/main" id="{D5AB95D8-EA20-F96C-F087-0083C3226000}"/>
              </a:ext>
            </a:extLst>
          </p:cNvPr>
          <p:cNvGraphicFramePr>
            <a:graphicFrameLocks noGrp="1"/>
          </p:cNvGraphicFramePr>
          <p:nvPr>
            <p:extLst>
              <p:ext uri="{D42A27DB-BD31-4B8C-83A1-F6EECF244321}">
                <p14:modId xmlns:p14="http://schemas.microsoft.com/office/powerpoint/2010/main" val="500661264"/>
              </p:ext>
            </p:extLst>
          </p:nvPr>
        </p:nvGraphicFramePr>
        <p:xfrm>
          <a:off x="1212770" y="902899"/>
          <a:ext cx="10146673" cy="5430099"/>
        </p:xfrm>
        <a:graphic>
          <a:graphicData uri="http://schemas.openxmlformats.org/drawingml/2006/table">
            <a:tbl>
              <a:tblPr firstRow="1" bandRow="1">
                <a:tableStyleId>{F5AB1C69-6EDB-4FF4-983F-18BD219EF322}</a:tableStyleId>
              </a:tblPr>
              <a:tblGrid>
                <a:gridCol w="1051223">
                  <a:extLst>
                    <a:ext uri="{9D8B030D-6E8A-4147-A177-3AD203B41FA5}">
                      <a16:colId xmlns:a16="http://schemas.microsoft.com/office/drawing/2014/main" val="20000"/>
                    </a:ext>
                  </a:extLst>
                </a:gridCol>
                <a:gridCol w="7021162">
                  <a:extLst>
                    <a:ext uri="{9D8B030D-6E8A-4147-A177-3AD203B41FA5}">
                      <a16:colId xmlns:a16="http://schemas.microsoft.com/office/drawing/2014/main" val="20001"/>
                    </a:ext>
                  </a:extLst>
                </a:gridCol>
                <a:gridCol w="2074288">
                  <a:extLst>
                    <a:ext uri="{9D8B030D-6E8A-4147-A177-3AD203B41FA5}">
                      <a16:colId xmlns:a16="http://schemas.microsoft.com/office/drawing/2014/main" val="4180022628"/>
                    </a:ext>
                  </a:extLst>
                </a:gridCol>
              </a:tblGrid>
              <a:tr h="741531">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tx1"/>
                          </a:solidFill>
                          <a:latin typeface="+mn-lt"/>
                        </a:rPr>
                        <a:t>No.</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2000" dirty="0">
                          <a:solidFill>
                            <a:schemeClr val="tx1"/>
                          </a:solidFill>
                          <a:latin typeface="+mn-lt"/>
                        </a:rPr>
                        <a:t>Indicator</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mn-lt"/>
                        </a:rPr>
                        <a:t>Marks</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406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latin typeface="+mn-lt"/>
                        </a:rPr>
                        <a:t>2.1</a:t>
                      </a:r>
                      <a:endParaRPr lang="en-US" sz="200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l"/>
                      <a:r>
                        <a:rPr lang="en-US" sz="2000" dirty="0">
                          <a:solidFill>
                            <a:schemeClr val="tx1"/>
                          </a:solidFill>
                          <a:latin typeface="+mn-lt"/>
                        </a:rPr>
                        <a:t>Wet waste processing capacity of the ULB</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rPr>
                        <a:t>155</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406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aseline="0" dirty="0">
                          <a:latin typeface="+mn-lt"/>
                        </a:rPr>
                        <a:t>2.2</a:t>
                      </a:r>
                      <a:endParaRPr lang="en-US" sz="20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mn-lt"/>
                        </a:rPr>
                        <a:t>Wet waste processing percentage of the ULB</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rPr>
                        <a:t>280</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406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baseline="0" dirty="0">
                          <a:latin typeface="+mn-lt"/>
                        </a:rPr>
                        <a:t>2.3</a:t>
                      </a:r>
                      <a:endParaRPr lang="en-US" sz="20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mn-lt"/>
                        </a:rPr>
                        <a:t>Dry waste processing capacity of the ULB</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ea typeface="Cambria" panose="02040503050406030204" pitchFamily="18" charset="0"/>
                        </a:rPr>
                        <a:t>155</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40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latin typeface="+mn-lt"/>
                        </a:rPr>
                        <a:t>2.4</a:t>
                      </a:r>
                      <a:endParaRPr lang="en-US" sz="20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mn-lt"/>
                        </a:rPr>
                        <a:t>Dry waste processing percentage of the ULB</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rPr>
                        <a:t>280</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506987"/>
                  </a:ext>
                </a:extLst>
              </a:tr>
              <a:tr h="3840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latin typeface="+mn-lt"/>
                        </a:rPr>
                        <a:t>2.5</a:t>
                      </a:r>
                      <a:endParaRPr lang="en-US" sz="20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mn-lt"/>
                        </a:rPr>
                        <a:t>Treatment of Sanitary and DHW in the ULB</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rPr>
                        <a:t>130</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102925"/>
                  </a:ext>
                </a:extLst>
              </a:tr>
              <a:tr h="3840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latin typeface="+mn-lt"/>
                        </a:rPr>
                        <a:t>2.6</a:t>
                      </a:r>
                      <a:endParaRPr lang="en-US" sz="20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mn-lt"/>
                        </a:rPr>
                        <a:t>C&amp;D Waste Management</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rPr>
                        <a:t>120</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8874961"/>
                  </a:ext>
                </a:extLst>
              </a:tr>
              <a:tr h="3840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latin typeface="+mn-lt"/>
                        </a:rPr>
                        <a:t>2.7</a:t>
                      </a:r>
                      <a:endParaRPr lang="en-US" sz="20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mn-lt"/>
                        </a:rPr>
                        <a:t>Is the landfill in ULB a sanitary landfill</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ea typeface="Cambria" panose="02040503050406030204" pitchFamily="18" charset="0"/>
                        </a:rPr>
                        <a:t>150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508732"/>
                  </a:ext>
                </a:extLst>
              </a:tr>
              <a:tr h="3840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latin typeface="+mn-lt"/>
                        </a:rPr>
                        <a:t>2.8</a:t>
                      </a:r>
                      <a:endParaRPr lang="en-US" sz="2000" baseline="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mn-lt"/>
                          <a:ea typeface="Cambria" panose="02040503050406030204" pitchFamily="18" charset="0"/>
                          <a:cs typeface="+mn-cs"/>
                        </a:rPr>
                        <a:t>Percentage of waste sent to sanitary landfill</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rPr>
                        <a:t>160</a:t>
                      </a:r>
                      <a:endParaRPr lang="en-US" sz="2000"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666297"/>
                  </a:ext>
                </a:extLst>
              </a:tr>
              <a:tr h="38406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latin typeface="+mn-lt"/>
                        </a:rPr>
                        <a:t>2.9</a:t>
                      </a:r>
                      <a:endParaRPr lang="en-US" sz="2000"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mn-lt"/>
                          <a:ea typeface="+mn-ea"/>
                          <a:cs typeface="+mn-cs"/>
                        </a:rPr>
                        <a:t>Remediation of legacy waste dumpsites</a:t>
                      </a:r>
                      <a:endParaRPr lang="en-US" sz="2000" kern="1200" dirty="0">
                        <a:solidFill>
                          <a:schemeClr val="tx1"/>
                        </a:solidFill>
                        <a:latin typeface="+mn-lt"/>
                        <a:ea typeface="Cambria" panose="02040503050406030204" pitchFamily="18" charset="0"/>
                        <a:cs typeface="+mn-cs"/>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ea typeface="Cambria" panose="02040503050406030204" pitchFamily="18" charset="0"/>
                        </a:rPr>
                        <a:t>230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5574786"/>
                  </a:ext>
                </a:extLst>
              </a:tr>
              <a:tr h="384068">
                <a:tc>
                  <a:txBody>
                    <a:bodyPr/>
                    <a:lstStyle/>
                    <a:p>
                      <a:pPr algn="ctr"/>
                      <a:r>
                        <a:rPr lang="en-US" sz="2000" dirty="0">
                          <a:latin typeface="+mn-lt"/>
                          <a:ea typeface="Cambria" panose="02040503050406030204" pitchFamily="18" charset="0"/>
                        </a:rPr>
                        <a:t>2.10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mn-lt"/>
                          <a:ea typeface="Cambria" panose="02040503050406030204" pitchFamily="18" charset="0"/>
                        </a:rPr>
                        <a:t>Onsite wet waste processing by Bulk Waste Generators (BWG)</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ea typeface="Cambria" panose="02040503050406030204" pitchFamily="18" charset="0"/>
                        </a:rPr>
                        <a:t>100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6411916"/>
                  </a:ext>
                </a:extLst>
              </a:tr>
              <a:tr h="384068">
                <a:tc>
                  <a:txBody>
                    <a:bodyPr/>
                    <a:lstStyle/>
                    <a:p>
                      <a:pPr algn="ctr"/>
                      <a:r>
                        <a:rPr lang="en-US" sz="2000" dirty="0">
                          <a:latin typeface="+mn-lt"/>
                          <a:ea typeface="Cambria" panose="02040503050406030204" pitchFamily="18" charset="0"/>
                        </a:rPr>
                        <a:t>2.11</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mn-lt"/>
                          <a:ea typeface="Cambria" panose="02040503050406030204" pitchFamily="18" charset="0"/>
                        </a:rPr>
                        <a:t>Collection &amp; Transportation cost recovery through user charges</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mn-lt"/>
                          <a:ea typeface="Cambria" panose="02040503050406030204" pitchFamily="18" charset="0"/>
                        </a:rPr>
                        <a:t>150</a:t>
                      </a: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5296115"/>
                  </a:ext>
                </a:extLst>
              </a:tr>
              <a:tr h="384068">
                <a:tc>
                  <a:txBody>
                    <a:bodyPr/>
                    <a:lstStyle/>
                    <a:p>
                      <a:pPr algn="ctr"/>
                      <a:endParaRPr lang="en-US" sz="2000" b="1" dirty="0">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b="1" dirty="0">
                          <a:solidFill>
                            <a:schemeClr val="tx1"/>
                          </a:solidFill>
                          <a:latin typeface="+mn-lt"/>
                        </a:rPr>
                        <a:t>Total (Processing &amp; Disposal)</a:t>
                      </a:r>
                      <a:endParaRPr lang="en-US" sz="2000" b="1"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mn-lt"/>
                        </a:rPr>
                        <a:t>1,910</a:t>
                      </a:r>
                      <a:endParaRPr lang="en-US" sz="2000" b="1" dirty="0">
                        <a:solidFill>
                          <a:schemeClr val="tx1"/>
                        </a:solidFill>
                        <a:latin typeface="+mn-lt"/>
                        <a:ea typeface="Cambria" panose="02040503050406030204" pitchFamily="18" charset="0"/>
                      </a:endParaRPr>
                    </a:p>
                  </a:txBody>
                  <a:tcPr marL="85914" marR="85914" marT="42957" marB="429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662559"/>
                  </a:ext>
                </a:extLst>
              </a:tr>
            </a:tbl>
          </a:graphicData>
        </a:graphic>
      </p:graphicFrame>
    </p:spTree>
    <p:extLst>
      <p:ext uri="{BB962C8B-B14F-4D97-AF65-F5344CB8AC3E}">
        <p14:creationId xmlns:p14="http://schemas.microsoft.com/office/powerpoint/2010/main" val="1970419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9514" y="995989"/>
            <a:ext cx="12071676" cy="851431"/>
          </a:xfrm>
          <a:prstGeom prst="rect">
            <a:avLst/>
          </a:prstGeom>
          <a:solidFill>
            <a:schemeClr val="bg1">
              <a:lumMod val="75000"/>
            </a:schemeClr>
          </a:solidFill>
        </p:spPr>
        <p:txBody>
          <a:bodyPr wrap="square" lIns="88696" tIns="44347" rIns="88696" bIns="44347" rtlCol="0">
            <a:noAutofit/>
          </a:bodyPr>
          <a:lstStyle/>
          <a:p>
            <a:pPr algn="just"/>
            <a:r>
              <a:rPr lang="en-US" sz="2000" dirty="0">
                <a:solidFill>
                  <a:srgbClr val="000000"/>
                </a:solidFill>
                <a:ea typeface="ＭＳ 明朝"/>
                <a:cs typeface="Mangal"/>
              </a:rPr>
              <a:t>The indicator would assess whether a city has adequate facility/infrastructure to process the wet waste collected.  City will provide the actual waste collection figure where door to door collection is in place.  </a:t>
            </a:r>
          </a:p>
        </p:txBody>
      </p:sp>
      <p:sp>
        <p:nvSpPr>
          <p:cNvPr id="11" name="Rounded Rectangle 10"/>
          <p:cNvSpPr/>
          <p:nvPr/>
        </p:nvSpPr>
        <p:spPr>
          <a:xfrm>
            <a:off x="87004" y="14180"/>
            <a:ext cx="1109678" cy="90134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2.1</a:t>
            </a:r>
            <a:endParaRPr lang="en-SG" sz="1034" dirty="0">
              <a:solidFill>
                <a:prstClr val="white"/>
              </a:solidFill>
              <a:ea typeface="Calibri"/>
              <a:cs typeface="Times New Roman"/>
            </a:endParaRPr>
          </a:p>
        </p:txBody>
      </p:sp>
      <p:sp>
        <p:nvSpPr>
          <p:cNvPr id="12" name="Rounded Rectangle 11"/>
          <p:cNvSpPr/>
          <p:nvPr/>
        </p:nvSpPr>
        <p:spPr>
          <a:xfrm>
            <a:off x="1228766" y="64088"/>
            <a:ext cx="9686526" cy="851431"/>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defTabSz="858528">
              <a:lnSpc>
                <a:spcPct val="107000"/>
              </a:lnSpc>
              <a:spcAft>
                <a:spcPts val="753"/>
              </a:spcAft>
              <a:defRPr/>
            </a:pPr>
            <a:r>
              <a:rPr lang="en-US" sz="2400" kern="0" dirty="0">
                <a:solidFill>
                  <a:srgbClr val="000000"/>
                </a:solidFill>
                <a:ea typeface="Calibri"/>
                <a:cs typeface="Arial"/>
              </a:rPr>
              <a:t>Percentage of Wet waste </a:t>
            </a:r>
            <a:r>
              <a:rPr lang="en-US" sz="2400" b="1" kern="0" dirty="0">
                <a:solidFill>
                  <a:srgbClr val="000000"/>
                </a:solidFill>
                <a:ea typeface="Calibri"/>
                <a:cs typeface="Arial"/>
              </a:rPr>
              <a:t>processing capacity </a:t>
            </a:r>
            <a:r>
              <a:rPr lang="en-US" sz="2400" kern="0" dirty="0">
                <a:solidFill>
                  <a:srgbClr val="000000"/>
                </a:solidFill>
                <a:ea typeface="Calibri"/>
                <a:cs typeface="Arial"/>
              </a:rPr>
              <a:t>of </a:t>
            </a:r>
            <a:r>
              <a:rPr lang="en-US" sz="2400" b="1" kern="0" dirty="0">
                <a:solidFill>
                  <a:srgbClr val="000000"/>
                </a:solidFill>
                <a:ea typeface="Calibri"/>
                <a:cs typeface="Arial"/>
              </a:rPr>
              <a:t>functional plants </a:t>
            </a:r>
            <a:r>
              <a:rPr lang="en-US" sz="2400" kern="0" dirty="0">
                <a:solidFill>
                  <a:srgbClr val="000000"/>
                </a:solidFill>
                <a:ea typeface="Calibri"/>
                <a:cs typeface="Arial"/>
              </a:rPr>
              <a:t>(out of the total wet waste generated</a:t>
            </a:r>
            <a:r>
              <a:rPr lang="en-US" sz="2400" kern="0" dirty="0">
                <a:solidFill>
                  <a:srgbClr val="FF0000"/>
                </a:solidFill>
                <a:ea typeface="Calibri"/>
                <a:cs typeface="Arial"/>
              </a:rPr>
              <a:t>**</a:t>
            </a:r>
            <a:r>
              <a:rPr lang="en-US" sz="2400" kern="0" dirty="0">
                <a:solidFill>
                  <a:srgbClr val="000000"/>
                </a:solidFill>
                <a:ea typeface="Calibri"/>
                <a:cs typeface="Arial"/>
              </a:rPr>
              <a:t>)</a:t>
            </a:r>
          </a:p>
        </p:txBody>
      </p:sp>
      <p:sp>
        <p:nvSpPr>
          <p:cNvPr id="13" name="Rounded Rectangle 12"/>
          <p:cNvSpPr/>
          <p:nvPr/>
        </p:nvSpPr>
        <p:spPr>
          <a:xfrm>
            <a:off x="10947376" y="64089"/>
            <a:ext cx="1217066" cy="90134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sz="2442" b="1" dirty="0">
                <a:solidFill>
                  <a:srgbClr val="FFFFFF"/>
                </a:solidFill>
                <a:latin typeface="Arial"/>
                <a:ea typeface="Calibri"/>
                <a:cs typeface="Times New Roman"/>
              </a:rPr>
              <a:t>Marks</a:t>
            </a:r>
          </a:p>
          <a:p>
            <a:pPr algn="ctr">
              <a:lnSpc>
                <a:spcPct val="107000"/>
              </a:lnSpc>
            </a:pPr>
            <a:r>
              <a:rPr lang="en-US" sz="2442" b="1" dirty="0">
                <a:solidFill>
                  <a:srgbClr val="FFFFFF"/>
                </a:solidFill>
                <a:latin typeface="Arial"/>
                <a:ea typeface="Calibri"/>
                <a:cs typeface="Times New Roman"/>
              </a:rPr>
              <a:t>155</a:t>
            </a:r>
          </a:p>
        </p:txBody>
      </p:sp>
      <p:pic>
        <p:nvPicPr>
          <p:cNvPr id="4" name="Picture 3">
            <a:extLst>
              <a:ext uri="{FF2B5EF4-FFF2-40B4-BE49-F238E27FC236}">
                <a16:creationId xmlns:a16="http://schemas.microsoft.com/office/drawing/2014/main" id="{73844CF5-7A82-465D-A171-A44CB8843C9F}"/>
              </a:ext>
            </a:extLst>
          </p:cNvPr>
          <p:cNvPicPr>
            <a:picLocks noChangeAspect="1"/>
          </p:cNvPicPr>
          <p:nvPr/>
        </p:nvPicPr>
        <p:blipFill>
          <a:blip r:embed="rId3"/>
          <a:stretch>
            <a:fillRect/>
          </a:stretch>
        </p:blipFill>
        <p:spPr>
          <a:xfrm>
            <a:off x="-5760" y="1809400"/>
            <a:ext cx="3733606" cy="2286958"/>
          </a:xfrm>
          <a:prstGeom prst="rect">
            <a:avLst/>
          </a:prstGeom>
          <a:ln>
            <a:noFill/>
          </a:ln>
          <a:effectLst>
            <a:softEdge rad="112500"/>
          </a:effectLst>
        </p:spPr>
      </p:pic>
      <p:pic>
        <p:nvPicPr>
          <p:cNvPr id="6" name="Picture 5">
            <a:extLst>
              <a:ext uri="{FF2B5EF4-FFF2-40B4-BE49-F238E27FC236}">
                <a16:creationId xmlns:a16="http://schemas.microsoft.com/office/drawing/2014/main" id="{60DF9CD1-09A6-4336-AD5F-710B3973A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95" y="3960063"/>
            <a:ext cx="3831560" cy="2086407"/>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id="{72E41169-58AE-41C0-B27E-DFA1793C1B6E}"/>
              </a:ext>
            </a:extLst>
          </p:cNvPr>
          <p:cNvGraphicFramePr>
            <a:graphicFrameLocks noGrp="1"/>
          </p:cNvGraphicFramePr>
          <p:nvPr>
            <p:extLst>
              <p:ext uri="{D42A27DB-BD31-4B8C-83A1-F6EECF244321}">
                <p14:modId xmlns:p14="http://schemas.microsoft.com/office/powerpoint/2010/main" val="3298708281"/>
              </p:ext>
            </p:extLst>
          </p:nvPr>
        </p:nvGraphicFramePr>
        <p:xfrm>
          <a:off x="7348420" y="1904783"/>
          <a:ext cx="4816022" cy="3119190"/>
        </p:xfrm>
        <a:graphic>
          <a:graphicData uri="http://schemas.openxmlformats.org/drawingml/2006/table">
            <a:tbl>
              <a:tblPr firstRow="1" bandRow="1">
                <a:tableStyleId>{16D9F66E-5EB9-4882-86FB-DCBF35E3C3E4}</a:tableStyleId>
              </a:tblPr>
              <a:tblGrid>
                <a:gridCol w="3412345">
                  <a:extLst>
                    <a:ext uri="{9D8B030D-6E8A-4147-A177-3AD203B41FA5}">
                      <a16:colId xmlns:a16="http://schemas.microsoft.com/office/drawing/2014/main" val="20000"/>
                    </a:ext>
                  </a:extLst>
                </a:gridCol>
                <a:gridCol w="1403677">
                  <a:extLst>
                    <a:ext uri="{9D8B030D-6E8A-4147-A177-3AD203B41FA5}">
                      <a16:colId xmlns:a16="http://schemas.microsoft.com/office/drawing/2014/main" val="20001"/>
                    </a:ext>
                  </a:extLst>
                </a:gridCol>
              </a:tblGrid>
              <a:tr h="621160">
                <a:tc>
                  <a:txBody>
                    <a:bodyPr/>
                    <a:lstStyle/>
                    <a:p>
                      <a:r>
                        <a:rPr lang="en-US" sz="1800" baseline="0" dirty="0"/>
                        <a:t>Processing capacity of functional plants </a:t>
                      </a:r>
                      <a:endParaRPr lang="en-US" sz="1800" dirty="0"/>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1160">
                <a:tc>
                  <a:txBody>
                    <a:bodyPr/>
                    <a:lstStyle/>
                    <a:p>
                      <a:pPr algn="ctr"/>
                      <a:r>
                        <a:rPr lang="en-US" sz="1800" baseline="0" dirty="0"/>
                        <a:t>100</a:t>
                      </a:r>
                      <a:r>
                        <a:rPr lang="en-US" sz="1800" dirty="0"/>
                        <a:t>%</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155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21160">
                <a:tc>
                  <a:txBody>
                    <a:bodyPr/>
                    <a:lstStyle/>
                    <a:p>
                      <a:pPr algn="ctr"/>
                      <a:r>
                        <a:rPr lang="en-US" sz="1800" baseline="0" dirty="0"/>
                        <a:t>At least 80%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125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21160">
                <a:tc>
                  <a:txBody>
                    <a:bodyPr/>
                    <a:lstStyle/>
                    <a:p>
                      <a:pPr algn="ctr"/>
                      <a:r>
                        <a:rPr lang="en-US" sz="1800" dirty="0"/>
                        <a:t>At least 60%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75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21160">
                <a:tc>
                  <a:txBody>
                    <a:bodyPr/>
                    <a:lstStyle/>
                    <a:p>
                      <a:pPr algn="ctr"/>
                      <a:r>
                        <a:rPr lang="en-US" sz="1800" dirty="0"/>
                        <a:t>&lt; 60%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14" name="Picture 13">
            <a:extLst>
              <a:ext uri="{FF2B5EF4-FFF2-40B4-BE49-F238E27FC236}">
                <a16:creationId xmlns:a16="http://schemas.microsoft.com/office/drawing/2014/main" id="{0E495666-B3DC-4341-A564-136343A22B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79772" y="1818596"/>
            <a:ext cx="3732791" cy="2286959"/>
          </a:xfrm>
          <a:prstGeom prst="rect">
            <a:avLst/>
          </a:prstGeom>
          <a:ln>
            <a:noFill/>
          </a:ln>
          <a:effectLst>
            <a:softEdge rad="112500"/>
          </a:effectLst>
        </p:spPr>
      </p:pic>
      <p:pic>
        <p:nvPicPr>
          <p:cNvPr id="16" name="Picture 15">
            <a:extLst>
              <a:ext uri="{FF2B5EF4-FFF2-40B4-BE49-F238E27FC236}">
                <a16:creationId xmlns:a16="http://schemas.microsoft.com/office/drawing/2014/main" id="{F6A978F2-949D-4CF0-9BDD-30AFA7BC4DE3}"/>
              </a:ext>
            </a:extLst>
          </p:cNvPr>
          <p:cNvPicPr>
            <a:picLocks noChangeAspect="1"/>
          </p:cNvPicPr>
          <p:nvPr/>
        </p:nvPicPr>
        <p:blipFill>
          <a:blip r:embed="rId6"/>
          <a:stretch>
            <a:fillRect/>
          </a:stretch>
        </p:blipFill>
        <p:spPr>
          <a:xfrm>
            <a:off x="3591202" y="3989935"/>
            <a:ext cx="3768648" cy="2056535"/>
          </a:xfrm>
          <a:prstGeom prst="rect">
            <a:avLst/>
          </a:prstGeom>
          <a:ln>
            <a:noFill/>
          </a:ln>
          <a:effectLst>
            <a:softEdge rad="112500"/>
          </a:effectLst>
        </p:spPr>
      </p:pic>
      <p:sp>
        <p:nvSpPr>
          <p:cNvPr id="2" name="TextBox 1">
            <a:extLst>
              <a:ext uri="{FF2B5EF4-FFF2-40B4-BE49-F238E27FC236}">
                <a16:creationId xmlns:a16="http://schemas.microsoft.com/office/drawing/2014/main" id="{30644D34-3CD1-DE4F-BBC4-A86109406956}"/>
              </a:ext>
            </a:extLst>
          </p:cNvPr>
          <p:cNvSpPr txBox="1"/>
          <p:nvPr/>
        </p:nvSpPr>
        <p:spPr>
          <a:xfrm>
            <a:off x="7323993" y="5180511"/>
            <a:ext cx="4838627" cy="830997"/>
          </a:xfrm>
          <a:prstGeom prst="rect">
            <a:avLst/>
          </a:prstGeom>
          <a:noFill/>
        </p:spPr>
        <p:txBody>
          <a:bodyPr wrap="square" rtlCol="0">
            <a:spAutoFit/>
          </a:bodyPr>
          <a:lstStyle/>
          <a:p>
            <a:pPr algn="just"/>
            <a:r>
              <a:rPr lang="en-US" sz="1600" dirty="0">
                <a:solidFill>
                  <a:srgbClr val="FF0000"/>
                </a:solidFill>
              </a:rPr>
              <a:t>**</a:t>
            </a:r>
            <a:r>
              <a:rPr lang="en-US" sz="1600" dirty="0"/>
              <a:t> Bulk waste generators or non-bulk waste generators managing on-site processing of the wet waste are not included (except cities with &lt;1L population)</a:t>
            </a:r>
          </a:p>
        </p:txBody>
      </p:sp>
      <p:sp>
        <p:nvSpPr>
          <p:cNvPr id="18" name="Rectangle 17">
            <a:extLst>
              <a:ext uri="{FF2B5EF4-FFF2-40B4-BE49-F238E27FC236}">
                <a16:creationId xmlns:a16="http://schemas.microsoft.com/office/drawing/2014/main" id="{918E530B-FD38-6E49-8A43-397FABE26002}"/>
              </a:ext>
            </a:extLst>
          </p:cNvPr>
          <p:cNvSpPr/>
          <p:nvPr/>
        </p:nvSpPr>
        <p:spPr>
          <a:xfrm>
            <a:off x="13681" y="6011508"/>
            <a:ext cx="12170483" cy="85792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ea typeface="Calibri"/>
                <a:cs typeface="Arial"/>
              </a:rPr>
              <a:t>Geo coordinates </a:t>
            </a:r>
            <a:r>
              <a:rPr lang="en-US" dirty="0">
                <a:solidFill>
                  <a:schemeClr val="tx1"/>
                </a:solidFill>
                <a:ea typeface="Calibri"/>
                <a:cs typeface="Arial"/>
              </a:rPr>
              <a:t>(GIS details) </a:t>
            </a:r>
            <a:r>
              <a:rPr lang="en-SG" dirty="0">
                <a:solidFill>
                  <a:schemeClr val="tx1"/>
                </a:solidFill>
                <a:ea typeface="Times New Roman"/>
                <a:cs typeface="Mangal"/>
              </a:rPr>
              <a:t>in terms of ULB boundaries, ward number, ward boundaries, landmark etc </a:t>
            </a:r>
            <a:r>
              <a:rPr lang="en-US" dirty="0">
                <a:solidFill>
                  <a:schemeClr val="tx1"/>
                </a:solidFill>
                <a:ea typeface="Calibri"/>
                <a:cs typeface="Arial"/>
              </a:rPr>
              <a:t>of all Wet Waste Processing Plants to be mapped and updated on SBM portal as per the prescribed details (to be given by </a:t>
            </a:r>
            <a:r>
              <a:rPr lang="en-US" dirty="0" err="1">
                <a:solidFill>
                  <a:schemeClr val="tx1"/>
                </a:solidFill>
                <a:ea typeface="Calibri"/>
                <a:cs typeface="Arial"/>
              </a:rPr>
              <a:t>MoHUA</a:t>
            </a:r>
            <a:r>
              <a:rPr lang="en-US" dirty="0">
                <a:solidFill>
                  <a:schemeClr val="tx1"/>
                </a:solidFill>
                <a:ea typeface="Calibri"/>
                <a:cs typeface="Arial"/>
              </a:rPr>
              <a:t>) to qualify for marks</a:t>
            </a:r>
            <a:endParaRPr lang="en-US" dirty="0">
              <a:solidFill>
                <a:schemeClr val="tx1"/>
              </a:solidFill>
            </a:endParaRPr>
          </a:p>
        </p:txBody>
      </p:sp>
    </p:spTree>
    <p:extLst>
      <p:ext uri="{BB962C8B-B14F-4D97-AF65-F5344CB8AC3E}">
        <p14:creationId xmlns:p14="http://schemas.microsoft.com/office/powerpoint/2010/main" val="2566804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233" y="1293880"/>
            <a:ext cx="12156767" cy="964196"/>
          </a:xfrm>
          <a:prstGeom prst="rect">
            <a:avLst/>
          </a:prstGeom>
          <a:solidFill>
            <a:schemeClr val="bg1">
              <a:lumMod val="75000"/>
            </a:schemeClr>
          </a:solidFill>
        </p:spPr>
        <p:txBody>
          <a:bodyPr wrap="square" lIns="88696" tIns="44347" rIns="88696" bIns="44347"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明朝"/>
                <a:cs typeface="Mangal"/>
              </a:rPr>
              <a:t>This indicator assesses the extent of </a:t>
            </a:r>
            <a:r>
              <a:rPr kumimoji="0" lang="en-US" sz="1400" b="1" i="0" u="none" strike="noStrike" kern="1200" cap="none" spc="0" normalizeH="0" baseline="0" noProof="0" dirty="0">
                <a:ln>
                  <a:noFill/>
                </a:ln>
                <a:solidFill>
                  <a:srgbClr val="000000"/>
                </a:solidFill>
                <a:effectLst/>
                <a:uLnTx/>
                <a:uFillTx/>
                <a:latin typeface="Calibri" panose="020F0502020204030204"/>
                <a:ea typeface="ＭＳ 明朝"/>
                <a:cs typeface="Mangal"/>
              </a:rPr>
              <a:t>decentralized and centralized </a:t>
            </a:r>
            <a:r>
              <a:rPr kumimoji="0" lang="en-US" sz="1400" b="0" i="0" u="none" strike="noStrike" kern="1200" cap="none" spc="0" normalizeH="0" baseline="0" noProof="0" dirty="0">
                <a:ln>
                  <a:noFill/>
                </a:ln>
                <a:solidFill>
                  <a:srgbClr val="000000"/>
                </a:solidFill>
                <a:effectLst/>
                <a:uLnTx/>
                <a:uFillTx/>
                <a:latin typeface="Calibri" panose="020F0502020204030204"/>
                <a:ea typeface="ＭＳ 明朝"/>
                <a:cs typeface="Mangal"/>
              </a:rPr>
              <a:t>processing of wet waste collected. The amount of wet waste being sent to the landfill should be minimized.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Records are maintained for quantity of  wet waste received, processed, disposed at landfill and revenue generated by sale of  finished products (from wet waste). </a:t>
            </a: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Finished products consumed/absorbed by the ULB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will be considered as revenue generated besides actual sale of the finished products. The revenue (self-consumption) will be calculated on the basis of commercial rate that ULB charges for supplying/selling compost/methane.</a:t>
            </a:r>
            <a:endParaRPr kumimoji="0" lang="en-US" sz="14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400" b="0" i="0" u="none" strike="noStrike" kern="1200" cap="none" spc="0" normalizeH="0" baseline="0" noProof="0" dirty="0">
              <a:ln>
                <a:noFill/>
              </a:ln>
              <a:solidFill>
                <a:prstClr val="black"/>
              </a:solidFill>
              <a:effectLst/>
              <a:uLnTx/>
              <a:uFillTx/>
              <a:latin typeface="Calibri" panose="020F0502020204030204"/>
              <a:ea typeface="Times New Roman"/>
              <a:cs typeface="Mangal"/>
            </a:endParaRPr>
          </a:p>
        </p:txBody>
      </p:sp>
      <p:sp>
        <p:nvSpPr>
          <p:cNvPr id="11" name="Rounded Rectangle 10"/>
          <p:cNvSpPr/>
          <p:nvPr/>
        </p:nvSpPr>
        <p:spPr>
          <a:xfrm>
            <a:off x="0" y="210073"/>
            <a:ext cx="866921" cy="96649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Calibri"/>
                <a:cs typeface="Times New Roman"/>
              </a:rPr>
              <a:t>2.2</a:t>
            </a:r>
            <a:endParaRPr kumimoji="0" lang="en-SG" sz="9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2" name="Rounded Rectangle 11"/>
          <p:cNvSpPr/>
          <p:nvPr/>
        </p:nvSpPr>
        <p:spPr>
          <a:xfrm>
            <a:off x="866922" y="19592"/>
            <a:ext cx="9962187" cy="1268598"/>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858528" rtl="0" eaLnBrk="1" fontAlgn="auto" latinLnBrk="0" hangingPunct="1">
              <a:lnSpc>
                <a:spcPct val="107000"/>
              </a:lnSpc>
              <a:spcBef>
                <a:spcPts val="0"/>
              </a:spcBef>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Calibri"/>
                <a:cs typeface="Arial"/>
              </a:rPr>
              <a:t>Percentage of </a:t>
            </a:r>
            <a:r>
              <a:rPr kumimoji="0" lang="en-US" sz="2400" b="1" i="0" u="none" strike="noStrike" kern="0" cap="none" spc="0" normalizeH="0" baseline="0" noProof="0" dirty="0">
                <a:ln>
                  <a:noFill/>
                </a:ln>
                <a:solidFill>
                  <a:srgbClr val="000000"/>
                </a:solidFill>
                <a:effectLst/>
                <a:uLnTx/>
                <a:uFillTx/>
                <a:latin typeface="Calibri" panose="020F0502020204030204"/>
                <a:ea typeface="Calibri"/>
                <a:cs typeface="Arial"/>
              </a:rPr>
              <a:t>wet waste being processed </a:t>
            </a:r>
            <a:r>
              <a:rPr kumimoji="0" lang="en-US" sz="2400" b="0" i="0" u="none" strike="noStrike" kern="0" cap="none" spc="0" normalizeH="0" baseline="0" noProof="0" dirty="0">
                <a:ln>
                  <a:noFill/>
                </a:ln>
                <a:solidFill>
                  <a:srgbClr val="000000"/>
                </a:solidFill>
                <a:effectLst/>
                <a:uLnTx/>
                <a:uFillTx/>
                <a:latin typeface="Calibri" panose="020F0502020204030204"/>
                <a:ea typeface="Calibri"/>
                <a:cs typeface="Arial"/>
              </a:rPr>
              <a:t>out of </a:t>
            </a:r>
            <a:r>
              <a:rPr kumimoji="0" lang="en-US" sz="2400" b="1" i="0" u="none" strike="noStrike" kern="0" cap="none" spc="0" normalizeH="0" baseline="0" noProof="0" dirty="0">
                <a:ln>
                  <a:noFill/>
                </a:ln>
                <a:solidFill>
                  <a:srgbClr val="000000"/>
                </a:solidFill>
                <a:effectLst/>
                <a:uLnTx/>
                <a:uFillTx/>
                <a:latin typeface="Calibri" panose="020F0502020204030204"/>
                <a:ea typeface="Calibri"/>
                <a:cs typeface="Arial"/>
              </a:rPr>
              <a:t>total wet waste generated </a:t>
            </a:r>
            <a:r>
              <a:rPr kumimoji="0" lang="en-US" sz="2400" b="0" i="0" u="none" strike="noStrike" kern="0" cap="none" spc="0" normalizeH="0" baseline="0" noProof="0" dirty="0">
                <a:ln>
                  <a:noFill/>
                </a:ln>
                <a:solidFill>
                  <a:srgbClr val="000000"/>
                </a:solidFill>
                <a:effectLst/>
                <a:uLnTx/>
                <a:uFillTx/>
                <a:latin typeface="Calibri" panose="020F0502020204030204"/>
                <a:ea typeface="Calibri"/>
                <a:cs typeface="Arial"/>
              </a:rPr>
              <a:t>and</a:t>
            </a:r>
            <a:r>
              <a:rPr kumimoji="0" lang="en-US" sz="2400" b="1" i="0" u="none" strike="noStrike" kern="0" cap="none" spc="0" normalizeH="0" baseline="0" noProof="0" dirty="0">
                <a:ln>
                  <a:noFill/>
                </a:ln>
                <a:solidFill>
                  <a:srgbClr val="000000"/>
                </a:solidFill>
                <a:effectLst/>
                <a:uLnTx/>
                <a:uFillTx/>
                <a:latin typeface="Calibri" panose="020F0502020204030204"/>
                <a:ea typeface="Calibri"/>
                <a:cs typeface="Arial"/>
              </a:rPr>
              <a:t> finished products (output) further sold. </a:t>
            </a:r>
            <a:endParaRPr lang="en-US" sz="2400" b="1" kern="0" dirty="0">
              <a:solidFill>
                <a:srgbClr val="000000"/>
              </a:solidFill>
              <a:latin typeface="Calibri" panose="020F0502020204030204"/>
              <a:ea typeface="Calibri"/>
              <a:cs typeface="Arial"/>
            </a:endParaRPr>
          </a:p>
          <a:p>
            <a:pPr marL="0" marR="0" lvl="0" indent="0" algn="ctr" defTabSz="858528" rtl="0" eaLnBrk="1" fontAlgn="auto" latinLnBrk="0" hangingPunct="1">
              <a:lnSpc>
                <a:spcPct val="107000"/>
              </a:lnSpc>
              <a:spcBef>
                <a:spcPts val="0"/>
              </a:spcBef>
              <a:spcAft>
                <a:spcPts val="753"/>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Calibri" panose="020F0502020204030204"/>
                <a:ea typeface="Calibri"/>
                <a:cs typeface="Arial"/>
              </a:rPr>
              <a:t>(ULBs are encouraged to engage Women/SHGs/Transgenders in waste processing facilities)</a:t>
            </a:r>
            <a:endParaRPr kumimoji="0" lang="en-SG" sz="1800" b="1" i="0" u="none" strike="noStrike" kern="0" cap="none" spc="0" normalizeH="0" baseline="0" noProof="0" dirty="0">
              <a:ln>
                <a:noFill/>
              </a:ln>
              <a:solidFill>
                <a:srgbClr val="FF0000"/>
              </a:solidFill>
              <a:effectLst/>
              <a:uLnTx/>
              <a:uFillTx/>
              <a:latin typeface="Calibri" panose="020F0502020204030204"/>
              <a:ea typeface="Calibri"/>
              <a:cs typeface="Arial"/>
            </a:endParaRPr>
          </a:p>
        </p:txBody>
      </p:sp>
      <p:sp>
        <p:nvSpPr>
          <p:cNvPr id="13" name="Rounded Rectangle 12"/>
          <p:cNvSpPr/>
          <p:nvPr/>
        </p:nvSpPr>
        <p:spPr>
          <a:xfrm>
            <a:off x="10829109" y="82753"/>
            <a:ext cx="1353795" cy="112532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b="1" dirty="0">
                <a:solidFill>
                  <a:srgbClr val="FFFFFF"/>
                </a:solidFill>
                <a:latin typeface="Arial"/>
                <a:ea typeface="Calibri"/>
                <a:cs typeface="Times New Roman"/>
              </a:rPr>
              <a:t>280</a:t>
            </a:r>
            <a:endParaRPr kumimoji="0" lang="en-US" sz="1800" b="1" i="0" u="none" strike="noStrike" kern="1200" cap="none" spc="0" normalizeH="0" baseline="0" noProof="0" dirty="0">
              <a:ln>
                <a:noFill/>
              </a:ln>
              <a:solidFill>
                <a:srgbClr val="FFFFFF"/>
              </a:solidFill>
              <a:effectLst/>
              <a:uLnTx/>
              <a:uFillTx/>
              <a:latin typeface="Arial"/>
              <a:ea typeface="Calibri"/>
              <a:cs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Calibri"/>
                <a:cs typeface="Times New Roman"/>
              </a:rPr>
              <a:t>(220+60)</a:t>
            </a:r>
          </a:p>
        </p:txBody>
      </p:sp>
      <p:pic>
        <p:nvPicPr>
          <p:cNvPr id="2" name="Picture 1">
            <a:extLst>
              <a:ext uri="{FF2B5EF4-FFF2-40B4-BE49-F238E27FC236}">
                <a16:creationId xmlns:a16="http://schemas.microsoft.com/office/drawing/2014/main" id="{564A4705-FB8B-41ED-9B77-9848719B8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29042"/>
            <a:ext cx="3827153" cy="2861663"/>
          </a:xfrm>
          <a:prstGeom prst="rect">
            <a:avLst/>
          </a:prstGeom>
          <a:ln>
            <a:noFill/>
          </a:ln>
          <a:effectLst>
            <a:softEdge rad="112500"/>
          </a:effectLst>
        </p:spPr>
      </p:pic>
      <p:pic>
        <p:nvPicPr>
          <p:cNvPr id="3" name="Picture 2">
            <a:extLst>
              <a:ext uri="{FF2B5EF4-FFF2-40B4-BE49-F238E27FC236}">
                <a16:creationId xmlns:a16="http://schemas.microsoft.com/office/drawing/2014/main" id="{C8B1BA32-81A4-434F-9783-62BC4FE8AA1C}"/>
              </a:ext>
            </a:extLst>
          </p:cNvPr>
          <p:cNvPicPr>
            <a:picLocks noChangeAspect="1"/>
          </p:cNvPicPr>
          <p:nvPr/>
        </p:nvPicPr>
        <p:blipFill>
          <a:blip r:embed="rId4"/>
          <a:stretch>
            <a:fillRect/>
          </a:stretch>
        </p:blipFill>
        <p:spPr>
          <a:xfrm>
            <a:off x="3714350" y="2160558"/>
            <a:ext cx="3599133" cy="2866985"/>
          </a:xfrm>
          <a:prstGeom prst="rect">
            <a:avLst/>
          </a:prstGeom>
          <a:ln>
            <a:noFill/>
          </a:ln>
          <a:effectLst>
            <a:softEdge rad="112500"/>
          </a:effectLst>
        </p:spPr>
      </p:pic>
      <p:pic>
        <p:nvPicPr>
          <p:cNvPr id="4" name="Picture 3">
            <a:extLst>
              <a:ext uri="{FF2B5EF4-FFF2-40B4-BE49-F238E27FC236}">
                <a16:creationId xmlns:a16="http://schemas.microsoft.com/office/drawing/2014/main" id="{7475B672-D320-4BE4-9B8B-99793B9EC2C8}"/>
              </a:ext>
            </a:extLst>
          </p:cNvPr>
          <p:cNvPicPr>
            <a:picLocks noChangeAspect="1"/>
          </p:cNvPicPr>
          <p:nvPr/>
        </p:nvPicPr>
        <p:blipFill>
          <a:blip r:embed="rId5"/>
          <a:stretch>
            <a:fillRect/>
          </a:stretch>
        </p:blipFill>
        <p:spPr>
          <a:xfrm>
            <a:off x="2799334" y="4914901"/>
            <a:ext cx="2392076" cy="1977760"/>
          </a:xfrm>
          <a:prstGeom prst="rect">
            <a:avLst/>
          </a:prstGeom>
          <a:ln>
            <a:noFill/>
          </a:ln>
          <a:effectLst>
            <a:softEdge rad="112500"/>
          </a:effectLst>
        </p:spPr>
      </p:pic>
      <p:pic>
        <p:nvPicPr>
          <p:cNvPr id="5" name="Picture 4">
            <a:extLst>
              <a:ext uri="{FF2B5EF4-FFF2-40B4-BE49-F238E27FC236}">
                <a16:creationId xmlns:a16="http://schemas.microsoft.com/office/drawing/2014/main" id="{E7ED8D5E-4AFE-40DD-9AD4-00609BEEB3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33" y="4921868"/>
            <a:ext cx="2877989" cy="2028330"/>
          </a:xfrm>
          <a:prstGeom prst="rect">
            <a:avLst/>
          </a:prstGeom>
          <a:ln>
            <a:noFill/>
          </a:ln>
          <a:effectLst>
            <a:softEdge rad="112500"/>
          </a:effectLst>
        </p:spPr>
      </p:pic>
      <p:pic>
        <p:nvPicPr>
          <p:cNvPr id="245762" name="Picture 2" descr="Waste to worth, Leftovers from mess to Gaushala || PU Pulse || U Pulse">
            <a:extLst>
              <a:ext uri="{FF2B5EF4-FFF2-40B4-BE49-F238E27FC236}">
                <a16:creationId xmlns:a16="http://schemas.microsoft.com/office/drawing/2014/main" id="{67D02A11-E832-4A29-BE2E-D85F2CA521D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08980" y="4921868"/>
            <a:ext cx="2256567" cy="2028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81D92B4F-DDED-4C0A-BBF5-026B642F3E9D}"/>
              </a:ext>
            </a:extLst>
          </p:cNvPr>
          <p:cNvGraphicFramePr>
            <a:graphicFrameLocks noGrp="1"/>
          </p:cNvGraphicFramePr>
          <p:nvPr>
            <p:extLst>
              <p:ext uri="{D42A27DB-BD31-4B8C-83A1-F6EECF244321}">
                <p14:modId xmlns:p14="http://schemas.microsoft.com/office/powerpoint/2010/main" val="3662131551"/>
              </p:ext>
            </p:extLst>
          </p:nvPr>
        </p:nvGraphicFramePr>
        <p:xfrm>
          <a:off x="7313483" y="2511510"/>
          <a:ext cx="4869422" cy="2347194"/>
        </p:xfrm>
        <a:graphic>
          <a:graphicData uri="http://schemas.openxmlformats.org/drawingml/2006/table">
            <a:tbl>
              <a:tblPr firstRow="1" bandRow="1">
                <a:tableStyleId>{16D9F66E-5EB9-4882-86FB-DCBF35E3C3E4}</a:tableStyleId>
              </a:tblPr>
              <a:tblGrid>
                <a:gridCol w="4094088">
                  <a:extLst>
                    <a:ext uri="{9D8B030D-6E8A-4147-A177-3AD203B41FA5}">
                      <a16:colId xmlns:a16="http://schemas.microsoft.com/office/drawing/2014/main" val="20000"/>
                    </a:ext>
                  </a:extLst>
                </a:gridCol>
                <a:gridCol w="775334">
                  <a:extLst>
                    <a:ext uri="{9D8B030D-6E8A-4147-A177-3AD203B41FA5}">
                      <a16:colId xmlns:a16="http://schemas.microsoft.com/office/drawing/2014/main" val="20001"/>
                    </a:ext>
                  </a:extLst>
                </a:gridCol>
              </a:tblGrid>
              <a:tr h="391199">
                <a:tc>
                  <a:txBody>
                    <a:bodyPr/>
                    <a:lstStyle/>
                    <a:p>
                      <a:r>
                        <a:rPr lang="en-US" sz="1600" dirty="0"/>
                        <a:t>Scheme of Marking</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199">
                <a:tc>
                  <a:txBody>
                    <a:bodyPr/>
                    <a:lstStyle/>
                    <a:p>
                      <a:r>
                        <a:rPr lang="en-US" sz="1600" baseline="0" dirty="0"/>
                        <a:t>100%</a:t>
                      </a:r>
                      <a:endParaRPr lang="en-US" sz="1600" dirty="0"/>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220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1199">
                <a:tc>
                  <a:txBody>
                    <a:bodyPr/>
                    <a:lstStyle/>
                    <a:p>
                      <a:r>
                        <a:rPr lang="en-US" sz="1600" baseline="0" dirty="0"/>
                        <a:t>At least 90%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160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1199">
                <a:tc>
                  <a:txBody>
                    <a:bodyPr/>
                    <a:lstStyle/>
                    <a:p>
                      <a:r>
                        <a:rPr lang="en-US" sz="1600" dirty="0"/>
                        <a:t>At least 70%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120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1199">
                <a:tc>
                  <a:txBody>
                    <a:bodyPr/>
                    <a:lstStyle/>
                    <a:p>
                      <a:r>
                        <a:rPr lang="en-US" sz="1600" dirty="0"/>
                        <a:t>At least 50%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75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1199">
                <a:tc>
                  <a:txBody>
                    <a:bodyPr/>
                    <a:lstStyle/>
                    <a:p>
                      <a:r>
                        <a:rPr lang="en-US" sz="1600" dirty="0"/>
                        <a:t>&lt; 50%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7CCEC76F-73FC-AC43-8FCE-32DD03964C23}"/>
              </a:ext>
            </a:extLst>
          </p:cNvPr>
          <p:cNvGraphicFramePr>
            <a:graphicFrameLocks noGrp="1"/>
          </p:cNvGraphicFramePr>
          <p:nvPr>
            <p:extLst>
              <p:ext uri="{D42A27DB-BD31-4B8C-83A1-F6EECF244321}">
                <p14:modId xmlns:p14="http://schemas.microsoft.com/office/powerpoint/2010/main" val="1441578675"/>
              </p:ext>
            </p:extLst>
          </p:nvPr>
        </p:nvGraphicFramePr>
        <p:xfrm>
          <a:off x="7322213" y="5374604"/>
          <a:ext cx="4843283" cy="989250"/>
        </p:xfrm>
        <a:graphic>
          <a:graphicData uri="http://schemas.openxmlformats.org/drawingml/2006/table">
            <a:tbl>
              <a:tblPr firstRow="1" bandRow="1">
                <a:tableStyleId>{16D9F66E-5EB9-4882-86FB-DCBF35E3C3E4}</a:tableStyleId>
              </a:tblPr>
              <a:tblGrid>
                <a:gridCol w="4032854">
                  <a:extLst>
                    <a:ext uri="{9D8B030D-6E8A-4147-A177-3AD203B41FA5}">
                      <a16:colId xmlns:a16="http://schemas.microsoft.com/office/drawing/2014/main" val="1749126513"/>
                    </a:ext>
                  </a:extLst>
                </a:gridCol>
                <a:gridCol w="810429">
                  <a:extLst>
                    <a:ext uri="{9D8B030D-6E8A-4147-A177-3AD203B41FA5}">
                      <a16:colId xmlns:a16="http://schemas.microsoft.com/office/drawing/2014/main" val="418371465"/>
                    </a:ext>
                  </a:extLst>
                </a:gridCol>
              </a:tblGrid>
              <a:tr h="294708">
                <a:tc>
                  <a:txBody>
                    <a:bodyPr/>
                    <a:lstStyle/>
                    <a:p>
                      <a:r>
                        <a:rPr lang="en-US" sz="1600" dirty="0"/>
                        <a:t>Scheme of Marking</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4270863"/>
                  </a:ext>
                </a:extLst>
              </a:tr>
              <a:tr h="294708">
                <a:tc>
                  <a:txBody>
                    <a:bodyPr/>
                    <a:lstStyle/>
                    <a:p>
                      <a:r>
                        <a:rPr lang="en-US" sz="1600" baseline="0" dirty="0"/>
                        <a:t>&gt;75% finished product(s) sold/Consumed</a:t>
                      </a:r>
                      <a:endParaRPr lang="en-US" sz="1600" dirty="0"/>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60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402094"/>
                  </a:ext>
                </a:extLst>
              </a:tr>
              <a:tr h="294708">
                <a:tc>
                  <a:txBody>
                    <a:bodyPr/>
                    <a:lstStyle/>
                    <a:p>
                      <a:r>
                        <a:rPr lang="en-US" sz="1600" baseline="0" dirty="0"/>
                        <a:t>&gt;50% finished product(s) sold/consumed</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t>30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8256889"/>
                  </a:ext>
                </a:extLst>
              </a:tr>
            </a:tbl>
          </a:graphicData>
        </a:graphic>
      </p:graphicFrame>
      <p:sp>
        <p:nvSpPr>
          <p:cNvPr id="8" name="Rectangle 7">
            <a:extLst>
              <a:ext uri="{FF2B5EF4-FFF2-40B4-BE49-F238E27FC236}">
                <a16:creationId xmlns:a16="http://schemas.microsoft.com/office/drawing/2014/main" id="{2B7C9781-3786-2C41-A1CB-35D0EEF15794}"/>
              </a:ext>
            </a:extLst>
          </p:cNvPr>
          <p:cNvSpPr/>
          <p:nvPr/>
        </p:nvSpPr>
        <p:spPr>
          <a:xfrm>
            <a:off x="7313484" y="2207184"/>
            <a:ext cx="4843284" cy="324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Processing of Wet Waste</a:t>
            </a:r>
          </a:p>
        </p:txBody>
      </p:sp>
      <p:sp>
        <p:nvSpPr>
          <p:cNvPr id="15" name="Rectangle 14">
            <a:extLst>
              <a:ext uri="{FF2B5EF4-FFF2-40B4-BE49-F238E27FC236}">
                <a16:creationId xmlns:a16="http://schemas.microsoft.com/office/drawing/2014/main" id="{A1A3FE77-F815-A64D-BFAE-46FA1B5B137C}"/>
              </a:ext>
            </a:extLst>
          </p:cNvPr>
          <p:cNvSpPr/>
          <p:nvPr/>
        </p:nvSpPr>
        <p:spPr>
          <a:xfrm>
            <a:off x="7309327" y="5043882"/>
            <a:ext cx="4857990" cy="324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Monthly Sale of finished products</a:t>
            </a:r>
          </a:p>
        </p:txBody>
      </p:sp>
    </p:spTree>
    <p:extLst>
      <p:ext uri="{BB962C8B-B14F-4D97-AF65-F5344CB8AC3E}">
        <p14:creationId xmlns:p14="http://schemas.microsoft.com/office/powerpoint/2010/main" val="4027604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2.1 &amp; 2.2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Direct Observation</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To ascertain the progress, the assessor will interact with the officials in the plant.  The assessor will check the electricity bill and monitor  other activities in the plant to ascertain the functionality of the plant.</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He will also check the output/sent to dumpsite (including process rejects) on the basis of the input received (10% variation acceptable)</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On the basis of observation and verification of log book and electricity bills Senior assessors at the back end will arrive at the efficiency level of the plant(s) and indicator wise marks will be given.  The agency may further seek clarification from the ULB by asking documents maintained by the ULB.</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In case of sale of finished products /used by the horticulture or other departments, sale receipts required -  free distribution is not encouraged (e.g. farmers/citizens)</a:t>
            </a:r>
          </a:p>
        </p:txBody>
      </p:sp>
    </p:spTree>
    <p:extLst>
      <p:ext uri="{BB962C8B-B14F-4D97-AF65-F5344CB8AC3E}">
        <p14:creationId xmlns:p14="http://schemas.microsoft.com/office/powerpoint/2010/main" val="371134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1243B7BA-3328-1047-99AE-2B8D56055231}"/>
              </a:ext>
            </a:extLst>
          </p:cNvPr>
          <p:cNvSpPr/>
          <p:nvPr/>
        </p:nvSpPr>
        <p:spPr>
          <a:xfrm>
            <a:off x="185003" y="901149"/>
            <a:ext cx="11853017" cy="5864134"/>
          </a:xfrm>
          <a:prstGeom prst="roundRect">
            <a:avLst>
              <a:gd name="adj" fmla="val 4142"/>
            </a:avLst>
          </a:prstGeom>
          <a:solidFill>
            <a:schemeClr val="bg1">
              <a:lumMod val="95000"/>
            </a:schemeClr>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r>
              <a:rPr lang="en-US" sz="2400" dirty="0">
                <a:solidFill>
                  <a:prstClr val="black"/>
                </a:solidFill>
                <a:latin typeface="Cambria" panose="02040503050406030204" pitchFamily="18" charset="0"/>
                <a:ea typeface="Cambria" panose="02040503050406030204" pitchFamily="18" charset="0"/>
              </a:rPr>
              <a:t>Indicator 1.7 (c) on ‘Waste to Wonder Park’ and ‘waste to art sculptures’ has been modified to at least one of either of the above, in the ULB.</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r>
              <a:rPr lang="en-US" sz="2400" dirty="0">
                <a:solidFill>
                  <a:prstClr val="black"/>
                </a:solidFill>
                <a:latin typeface="Cambria" panose="02040503050406030204" pitchFamily="18" charset="0"/>
                <a:ea typeface="Cambria" panose="02040503050406030204" pitchFamily="18" charset="0"/>
              </a:rPr>
              <a:t>Indicator 1.7 (d) on ‘Zero waste events’, the scheme of marking has been modified.</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r>
              <a:rPr lang="en-US" sz="2400" dirty="0">
                <a:solidFill>
                  <a:prstClr val="black"/>
                </a:solidFill>
                <a:latin typeface="Cambria" panose="02040503050406030204" pitchFamily="18" charset="0"/>
                <a:ea typeface="Cambria" panose="02040503050406030204" pitchFamily="18" charset="0"/>
              </a:rPr>
              <a:t>Indicator 1.9 on ‘Swachh Tulip’ added as a new indicator primarily for &gt;1 lakh population cities.</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r>
              <a:rPr lang="en-US" sz="2400" dirty="0">
                <a:solidFill>
                  <a:prstClr val="black"/>
                </a:solidFill>
                <a:latin typeface="Cambria" panose="02040503050406030204" pitchFamily="18" charset="0"/>
                <a:ea typeface="Cambria" panose="02040503050406030204" pitchFamily="18" charset="0"/>
              </a:rPr>
              <a:t>Indicator 2.6 on C&amp;D waste management has been bifurcated into two sub-indicators – 2.6A for non-NCAP cities and 2.6B for NCAP cities.</a:t>
            </a:r>
          </a:p>
          <a:p>
            <a:pPr marL="457200" indent="-457200" algn="just">
              <a:spcAft>
                <a:spcPts val="600"/>
              </a:spcAft>
              <a:buFont typeface="+mj-lt"/>
              <a:buAutoNum type="arabicPeriod" startAt="5"/>
              <a:defRPr/>
            </a:pPr>
            <a:r>
              <a:rPr lang="en-US" sz="2400" dirty="0">
                <a:solidFill>
                  <a:prstClr val="black"/>
                </a:solidFill>
                <a:latin typeface="Cambria" panose="02040503050406030204" pitchFamily="18" charset="0"/>
                <a:ea typeface="Cambria" panose="02040503050406030204" pitchFamily="18" charset="0"/>
              </a:rPr>
              <a:t>Indicator 2.9 on ‘remediation of legacy dumpsites’ has been modified – an additional band added in the ‘work completion’ under scheme of marking.</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r>
              <a:rPr lang="en-US" sz="2400" dirty="0">
                <a:solidFill>
                  <a:prstClr val="black"/>
                </a:solidFill>
                <a:latin typeface="Cambria" panose="02040503050406030204" pitchFamily="18" charset="0"/>
                <a:ea typeface="Cambria" panose="02040503050406030204" pitchFamily="18" charset="0"/>
              </a:rPr>
              <a:t>Indicator 2.10 on ‘whether the landfill in the city is a sanitary landfill’ has been modified for &gt;1lakh and &lt;1 lakh cities and placed at 2.7A and 2.7B.</a:t>
            </a:r>
          </a:p>
          <a:p>
            <a:pPr marL="457200" indent="-457200" algn="just">
              <a:spcAft>
                <a:spcPts val="600"/>
              </a:spcAft>
              <a:buFont typeface="+mj-lt"/>
              <a:buAutoNum type="arabicPeriod" startAt="5"/>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Indicator 2.11 on ‘onsite processing of wet waste by non-bulk waste generators’ has been modified and moved to the ‘citizen voice’ section.</a:t>
            </a:r>
            <a:endParaRPr lang="en-US" sz="2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endParaRPr lang="en-US" sz="2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endParaRPr lang="en-US" sz="2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5"/>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23A693C1-2FFC-8544-A59F-BD7E7FC2246F}"/>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92" t="27577" r="18973" b="30517"/>
          <a:stretch/>
        </p:blipFill>
        <p:spPr bwMode="auto">
          <a:xfrm>
            <a:off x="11422184" y="0"/>
            <a:ext cx="769815" cy="506785"/>
          </a:xfrm>
          <a:prstGeom prst="rect">
            <a:avLst/>
          </a:prstGeom>
          <a:ln>
            <a:noFill/>
          </a:ln>
          <a:effectLst>
            <a:glow rad="101600">
              <a:schemeClr val="bg1">
                <a:alpha val="60000"/>
              </a:schemeClr>
            </a:glo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E3420981-4988-DE49-B977-135BD75DD89E}"/>
              </a:ext>
            </a:extLst>
          </p:cNvPr>
          <p:cNvPicPr/>
          <p:nvPr/>
        </p:nvPicPr>
        <p:blipFill rotWithShape="1">
          <a:blip r:embed="rId3">
            <a:extLst>
              <a:ext uri="{28A0092B-C50C-407E-A947-70E740481C1C}">
                <a14:useLocalDpi xmlns:a14="http://schemas.microsoft.com/office/drawing/2010/main" val="0"/>
              </a:ext>
            </a:extLst>
          </a:blip>
          <a:srcRect l="38809" r="38232"/>
          <a:stretch/>
        </p:blipFill>
        <p:spPr bwMode="auto">
          <a:xfrm>
            <a:off x="10580911" y="7913"/>
            <a:ext cx="735896" cy="502734"/>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9FCC4EA0-12D1-F04A-9A7E-8EAB3A894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03" y="92718"/>
            <a:ext cx="735897" cy="461162"/>
          </a:xfrm>
          <a:prstGeom prst="rect">
            <a:avLst/>
          </a:prstGeom>
        </p:spPr>
      </p:pic>
      <p:sp>
        <p:nvSpPr>
          <p:cNvPr id="2" name="TextBox 1">
            <a:extLst>
              <a:ext uri="{FF2B5EF4-FFF2-40B4-BE49-F238E27FC236}">
                <a16:creationId xmlns:a16="http://schemas.microsoft.com/office/drawing/2014/main" id="{1AAD121C-73E7-F5A4-823F-190DF242AB7D}"/>
              </a:ext>
            </a:extLst>
          </p:cNvPr>
          <p:cNvSpPr txBox="1"/>
          <p:nvPr/>
        </p:nvSpPr>
        <p:spPr>
          <a:xfrm>
            <a:off x="1054807" y="87425"/>
            <a:ext cx="9499600" cy="715215"/>
          </a:xfrm>
          <a:prstGeom prst="rect">
            <a:avLst/>
          </a:prstGeom>
          <a:noFill/>
          <a:ln w="6350" cap="flat" cmpd="sng" algn="ctr">
            <a:noFill/>
            <a:prstDash val="solid"/>
            <a:miter lim="800000"/>
          </a:ln>
          <a:effectLst/>
        </p:spPr>
        <p:txBody>
          <a:bodyPr vert="horz" lIns="91440" tIns="45720" rIns="91440" bIns="45720" rtlCol="0" anchor="ctr">
            <a:normAutofit fontScale="90000"/>
          </a:bodyPr>
          <a:lstStyle>
            <a:lvl1pPr algn="ctr">
              <a:lnSpc>
                <a:spcPct val="100000"/>
              </a:lnSpc>
              <a:spcBef>
                <a:spcPts val="0"/>
              </a:spcBef>
              <a:buNone/>
              <a:defRPr sz="4000" b="1" kern="0">
                <a:solidFill>
                  <a:srgbClr val="0070C0"/>
                </a:solidFill>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Summary of all amendments made in SS 2023 Toolkit (till date)</a:t>
            </a:r>
          </a:p>
        </p:txBody>
      </p:sp>
    </p:spTree>
    <p:extLst>
      <p:ext uri="{BB962C8B-B14F-4D97-AF65-F5344CB8AC3E}">
        <p14:creationId xmlns:p14="http://schemas.microsoft.com/office/powerpoint/2010/main" val="2263941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25051" y="0"/>
            <a:ext cx="1067435" cy="610870"/>
            <a:chOff x="11125051" y="0"/>
            <a:chExt cx="1067435" cy="61087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1" y="0"/>
              <a:ext cx="995172" cy="554736"/>
            </a:xfrm>
            <a:prstGeom prst="rect">
              <a:avLst/>
            </a:prstGeom>
          </p:spPr>
        </p:pic>
      </p:grpSp>
      <p:pic>
        <p:nvPicPr>
          <p:cNvPr id="6" name="object 6"/>
          <p:cNvPicPr/>
          <p:nvPr/>
        </p:nvPicPr>
        <p:blipFill>
          <a:blip r:embed="rId4" cstate="print"/>
          <a:stretch>
            <a:fillRect/>
          </a:stretch>
        </p:blipFill>
        <p:spPr>
          <a:xfrm>
            <a:off x="59553" y="57838"/>
            <a:ext cx="833752" cy="582241"/>
          </a:xfrm>
          <a:prstGeom prst="rect">
            <a:avLst/>
          </a:prstGeom>
        </p:spPr>
      </p:pic>
      <p:sp>
        <p:nvSpPr>
          <p:cNvPr id="7" name="object 7"/>
          <p:cNvSpPr txBox="1">
            <a:spLocks noGrp="1"/>
          </p:cNvSpPr>
          <p:nvPr>
            <p:ph type="title"/>
          </p:nvPr>
        </p:nvSpPr>
        <p:spPr>
          <a:xfrm>
            <a:off x="3821112" y="294816"/>
            <a:ext cx="4549775" cy="940435"/>
          </a:xfrm>
          <a:prstGeom prst="rect">
            <a:avLst/>
          </a:prstGeom>
        </p:spPr>
        <p:txBody>
          <a:bodyPr vert="horz" wrap="square" lIns="0" tIns="12700" rIns="0" bIns="0" rtlCol="0">
            <a:spAutoFit/>
          </a:bodyPr>
          <a:lstStyle/>
          <a:p>
            <a:pPr marL="12700">
              <a:lnSpc>
                <a:spcPct val="100000"/>
              </a:lnSpc>
              <a:spcBef>
                <a:spcPts val="100"/>
              </a:spcBef>
            </a:pPr>
            <a:r>
              <a:rPr sz="6000" b="0" spc="90" dirty="0">
                <a:solidFill>
                  <a:srgbClr val="2E469C"/>
                </a:solidFill>
                <a:latin typeface="Arial Black"/>
                <a:cs typeface="Arial Black"/>
              </a:rPr>
              <a:t>WASTE</a:t>
            </a:r>
            <a:r>
              <a:rPr sz="6000" b="0" spc="155" dirty="0">
                <a:solidFill>
                  <a:srgbClr val="2E469C"/>
                </a:solidFill>
                <a:latin typeface="Arial Black"/>
                <a:cs typeface="Arial Black"/>
              </a:rPr>
              <a:t> </a:t>
            </a:r>
            <a:r>
              <a:rPr sz="6000" b="0" spc="-45" dirty="0">
                <a:solidFill>
                  <a:srgbClr val="2E469C"/>
                </a:solidFill>
                <a:latin typeface="Arial Black"/>
                <a:cs typeface="Arial Black"/>
              </a:rPr>
              <a:t>TO</a:t>
            </a:r>
            <a:endParaRPr sz="6000" dirty="0">
              <a:latin typeface="Arial Black"/>
              <a:cs typeface="Arial Black"/>
            </a:endParaRPr>
          </a:p>
        </p:txBody>
      </p:sp>
      <p:sp>
        <p:nvSpPr>
          <p:cNvPr id="8" name="object 8"/>
          <p:cNvSpPr txBox="1"/>
          <p:nvPr/>
        </p:nvSpPr>
        <p:spPr>
          <a:xfrm>
            <a:off x="448665" y="563457"/>
            <a:ext cx="10510520" cy="3635611"/>
          </a:xfrm>
          <a:prstGeom prst="rect">
            <a:avLst/>
          </a:prstGeom>
        </p:spPr>
        <p:txBody>
          <a:bodyPr vert="horz" wrap="square" lIns="0" tIns="509270" rIns="0" bIns="0" rtlCol="0">
            <a:spAutoFit/>
          </a:bodyPr>
          <a:lstStyle/>
          <a:p>
            <a:pPr marL="824230">
              <a:lnSpc>
                <a:spcPct val="100000"/>
              </a:lnSpc>
              <a:spcBef>
                <a:spcPts val="4010"/>
              </a:spcBef>
            </a:pPr>
            <a:r>
              <a:rPr sz="5400" spc="100" dirty="0">
                <a:solidFill>
                  <a:srgbClr val="2E469C"/>
                </a:solidFill>
                <a:latin typeface="Arial Black"/>
                <a:cs typeface="Arial Black"/>
              </a:rPr>
              <a:t>COMPOSTING</a:t>
            </a:r>
            <a:r>
              <a:rPr sz="5400" spc="175" dirty="0">
                <a:solidFill>
                  <a:srgbClr val="2E469C"/>
                </a:solidFill>
                <a:latin typeface="Arial Black"/>
                <a:cs typeface="Arial Black"/>
              </a:rPr>
              <a:t> </a:t>
            </a:r>
            <a:r>
              <a:rPr sz="5400" spc="90" dirty="0">
                <a:solidFill>
                  <a:srgbClr val="2E469C"/>
                </a:solidFill>
                <a:latin typeface="Arial Black"/>
                <a:cs typeface="Arial Black"/>
              </a:rPr>
              <a:t>PLANTS</a:t>
            </a:r>
            <a:endParaRPr sz="5400" dirty="0">
              <a:latin typeface="Arial Black"/>
              <a:cs typeface="Arial Black"/>
            </a:endParaRPr>
          </a:p>
          <a:p>
            <a:pPr marL="40640" marR="695325">
              <a:lnSpc>
                <a:spcPct val="100000"/>
              </a:lnSpc>
              <a:spcBef>
                <a:spcPts val="1175"/>
              </a:spcBef>
            </a:pPr>
            <a:r>
              <a:rPr sz="1600" b="1" dirty="0">
                <a:latin typeface="Arial"/>
                <a:cs typeface="Arial"/>
              </a:rPr>
              <a:t>Composting is </a:t>
            </a:r>
            <a:r>
              <a:rPr sz="1600" b="1" spc="-5" dirty="0">
                <a:latin typeface="Arial"/>
                <a:cs typeface="Arial"/>
              </a:rPr>
              <a:t>a process </a:t>
            </a:r>
            <a:r>
              <a:rPr sz="1600" b="1" dirty="0">
                <a:latin typeface="Arial"/>
                <a:cs typeface="Arial"/>
              </a:rPr>
              <a:t>of controlled decomposition of the organic waste, </a:t>
            </a:r>
            <a:r>
              <a:rPr sz="1600" b="1" spc="-5" dirty="0">
                <a:latin typeface="Arial"/>
                <a:cs typeface="Arial"/>
              </a:rPr>
              <a:t>typically </a:t>
            </a:r>
            <a:r>
              <a:rPr sz="1600" b="1" dirty="0">
                <a:latin typeface="Arial"/>
                <a:cs typeface="Arial"/>
              </a:rPr>
              <a:t>in </a:t>
            </a:r>
            <a:r>
              <a:rPr sz="1600" b="1" spc="5" dirty="0">
                <a:latin typeface="Arial"/>
                <a:cs typeface="Arial"/>
              </a:rPr>
              <a:t> </a:t>
            </a:r>
            <a:r>
              <a:rPr sz="1600" b="1" spc="-5" dirty="0">
                <a:latin typeface="Arial"/>
                <a:cs typeface="Arial"/>
              </a:rPr>
              <a:t>aerobic</a:t>
            </a:r>
            <a:r>
              <a:rPr sz="1600" b="1" dirty="0">
                <a:latin typeface="Arial"/>
                <a:cs typeface="Arial"/>
              </a:rPr>
              <a:t> conditions,</a:t>
            </a:r>
            <a:r>
              <a:rPr sz="1600" b="1" spc="-15" dirty="0">
                <a:latin typeface="Arial"/>
                <a:cs typeface="Arial"/>
              </a:rPr>
              <a:t> </a:t>
            </a:r>
            <a:r>
              <a:rPr sz="1600" b="1" spc="-5" dirty="0">
                <a:latin typeface="Arial"/>
                <a:cs typeface="Arial"/>
              </a:rPr>
              <a:t>resulting</a:t>
            </a:r>
            <a:r>
              <a:rPr sz="1600" b="1" dirty="0">
                <a:latin typeface="Arial"/>
                <a:cs typeface="Arial"/>
              </a:rPr>
              <a:t> in the</a:t>
            </a:r>
            <a:r>
              <a:rPr sz="1600" b="1" spc="-5" dirty="0">
                <a:latin typeface="Arial"/>
                <a:cs typeface="Arial"/>
              </a:rPr>
              <a:t> </a:t>
            </a:r>
            <a:r>
              <a:rPr sz="1600" b="1" dirty="0">
                <a:latin typeface="Arial"/>
                <a:cs typeface="Arial"/>
              </a:rPr>
              <a:t>production</a:t>
            </a:r>
            <a:r>
              <a:rPr sz="1600" b="1" spc="-15" dirty="0">
                <a:latin typeface="Arial"/>
                <a:cs typeface="Arial"/>
              </a:rPr>
              <a:t> </a:t>
            </a:r>
            <a:r>
              <a:rPr sz="1600" b="1" dirty="0">
                <a:latin typeface="Arial"/>
                <a:cs typeface="Arial"/>
              </a:rPr>
              <a:t>of</a:t>
            </a:r>
            <a:r>
              <a:rPr sz="1600" b="1" spc="10" dirty="0">
                <a:latin typeface="Arial"/>
                <a:cs typeface="Arial"/>
              </a:rPr>
              <a:t> </a:t>
            </a:r>
            <a:r>
              <a:rPr sz="1600" b="1" spc="-5" dirty="0">
                <a:latin typeface="Arial"/>
                <a:cs typeface="Arial"/>
              </a:rPr>
              <a:t>stable</a:t>
            </a:r>
            <a:r>
              <a:rPr sz="1600" b="1" spc="5" dirty="0">
                <a:latin typeface="Arial"/>
                <a:cs typeface="Arial"/>
              </a:rPr>
              <a:t> </a:t>
            </a:r>
            <a:r>
              <a:rPr sz="1600" b="1" dirty="0">
                <a:latin typeface="Arial"/>
                <a:cs typeface="Arial"/>
              </a:rPr>
              <a:t>humus-like</a:t>
            </a:r>
            <a:r>
              <a:rPr sz="1600" b="1" spc="-15" dirty="0">
                <a:latin typeface="Arial"/>
                <a:cs typeface="Arial"/>
              </a:rPr>
              <a:t> </a:t>
            </a:r>
            <a:r>
              <a:rPr sz="1600" b="1" dirty="0">
                <a:latin typeface="Arial"/>
                <a:cs typeface="Arial"/>
              </a:rPr>
              <a:t>product,</a:t>
            </a:r>
            <a:r>
              <a:rPr sz="1600" b="1" spc="5" dirty="0">
                <a:latin typeface="Arial"/>
                <a:cs typeface="Arial"/>
              </a:rPr>
              <a:t> </a:t>
            </a:r>
            <a:r>
              <a:rPr sz="1600" b="1" dirty="0">
                <a:latin typeface="Arial"/>
                <a:cs typeface="Arial"/>
              </a:rPr>
              <a:t>i.e.,</a:t>
            </a:r>
            <a:r>
              <a:rPr sz="1600" b="1" spc="-15" dirty="0">
                <a:latin typeface="Arial"/>
                <a:cs typeface="Arial"/>
              </a:rPr>
              <a:t> </a:t>
            </a:r>
            <a:r>
              <a:rPr sz="1600" b="1" dirty="0">
                <a:latin typeface="Arial"/>
                <a:cs typeface="Arial"/>
              </a:rPr>
              <a:t>compost</a:t>
            </a:r>
            <a:endParaRPr sz="1600" dirty="0">
              <a:latin typeface="Arial"/>
              <a:cs typeface="Arial"/>
            </a:endParaRPr>
          </a:p>
          <a:p>
            <a:pPr marL="12700">
              <a:lnSpc>
                <a:spcPct val="100000"/>
              </a:lnSpc>
              <a:spcBef>
                <a:spcPts val="1280"/>
              </a:spcBef>
            </a:pPr>
            <a:r>
              <a:rPr sz="1600" b="1" dirty="0">
                <a:latin typeface="Arial"/>
                <a:cs typeface="Arial"/>
              </a:rPr>
              <a:t>Composting</a:t>
            </a:r>
            <a:r>
              <a:rPr sz="1600" b="1" spc="-20" dirty="0">
                <a:latin typeface="Arial"/>
                <a:cs typeface="Arial"/>
              </a:rPr>
              <a:t> </a:t>
            </a:r>
            <a:r>
              <a:rPr sz="1600" b="1" spc="-15" dirty="0">
                <a:latin typeface="Arial"/>
                <a:cs typeface="Arial"/>
              </a:rPr>
              <a:t>Technologies:</a:t>
            </a:r>
            <a:endParaRPr sz="1600" dirty="0">
              <a:latin typeface="Arial"/>
              <a:cs typeface="Arial"/>
            </a:endParaRPr>
          </a:p>
          <a:p>
            <a:pPr marL="299085" indent="-287020">
              <a:lnSpc>
                <a:spcPct val="100000"/>
              </a:lnSpc>
              <a:buFont typeface="Arial MT"/>
              <a:buChar char="•"/>
              <a:tabLst>
                <a:tab pos="299085" algn="l"/>
                <a:tab pos="299720" algn="l"/>
              </a:tabLst>
            </a:pPr>
            <a:r>
              <a:rPr sz="1600" b="1" dirty="0">
                <a:latin typeface="Arial"/>
                <a:cs typeface="Arial"/>
              </a:rPr>
              <a:t>windrow</a:t>
            </a:r>
            <a:r>
              <a:rPr sz="1600" b="1" spc="-60" dirty="0">
                <a:latin typeface="Arial"/>
                <a:cs typeface="Arial"/>
              </a:rPr>
              <a:t> </a:t>
            </a:r>
            <a:r>
              <a:rPr sz="1600" b="1" dirty="0">
                <a:latin typeface="Arial"/>
                <a:cs typeface="Arial"/>
              </a:rPr>
              <a:t>composting</a:t>
            </a:r>
            <a:endParaRPr sz="1600" dirty="0">
              <a:latin typeface="Arial"/>
              <a:cs typeface="Arial"/>
            </a:endParaRPr>
          </a:p>
          <a:p>
            <a:pPr marL="299085" indent="-287020">
              <a:lnSpc>
                <a:spcPct val="100000"/>
              </a:lnSpc>
              <a:buFont typeface="Arial MT"/>
              <a:buChar char="•"/>
              <a:tabLst>
                <a:tab pos="299085" algn="l"/>
                <a:tab pos="299720" algn="l"/>
              </a:tabLst>
            </a:pPr>
            <a:r>
              <a:rPr sz="1600" b="1" spc="-5" dirty="0">
                <a:latin typeface="Arial"/>
                <a:cs typeface="Arial"/>
              </a:rPr>
              <a:t>aerated static</a:t>
            </a:r>
            <a:r>
              <a:rPr sz="1600" b="1" spc="-10" dirty="0">
                <a:latin typeface="Arial"/>
                <a:cs typeface="Arial"/>
              </a:rPr>
              <a:t> </a:t>
            </a:r>
            <a:r>
              <a:rPr sz="1600" b="1" dirty="0">
                <a:latin typeface="Arial"/>
                <a:cs typeface="Arial"/>
              </a:rPr>
              <a:t>pile</a:t>
            </a:r>
            <a:r>
              <a:rPr sz="1600" b="1" spc="-30" dirty="0">
                <a:latin typeface="Arial"/>
                <a:cs typeface="Arial"/>
              </a:rPr>
              <a:t> </a:t>
            </a:r>
            <a:r>
              <a:rPr sz="1600" b="1" dirty="0">
                <a:latin typeface="Arial"/>
                <a:cs typeface="Arial"/>
              </a:rPr>
              <a:t>composting</a:t>
            </a:r>
            <a:endParaRPr sz="1600" dirty="0">
              <a:latin typeface="Arial"/>
              <a:cs typeface="Arial"/>
            </a:endParaRPr>
          </a:p>
          <a:p>
            <a:pPr marL="299085" indent="-287020">
              <a:lnSpc>
                <a:spcPct val="100000"/>
              </a:lnSpc>
              <a:buFont typeface="Arial MT"/>
              <a:buChar char="•"/>
              <a:tabLst>
                <a:tab pos="299085" algn="l"/>
                <a:tab pos="299720" algn="l"/>
              </a:tabLst>
            </a:pPr>
            <a:r>
              <a:rPr sz="1600" b="1" spc="-10" dirty="0">
                <a:latin typeface="Arial"/>
                <a:cs typeface="Arial"/>
              </a:rPr>
              <a:t>in-vessel</a:t>
            </a:r>
            <a:r>
              <a:rPr sz="1600" b="1" spc="-5" dirty="0">
                <a:latin typeface="Arial"/>
                <a:cs typeface="Arial"/>
              </a:rPr>
              <a:t> </a:t>
            </a:r>
            <a:r>
              <a:rPr sz="1600" b="1" dirty="0">
                <a:latin typeface="Arial"/>
                <a:cs typeface="Arial"/>
              </a:rPr>
              <a:t>composting</a:t>
            </a:r>
            <a:endParaRPr sz="1600" dirty="0">
              <a:latin typeface="Arial"/>
              <a:cs typeface="Arial"/>
            </a:endParaRPr>
          </a:p>
          <a:p>
            <a:pPr marL="299085" indent="-287020">
              <a:lnSpc>
                <a:spcPct val="100000"/>
              </a:lnSpc>
              <a:buFont typeface="Arial MT"/>
              <a:buChar char="•"/>
              <a:tabLst>
                <a:tab pos="299085" algn="l"/>
                <a:tab pos="299720" algn="l"/>
              </a:tabLst>
            </a:pPr>
            <a:r>
              <a:rPr sz="1600" b="1" spc="-5" dirty="0">
                <a:latin typeface="Arial"/>
                <a:cs typeface="Arial"/>
              </a:rPr>
              <a:t>decentralised </a:t>
            </a:r>
            <a:r>
              <a:rPr sz="1600" b="1" dirty="0">
                <a:latin typeface="Arial"/>
                <a:cs typeface="Arial"/>
              </a:rPr>
              <a:t>composting</a:t>
            </a:r>
            <a:r>
              <a:rPr sz="1600" b="1" spc="-10" dirty="0">
                <a:latin typeface="Arial"/>
                <a:cs typeface="Arial"/>
              </a:rPr>
              <a:t> </a:t>
            </a:r>
            <a:r>
              <a:rPr sz="1600" b="1" dirty="0">
                <a:latin typeface="Arial"/>
                <a:cs typeface="Arial"/>
              </a:rPr>
              <a:t>(bin</a:t>
            </a:r>
            <a:r>
              <a:rPr sz="1600" b="1" spc="-10" dirty="0">
                <a:latin typeface="Arial"/>
                <a:cs typeface="Arial"/>
              </a:rPr>
              <a:t> </a:t>
            </a:r>
            <a:r>
              <a:rPr sz="1600" b="1" dirty="0">
                <a:latin typeface="Arial"/>
                <a:cs typeface="Arial"/>
              </a:rPr>
              <a:t>and</a:t>
            </a:r>
            <a:r>
              <a:rPr sz="1600" b="1" spc="-10" dirty="0">
                <a:latin typeface="Arial"/>
                <a:cs typeface="Arial"/>
              </a:rPr>
              <a:t> </a:t>
            </a:r>
            <a:r>
              <a:rPr sz="1600" b="1" dirty="0">
                <a:latin typeface="Arial"/>
                <a:cs typeface="Arial"/>
              </a:rPr>
              <a:t>box</a:t>
            </a:r>
            <a:r>
              <a:rPr sz="1600" b="1" spc="-15" dirty="0">
                <a:latin typeface="Arial"/>
                <a:cs typeface="Arial"/>
              </a:rPr>
              <a:t> </a:t>
            </a:r>
            <a:r>
              <a:rPr sz="1600" b="1" dirty="0">
                <a:latin typeface="Arial"/>
                <a:cs typeface="Arial"/>
              </a:rPr>
              <a:t>composting)</a:t>
            </a:r>
            <a:endParaRPr sz="1600" dirty="0">
              <a:latin typeface="Arial"/>
              <a:cs typeface="Arial"/>
            </a:endParaRPr>
          </a:p>
          <a:p>
            <a:pPr marL="299085" indent="-287020">
              <a:lnSpc>
                <a:spcPct val="100000"/>
              </a:lnSpc>
              <a:buFont typeface="Arial MT"/>
              <a:buChar char="•"/>
              <a:tabLst>
                <a:tab pos="299085" algn="l"/>
                <a:tab pos="299720" algn="l"/>
              </a:tabLst>
            </a:pPr>
            <a:r>
              <a:rPr sz="1600" b="1" spc="-5" dirty="0">
                <a:latin typeface="Arial"/>
                <a:cs typeface="Arial"/>
              </a:rPr>
              <a:t>vermicomposting.</a:t>
            </a:r>
            <a:endParaRPr sz="1600" dirty="0">
              <a:latin typeface="Arial"/>
              <a:cs typeface="Arial"/>
            </a:endParaRPr>
          </a:p>
        </p:txBody>
      </p:sp>
      <p:pic>
        <p:nvPicPr>
          <p:cNvPr id="9" name="object 9"/>
          <p:cNvPicPr/>
          <p:nvPr/>
        </p:nvPicPr>
        <p:blipFill>
          <a:blip r:embed="rId5" cstate="print"/>
          <a:stretch>
            <a:fillRect/>
          </a:stretch>
        </p:blipFill>
        <p:spPr>
          <a:xfrm>
            <a:off x="6982205" y="2872367"/>
            <a:ext cx="4690872" cy="3526536"/>
          </a:xfrm>
          <a:prstGeom prst="rect">
            <a:avLst/>
          </a:prstGeom>
        </p:spPr>
      </p:pic>
      <p:sp>
        <p:nvSpPr>
          <p:cNvPr id="11" name="object 11"/>
          <p:cNvSpPr txBox="1"/>
          <p:nvPr/>
        </p:nvSpPr>
        <p:spPr>
          <a:xfrm>
            <a:off x="448665" y="6317471"/>
            <a:ext cx="343535" cy="162865"/>
          </a:xfrm>
          <a:prstGeom prst="rect">
            <a:avLst/>
          </a:prstGeom>
        </p:spPr>
        <p:txBody>
          <a:bodyPr vert="horz" wrap="square" lIns="0" tIns="24130" rIns="0" bIns="0" rtlCol="0">
            <a:spAutoFit/>
          </a:bodyPr>
          <a:lstStyle/>
          <a:p>
            <a:pPr marL="38100">
              <a:lnSpc>
                <a:spcPct val="100000"/>
              </a:lnSpc>
              <a:spcBef>
                <a:spcPts val="190"/>
              </a:spcBef>
            </a:pPr>
            <a:r>
              <a:rPr sz="900" b="1" dirty="0">
                <a:solidFill>
                  <a:srgbClr val="223575"/>
                </a:solidFill>
                <a:latin typeface="Arial"/>
                <a:cs typeface="Arial"/>
              </a:rPr>
              <a:t>‒</a:t>
            </a:r>
            <a:endParaRPr sz="900" dirty="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301606" y="4474515"/>
            <a:ext cx="3227831" cy="2074164"/>
          </a:xfrm>
          <a:prstGeom prst="rect">
            <a:avLst/>
          </a:prstGeom>
        </p:spPr>
      </p:pic>
      <p:grpSp>
        <p:nvGrpSpPr>
          <p:cNvPr id="5" name="object 5"/>
          <p:cNvGrpSpPr/>
          <p:nvPr/>
        </p:nvGrpSpPr>
        <p:grpSpPr>
          <a:xfrm>
            <a:off x="11125051" y="0"/>
            <a:ext cx="1067435" cy="610870"/>
            <a:chOff x="11125051" y="0"/>
            <a:chExt cx="1067435" cy="610870"/>
          </a:xfrm>
        </p:grpSpPr>
        <p:pic>
          <p:nvPicPr>
            <p:cNvPr id="6" name="object 6"/>
            <p:cNvPicPr/>
            <p:nvPr/>
          </p:nvPicPr>
          <p:blipFill>
            <a:blip r:embed="rId3" cstate="print"/>
            <a:stretch>
              <a:fillRect/>
            </a:stretch>
          </p:blipFill>
          <p:spPr>
            <a:xfrm>
              <a:off x="11125051" y="0"/>
              <a:ext cx="1066947" cy="610435"/>
            </a:xfrm>
            <a:prstGeom prst="rect">
              <a:avLst/>
            </a:prstGeom>
          </p:spPr>
        </p:pic>
        <p:pic>
          <p:nvPicPr>
            <p:cNvPr id="7" name="object 7"/>
            <p:cNvPicPr/>
            <p:nvPr/>
          </p:nvPicPr>
          <p:blipFill>
            <a:blip r:embed="rId4" cstate="print"/>
            <a:stretch>
              <a:fillRect/>
            </a:stretch>
          </p:blipFill>
          <p:spPr>
            <a:xfrm>
              <a:off x="11175491" y="0"/>
              <a:ext cx="995172" cy="554736"/>
            </a:xfrm>
            <a:prstGeom prst="rect">
              <a:avLst/>
            </a:prstGeom>
          </p:spPr>
        </p:pic>
      </p:grpSp>
      <p:pic>
        <p:nvPicPr>
          <p:cNvPr id="8" name="object 8"/>
          <p:cNvPicPr/>
          <p:nvPr/>
        </p:nvPicPr>
        <p:blipFill>
          <a:blip r:embed="rId5" cstate="print"/>
          <a:stretch>
            <a:fillRect/>
          </a:stretch>
        </p:blipFill>
        <p:spPr>
          <a:xfrm>
            <a:off x="59553" y="57838"/>
            <a:ext cx="833752" cy="582241"/>
          </a:xfrm>
          <a:prstGeom prst="rect">
            <a:avLst/>
          </a:prstGeom>
        </p:spPr>
      </p:pic>
      <p:sp>
        <p:nvSpPr>
          <p:cNvPr id="9" name="object 9"/>
          <p:cNvSpPr txBox="1">
            <a:spLocks noGrp="1"/>
          </p:cNvSpPr>
          <p:nvPr>
            <p:ph type="title"/>
          </p:nvPr>
        </p:nvSpPr>
        <p:spPr>
          <a:xfrm>
            <a:off x="784351" y="194894"/>
            <a:ext cx="10594975" cy="757555"/>
          </a:xfrm>
          <a:prstGeom prst="rect">
            <a:avLst/>
          </a:prstGeom>
        </p:spPr>
        <p:txBody>
          <a:bodyPr vert="horz" wrap="square" lIns="0" tIns="12700" rIns="0" bIns="0" rtlCol="0">
            <a:spAutoFit/>
          </a:bodyPr>
          <a:lstStyle/>
          <a:p>
            <a:pPr marL="12700">
              <a:lnSpc>
                <a:spcPct val="100000"/>
              </a:lnSpc>
              <a:spcBef>
                <a:spcPts val="100"/>
              </a:spcBef>
            </a:pPr>
            <a:r>
              <a:rPr sz="4800" b="0" spc="100" dirty="0">
                <a:solidFill>
                  <a:srgbClr val="2E469C"/>
                </a:solidFill>
                <a:latin typeface="Arial Black"/>
                <a:cs typeface="Arial Black"/>
              </a:rPr>
              <a:t>COMPOSTING</a:t>
            </a:r>
            <a:r>
              <a:rPr sz="4800" b="0" spc="145" dirty="0">
                <a:solidFill>
                  <a:srgbClr val="2E469C"/>
                </a:solidFill>
                <a:latin typeface="Arial Black"/>
                <a:cs typeface="Arial Black"/>
              </a:rPr>
              <a:t> </a:t>
            </a:r>
            <a:r>
              <a:rPr sz="4800" b="0" spc="95" dirty="0">
                <a:solidFill>
                  <a:srgbClr val="2E469C"/>
                </a:solidFill>
                <a:latin typeface="Arial Black"/>
                <a:cs typeface="Arial Black"/>
              </a:rPr>
              <a:t>TECHNOLOGIES</a:t>
            </a:r>
            <a:endParaRPr sz="4800">
              <a:latin typeface="Arial Black"/>
              <a:cs typeface="Arial Black"/>
            </a:endParaRPr>
          </a:p>
        </p:txBody>
      </p:sp>
      <p:pic>
        <p:nvPicPr>
          <p:cNvPr id="10" name="object 10"/>
          <p:cNvPicPr/>
          <p:nvPr/>
        </p:nvPicPr>
        <p:blipFill>
          <a:blip r:embed="rId6" cstate="print"/>
          <a:stretch>
            <a:fillRect/>
          </a:stretch>
        </p:blipFill>
        <p:spPr>
          <a:xfrm>
            <a:off x="580644" y="1781555"/>
            <a:ext cx="2828544" cy="1900428"/>
          </a:xfrm>
          <a:prstGeom prst="rect">
            <a:avLst/>
          </a:prstGeom>
        </p:spPr>
      </p:pic>
      <p:pic>
        <p:nvPicPr>
          <p:cNvPr id="11" name="object 11"/>
          <p:cNvPicPr/>
          <p:nvPr/>
        </p:nvPicPr>
        <p:blipFill>
          <a:blip r:embed="rId7" cstate="print"/>
          <a:stretch>
            <a:fillRect/>
          </a:stretch>
        </p:blipFill>
        <p:spPr>
          <a:xfrm>
            <a:off x="8092440" y="1708404"/>
            <a:ext cx="3227831" cy="2010156"/>
          </a:xfrm>
          <a:prstGeom prst="rect">
            <a:avLst/>
          </a:prstGeom>
        </p:spPr>
      </p:pic>
      <p:pic>
        <p:nvPicPr>
          <p:cNvPr id="12" name="object 12"/>
          <p:cNvPicPr/>
          <p:nvPr/>
        </p:nvPicPr>
        <p:blipFill>
          <a:blip r:embed="rId8" cstate="print"/>
          <a:stretch>
            <a:fillRect/>
          </a:stretch>
        </p:blipFill>
        <p:spPr>
          <a:xfrm>
            <a:off x="653628" y="4562145"/>
            <a:ext cx="2802636" cy="1898904"/>
          </a:xfrm>
          <a:prstGeom prst="rect">
            <a:avLst/>
          </a:prstGeom>
        </p:spPr>
      </p:pic>
      <p:pic>
        <p:nvPicPr>
          <p:cNvPr id="13" name="object 13"/>
          <p:cNvPicPr/>
          <p:nvPr/>
        </p:nvPicPr>
        <p:blipFill>
          <a:blip r:embed="rId9" cstate="print"/>
          <a:stretch>
            <a:fillRect/>
          </a:stretch>
        </p:blipFill>
        <p:spPr>
          <a:xfrm>
            <a:off x="3968496" y="2147316"/>
            <a:ext cx="3721607" cy="2802636"/>
          </a:xfrm>
          <a:prstGeom prst="rect">
            <a:avLst/>
          </a:prstGeom>
        </p:spPr>
      </p:pic>
      <p:sp>
        <p:nvSpPr>
          <p:cNvPr id="14" name="object 14"/>
          <p:cNvSpPr txBox="1"/>
          <p:nvPr/>
        </p:nvSpPr>
        <p:spPr>
          <a:xfrm>
            <a:off x="619759" y="1439621"/>
            <a:ext cx="2195195"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Windrow</a:t>
            </a:r>
            <a:r>
              <a:rPr sz="1800" spc="-55" dirty="0">
                <a:latin typeface="Arial MT"/>
                <a:cs typeface="Arial MT"/>
              </a:rPr>
              <a:t> </a:t>
            </a:r>
            <a:r>
              <a:rPr sz="1800" spc="-5" dirty="0">
                <a:latin typeface="Arial MT"/>
                <a:cs typeface="Arial MT"/>
              </a:rPr>
              <a:t>Composting</a:t>
            </a:r>
            <a:endParaRPr sz="1800">
              <a:latin typeface="Arial MT"/>
              <a:cs typeface="Arial MT"/>
            </a:endParaRPr>
          </a:p>
        </p:txBody>
      </p:sp>
      <p:sp>
        <p:nvSpPr>
          <p:cNvPr id="15" name="object 15"/>
          <p:cNvSpPr txBox="1"/>
          <p:nvPr/>
        </p:nvSpPr>
        <p:spPr>
          <a:xfrm>
            <a:off x="8129143" y="1365884"/>
            <a:ext cx="318579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Aerated</a:t>
            </a:r>
            <a:r>
              <a:rPr sz="1800" spc="-15" dirty="0">
                <a:latin typeface="Arial MT"/>
                <a:cs typeface="Arial MT"/>
              </a:rPr>
              <a:t> </a:t>
            </a:r>
            <a:r>
              <a:rPr sz="1800" dirty="0">
                <a:latin typeface="Arial MT"/>
                <a:cs typeface="Arial MT"/>
              </a:rPr>
              <a:t>Stack</a:t>
            </a:r>
            <a:r>
              <a:rPr sz="1800" spc="-25" dirty="0">
                <a:latin typeface="Arial MT"/>
                <a:cs typeface="Arial MT"/>
              </a:rPr>
              <a:t> </a:t>
            </a:r>
            <a:r>
              <a:rPr sz="1800" spc="-5" dirty="0">
                <a:latin typeface="Arial MT"/>
                <a:cs typeface="Arial MT"/>
              </a:rPr>
              <a:t>Pile</a:t>
            </a:r>
            <a:r>
              <a:rPr sz="1800" spc="-10" dirty="0">
                <a:latin typeface="Arial MT"/>
                <a:cs typeface="Arial MT"/>
              </a:rPr>
              <a:t> </a:t>
            </a:r>
            <a:r>
              <a:rPr sz="1800" spc="-5" dirty="0">
                <a:latin typeface="Arial MT"/>
                <a:cs typeface="Arial MT"/>
              </a:rPr>
              <a:t>Composting</a:t>
            </a:r>
            <a:endParaRPr sz="1800">
              <a:latin typeface="Arial MT"/>
              <a:cs typeface="Arial MT"/>
            </a:endParaRPr>
          </a:p>
        </p:txBody>
      </p:sp>
      <p:sp>
        <p:nvSpPr>
          <p:cNvPr id="16" name="object 16"/>
          <p:cNvSpPr txBox="1"/>
          <p:nvPr/>
        </p:nvSpPr>
        <p:spPr>
          <a:xfrm>
            <a:off x="988381" y="4211369"/>
            <a:ext cx="169989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Box</a:t>
            </a:r>
            <a:r>
              <a:rPr sz="1800" spc="-60" dirty="0">
                <a:latin typeface="Arial MT"/>
                <a:cs typeface="Arial MT"/>
              </a:rPr>
              <a:t> </a:t>
            </a:r>
            <a:r>
              <a:rPr sz="1800" spc="-5" dirty="0">
                <a:latin typeface="Arial MT"/>
                <a:cs typeface="Arial MT"/>
              </a:rPr>
              <a:t>Composting</a:t>
            </a:r>
            <a:endParaRPr sz="1800" dirty="0">
              <a:latin typeface="Arial MT"/>
              <a:cs typeface="Arial MT"/>
            </a:endParaRPr>
          </a:p>
        </p:txBody>
      </p:sp>
      <p:sp>
        <p:nvSpPr>
          <p:cNvPr id="17" name="object 17"/>
          <p:cNvSpPr txBox="1"/>
          <p:nvPr/>
        </p:nvSpPr>
        <p:spPr>
          <a:xfrm>
            <a:off x="5043042" y="5058917"/>
            <a:ext cx="15735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Pit</a:t>
            </a:r>
            <a:r>
              <a:rPr sz="1800" spc="-60" dirty="0">
                <a:latin typeface="Arial MT"/>
                <a:cs typeface="Arial MT"/>
              </a:rPr>
              <a:t> </a:t>
            </a:r>
            <a:r>
              <a:rPr sz="1800" spc="-5" dirty="0">
                <a:latin typeface="Arial MT"/>
                <a:cs typeface="Arial MT"/>
              </a:rPr>
              <a:t>Composting</a:t>
            </a:r>
            <a:endParaRPr sz="1800">
              <a:latin typeface="Arial MT"/>
              <a:cs typeface="Arial MT"/>
            </a:endParaRPr>
          </a:p>
        </p:txBody>
      </p:sp>
      <p:sp>
        <p:nvSpPr>
          <p:cNvPr id="18" name="object 18"/>
          <p:cNvSpPr txBox="1"/>
          <p:nvPr/>
        </p:nvSpPr>
        <p:spPr>
          <a:xfrm>
            <a:off x="8970323" y="4115498"/>
            <a:ext cx="1890395" cy="300355"/>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MT"/>
                <a:cs typeface="Arial MT"/>
              </a:rPr>
              <a:t>Vermi</a:t>
            </a:r>
            <a:r>
              <a:rPr sz="1800" spc="-60" dirty="0">
                <a:latin typeface="Arial MT"/>
                <a:cs typeface="Arial MT"/>
              </a:rPr>
              <a:t> </a:t>
            </a:r>
            <a:r>
              <a:rPr sz="1800" spc="-5" dirty="0">
                <a:latin typeface="Arial MT"/>
                <a:cs typeface="Arial MT"/>
              </a:rPr>
              <a:t>Composting</a:t>
            </a:r>
            <a:endParaRPr sz="1800" dirty="0">
              <a:latin typeface="Arial MT"/>
              <a:cs typeface="Arial M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701" y="4891278"/>
            <a:ext cx="9586201" cy="259045"/>
          </a:xfrm>
          <a:prstGeom prst="rect">
            <a:avLst/>
          </a:prstGeom>
        </p:spPr>
        <p:txBody>
          <a:bodyPr vert="horz" wrap="square" lIns="0" tIns="12700" rIns="0" bIns="0" rtlCol="0">
            <a:spAutoFit/>
          </a:bodyPr>
          <a:lstStyle/>
          <a:p>
            <a:pPr marL="244475" algn="ctr">
              <a:lnSpc>
                <a:spcPct val="100000"/>
              </a:lnSpc>
              <a:spcBef>
                <a:spcPts val="100"/>
              </a:spcBef>
            </a:pPr>
            <a:r>
              <a:rPr lang="en-IN" sz="1600" b="1" dirty="0">
                <a:solidFill>
                  <a:schemeClr val="bg1"/>
                </a:solidFill>
                <a:highlight>
                  <a:srgbClr val="800000"/>
                </a:highlight>
                <a:cs typeface="Arial MT"/>
              </a:rPr>
              <a:t>A composting Facility will have the above given components which shall be assessed by the on field assessor</a:t>
            </a:r>
            <a:endParaRPr sz="2800" b="1" baseline="3086" dirty="0">
              <a:solidFill>
                <a:schemeClr val="bg1"/>
              </a:solidFill>
              <a:highlight>
                <a:srgbClr val="800000"/>
              </a:highlight>
              <a:cs typeface="Arial MT"/>
            </a:endParaRPr>
          </a:p>
        </p:txBody>
      </p:sp>
      <p:pic>
        <p:nvPicPr>
          <p:cNvPr id="4" name="object 4"/>
          <p:cNvPicPr/>
          <p:nvPr/>
        </p:nvPicPr>
        <p:blipFill>
          <a:blip r:embed="rId2" cstate="print"/>
          <a:stretch>
            <a:fillRect/>
          </a:stretch>
        </p:blipFill>
        <p:spPr>
          <a:xfrm>
            <a:off x="59553" y="57838"/>
            <a:ext cx="833752" cy="582241"/>
          </a:xfrm>
          <a:prstGeom prst="rect">
            <a:avLst/>
          </a:prstGeom>
        </p:spPr>
      </p:pic>
      <p:grpSp>
        <p:nvGrpSpPr>
          <p:cNvPr id="5" name="object 5"/>
          <p:cNvGrpSpPr/>
          <p:nvPr/>
        </p:nvGrpSpPr>
        <p:grpSpPr>
          <a:xfrm>
            <a:off x="11125051" y="0"/>
            <a:ext cx="1067435" cy="610870"/>
            <a:chOff x="11125051" y="0"/>
            <a:chExt cx="1067435" cy="610870"/>
          </a:xfrm>
        </p:grpSpPr>
        <p:pic>
          <p:nvPicPr>
            <p:cNvPr id="6" name="object 6"/>
            <p:cNvPicPr/>
            <p:nvPr/>
          </p:nvPicPr>
          <p:blipFill>
            <a:blip r:embed="rId3" cstate="print"/>
            <a:stretch>
              <a:fillRect/>
            </a:stretch>
          </p:blipFill>
          <p:spPr>
            <a:xfrm>
              <a:off x="11125051" y="0"/>
              <a:ext cx="1066947" cy="610435"/>
            </a:xfrm>
            <a:prstGeom prst="rect">
              <a:avLst/>
            </a:prstGeom>
          </p:spPr>
        </p:pic>
        <p:pic>
          <p:nvPicPr>
            <p:cNvPr id="7" name="object 7"/>
            <p:cNvPicPr/>
            <p:nvPr/>
          </p:nvPicPr>
          <p:blipFill>
            <a:blip r:embed="rId4" cstate="print"/>
            <a:stretch>
              <a:fillRect/>
            </a:stretch>
          </p:blipFill>
          <p:spPr>
            <a:xfrm>
              <a:off x="11175491" y="0"/>
              <a:ext cx="995172" cy="554736"/>
            </a:xfrm>
            <a:prstGeom prst="rect">
              <a:avLst/>
            </a:prstGeom>
          </p:spPr>
        </p:pic>
      </p:grpSp>
      <p:pic>
        <p:nvPicPr>
          <p:cNvPr id="8" name="object 8"/>
          <p:cNvPicPr/>
          <p:nvPr/>
        </p:nvPicPr>
        <p:blipFill>
          <a:blip r:embed="rId5" cstate="print"/>
          <a:stretch>
            <a:fillRect/>
          </a:stretch>
        </p:blipFill>
        <p:spPr>
          <a:xfrm>
            <a:off x="199644" y="1071372"/>
            <a:ext cx="2924556" cy="2962655"/>
          </a:xfrm>
          <a:prstGeom prst="rect">
            <a:avLst/>
          </a:prstGeom>
        </p:spPr>
      </p:pic>
      <p:pic>
        <p:nvPicPr>
          <p:cNvPr id="9" name="object 9"/>
          <p:cNvPicPr/>
          <p:nvPr/>
        </p:nvPicPr>
        <p:blipFill>
          <a:blip r:embed="rId6" cstate="print"/>
          <a:stretch>
            <a:fillRect/>
          </a:stretch>
        </p:blipFill>
        <p:spPr>
          <a:xfrm>
            <a:off x="3267455" y="1071372"/>
            <a:ext cx="2924555" cy="2962655"/>
          </a:xfrm>
          <a:prstGeom prst="rect">
            <a:avLst/>
          </a:prstGeom>
        </p:spPr>
      </p:pic>
      <p:pic>
        <p:nvPicPr>
          <p:cNvPr id="10" name="object 10"/>
          <p:cNvPicPr/>
          <p:nvPr/>
        </p:nvPicPr>
        <p:blipFill>
          <a:blip r:embed="rId7" cstate="print"/>
          <a:stretch>
            <a:fillRect/>
          </a:stretch>
        </p:blipFill>
        <p:spPr>
          <a:xfrm>
            <a:off x="6333744" y="1062227"/>
            <a:ext cx="2924555" cy="2962656"/>
          </a:xfrm>
          <a:prstGeom prst="rect">
            <a:avLst/>
          </a:prstGeom>
        </p:spPr>
      </p:pic>
      <p:pic>
        <p:nvPicPr>
          <p:cNvPr id="11" name="object 11"/>
          <p:cNvPicPr/>
          <p:nvPr/>
        </p:nvPicPr>
        <p:blipFill>
          <a:blip r:embed="rId8" cstate="print"/>
          <a:stretch>
            <a:fillRect/>
          </a:stretch>
        </p:blipFill>
        <p:spPr>
          <a:xfrm>
            <a:off x="9334500" y="1071372"/>
            <a:ext cx="2657855" cy="2953511"/>
          </a:xfrm>
          <a:prstGeom prst="rect">
            <a:avLst/>
          </a:prstGeom>
        </p:spPr>
      </p:pic>
      <p:grpSp>
        <p:nvGrpSpPr>
          <p:cNvPr id="12" name="object 12"/>
          <p:cNvGrpSpPr/>
          <p:nvPr/>
        </p:nvGrpSpPr>
        <p:grpSpPr>
          <a:xfrm>
            <a:off x="193294" y="4241038"/>
            <a:ext cx="2937510" cy="355600"/>
            <a:chOff x="193294" y="4241038"/>
            <a:chExt cx="2937510" cy="355600"/>
          </a:xfrm>
        </p:grpSpPr>
        <p:sp>
          <p:nvSpPr>
            <p:cNvPr id="13" name="object 13"/>
            <p:cNvSpPr/>
            <p:nvPr/>
          </p:nvSpPr>
          <p:spPr>
            <a:xfrm>
              <a:off x="199644" y="4247388"/>
              <a:ext cx="2924810" cy="342900"/>
            </a:xfrm>
            <a:custGeom>
              <a:avLst/>
              <a:gdLst/>
              <a:ahLst/>
              <a:cxnLst/>
              <a:rect l="l" t="t" r="r" b="b"/>
              <a:pathLst>
                <a:path w="2924810" h="342900">
                  <a:moveTo>
                    <a:pt x="2867406" y="0"/>
                  </a:moveTo>
                  <a:lnTo>
                    <a:pt x="57149" y="0"/>
                  </a:lnTo>
                  <a:lnTo>
                    <a:pt x="34906" y="4482"/>
                  </a:lnTo>
                  <a:lnTo>
                    <a:pt x="16740" y="16716"/>
                  </a:lnTo>
                  <a:lnTo>
                    <a:pt x="4491" y="34879"/>
                  </a:lnTo>
                  <a:lnTo>
                    <a:pt x="0" y="57150"/>
                  </a:lnTo>
                  <a:lnTo>
                    <a:pt x="0" y="285750"/>
                  </a:lnTo>
                  <a:lnTo>
                    <a:pt x="4491" y="308020"/>
                  </a:lnTo>
                  <a:lnTo>
                    <a:pt x="16740" y="326183"/>
                  </a:lnTo>
                  <a:lnTo>
                    <a:pt x="34906" y="338417"/>
                  </a:lnTo>
                  <a:lnTo>
                    <a:pt x="57149" y="342900"/>
                  </a:lnTo>
                  <a:lnTo>
                    <a:pt x="2867406" y="342900"/>
                  </a:lnTo>
                  <a:lnTo>
                    <a:pt x="2889676" y="338417"/>
                  </a:lnTo>
                  <a:lnTo>
                    <a:pt x="2907839" y="326183"/>
                  </a:lnTo>
                  <a:lnTo>
                    <a:pt x="2920073" y="308020"/>
                  </a:lnTo>
                  <a:lnTo>
                    <a:pt x="2924556" y="285750"/>
                  </a:lnTo>
                  <a:lnTo>
                    <a:pt x="2924556" y="57150"/>
                  </a:lnTo>
                  <a:lnTo>
                    <a:pt x="2920073" y="34879"/>
                  </a:lnTo>
                  <a:lnTo>
                    <a:pt x="2907839" y="16716"/>
                  </a:lnTo>
                  <a:lnTo>
                    <a:pt x="2889676" y="4482"/>
                  </a:lnTo>
                  <a:lnTo>
                    <a:pt x="2867406" y="0"/>
                  </a:lnTo>
                  <a:close/>
                </a:path>
              </a:pathLst>
            </a:custGeom>
            <a:solidFill>
              <a:srgbClr val="002453"/>
            </a:solidFill>
          </p:spPr>
          <p:txBody>
            <a:bodyPr wrap="square" lIns="0" tIns="0" rIns="0" bIns="0" rtlCol="0"/>
            <a:lstStyle/>
            <a:p>
              <a:endParaRPr/>
            </a:p>
          </p:txBody>
        </p:sp>
        <p:sp>
          <p:nvSpPr>
            <p:cNvPr id="14" name="object 14"/>
            <p:cNvSpPr/>
            <p:nvPr/>
          </p:nvSpPr>
          <p:spPr>
            <a:xfrm>
              <a:off x="199644" y="4247388"/>
              <a:ext cx="2924810" cy="342900"/>
            </a:xfrm>
            <a:custGeom>
              <a:avLst/>
              <a:gdLst/>
              <a:ahLst/>
              <a:cxnLst/>
              <a:rect l="l" t="t" r="r" b="b"/>
              <a:pathLst>
                <a:path w="2924810" h="342900">
                  <a:moveTo>
                    <a:pt x="0" y="57150"/>
                  </a:moveTo>
                  <a:lnTo>
                    <a:pt x="4491" y="34879"/>
                  </a:lnTo>
                  <a:lnTo>
                    <a:pt x="16740" y="16716"/>
                  </a:lnTo>
                  <a:lnTo>
                    <a:pt x="34906" y="4482"/>
                  </a:lnTo>
                  <a:lnTo>
                    <a:pt x="57149" y="0"/>
                  </a:lnTo>
                  <a:lnTo>
                    <a:pt x="2867406" y="0"/>
                  </a:lnTo>
                  <a:lnTo>
                    <a:pt x="2889676" y="4482"/>
                  </a:lnTo>
                  <a:lnTo>
                    <a:pt x="2907839" y="16716"/>
                  </a:lnTo>
                  <a:lnTo>
                    <a:pt x="2920073" y="34879"/>
                  </a:lnTo>
                  <a:lnTo>
                    <a:pt x="2924556" y="57150"/>
                  </a:lnTo>
                  <a:lnTo>
                    <a:pt x="2924556" y="285750"/>
                  </a:lnTo>
                  <a:lnTo>
                    <a:pt x="2920073" y="308020"/>
                  </a:lnTo>
                  <a:lnTo>
                    <a:pt x="2907839" y="326183"/>
                  </a:lnTo>
                  <a:lnTo>
                    <a:pt x="2889676" y="338417"/>
                  </a:lnTo>
                  <a:lnTo>
                    <a:pt x="2867406" y="342900"/>
                  </a:lnTo>
                  <a:lnTo>
                    <a:pt x="57149" y="342900"/>
                  </a:lnTo>
                  <a:lnTo>
                    <a:pt x="34906" y="338417"/>
                  </a:lnTo>
                  <a:lnTo>
                    <a:pt x="16740" y="326183"/>
                  </a:lnTo>
                  <a:lnTo>
                    <a:pt x="4491" y="308020"/>
                  </a:lnTo>
                  <a:lnTo>
                    <a:pt x="0" y="285750"/>
                  </a:lnTo>
                  <a:lnTo>
                    <a:pt x="0" y="57150"/>
                  </a:lnTo>
                  <a:close/>
                </a:path>
              </a:pathLst>
            </a:custGeom>
            <a:ln w="12700">
              <a:solidFill>
                <a:srgbClr val="00173A"/>
              </a:solidFill>
            </a:ln>
          </p:spPr>
          <p:txBody>
            <a:bodyPr wrap="square" lIns="0" tIns="0" rIns="0" bIns="0" rtlCol="0"/>
            <a:lstStyle/>
            <a:p>
              <a:endParaRPr/>
            </a:p>
          </p:txBody>
        </p:sp>
      </p:grpSp>
      <p:sp>
        <p:nvSpPr>
          <p:cNvPr id="15" name="object 15"/>
          <p:cNvSpPr txBox="1"/>
          <p:nvPr/>
        </p:nvSpPr>
        <p:spPr>
          <a:xfrm>
            <a:off x="214364" y="4264914"/>
            <a:ext cx="2895600" cy="299720"/>
          </a:xfrm>
          <a:prstGeom prst="rect">
            <a:avLst/>
          </a:prstGeom>
        </p:spPr>
        <p:txBody>
          <a:bodyPr vert="horz" wrap="square" lIns="0" tIns="12700" rIns="0" bIns="0" rtlCol="0">
            <a:spAutoFit/>
          </a:bodyPr>
          <a:lstStyle/>
          <a:p>
            <a:pPr marL="1270" algn="ctr">
              <a:lnSpc>
                <a:spcPct val="100000"/>
              </a:lnSpc>
              <a:spcBef>
                <a:spcPts val="100"/>
              </a:spcBef>
            </a:pPr>
            <a:r>
              <a:rPr sz="1800" spc="-5" dirty="0">
                <a:solidFill>
                  <a:srgbClr val="FFFFFF"/>
                </a:solidFill>
                <a:latin typeface="Arial MT"/>
                <a:cs typeface="Arial MT"/>
              </a:rPr>
              <a:t>Signage</a:t>
            </a:r>
            <a:endParaRPr sz="1800">
              <a:latin typeface="Arial MT"/>
              <a:cs typeface="Arial MT"/>
            </a:endParaRPr>
          </a:p>
        </p:txBody>
      </p:sp>
      <p:grpSp>
        <p:nvGrpSpPr>
          <p:cNvPr id="16" name="object 16"/>
          <p:cNvGrpSpPr/>
          <p:nvPr/>
        </p:nvGrpSpPr>
        <p:grpSpPr>
          <a:xfrm>
            <a:off x="3270250" y="4241038"/>
            <a:ext cx="2937510" cy="355600"/>
            <a:chOff x="3270250" y="4241038"/>
            <a:chExt cx="2937510" cy="355600"/>
          </a:xfrm>
        </p:grpSpPr>
        <p:sp>
          <p:nvSpPr>
            <p:cNvPr id="17" name="object 17"/>
            <p:cNvSpPr/>
            <p:nvPr/>
          </p:nvSpPr>
          <p:spPr>
            <a:xfrm>
              <a:off x="3276600" y="4247388"/>
              <a:ext cx="2924810" cy="342900"/>
            </a:xfrm>
            <a:custGeom>
              <a:avLst/>
              <a:gdLst/>
              <a:ahLst/>
              <a:cxnLst/>
              <a:rect l="l" t="t" r="r" b="b"/>
              <a:pathLst>
                <a:path w="2924810" h="342900">
                  <a:moveTo>
                    <a:pt x="2867405" y="0"/>
                  </a:moveTo>
                  <a:lnTo>
                    <a:pt x="57150" y="0"/>
                  </a:lnTo>
                  <a:lnTo>
                    <a:pt x="34879" y="4482"/>
                  </a:lnTo>
                  <a:lnTo>
                    <a:pt x="16716" y="16716"/>
                  </a:lnTo>
                  <a:lnTo>
                    <a:pt x="4482" y="34879"/>
                  </a:lnTo>
                  <a:lnTo>
                    <a:pt x="0" y="57150"/>
                  </a:lnTo>
                  <a:lnTo>
                    <a:pt x="0" y="285750"/>
                  </a:lnTo>
                  <a:lnTo>
                    <a:pt x="4482" y="308020"/>
                  </a:lnTo>
                  <a:lnTo>
                    <a:pt x="16716" y="326183"/>
                  </a:lnTo>
                  <a:lnTo>
                    <a:pt x="34879" y="338417"/>
                  </a:lnTo>
                  <a:lnTo>
                    <a:pt x="57150" y="342900"/>
                  </a:lnTo>
                  <a:lnTo>
                    <a:pt x="2867405" y="342900"/>
                  </a:lnTo>
                  <a:lnTo>
                    <a:pt x="2889676" y="338417"/>
                  </a:lnTo>
                  <a:lnTo>
                    <a:pt x="2907839" y="326183"/>
                  </a:lnTo>
                  <a:lnTo>
                    <a:pt x="2920073" y="308020"/>
                  </a:lnTo>
                  <a:lnTo>
                    <a:pt x="2924555" y="285750"/>
                  </a:lnTo>
                  <a:lnTo>
                    <a:pt x="2924555" y="57150"/>
                  </a:lnTo>
                  <a:lnTo>
                    <a:pt x="2920073" y="34879"/>
                  </a:lnTo>
                  <a:lnTo>
                    <a:pt x="2907839" y="16716"/>
                  </a:lnTo>
                  <a:lnTo>
                    <a:pt x="2889676" y="4482"/>
                  </a:lnTo>
                  <a:lnTo>
                    <a:pt x="2867405" y="0"/>
                  </a:lnTo>
                  <a:close/>
                </a:path>
              </a:pathLst>
            </a:custGeom>
            <a:solidFill>
              <a:srgbClr val="002453"/>
            </a:solidFill>
          </p:spPr>
          <p:txBody>
            <a:bodyPr wrap="square" lIns="0" tIns="0" rIns="0" bIns="0" rtlCol="0"/>
            <a:lstStyle/>
            <a:p>
              <a:endParaRPr/>
            </a:p>
          </p:txBody>
        </p:sp>
        <p:sp>
          <p:nvSpPr>
            <p:cNvPr id="18" name="object 18"/>
            <p:cNvSpPr/>
            <p:nvPr/>
          </p:nvSpPr>
          <p:spPr>
            <a:xfrm>
              <a:off x="3276600" y="4247388"/>
              <a:ext cx="2924810" cy="342900"/>
            </a:xfrm>
            <a:custGeom>
              <a:avLst/>
              <a:gdLst/>
              <a:ahLst/>
              <a:cxnLst/>
              <a:rect l="l" t="t" r="r" b="b"/>
              <a:pathLst>
                <a:path w="2924810" h="342900">
                  <a:moveTo>
                    <a:pt x="0" y="57150"/>
                  </a:moveTo>
                  <a:lnTo>
                    <a:pt x="4482" y="34879"/>
                  </a:lnTo>
                  <a:lnTo>
                    <a:pt x="16716" y="16716"/>
                  </a:lnTo>
                  <a:lnTo>
                    <a:pt x="34879" y="4482"/>
                  </a:lnTo>
                  <a:lnTo>
                    <a:pt x="57150" y="0"/>
                  </a:lnTo>
                  <a:lnTo>
                    <a:pt x="2867405" y="0"/>
                  </a:lnTo>
                  <a:lnTo>
                    <a:pt x="2889676" y="4482"/>
                  </a:lnTo>
                  <a:lnTo>
                    <a:pt x="2907839" y="16716"/>
                  </a:lnTo>
                  <a:lnTo>
                    <a:pt x="2920073" y="34879"/>
                  </a:lnTo>
                  <a:lnTo>
                    <a:pt x="2924555" y="57150"/>
                  </a:lnTo>
                  <a:lnTo>
                    <a:pt x="2924555" y="285750"/>
                  </a:lnTo>
                  <a:lnTo>
                    <a:pt x="2920073" y="308020"/>
                  </a:lnTo>
                  <a:lnTo>
                    <a:pt x="2907839" y="326183"/>
                  </a:lnTo>
                  <a:lnTo>
                    <a:pt x="2889676" y="338417"/>
                  </a:lnTo>
                  <a:lnTo>
                    <a:pt x="2867405" y="342900"/>
                  </a:lnTo>
                  <a:lnTo>
                    <a:pt x="57150" y="342900"/>
                  </a:lnTo>
                  <a:lnTo>
                    <a:pt x="34879" y="338417"/>
                  </a:lnTo>
                  <a:lnTo>
                    <a:pt x="16716" y="326183"/>
                  </a:lnTo>
                  <a:lnTo>
                    <a:pt x="4482" y="308020"/>
                  </a:lnTo>
                  <a:lnTo>
                    <a:pt x="0" y="285750"/>
                  </a:lnTo>
                  <a:lnTo>
                    <a:pt x="0" y="57150"/>
                  </a:lnTo>
                  <a:close/>
                </a:path>
              </a:pathLst>
            </a:custGeom>
            <a:ln w="12700">
              <a:solidFill>
                <a:srgbClr val="00173A"/>
              </a:solidFill>
            </a:ln>
          </p:spPr>
          <p:txBody>
            <a:bodyPr wrap="square" lIns="0" tIns="0" rIns="0" bIns="0" rtlCol="0"/>
            <a:lstStyle/>
            <a:p>
              <a:endParaRPr/>
            </a:p>
          </p:txBody>
        </p:sp>
      </p:grpSp>
      <p:sp>
        <p:nvSpPr>
          <p:cNvPr id="19" name="object 19"/>
          <p:cNvSpPr txBox="1"/>
          <p:nvPr/>
        </p:nvSpPr>
        <p:spPr>
          <a:xfrm>
            <a:off x="3291308" y="4264914"/>
            <a:ext cx="2895600" cy="299720"/>
          </a:xfrm>
          <a:prstGeom prst="rect">
            <a:avLst/>
          </a:prstGeom>
        </p:spPr>
        <p:txBody>
          <a:bodyPr vert="horz" wrap="square" lIns="0" tIns="12700" rIns="0" bIns="0" rtlCol="0">
            <a:spAutoFit/>
          </a:bodyPr>
          <a:lstStyle/>
          <a:p>
            <a:pPr marL="109220">
              <a:lnSpc>
                <a:spcPct val="100000"/>
              </a:lnSpc>
              <a:spcBef>
                <a:spcPts val="100"/>
              </a:spcBef>
            </a:pPr>
            <a:r>
              <a:rPr sz="1800" spc="-10" dirty="0">
                <a:solidFill>
                  <a:srgbClr val="FFFFFF"/>
                </a:solidFill>
                <a:latin typeface="Arial MT"/>
                <a:cs typeface="Arial MT"/>
              </a:rPr>
              <a:t>Wet-waste</a:t>
            </a:r>
            <a:r>
              <a:rPr sz="1800" spc="10" dirty="0">
                <a:solidFill>
                  <a:srgbClr val="FFFFFF"/>
                </a:solidFill>
                <a:latin typeface="Arial MT"/>
                <a:cs typeface="Arial MT"/>
              </a:rPr>
              <a:t> </a:t>
            </a:r>
            <a:r>
              <a:rPr sz="1800" spc="-5" dirty="0">
                <a:solidFill>
                  <a:srgbClr val="FFFFFF"/>
                </a:solidFill>
                <a:latin typeface="Arial MT"/>
                <a:cs typeface="Arial MT"/>
              </a:rPr>
              <a:t>Collection</a:t>
            </a:r>
            <a:r>
              <a:rPr sz="1800" spc="-90" dirty="0">
                <a:solidFill>
                  <a:srgbClr val="FFFFFF"/>
                </a:solidFill>
                <a:latin typeface="Arial MT"/>
                <a:cs typeface="Arial MT"/>
              </a:rPr>
              <a:t> </a:t>
            </a:r>
            <a:r>
              <a:rPr sz="1800" spc="-5" dirty="0">
                <a:solidFill>
                  <a:srgbClr val="FFFFFF"/>
                </a:solidFill>
                <a:latin typeface="Arial MT"/>
                <a:cs typeface="Arial MT"/>
              </a:rPr>
              <a:t>Area</a:t>
            </a:r>
            <a:endParaRPr sz="1800">
              <a:latin typeface="Arial MT"/>
              <a:cs typeface="Arial MT"/>
            </a:endParaRPr>
          </a:p>
        </p:txBody>
      </p:sp>
      <p:grpSp>
        <p:nvGrpSpPr>
          <p:cNvPr id="20" name="object 20"/>
          <p:cNvGrpSpPr/>
          <p:nvPr/>
        </p:nvGrpSpPr>
        <p:grpSpPr>
          <a:xfrm>
            <a:off x="6347205" y="4241038"/>
            <a:ext cx="2936240" cy="355600"/>
            <a:chOff x="6347205" y="4241038"/>
            <a:chExt cx="2936240" cy="355600"/>
          </a:xfrm>
        </p:grpSpPr>
        <p:sp>
          <p:nvSpPr>
            <p:cNvPr id="21" name="object 21"/>
            <p:cNvSpPr/>
            <p:nvPr/>
          </p:nvSpPr>
          <p:spPr>
            <a:xfrm>
              <a:off x="6353555" y="4247388"/>
              <a:ext cx="2923540" cy="342900"/>
            </a:xfrm>
            <a:custGeom>
              <a:avLst/>
              <a:gdLst/>
              <a:ahLst/>
              <a:cxnLst/>
              <a:rect l="l" t="t" r="r" b="b"/>
              <a:pathLst>
                <a:path w="2923540" h="342900">
                  <a:moveTo>
                    <a:pt x="2865882" y="0"/>
                  </a:moveTo>
                  <a:lnTo>
                    <a:pt x="57150" y="0"/>
                  </a:lnTo>
                  <a:lnTo>
                    <a:pt x="34879" y="4482"/>
                  </a:lnTo>
                  <a:lnTo>
                    <a:pt x="16716" y="16716"/>
                  </a:lnTo>
                  <a:lnTo>
                    <a:pt x="4482" y="34879"/>
                  </a:lnTo>
                  <a:lnTo>
                    <a:pt x="0" y="57150"/>
                  </a:lnTo>
                  <a:lnTo>
                    <a:pt x="0" y="285750"/>
                  </a:lnTo>
                  <a:lnTo>
                    <a:pt x="4482" y="308020"/>
                  </a:lnTo>
                  <a:lnTo>
                    <a:pt x="16716" y="326183"/>
                  </a:lnTo>
                  <a:lnTo>
                    <a:pt x="34879" y="338417"/>
                  </a:lnTo>
                  <a:lnTo>
                    <a:pt x="57150" y="342900"/>
                  </a:lnTo>
                  <a:lnTo>
                    <a:pt x="2865882" y="342900"/>
                  </a:lnTo>
                  <a:lnTo>
                    <a:pt x="2888152" y="338417"/>
                  </a:lnTo>
                  <a:lnTo>
                    <a:pt x="2906315" y="326183"/>
                  </a:lnTo>
                  <a:lnTo>
                    <a:pt x="2918549" y="308020"/>
                  </a:lnTo>
                  <a:lnTo>
                    <a:pt x="2923032" y="285750"/>
                  </a:lnTo>
                  <a:lnTo>
                    <a:pt x="2923032" y="57150"/>
                  </a:lnTo>
                  <a:lnTo>
                    <a:pt x="2918549" y="34879"/>
                  </a:lnTo>
                  <a:lnTo>
                    <a:pt x="2906315" y="16716"/>
                  </a:lnTo>
                  <a:lnTo>
                    <a:pt x="2888152" y="4482"/>
                  </a:lnTo>
                  <a:lnTo>
                    <a:pt x="2865882" y="0"/>
                  </a:lnTo>
                  <a:close/>
                </a:path>
              </a:pathLst>
            </a:custGeom>
            <a:solidFill>
              <a:srgbClr val="002453"/>
            </a:solidFill>
          </p:spPr>
          <p:txBody>
            <a:bodyPr wrap="square" lIns="0" tIns="0" rIns="0" bIns="0" rtlCol="0"/>
            <a:lstStyle/>
            <a:p>
              <a:endParaRPr/>
            </a:p>
          </p:txBody>
        </p:sp>
        <p:sp>
          <p:nvSpPr>
            <p:cNvPr id="22" name="object 22"/>
            <p:cNvSpPr/>
            <p:nvPr/>
          </p:nvSpPr>
          <p:spPr>
            <a:xfrm>
              <a:off x="6353555" y="4247388"/>
              <a:ext cx="2923540" cy="342900"/>
            </a:xfrm>
            <a:custGeom>
              <a:avLst/>
              <a:gdLst/>
              <a:ahLst/>
              <a:cxnLst/>
              <a:rect l="l" t="t" r="r" b="b"/>
              <a:pathLst>
                <a:path w="2923540" h="342900">
                  <a:moveTo>
                    <a:pt x="0" y="57150"/>
                  </a:moveTo>
                  <a:lnTo>
                    <a:pt x="4482" y="34879"/>
                  </a:lnTo>
                  <a:lnTo>
                    <a:pt x="16716" y="16716"/>
                  </a:lnTo>
                  <a:lnTo>
                    <a:pt x="34879" y="4482"/>
                  </a:lnTo>
                  <a:lnTo>
                    <a:pt x="57150" y="0"/>
                  </a:lnTo>
                  <a:lnTo>
                    <a:pt x="2865882" y="0"/>
                  </a:lnTo>
                  <a:lnTo>
                    <a:pt x="2888152" y="4482"/>
                  </a:lnTo>
                  <a:lnTo>
                    <a:pt x="2906315" y="16716"/>
                  </a:lnTo>
                  <a:lnTo>
                    <a:pt x="2918549" y="34879"/>
                  </a:lnTo>
                  <a:lnTo>
                    <a:pt x="2923032" y="57150"/>
                  </a:lnTo>
                  <a:lnTo>
                    <a:pt x="2923032" y="285750"/>
                  </a:lnTo>
                  <a:lnTo>
                    <a:pt x="2918549" y="308020"/>
                  </a:lnTo>
                  <a:lnTo>
                    <a:pt x="2906315" y="326183"/>
                  </a:lnTo>
                  <a:lnTo>
                    <a:pt x="2888152" y="338417"/>
                  </a:lnTo>
                  <a:lnTo>
                    <a:pt x="2865882" y="342900"/>
                  </a:lnTo>
                  <a:lnTo>
                    <a:pt x="57150" y="342900"/>
                  </a:lnTo>
                  <a:lnTo>
                    <a:pt x="34879" y="338417"/>
                  </a:lnTo>
                  <a:lnTo>
                    <a:pt x="16716" y="326183"/>
                  </a:lnTo>
                  <a:lnTo>
                    <a:pt x="4482" y="308020"/>
                  </a:lnTo>
                  <a:lnTo>
                    <a:pt x="0" y="285750"/>
                  </a:lnTo>
                  <a:lnTo>
                    <a:pt x="0" y="57150"/>
                  </a:lnTo>
                  <a:close/>
                </a:path>
              </a:pathLst>
            </a:custGeom>
            <a:ln w="12700">
              <a:solidFill>
                <a:srgbClr val="00173A"/>
              </a:solidFill>
            </a:ln>
          </p:spPr>
          <p:txBody>
            <a:bodyPr wrap="square" lIns="0" tIns="0" rIns="0" bIns="0" rtlCol="0"/>
            <a:lstStyle/>
            <a:p>
              <a:endParaRPr/>
            </a:p>
          </p:txBody>
        </p:sp>
      </p:grpSp>
      <p:sp>
        <p:nvSpPr>
          <p:cNvPr id="23" name="object 23"/>
          <p:cNvSpPr txBox="1"/>
          <p:nvPr/>
        </p:nvSpPr>
        <p:spPr>
          <a:xfrm>
            <a:off x="6368264" y="4264914"/>
            <a:ext cx="2893695" cy="299720"/>
          </a:xfrm>
          <a:prstGeom prst="rect">
            <a:avLst/>
          </a:prstGeom>
        </p:spPr>
        <p:txBody>
          <a:bodyPr vert="horz" wrap="square" lIns="0" tIns="12700" rIns="0" bIns="0" rtlCol="0">
            <a:spAutoFit/>
          </a:bodyPr>
          <a:lstStyle/>
          <a:p>
            <a:pPr marL="452120">
              <a:lnSpc>
                <a:spcPct val="100000"/>
              </a:lnSpc>
              <a:spcBef>
                <a:spcPts val="100"/>
              </a:spcBef>
            </a:pPr>
            <a:r>
              <a:rPr sz="1800" spc="-5" dirty="0">
                <a:solidFill>
                  <a:srgbClr val="FFFFFF"/>
                </a:solidFill>
                <a:latin typeface="Arial MT"/>
                <a:cs typeface="Arial MT"/>
              </a:rPr>
              <a:t>Composting Facility</a:t>
            </a:r>
            <a:endParaRPr sz="1800">
              <a:latin typeface="Arial MT"/>
              <a:cs typeface="Arial MT"/>
            </a:endParaRPr>
          </a:p>
        </p:txBody>
      </p:sp>
      <p:grpSp>
        <p:nvGrpSpPr>
          <p:cNvPr id="24" name="object 24"/>
          <p:cNvGrpSpPr/>
          <p:nvPr/>
        </p:nvGrpSpPr>
        <p:grpSpPr>
          <a:xfrm>
            <a:off x="9422638" y="4241038"/>
            <a:ext cx="2576195" cy="355600"/>
            <a:chOff x="9422638" y="4241038"/>
            <a:chExt cx="2576195" cy="355600"/>
          </a:xfrm>
        </p:grpSpPr>
        <p:sp>
          <p:nvSpPr>
            <p:cNvPr id="25" name="object 25"/>
            <p:cNvSpPr/>
            <p:nvPr/>
          </p:nvSpPr>
          <p:spPr>
            <a:xfrm>
              <a:off x="9428988" y="4247388"/>
              <a:ext cx="2563495" cy="342900"/>
            </a:xfrm>
            <a:custGeom>
              <a:avLst/>
              <a:gdLst/>
              <a:ahLst/>
              <a:cxnLst/>
              <a:rect l="l" t="t" r="r" b="b"/>
              <a:pathLst>
                <a:path w="2563495" h="342900">
                  <a:moveTo>
                    <a:pt x="2506217" y="0"/>
                  </a:moveTo>
                  <a:lnTo>
                    <a:pt x="57150" y="0"/>
                  </a:lnTo>
                  <a:lnTo>
                    <a:pt x="34879" y="4482"/>
                  </a:lnTo>
                  <a:lnTo>
                    <a:pt x="16716" y="16716"/>
                  </a:lnTo>
                  <a:lnTo>
                    <a:pt x="4482" y="34879"/>
                  </a:lnTo>
                  <a:lnTo>
                    <a:pt x="0" y="57150"/>
                  </a:lnTo>
                  <a:lnTo>
                    <a:pt x="0" y="285750"/>
                  </a:lnTo>
                  <a:lnTo>
                    <a:pt x="4482" y="308020"/>
                  </a:lnTo>
                  <a:lnTo>
                    <a:pt x="16716" y="326183"/>
                  </a:lnTo>
                  <a:lnTo>
                    <a:pt x="34879" y="338417"/>
                  </a:lnTo>
                  <a:lnTo>
                    <a:pt x="57150" y="342900"/>
                  </a:lnTo>
                  <a:lnTo>
                    <a:pt x="2506217" y="342900"/>
                  </a:lnTo>
                  <a:lnTo>
                    <a:pt x="2528488" y="338417"/>
                  </a:lnTo>
                  <a:lnTo>
                    <a:pt x="2546651" y="326183"/>
                  </a:lnTo>
                  <a:lnTo>
                    <a:pt x="2558885" y="308020"/>
                  </a:lnTo>
                  <a:lnTo>
                    <a:pt x="2563367" y="285750"/>
                  </a:lnTo>
                  <a:lnTo>
                    <a:pt x="2563367" y="57150"/>
                  </a:lnTo>
                  <a:lnTo>
                    <a:pt x="2558885" y="34879"/>
                  </a:lnTo>
                  <a:lnTo>
                    <a:pt x="2546651" y="16716"/>
                  </a:lnTo>
                  <a:lnTo>
                    <a:pt x="2528488" y="4482"/>
                  </a:lnTo>
                  <a:lnTo>
                    <a:pt x="2506217" y="0"/>
                  </a:lnTo>
                  <a:close/>
                </a:path>
              </a:pathLst>
            </a:custGeom>
            <a:solidFill>
              <a:srgbClr val="002453"/>
            </a:solidFill>
          </p:spPr>
          <p:txBody>
            <a:bodyPr wrap="square" lIns="0" tIns="0" rIns="0" bIns="0" rtlCol="0"/>
            <a:lstStyle/>
            <a:p>
              <a:endParaRPr/>
            </a:p>
          </p:txBody>
        </p:sp>
        <p:sp>
          <p:nvSpPr>
            <p:cNvPr id="26" name="object 26"/>
            <p:cNvSpPr/>
            <p:nvPr/>
          </p:nvSpPr>
          <p:spPr>
            <a:xfrm>
              <a:off x="9428988" y="4247388"/>
              <a:ext cx="2563495" cy="342900"/>
            </a:xfrm>
            <a:custGeom>
              <a:avLst/>
              <a:gdLst/>
              <a:ahLst/>
              <a:cxnLst/>
              <a:rect l="l" t="t" r="r" b="b"/>
              <a:pathLst>
                <a:path w="2563495" h="342900">
                  <a:moveTo>
                    <a:pt x="0" y="57150"/>
                  </a:moveTo>
                  <a:lnTo>
                    <a:pt x="4482" y="34879"/>
                  </a:lnTo>
                  <a:lnTo>
                    <a:pt x="16716" y="16716"/>
                  </a:lnTo>
                  <a:lnTo>
                    <a:pt x="34879" y="4482"/>
                  </a:lnTo>
                  <a:lnTo>
                    <a:pt x="57150" y="0"/>
                  </a:lnTo>
                  <a:lnTo>
                    <a:pt x="2506217" y="0"/>
                  </a:lnTo>
                  <a:lnTo>
                    <a:pt x="2528488" y="4482"/>
                  </a:lnTo>
                  <a:lnTo>
                    <a:pt x="2546651" y="16716"/>
                  </a:lnTo>
                  <a:lnTo>
                    <a:pt x="2558885" y="34879"/>
                  </a:lnTo>
                  <a:lnTo>
                    <a:pt x="2563367" y="57150"/>
                  </a:lnTo>
                  <a:lnTo>
                    <a:pt x="2563367" y="285750"/>
                  </a:lnTo>
                  <a:lnTo>
                    <a:pt x="2558885" y="308020"/>
                  </a:lnTo>
                  <a:lnTo>
                    <a:pt x="2546651" y="326183"/>
                  </a:lnTo>
                  <a:lnTo>
                    <a:pt x="2528488" y="338417"/>
                  </a:lnTo>
                  <a:lnTo>
                    <a:pt x="2506217" y="342900"/>
                  </a:lnTo>
                  <a:lnTo>
                    <a:pt x="57150" y="342900"/>
                  </a:lnTo>
                  <a:lnTo>
                    <a:pt x="34879" y="338417"/>
                  </a:lnTo>
                  <a:lnTo>
                    <a:pt x="16716" y="326183"/>
                  </a:lnTo>
                  <a:lnTo>
                    <a:pt x="4482" y="308020"/>
                  </a:lnTo>
                  <a:lnTo>
                    <a:pt x="0" y="285750"/>
                  </a:lnTo>
                  <a:lnTo>
                    <a:pt x="0" y="57150"/>
                  </a:lnTo>
                  <a:close/>
                </a:path>
              </a:pathLst>
            </a:custGeom>
            <a:ln w="12700">
              <a:solidFill>
                <a:srgbClr val="00173A"/>
              </a:solidFill>
            </a:ln>
          </p:spPr>
          <p:txBody>
            <a:bodyPr wrap="square" lIns="0" tIns="0" rIns="0" bIns="0" rtlCol="0"/>
            <a:lstStyle/>
            <a:p>
              <a:endParaRPr/>
            </a:p>
          </p:txBody>
        </p:sp>
      </p:grpSp>
      <p:sp>
        <p:nvSpPr>
          <p:cNvPr id="27" name="object 27"/>
          <p:cNvSpPr txBox="1"/>
          <p:nvPr/>
        </p:nvSpPr>
        <p:spPr>
          <a:xfrm>
            <a:off x="9443696" y="4264914"/>
            <a:ext cx="2534285" cy="299720"/>
          </a:xfrm>
          <a:prstGeom prst="rect">
            <a:avLst/>
          </a:prstGeom>
        </p:spPr>
        <p:txBody>
          <a:bodyPr vert="horz" wrap="square" lIns="0" tIns="12700" rIns="0" bIns="0" rtlCol="0">
            <a:spAutoFit/>
          </a:bodyPr>
          <a:lstStyle/>
          <a:p>
            <a:pPr marL="812165">
              <a:lnSpc>
                <a:spcPct val="100000"/>
              </a:lnSpc>
              <a:spcBef>
                <a:spcPts val="100"/>
              </a:spcBef>
            </a:pPr>
            <a:r>
              <a:rPr sz="1800" spc="-5" dirty="0">
                <a:solidFill>
                  <a:srgbClr val="FFFFFF"/>
                </a:solidFill>
                <a:latin typeface="Arial MT"/>
                <a:cs typeface="Arial MT"/>
              </a:rPr>
              <a:t>Compost</a:t>
            </a:r>
            <a:endParaRPr sz="1800">
              <a:latin typeface="Arial MT"/>
              <a:cs typeface="Arial MT"/>
            </a:endParaRPr>
          </a:p>
        </p:txBody>
      </p:sp>
      <p:grpSp>
        <p:nvGrpSpPr>
          <p:cNvPr id="28" name="object 28"/>
          <p:cNvGrpSpPr/>
          <p:nvPr/>
        </p:nvGrpSpPr>
        <p:grpSpPr>
          <a:xfrm>
            <a:off x="9422638" y="4713478"/>
            <a:ext cx="2576195" cy="355600"/>
            <a:chOff x="9422638" y="4713478"/>
            <a:chExt cx="2576195" cy="355600"/>
          </a:xfrm>
        </p:grpSpPr>
        <p:sp>
          <p:nvSpPr>
            <p:cNvPr id="29" name="object 29"/>
            <p:cNvSpPr/>
            <p:nvPr/>
          </p:nvSpPr>
          <p:spPr>
            <a:xfrm>
              <a:off x="9428988" y="4719828"/>
              <a:ext cx="2563495" cy="342900"/>
            </a:xfrm>
            <a:custGeom>
              <a:avLst/>
              <a:gdLst/>
              <a:ahLst/>
              <a:cxnLst/>
              <a:rect l="l" t="t" r="r" b="b"/>
              <a:pathLst>
                <a:path w="2563495" h="342900">
                  <a:moveTo>
                    <a:pt x="2506217" y="0"/>
                  </a:moveTo>
                  <a:lnTo>
                    <a:pt x="57150" y="0"/>
                  </a:lnTo>
                  <a:lnTo>
                    <a:pt x="34879" y="4482"/>
                  </a:lnTo>
                  <a:lnTo>
                    <a:pt x="16716" y="16716"/>
                  </a:lnTo>
                  <a:lnTo>
                    <a:pt x="4482" y="34879"/>
                  </a:lnTo>
                  <a:lnTo>
                    <a:pt x="0" y="57150"/>
                  </a:lnTo>
                  <a:lnTo>
                    <a:pt x="0" y="285750"/>
                  </a:lnTo>
                  <a:lnTo>
                    <a:pt x="4482" y="308020"/>
                  </a:lnTo>
                  <a:lnTo>
                    <a:pt x="16716" y="326183"/>
                  </a:lnTo>
                  <a:lnTo>
                    <a:pt x="34879" y="338417"/>
                  </a:lnTo>
                  <a:lnTo>
                    <a:pt x="57150" y="342900"/>
                  </a:lnTo>
                  <a:lnTo>
                    <a:pt x="2506217" y="342900"/>
                  </a:lnTo>
                  <a:lnTo>
                    <a:pt x="2528488" y="338417"/>
                  </a:lnTo>
                  <a:lnTo>
                    <a:pt x="2546651" y="326183"/>
                  </a:lnTo>
                  <a:lnTo>
                    <a:pt x="2558885" y="308020"/>
                  </a:lnTo>
                  <a:lnTo>
                    <a:pt x="2563367" y="285750"/>
                  </a:lnTo>
                  <a:lnTo>
                    <a:pt x="2563367" y="57150"/>
                  </a:lnTo>
                  <a:lnTo>
                    <a:pt x="2558885" y="34879"/>
                  </a:lnTo>
                  <a:lnTo>
                    <a:pt x="2546651" y="16716"/>
                  </a:lnTo>
                  <a:lnTo>
                    <a:pt x="2528488" y="4482"/>
                  </a:lnTo>
                  <a:lnTo>
                    <a:pt x="2506217" y="0"/>
                  </a:lnTo>
                  <a:close/>
                </a:path>
              </a:pathLst>
            </a:custGeom>
            <a:solidFill>
              <a:srgbClr val="002453"/>
            </a:solidFill>
          </p:spPr>
          <p:txBody>
            <a:bodyPr wrap="square" lIns="0" tIns="0" rIns="0" bIns="0" rtlCol="0"/>
            <a:lstStyle/>
            <a:p>
              <a:endParaRPr/>
            </a:p>
          </p:txBody>
        </p:sp>
        <p:sp>
          <p:nvSpPr>
            <p:cNvPr id="30" name="object 30"/>
            <p:cNvSpPr/>
            <p:nvPr/>
          </p:nvSpPr>
          <p:spPr>
            <a:xfrm>
              <a:off x="9428988" y="4719828"/>
              <a:ext cx="2563495" cy="342900"/>
            </a:xfrm>
            <a:custGeom>
              <a:avLst/>
              <a:gdLst/>
              <a:ahLst/>
              <a:cxnLst/>
              <a:rect l="l" t="t" r="r" b="b"/>
              <a:pathLst>
                <a:path w="2563495" h="342900">
                  <a:moveTo>
                    <a:pt x="0" y="57150"/>
                  </a:moveTo>
                  <a:lnTo>
                    <a:pt x="4482" y="34879"/>
                  </a:lnTo>
                  <a:lnTo>
                    <a:pt x="16716" y="16716"/>
                  </a:lnTo>
                  <a:lnTo>
                    <a:pt x="34879" y="4482"/>
                  </a:lnTo>
                  <a:lnTo>
                    <a:pt x="57150" y="0"/>
                  </a:lnTo>
                  <a:lnTo>
                    <a:pt x="2506217" y="0"/>
                  </a:lnTo>
                  <a:lnTo>
                    <a:pt x="2528488" y="4482"/>
                  </a:lnTo>
                  <a:lnTo>
                    <a:pt x="2546651" y="16716"/>
                  </a:lnTo>
                  <a:lnTo>
                    <a:pt x="2558885" y="34879"/>
                  </a:lnTo>
                  <a:lnTo>
                    <a:pt x="2563367" y="57150"/>
                  </a:lnTo>
                  <a:lnTo>
                    <a:pt x="2563367" y="285750"/>
                  </a:lnTo>
                  <a:lnTo>
                    <a:pt x="2558885" y="308020"/>
                  </a:lnTo>
                  <a:lnTo>
                    <a:pt x="2546651" y="326183"/>
                  </a:lnTo>
                  <a:lnTo>
                    <a:pt x="2528488" y="338417"/>
                  </a:lnTo>
                  <a:lnTo>
                    <a:pt x="2506217" y="342900"/>
                  </a:lnTo>
                  <a:lnTo>
                    <a:pt x="57150" y="342900"/>
                  </a:lnTo>
                  <a:lnTo>
                    <a:pt x="34879" y="338417"/>
                  </a:lnTo>
                  <a:lnTo>
                    <a:pt x="16716" y="326183"/>
                  </a:lnTo>
                  <a:lnTo>
                    <a:pt x="4482" y="308020"/>
                  </a:lnTo>
                  <a:lnTo>
                    <a:pt x="0" y="285750"/>
                  </a:lnTo>
                  <a:lnTo>
                    <a:pt x="0" y="57150"/>
                  </a:lnTo>
                  <a:close/>
                </a:path>
              </a:pathLst>
            </a:custGeom>
            <a:ln w="12700">
              <a:solidFill>
                <a:srgbClr val="00173A"/>
              </a:solidFill>
            </a:ln>
          </p:spPr>
          <p:txBody>
            <a:bodyPr wrap="square" lIns="0" tIns="0" rIns="0" bIns="0" rtlCol="0"/>
            <a:lstStyle/>
            <a:p>
              <a:endParaRPr/>
            </a:p>
          </p:txBody>
        </p:sp>
      </p:grpSp>
      <p:grpSp>
        <p:nvGrpSpPr>
          <p:cNvPr id="31" name="object 31"/>
          <p:cNvGrpSpPr/>
          <p:nvPr/>
        </p:nvGrpSpPr>
        <p:grpSpPr>
          <a:xfrm>
            <a:off x="9422638" y="5184394"/>
            <a:ext cx="2576195" cy="355600"/>
            <a:chOff x="9422638" y="5184394"/>
            <a:chExt cx="2576195" cy="355600"/>
          </a:xfrm>
        </p:grpSpPr>
        <p:sp>
          <p:nvSpPr>
            <p:cNvPr id="32" name="object 32"/>
            <p:cNvSpPr/>
            <p:nvPr/>
          </p:nvSpPr>
          <p:spPr>
            <a:xfrm>
              <a:off x="9428988" y="5190744"/>
              <a:ext cx="2563495" cy="342900"/>
            </a:xfrm>
            <a:custGeom>
              <a:avLst/>
              <a:gdLst/>
              <a:ahLst/>
              <a:cxnLst/>
              <a:rect l="l" t="t" r="r" b="b"/>
              <a:pathLst>
                <a:path w="2563495" h="342900">
                  <a:moveTo>
                    <a:pt x="2506217" y="0"/>
                  </a:moveTo>
                  <a:lnTo>
                    <a:pt x="57150" y="0"/>
                  </a:lnTo>
                  <a:lnTo>
                    <a:pt x="34879" y="4482"/>
                  </a:lnTo>
                  <a:lnTo>
                    <a:pt x="16716" y="16716"/>
                  </a:lnTo>
                  <a:lnTo>
                    <a:pt x="4482" y="34879"/>
                  </a:lnTo>
                  <a:lnTo>
                    <a:pt x="0" y="57149"/>
                  </a:lnTo>
                  <a:lnTo>
                    <a:pt x="0" y="285749"/>
                  </a:lnTo>
                  <a:lnTo>
                    <a:pt x="4482" y="308020"/>
                  </a:lnTo>
                  <a:lnTo>
                    <a:pt x="16716" y="326183"/>
                  </a:lnTo>
                  <a:lnTo>
                    <a:pt x="34879" y="338417"/>
                  </a:lnTo>
                  <a:lnTo>
                    <a:pt x="57150" y="342899"/>
                  </a:lnTo>
                  <a:lnTo>
                    <a:pt x="2506217" y="342899"/>
                  </a:lnTo>
                  <a:lnTo>
                    <a:pt x="2528488" y="338417"/>
                  </a:lnTo>
                  <a:lnTo>
                    <a:pt x="2546651" y="326183"/>
                  </a:lnTo>
                  <a:lnTo>
                    <a:pt x="2558885" y="308020"/>
                  </a:lnTo>
                  <a:lnTo>
                    <a:pt x="2563367" y="285749"/>
                  </a:lnTo>
                  <a:lnTo>
                    <a:pt x="2563367" y="57149"/>
                  </a:lnTo>
                  <a:lnTo>
                    <a:pt x="2558885" y="34879"/>
                  </a:lnTo>
                  <a:lnTo>
                    <a:pt x="2546651" y="16716"/>
                  </a:lnTo>
                  <a:lnTo>
                    <a:pt x="2528488" y="4482"/>
                  </a:lnTo>
                  <a:lnTo>
                    <a:pt x="2506217" y="0"/>
                  </a:lnTo>
                  <a:close/>
                </a:path>
              </a:pathLst>
            </a:custGeom>
            <a:solidFill>
              <a:srgbClr val="002453"/>
            </a:solidFill>
          </p:spPr>
          <p:txBody>
            <a:bodyPr wrap="square" lIns="0" tIns="0" rIns="0" bIns="0" rtlCol="0"/>
            <a:lstStyle/>
            <a:p>
              <a:endParaRPr/>
            </a:p>
          </p:txBody>
        </p:sp>
        <p:sp>
          <p:nvSpPr>
            <p:cNvPr id="33" name="object 33"/>
            <p:cNvSpPr/>
            <p:nvPr/>
          </p:nvSpPr>
          <p:spPr>
            <a:xfrm>
              <a:off x="9428988" y="5190744"/>
              <a:ext cx="2563495" cy="342900"/>
            </a:xfrm>
            <a:custGeom>
              <a:avLst/>
              <a:gdLst/>
              <a:ahLst/>
              <a:cxnLst/>
              <a:rect l="l" t="t" r="r" b="b"/>
              <a:pathLst>
                <a:path w="2563495" h="342900">
                  <a:moveTo>
                    <a:pt x="0" y="57149"/>
                  </a:moveTo>
                  <a:lnTo>
                    <a:pt x="4482" y="34879"/>
                  </a:lnTo>
                  <a:lnTo>
                    <a:pt x="16716" y="16716"/>
                  </a:lnTo>
                  <a:lnTo>
                    <a:pt x="34879" y="4482"/>
                  </a:lnTo>
                  <a:lnTo>
                    <a:pt x="57150" y="0"/>
                  </a:lnTo>
                  <a:lnTo>
                    <a:pt x="2506217" y="0"/>
                  </a:lnTo>
                  <a:lnTo>
                    <a:pt x="2528488" y="4482"/>
                  </a:lnTo>
                  <a:lnTo>
                    <a:pt x="2546651" y="16716"/>
                  </a:lnTo>
                  <a:lnTo>
                    <a:pt x="2558885" y="34879"/>
                  </a:lnTo>
                  <a:lnTo>
                    <a:pt x="2563367" y="57149"/>
                  </a:lnTo>
                  <a:lnTo>
                    <a:pt x="2563367" y="285749"/>
                  </a:lnTo>
                  <a:lnTo>
                    <a:pt x="2558885" y="308020"/>
                  </a:lnTo>
                  <a:lnTo>
                    <a:pt x="2546651" y="326183"/>
                  </a:lnTo>
                  <a:lnTo>
                    <a:pt x="2528488" y="338417"/>
                  </a:lnTo>
                  <a:lnTo>
                    <a:pt x="2506217" y="342899"/>
                  </a:lnTo>
                  <a:lnTo>
                    <a:pt x="57150" y="342899"/>
                  </a:lnTo>
                  <a:lnTo>
                    <a:pt x="34879" y="338417"/>
                  </a:lnTo>
                  <a:lnTo>
                    <a:pt x="16716" y="326183"/>
                  </a:lnTo>
                  <a:lnTo>
                    <a:pt x="4482" y="308020"/>
                  </a:lnTo>
                  <a:lnTo>
                    <a:pt x="0" y="285749"/>
                  </a:lnTo>
                  <a:lnTo>
                    <a:pt x="0" y="57149"/>
                  </a:lnTo>
                  <a:close/>
                </a:path>
              </a:pathLst>
            </a:custGeom>
            <a:ln w="12700">
              <a:solidFill>
                <a:srgbClr val="00173A"/>
              </a:solidFill>
            </a:ln>
          </p:spPr>
          <p:txBody>
            <a:bodyPr wrap="square" lIns="0" tIns="0" rIns="0" bIns="0" rtlCol="0"/>
            <a:lstStyle/>
            <a:p>
              <a:endParaRPr/>
            </a:p>
          </p:txBody>
        </p:sp>
      </p:grpSp>
      <p:grpSp>
        <p:nvGrpSpPr>
          <p:cNvPr id="34" name="object 34"/>
          <p:cNvGrpSpPr/>
          <p:nvPr/>
        </p:nvGrpSpPr>
        <p:grpSpPr>
          <a:xfrm>
            <a:off x="9422638" y="5656834"/>
            <a:ext cx="2576195" cy="355600"/>
            <a:chOff x="9422638" y="5656834"/>
            <a:chExt cx="2576195" cy="355600"/>
          </a:xfrm>
        </p:grpSpPr>
        <p:sp>
          <p:nvSpPr>
            <p:cNvPr id="35" name="object 35"/>
            <p:cNvSpPr/>
            <p:nvPr/>
          </p:nvSpPr>
          <p:spPr>
            <a:xfrm>
              <a:off x="9428988" y="5663184"/>
              <a:ext cx="2563495" cy="342900"/>
            </a:xfrm>
            <a:custGeom>
              <a:avLst/>
              <a:gdLst/>
              <a:ahLst/>
              <a:cxnLst/>
              <a:rect l="l" t="t" r="r" b="b"/>
              <a:pathLst>
                <a:path w="2563495" h="342900">
                  <a:moveTo>
                    <a:pt x="2506217" y="0"/>
                  </a:moveTo>
                  <a:lnTo>
                    <a:pt x="57150" y="0"/>
                  </a:lnTo>
                  <a:lnTo>
                    <a:pt x="34879" y="4491"/>
                  </a:lnTo>
                  <a:lnTo>
                    <a:pt x="16716" y="16740"/>
                  </a:lnTo>
                  <a:lnTo>
                    <a:pt x="4482" y="34906"/>
                  </a:lnTo>
                  <a:lnTo>
                    <a:pt x="0" y="57149"/>
                  </a:lnTo>
                  <a:lnTo>
                    <a:pt x="0" y="285749"/>
                  </a:lnTo>
                  <a:lnTo>
                    <a:pt x="4482" y="307993"/>
                  </a:lnTo>
                  <a:lnTo>
                    <a:pt x="16716" y="326159"/>
                  </a:lnTo>
                  <a:lnTo>
                    <a:pt x="34879" y="338408"/>
                  </a:lnTo>
                  <a:lnTo>
                    <a:pt x="57150" y="342899"/>
                  </a:lnTo>
                  <a:lnTo>
                    <a:pt x="2506217" y="342899"/>
                  </a:lnTo>
                  <a:lnTo>
                    <a:pt x="2528488" y="338408"/>
                  </a:lnTo>
                  <a:lnTo>
                    <a:pt x="2546651" y="326159"/>
                  </a:lnTo>
                  <a:lnTo>
                    <a:pt x="2558885" y="307993"/>
                  </a:lnTo>
                  <a:lnTo>
                    <a:pt x="2563367" y="285749"/>
                  </a:lnTo>
                  <a:lnTo>
                    <a:pt x="2563367" y="57149"/>
                  </a:lnTo>
                  <a:lnTo>
                    <a:pt x="2558885" y="34906"/>
                  </a:lnTo>
                  <a:lnTo>
                    <a:pt x="2546651" y="16740"/>
                  </a:lnTo>
                  <a:lnTo>
                    <a:pt x="2528488" y="4491"/>
                  </a:lnTo>
                  <a:lnTo>
                    <a:pt x="2506217" y="0"/>
                  </a:lnTo>
                  <a:close/>
                </a:path>
              </a:pathLst>
            </a:custGeom>
            <a:solidFill>
              <a:srgbClr val="002453"/>
            </a:solidFill>
          </p:spPr>
          <p:txBody>
            <a:bodyPr wrap="square" lIns="0" tIns="0" rIns="0" bIns="0" rtlCol="0"/>
            <a:lstStyle/>
            <a:p>
              <a:endParaRPr/>
            </a:p>
          </p:txBody>
        </p:sp>
        <p:sp>
          <p:nvSpPr>
            <p:cNvPr id="36" name="object 36"/>
            <p:cNvSpPr/>
            <p:nvPr/>
          </p:nvSpPr>
          <p:spPr>
            <a:xfrm>
              <a:off x="9428988" y="5663184"/>
              <a:ext cx="2563495" cy="342900"/>
            </a:xfrm>
            <a:custGeom>
              <a:avLst/>
              <a:gdLst/>
              <a:ahLst/>
              <a:cxnLst/>
              <a:rect l="l" t="t" r="r" b="b"/>
              <a:pathLst>
                <a:path w="2563495" h="342900">
                  <a:moveTo>
                    <a:pt x="0" y="57149"/>
                  </a:moveTo>
                  <a:lnTo>
                    <a:pt x="4482" y="34906"/>
                  </a:lnTo>
                  <a:lnTo>
                    <a:pt x="16716" y="16740"/>
                  </a:lnTo>
                  <a:lnTo>
                    <a:pt x="34879" y="4491"/>
                  </a:lnTo>
                  <a:lnTo>
                    <a:pt x="57150" y="0"/>
                  </a:lnTo>
                  <a:lnTo>
                    <a:pt x="2506217" y="0"/>
                  </a:lnTo>
                  <a:lnTo>
                    <a:pt x="2528488" y="4491"/>
                  </a:lnTo>
                  <a:lnTo>
                    <a:pt x="2546651" y="16740"/>
                  </a:lnTo>
                  <a:lnTo>
                    <a:pt x="2558885" y="34906"/>
                  </a:lnTo>
                  <a:lnTo>
                    <a:pt x="2563367" y="57149"/>
                  </a:lnTo>
                  <a:lnTo>
                    <a:pt x="2563367" y="285749"/>
                  </a:lnTo>
                  <a:lnTo>
                    <a:pt x="2558885" y="307993"/>
                  </a:lnTo>
                  <a:lnTo>
                    <a:pt x="2546651" y="326159"/>
                  </a:lnTo>
                  <a:lnTo>
                    <a:pt x="2528488" y="338408"/>
                  </a:lnTo>
                  <a:lnTo>
                    <a:pt x="2506217" y="342899"/>
                  </a:lnTo>
                  <a:lnTo>
                    <a:pt x="57150" y="342899"/>
                  </a:lnTo>
                  <a:lnTo>
                    <a:pt x="34879" y="338408"/>
                  </a:lnTo>
                  <a:lnTo>
                    <a:pt x="16716" y="326159"/>
                  </a:lnTo>
                  <a:lnTo>
                    <a:pt x="4482" y="307993"/>
                  </a:lnTo>
                  <a:lnTo>
                    <a:pt x="0" y="285749"/>
                  </a:lnTo>
                  <a:lnTo>
                    <a:pt x="0" y="57149"/>
                  </a:lnTo>
                  <a:close/>
                </a:path>
              </a:pathLst>
            </a:custGeom>
            <a:ln w="12700">
              <a:solidFill>
                <a:srgbClr val="00173A"/>
              </a:solidFill>
            </a:ln>
          </p:spPr>
          <p:txBody>
            <a:bodyPr wrap="square" lIns="0" tIns="0" rIns="0" bIns="0" rtlCol="0"/>
            <a:lstStyle/>
            <a:p>
              <a:endParaRPr/>
            </a:p>
          </p:txBody>
        </p:sp>
      </p:grpSp>
      <p:sp>
        <p:nvSpPr>
          <p:cNvPr id="37" name="object 37"/>
          <p:cNvSpPr txBox="1"/>
          <p:nvPr/>
        </p:nvSpPr>
        <p:spPr>
          <a:xfrm>
            <a:off x="9443696" y="4736338"/>
            <a:ext cx="2534285" cy="1243330"/>
          </a:xfrm>
          <a:prstGeom prst="rect">
            <a:avLst/>
          </a:prstGeom>
        </p:spPr>
        <p:txBody>
          <a:bodyPr vert="horz" wrap="square" lIns="0" tIns="12700" rIns="0" bIns="0" rtlCol="0">
            <a:spAutoFit/>
          </a:bodyPr>
          <a:lstStyle/>
          <a:p>
            <a:pPr marL="635" algn="ctr">
              <a:lnSpc>
                <a:spcPct val="100000"/>
              </a:lnSpc>
              <a:spcBef>
                <a:spcPts val="100"/>
              </a:spcBef>
            </a:pPr>
            <a:r>
              <a:rPr sz="1800" spc="-5" dirty="0">
                <a:solidFill>
                  <a:srgbClr val="FFFFFF"/>
                </a:solidFill>
                <a:latin typeface="Arial MT"/>
                <a:cs typeface="Arial MT"/>
              </a:rPr>
              <a:t>Compost</a:t>
            </a:r>
            <a:r>
              <a:rPr sz="1800" spc="-10" dirty="0">
                <a:solidFill>
                  <a:srgbClr val="FFFFFF"/>
                </a:solidFill>
                <a:latin typeface="Arial MT"/>
                <a:cs typeface="Arial MT"/>
              </a:rPr>
              <a:t> </a:t>
            </a:r>
            <a:r>
              <a:rPr sz="1800" spc="-5" dirty="0">
                <a:solidFill>
                  <a:srgbClr val="FFFFFF"/>
                </a:solidFill>
                <a:latin typeface="Arial MT"/>
                <a:cs typeface="Arial MT"/>
              </a:rPr>
              <a:t>Sale</a:t>
            </a:r>
            <a:r>
              <a:rPr sz="1800" spc="-25" dirty="0">
                <a:solidFill>
                  <a:srgbClr val="FFFFFF"/>
                </a:solidFill>
                <a:latin typeface="Arial MT"/>
                <a:cs typeface="Arial MT"/>
              </a:rPr>
              <a:t> </a:t>
            </a:r>
            <a:r>
              <a:rPr sz="1800" spc="-5" dirty="0">
                <a:solidFill>
                  <a:srgbClr val="FFFFFF"/>
                </a:solidFill>
                <a:latin typeface="Arial MT"/>
                <a:cs typeface="Arial MT"/>
              </a:rPr>
              <a:t>Receipt</a:t>
            </a:r>
            <a:endParaRPr sz="1800">
              <a:latin typeface="Arial MT"/>
              <a:cs typeface="Arial MT"/>
            </a:endParaRPr>
          </a:p>
          <a:p>
            <a:pPr marL="595630" marR="585470" algn="ctr">
              <a:lnSpc>
                <a:spcPct val="171900"/>
              </a:lnSpc>
            </a:pPr>
            <a:r>
              <a:rPr sz="1800" spc="-5" dirty="0">
                <a:solidFill>
                  <a:srgbClr val="FFFFFF"/>
                </a:solidFill>
                <a:latin typeface="Arial MT"/>
                <a:cs typeface="Arial MT"/>
              </a:rPr>
              <a:t>Log book </a:t>
            </a:r>
            <a:r>
              <a:rPr sz="1800" dirty="0">
                <a:solidFill>
                  <a:srgbClr val="FFFFFF"/>
                </a:solidFill>
                <a:latin typeface="Arial MT"/>
                <a:cs typeface="Arial MT"/>
              </a:rPr>
              <a:t> </a:t>
            </a:r>
            <a:r>
              <a:rPr sz="1800" spc="-5" dirty="0">
                <a:solidFill>
                  <a:srgbClr val="FFFFFF"/>
                </a:solidFill>
                <a:latin typeface="Arial MT"/>
                <a:cs typeface="Arial MT"/>
              </a:rPr>
              <a:t>Electricity</a:t>
            </a:r>
            <a:r>
              <a:rPr sz="1800" spc="-45" dirty="0">
                <a:solidFill>
                  <a:srgbClr val="FFFFFF"/>
                </a:solidFill>
                <a:latin typeface="Arial MT"/>
                <a:cs typeface="Arial MT"/>
              </a:rPr>
              <a:t> </a:t>
            </a:r>
            <a:r>
              <a:rPr sz="1800" spc="-5" dirty="0">
                <a:solidFill>
                  <a:srgbClr val="FFFFFF"/>
                </a:solidFill>
                <a:latin typeface="Arial MT"/>
                <a:cs typeface="Arial MT"/>
              </a:rPr>
              <a:t>Bill</a:t>
            </a:r>
            <a:endParaRPr sz="1800">
              <a:latin typeface="Arial MT"/>
              <a:cs typeface="Arial MT"/>
            </a:endParaRPr>
          </a:p>
        </p:txBody>
      </p:sp>
      <p:sp>
        <p:nvSpPr>
          <p:cNvPr id="38" name="object 38"/>
          <p:cNvSpPr/>
          <p:nvPr/>
        </p:nvSpPr>
        <p:spPr>
          <a:xfrm>
            <a:off x="3433571" y="381000"/>
            <a:ext cx="4657725" cy="504825"/>
          </a:xfrm>
          <a:custGeom>
            <a:avLst/>
            <a:gdLst/>
            <a:ahLst/>
            <a:cxnLst/>
            <a:rect l="l" t="t" r="r" b="b"/>
            <a:pathLst>
              <a:path w="4657725" h="504825">
                <a:moveTo>
                  <a:pt x="4573270" y="0"/>
                </a:moveTo>
                <a:lnTo>
                  <a:pt x="84074" y="0"/>
                </a:lnTo>
                <a:lnTo>
                  <a:pt x="51327" y="6600"/>
                </a:lnTo>
                <a:lnTo>
                  <a:pt x="24606" y="24606"/>
                </a:lnTo>
                <a:lnTo>
                  <a:pt x="6600" y="51327"/>
                </a:lnTo>
                <a:lnTo>
                  <a:pt x="0" y="84074"/>
                </a:lnTo>
                <a:lnTo>
                  <a:pt x="0" y="420370"/>
                </a:lnTo>
                <a:lnTo>
                  <a:pt x="6600" y="453116"/>
                </a:lnTo>
                <a:lnTo>
                  <a:pt x="24606" y="479837"/>
                </a:lnTo>
                <a:lnTo>
                  <a:pt x="51327" y="497843"/>
                </a:lnTo>
                <a:lnTo>
                  <a:pt x="84074" y="504444"/>
                </a:lnTo>
                <a:lnTo>
                  <a:pt x="4573270" y="504444"/>
                </a:lnTo>
                <a:lnTo>
                  <a:pt x="4606016" y="497843"/>
                </a:lnTo>
                <a:lnTo>
                  <a:pt x="4632737" y="479837"/>
                </a:lnTo>
                <a:lnTo>
                  <a:pt x="4650743" y="453116"/>
                </a:lnTo>
                <a:lnTo>
                  <a:pt x="4657344" y="420370"/>
                </a:lnTo>
                <a:lnTo>
                  <a:pt x="4657344" y="84074"/>
                </a:lnTo>
                <a:lnTo>
                  <a:pt x="4650743" y="51327"/>
                </a:lnTo>
                <a:lnTo>
                  <a:pt x="4632737" y="24606"/>
                </a:lnTo>
                <a:lnTo>
                  <a:pt x="4606016" y="6600"/>
                </a:lnTo>
                <a:lnTo>
                  <a:pt x="4573270" y="0"/>
                </a:lnTo>
                <a:close/>
              </a:path>
            </a:pathLst>
          </a:custGeom>
          <a:solidFill>
            <a:srgbClr val="405A9C"/>
          </a:solidFill>
        </p:spPr>
        <p:txBody>
          <a:bodyPr wrap="square" lIns="0" tIns="0" rIns="0" bIns="0" rtlCol="0"/>
          <a:lstStyle/>
          <a:p>
            <a:endParaRPr/>
          </a:p>
        </p:txBody>
      </p:sp>
      <p:sp>
        <p:nvSpPr>
          <p:cNvPr id="39" name="object 39"/>
          <p:cNvSpPr txBox="1">
            <a:spLocks noGrp="1"/>
          </p:cNvSpPr>
          <p:nvPr>
            <p:ph type="title"/>
          </p:nvPr>
        </p:nvSpPr>
        <p:spPr>
          <a:xfrm>
            <a:off x="4420615" y="430529"/>
            <a:ext cx="2684145" cy="391160"/>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Arial MT"/>
                <a:cs typeface="Arial MT"/>
              </a:rPr>
              <a:t>Composting</a:t>
            </a:r>
            <a:r>
              <a:rPr sz="2400" b="0" spc="-20" dirty="0">
                <a:latin typeface="Arial MT"/>
                <a:cs typeface="Arial MT"/>
              </a:rPr>
              <a:t> </a:t>
            </a:r>
            <a:r>
              <a:rPr sz="2400" b="0" spc="-5" dirty="0">
                <a:latin typeface="Arial MT"/>
                <a:cs typeface="Arial MT"/>
              </a:rPr>
              <a:t>Facility</a:t>
            </a:r>
            <a:endParaRPr sz="2400">
              <a:latin typeface="Arial MT"/>
              <a:cs typeface="Arial M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5339" y="6286963"/>
            <a:ext cx="498729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10"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25"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dirty="0">
                <a:solidFill>
                  <a:srgbClr val="223575"/>
                </a:solidFill>
                <a:latin typeface="Arial MT"/>
                <a:cs typeface="Arial MT"/>
              </a:rPr>
              <a:t> ma</a:t>
            </a:r>
            <a:endParaRPr sz="900">
              <a:latin typeface="Arial MT"/>
              <a:cs typeface="Arial MT"/>
            </a:endParaRPr>
          </a:p>
          <a:p>
            <a:pPr>
              <a:lnSpc>
                <a:spcPct val="100000"/>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20" dirty="0">
                <a:solidFill>
                  <a:srgbClr val="223575"/>
                </a:solidFill>
                <a:latin typeface="Arial MT"/>
                <a:cs typeface="Arial MT"/>
              </a:rPr>
              <a:t> </a:t>
            </a:r>
            <a:r>
              <a:rPr sz="900" dirty="0">
                <a:solidFill>
                  <a:srgbClr val="223575"/>
                </a:solidFill>
                <a:latin typeface="Arial MT"/>
                <a:cs typeface="Arial MT"/>
              </a:rPr>
              <a:t>|</a:t>
            </a:r>
            <a:r>
              <a:rPr sz="900" spc="15" dirty="0">
                <a:solidFill>
                  <a:srgbClr val="223575"/>
                </a:solidFill>
                <a:latin typeface="Arial MT"/>
                <a:cs typeface="Arial MT"/>
              </a:rPr>
              <a:t> </a:t>
            </a:r>
            <a:r>
              <a:rPr sz="900" spc="-5" dirty="0">
                <a:solidFill>
                  <a:srgbClr val="223575"/>
                </a:solidFill>
                <a:latin typeface="Arial MT"/>
                <a:cs typeface="Arial MT"/>
              </a:rPr>
              <a:t>ToT</a:t>
            </a:r>
            <a:r>
              <a:rPr sz="900" spc="5" dirty="0">
                <a:solidFill>
                  <a:srgbClr val="223575"/>
                </a:solidFill>
                <a:latin typeface="Arial MT"/>
                <a:cs typeface="Arial MT"/>
              </a:rPr>
              <a:t> </a:t>
            </a:r>
            <a:r>
              <a:rPr sz="900" dirty="0">
                <a:solidFill>
                  <a:srgbClr val="223575"/>
                </a:solidFill>
                <a:latin typeface="Arial MT"/>
                <a:cs typeface="Arial MT"/>
              </a:rPr>
              <a:t>Presentation</a:t>
            </a:r>
            <a:r>
              <a:rPr sz="900" spc="-30"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February</a:t>
            </a:r>
            <a:r>
              <a:rPr sz="900" spc="-15" dirty="0">
                <a:solidFill>
                  <a:srgbClr val="223575"/>
                </a:solidFill>
                <a:latin typeface="Arial MT"/>
                <a:cs typeface="Arial MT"/>
              </a:rPr>
              <a:t> </a:t>
            </a:r>
            <a:r>
              <a:rPr sz="900" spc="-5" dirty="0">
                <a:solidFill>
                  <a:srgbClr val="223575"/>
                </a:solidFill>
                <a:latin typeface="Arial MT"/>
                <a:cs typeface="Arial MT"/>
              </a:rPr>
              <a:t>2022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Version</a:t>
            </a:r>
            <a:r>
              <a:rPr sz="900" spc="-15" dirty="0">
                <a:solidFill>
                  <a:srgbClr val="223575"/>
                </a:solidFill>
                <a:latin typeface="Arial MT"/>
                <a:cs typeface="Arial MT"/>
              </a:rPr>
              <a:t> </a:t>
            </a:r>
            <a:r>
              <a:rPr sz="900" spc="-5" dirty="0">
                <a:solidFill>
                  <a:srgbClr val="223575"/>
                </a:solidFill>
                <a:latin typeface="Arial MT"/>
                <a:cs typeface="Arial MT"/>
              </a:rPr>
              <a:t>1</a:t>
            </a:r>
            <a:r>
              <a:rPr sz="900" spc="5" dirty="0">
                <a:solidFill>
                  <a:srgbClr val="223575"/>
                </a:solidFill>
                <a:latin typeface="Arial MT"/>
                <a:cs typeface="Arial MT"/>
              </a:rPr>
              <a:t> </a:t>
            </a:r>
            <a:r>
              <a:rPr sz="900" dirty="0">
                <a:solidFill>
                  <a:srgbClr val="223575"/>
                </a:solidFill>
                <a:latin typeface="Arial MT"/>
                <a:cs typeface="Arial MT"/>
              </a:rPr>
              <a:t>| Client</a:t>
            </a:r>
            <a:endParaRPr sz="900">
              <a:latin typeface="Arial MT"/>
              <a:cs typeface="Arial MT"/>
            </a:endParaRPr>
          </a:p>
        </p:txBody>
      </p:sp>
      <p:sp>
        <p:nvSpPr>
          <p:cNvPr id="3" name="object 3"/>
          <p:cNvSpPr txBox="1"/>
          <p:nvPr/>
        </p:nvSpPr>
        <p:spPr>
          <a:xfrm>
            <a:off x="5784583" y="6263436"/>
            <a:ext cx="245745" cy="299720"/>
          </a:xfrm>
          <a:prstGeom prst="rect">
            <a:avLst/>
          </a:prstGeom>
        </p:spPr>
        <p:txBody>
          <a:bodyPr vert="horz" wrap="square" lIns="0" tIns="12700" rIns="0" bIns="0" rtlCol="0">
            <a:spAutoFit/>
          </a:bodyPr>
          <a:lstStyle/>
          <a:p>
            <a:pPr marL="12700" marR="5080" indent="5080">
              <a:lnSpc>
                <a:spcPct val="100000"/>
              </a:lnSpc>
              <a:spcBef>
                <a:spcPts val="100"/>
              </a:spcBef>
            </a:pPr>
            <a:r>
              <a:rPr sz="900" dirty="0">
                <a:solidFill>
                  <a:srgbClr val="223575"/>
                </a:solidFill>
                <a:latin typeface="Arial MT"/>
                <a:cs typeface="Arial MT"/>
              </a:rPr>
              <a:t>y</a:t>
            </a:r>
            <a:r>
              <a:rPr sz="900" spc="-20" dirty="0">
                <a:solidFill>
                  <a:srgbClr val="223575"/>
                </a:solidFill>
                <a:latin typeface="Arial MT"/>
                <a:cs typeface="Arial MT"/>
              </a:rPr>
              <a:t> </a:t>
            </a:r>
            <a:r>
              <a:rPr sz="900" spc="-5" dirty="0">
                <a:solidFill>
                  <a:srgbClr val="223575"/>
                </a:solidFill>
                <a:latin typeface="Arial MT"/>
                <a:cs typeface="Arial MT"/>
              </a:rPr>
              <a:t>no  and</a:t>
            </a:r>
            <a:endParaRPr sz="900">
              <a:latin typeface="Arial MT"/>
              <a:cs typeface="Arial MT"/>
            </a:endParaRPr>
          </a:p>
        </p:txBody>
      </p:sp>
      <p:sp>
        <p:nvSpPr>
          <p:cNvPr id="4" name="object 4"/>
          <p:cNvSpPr txBox="1"/>
          <p:nvPr/>
        </p:nvSpPr>
        <p:spPr>
          <a:xfrm>
            <a:off x="6017348" y="6286963"/>
            <a:ext cx="3624579"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t</a:t>
            </a:r>
            <a:r>
              <a:rPr sz="900" spc="-15" dirty="0">
                <a:solidFill>
                  <a:srgbClr val="223575"/>
                </a:solidFill>
                <a:latin typeface="Arial MT"/>
                <a:cs typeface="Arial MT"/>
              </a:rPr>
              <a:t> </a:t>
            </a:r>
            <a:r>
              <a:rPr sz="900" spc="-5" dirty="0">
                <a:solidFill>
                  <a:srgbClr val="223575"/>
                </a:solidFill>
                <a:latin typeface="Arial MT"/>
                <a:cs typeface="Arial MT"/>
              </a:rPr>
              <a:t>be</a:t>
            </a:r>
            <a:r>
              <a:rPr sz="900" spc="-10" dirty="0">
                <a:solidFill>
                  <a:srgbClr val="223575"/>
                </a:solidFill>
                <a:latin typeface="Arial MT"/>
                <a:cs typeface="Arial MT"/>
              </a:rPr>
              <a:t> </a:t>
            </a:r>
            <a:r>
              <a:rPr sz="900" dirty="0">
                <a:solidFill>
                  <a:srgbClr val="223575"/>
                </a:solidFill>
                <a:latin typeface="Arial MT"/>
                <a:cs typeface="Arial MT"/>
              </a:rPr>
              <a:t>disclosed</a:t>
            </a:r>
            <a:r>
              <a:rPr sz="900" spc="-35"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the</a:t>
            </a:r>
            <a:r>
              <a:rPr sz="900" spc="-10" dirty="0">
                <a:solidFill>
                  <a:srgbClr val="223575"/>
                </a:solidFill>
                <a:latin typeface="Arial MT"/>
                <a:cs typeface="Arial MT"/>
              </a:rPr>
              <a:t> </a:t>
            </a:r>
            <a:r>
              <a:rPr sz="900" dirty="0">
                <a:solidFill>
                  <a:srgbClr val="223575"/>
                </a:solidFill>
                <a:latin typeface="Arial MT"/>
                <a:cs typeface="Arial MT"/>
              </a:rPr>
              <a:t>prior</a:t>
            </a:r>
            <a:r>
              <a:rPr sz="900" spc="-25" dirty="0">
                <a:solidFill>
                  <a:srgbClr val="223575"/>
                </a:solidFill>
                <a:latin typeface="Arial MT"/>
                <a:cs typeface="Arial MT"/>
              </a:rPr>
              <a:t> </a:t>
            </a:r>
            <a:r>
              <a:rPr sz="900" spc="-5" dirty="0">
                <a:solidFill>
                  <a:srgbClr val="223575"/>
                </a:solidFill>
                <a:latin typeface="Arial MT"/>
                <a:cs typeface="Arial MT"/>
              </a:rPr>
              <a:t>written</a:t>
            </a:r>
            <a:r>
              <a:rPr sz="900" dirty="0">
                <a:solidFill>
                  <a:srgbClr val="223575"/>
                </a:solidFill>
                <a:latin typeface="Arial MT"/>
                <a:cs typeface="Arial MT"/>
              </a:rPr>
              <a:t> consent</a:t>
            </a:r>
            <a:r>
              <a:rPr sz="900" spc="-35" dirty="0">
                <a:solidFill>
                  <a:srgbClr val="223575"/>
                </a:solidFill>
                <a:latin typeface="Arial MT"/>
                <a:cs typeface="Arial MT"/>
              </a:rPr>
              <a:t> </a:t>
            </a:r>
            <a:r>
              <a:rPr sz="900" dirty="0">
                <a:solidFill>
                  <a:srgbClr val="223575"/>
                </a:solidFill>
                <a:latin typeface="Arial MT"/>
                <a:cs typeface="Arial MT"/>
              </a:rPr>
              <a:t>of Ipsos..”</a:t>
            </a:r>
            <a:endParaRPr sz="900">
              <a:latin typeface="Arial MT"/>
              <a:cs typeface="Arial MT"/>
            </a:endParaRPr>
          </a:p>
          <a:p>
            <a:pPr marL="1905">
              <a:lnSpc>
                <a:spcPct val="100000"/>
              </a:lnSpc>
            </a:pPr>
            <a:r>
              <a:rPr sz="900" dirty="0">
                <a:solidFill>
                  <a:srgbClr val="223575"/>
                </a:solidFill>
                <a:latin typeface="Arial MT"/>
                <a:cs typeface="Arial MT"/>
              </a:rPr>
              <a:t>Internal</a:t>
            </a:r>
            <a:r>
              <a:rPr sz="900" spc="-45" dirty="0">
                <a:solidFill>
                  <a:srgbClr val="223575"/>
                </a:solidFill>
                <a:latin typeface="Arial MT"/>
                <a:cs typeface="Arial MT"/>
              </a:rPr>
              <a:t> </a:t>
            </a:r>
            <a:r>
              <a:rPr sz="900" dirty="0">
                <a:solidFill>
                  <a:srgbClr val="223575"/>
                </a:solidFill>
                <a:latin typeface="Arial MT"/>
                <a:cs typeface="Arial MT"/>
              </a:rPr>
              <a:t>use</a:t>
            </a:r>
            <a:r>
              <a:rPr sz="900" spc="-45"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5" name="object 5"/>
          <p:cNvGrpSpPr/>
          <p:nvPr/>
        </p:nvGrpSpPr>
        <p:grpSpPr>
          <a:xfrm>
            <a:off x="59553" y="57838"/>
            <a:ext cx="5779135" cy="823594"/>
            <a:chOff x="59553" y="57838"/>
            <a:chExt cx="5779135" cy="823594"/>
          </a:xfrm>
        </p:grpSpPr>
        <p:pic>
          <p:nvPicPr>
            <p:cNvPr id="6" name="object 6"/>
            <p:cNvPicPr/>
            <p:nvPr/>
          </p:nvPicPr>
          <p:blipFill>
            <a:blip r:embed="rId2" cstate="print"/>
            <a:stretch>
              <a:fillRect/>
            </a:stretch>
          </p:blipFill>
          <p:spPr>
            <a:xfrm>
              <a:off x="59553" y="57838"/>
              <a:ext cx="833752" cy="582241"/>
            </a:xfrm>
            <a:prstGeom prst="rect">
              <a:avLst/>
            </a:prstGeom>
          </p:spPr>
        </p:pic>
        <p:sp>
          <p:nvSpPr>
            <p:cNvPr id="7" name="object 7"/>
            <p:cNvSpPr/>
            <p:nvPr/>
          </p:nvSpPr>
          <p:spPr>
            <a:xfrm>
              <a:off x="201167" y="585216"/>
              <a:ext cx="5637530" cy="295910"/>
            </a:xfrm>
            <a:custGeom>
              <a:avLst/>
              <a:gdLst/>
              <a:ahLst/>
              <a:cxnLst/>
              <a:rect l="l" t="t" r="r" b="b"/>
              <a:pathLst>
                <a:path w="5637530" h="295909">
                  <a:moveTo>
                    <a:pt x="5588000" y="0"/>
                  </a:moveTo>
                  <a:lnTo>
                    <a:pt x="49275" y="0"/>
                  </a:lnTo>
                  <a:lnTo>
                    <a:pt x="30094" y="3877"/>
                  </a:lnTo>
                  <a:lnTo>
                    <a:pt x="14431" y="14446"/>
                  </a:lnTo>
                  <a:lnTo>
                    <a:pt x="3872" y="30110"/>
                  </a:lnTo>
                  <a:lnTo>
                    <a:pt x="0" y="49275"/>
                  </a:lnTo>
                  <a:lnTo>
                    <a:pt x="0" y="246380"/>
                  </a:lnTo>
                  <a:lnTo>
                    <a:pt x="3872" y="265545"/>
                  </a:lnTo>
                  <a:lnTo>
                    <a:pt x="14431" y="281209"/>
                  </a:lnTo>
                  <a:lnTo>
                    <a:pt x="30094" y="291778"/>
                  </a:lnTo>
                  <a:lnTo>
                    <a:pt x="49275" y="295656"/>
                  </a:lnTo>
                  <a:lnTo>
                    <a:pt x="5588000" y="295656"/>
                  </a:lnTo>
                  <a:lnTo>
                    <a:pt x="5607165" y="291778"/>
                  </a:lnTo>
                  <a:lnTo>
                    <a:pt x="5622829" y="281209"/>
                  </a:lnTo>
                  <a:lnTo>
                    <a:pt x="5633398" y="265545"/>
                  </a:lnTo>
                  <a:lnTo>
                    <a:pt x="5637276" y="246380"/>
                  </a:lnTo>
                  <a:lnTo>
                    <a:pt x="5637276" y="49275"/>
                  </a:lnTo>
                  <a:lnTo>
                    <a:pt x="5633398" y="30110"/>
                  </a:lnTo>
                  <a:lnTo>
                    <a:pt x="5622829" y="14446"/>
                  </a:lnTo>
                  <a:lnTo>
                    <a:pt x="5607165" y="3877"/>
                  </a:lnTo>
                  <a:lnTo>
                    <a:pt x="5588000" y="0"/>
                  </a:lnTo>
                  <a:close/>
                </a:path>
              </a:pathLst>
            </a:custGeom>
            <a:solidFill>
              <a:srgbClr val="D9D9D9"/>
            </a:solidFill>
          </p:spPr>
          <p:txBody>
            <a:bodyPr wrap="square" lIns="0" tIns="0" rIns="0" bIns="0" rtlCol="0"/>
            <a:lstStyle/>
            <a:p>
              <a:endParaRPr/>
            </a:p>
          </p:txBody>
        </p:sp>
      </p:grpSp>
      <p:grpSp>
        <p:nvGrpSpPr>
          <p:cNvPr id="8" name="object 8"/>
          <p:cNvGrpSpPr/>
          <p:nvPr/>
        </p:nvGrpSpPr>
        <p:grpSpPr>
          <a:xfrm>
            <a:off x="6028944" y="0"/>
            <a:ext cx="6163310" cy="881380"/>
            <a:chOff x="6028944" y="0"/>
            <a:chExt cx="6163310" cy="881380"/>
          </a:xfrm>
        </p:grpSpPr>
        <p:pic>
          <p:nvPicPr>
            <p:cNvPr id="9" name="object 9"/>
            <p:cNvPicPr/>
            <p:nvPr/>
          </p:nvPicPr>
          <p:blipFill>
            <a:blip r:embed="rId3" cstate="print"/>
            <a:stretch>
              <a:fillRect/>
            </a:stretch>
          </p:blipFill>
          <p:spPr>
            <a:xfrm>
              <a:off x="11125051" y="0"/>
              <a:ext cx="1066947" cy="610435"/>
            </a:xfrm>
            <a:prstGeom prst="rect">
              <a:avLst/>
            </a:prstGeom>
          </p:spPr>
        </p:pic>
        <p:pic>
          <p:nvPicPr>
            <p:cNvPr id="10" name="object 10"/>
            <p:cNvPicPr/>
            <p:nvPr/>
          </p:nvPicPr>
          <p:blipFill>
            <a:blip r:embed="rId4" cstate="print"/>
            <a:stretch>
              <a:fillRect/>
            </a:stretch>
          </p:blipFill>
          <p:spPr>
            <a:xfrm>
              <a:off x="11175491" y="0"/>
              <a:ext cx="995172" cy="554736"/>
            </a:xfrm>
            <a:prstGeom prst="rect">
              <a:avLst/>
            </a:prstGeom>
          </p:spPr>
        </p:pic>
        <p:sp>
          <p:nvSpPr>
            <p:cNvPr id="11" name="object 11"/>
            <p:cNvSpPr/>
            <p:nvPr/>
          </p:nvSpPr>
          <p:spPr>
            <a:xfrm>
              <a:off x="6028944" y="585216"/>
              <a:ext cx="5962015" cy="295910"/>
            </a:xfrm>
            <a:custGeom>
              <a:avLst/>
              <a:gdLst/>
              <a:ahLst/>
              <a:cxnLst/>
              <a:rect l="l" t="t" r="r" b="b"/>
              <a:pathLst>
                <a:path w="5962015" h="295909">
                  <a:moveTo>
                    <a:pt x="5912611" y="0"/>
                  </a:moveTo>
                  <a:lnTo>
                    <a:pt x="49275" y="0"/>
                  </a:lnTo>
                  <a:lnTo>
                    <a:pt x="30110" y="3877"/>
                  </a:lnTo>
                  <a:lnTo>
                    <a:pt x="14446" y="14446"/>
                  </a:lnTo>
                  <a:lnTo>
                    <a:pt x="3877" y="30110"/>
                  </a:lnTo>
                  <a:lnTo>
                    <a:pt x="0" y="49275"/>
                  </a:lnTo>
                  <a:lnTo>
                    <a:pt x="0" y="246380"/>
                  </a:lnTo>
                  <a:lnTo>
                    <a:pt x="3877" y="265545"/>
                  </a:lnTo>
                  <a:lnTo>
                    <a:pt x="14446" y="281209"/>
                  </a:lnTo>
                  <a:lnTo>
                    <a:pt x="30110" y="291778"/>
                  </a:lnTo>
                  <a:lnTo>
                    <a:pt x="49275" y="295656"/>
                  </a:lnTo>
                  <a:lnTo>
                    <a:pt x="5912611" y="295656"/>
                  </a:lnTo>
                  <a:lnTo>
                    <a:pt x="5931777" y="291778"/>
                  </a:lnTo>
                  <a:lnTo>
                    <a:pt x="5947441" y="281209"/>
                  </a:lnTo>
                  <a:lnTo>
                    <a:pt x="5958010" y="265545"/>
                  </a:lnTo>
                  <a:lnTo>
                    <a:pt x="5961887" y="246380"/>
                  </a:lnTo>
                  <a:lnTo>
                    <a:pt x="5961887" y="49275"/>
                  </a:lnTo>
                  <a:lnTo>
                    <a:pt x="5958010" y="30110"/>
                  </a:lnTo>
                  <a:lnTo>
                    <a:pt x="5947441" y="14446"/>
                  </a:lnTo>
                  <a:lnTo>
                    <a:pt x="5931777" y="3877"/>
                  </a:lnTo>
                  <a:lnTo>
                    <a:pt x="5912611" y="0"/>
                  </a:lnTo>
                  <a:close/>
                </a:path>
              </a:pathLst>
            </a:custGeom>
            <a:solidFill>
              <a:srgbClr val="D9D9D9"/>
            </a:solidFill>
          </p:spPr>
          <p:txBody>
            <a:bodyPr wrap="square" lIns="0" tIns="0" rIns="0" bIns="0" rtlCol="0"/>
            <a:lstStyle/>
            <a:p>
              <a:endParaRPr/>
            </a:p>
          </p:txBody>
        </p:sp>
      </p:grpSp>
      <p:sp>
        <p:nvSpPr>
          <p:cNvPr id="12" name="object 12"/>
          <p:cNvSpPr txBox="1"/>
          <p:nvPr/>
        </p:nvSpPr>
        <p:spPr>
          <a:xfrm>
            <a:off x="202899" y="577722"/>
            <a:ext cx="5634355" cy="299720"/>
          </a:xfrm>
          <a:prstGeom prst="rect">
            <a:avLst/>
          </a:prstGeom>
        </p:spPr>
        <p:txBody>
          <a:bodyPr vert="horz" wrap="square" lIns="0" tIns="12700" rIns="0" bIns="0" rtlCol="0">
            <a:spAutoFit/>
          </a:bodyPr>
          <a:lstStyle/>
          <a:p>
            <a:pPr marL="12700">
              <a:lnSpc>
                <a:spcPct val="100000"/>
              </a:lnSpc>
              <a:spcBef>
                <a:spcPts val="100"/>
              </a:spcBef>
              <a:tabLst>
                <a:tab pos="1109345" algn="l"/>
                <a:tab pos="5621020"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5" dirty="0">
                <a:uFill>
                  <a:solidFill>
                    <a:srgbClr val="00173A"/>
                  </a:solidFill>
                </a:uFill>
                <a:latin typeface="Arial MT"/>
                <a:cs typeface="Arial MT"/>
              </a:rPr>
              <a:t> </a:t>
            </a:r>
            <a:r>
              <a:rPr sz="1800" u="sng" dirty="0">
                <a:uFill>
                  <a:solidFill>
                    <a:srgbClr val="00173A"/>
                  </a:solidFill>
                </a:uFill>
                <a:latin typeface="Arial MT"/>
                <a:cs typeface="Arial MT"/>
              </a:rPr>
              <a:t>of</a:t>
            </a:r>
            <a:r>
              <a:rPr sz="1800" u="sng" spc="-15" dirty="0">
                <a:uFill>
                  <a:solidFill>
                    <a:srgbClr val="00173A"/>
                  </a:solidFill>
                </a:uFill>
                <a:latin typeface="Arial MT"/>
                <a:cs typeface="Arial MT"/>
              </a:rPr>
              <a:t> </a:t>
            </a:r>
            <a:r>
              <a:rPr sz="1800" u="sng" spc="-5" dirty="0">
                <a:uFill>
                  <a:solidFill>
                    <a:srgbClr val="00173A"/>
                  </a:solidFill>
                </a:uFill>
                <a:latin typeface="Arial MT"/>
                <a:cs typeface="Arial MT"/>
              </a:rPr>
              <a:t>Composting</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facility	</a:t>
            </a:r>
            <a:endParaRPr sz="1800">
              <a:latin typeface="Arial MT"/>
              <a:cs typeface="Arial MT"/>
            </a:endParaRPr>
          </a:p>
        </p:txBody>
      </p:sp>
      <p:grpSp>
        <p:nvGrpSpPr>
          <p:cNvPr id="13" name="object 13"/>
          <p:cNvGrpSpPr/>
          <p:nvPr/>
        </p:nvGrpSpPr>
        <p:grpSpPr>
          <a:xfrm>
            <a:off x="201168" y="1010411"/>
            <a:ext cx="5637530" cy="5617845"/>
            <a:chOff x="201168" y="1010411"/>
            <a:chExt cx="5637530" cy="5617845"/>
          </a:xfrm>
        </p:grpSpPr>
        <p:pic>
          <p:nvPicPr>
            <p:cNvPr id="14" name="object 14"/>
            <p:cNvPicPr/>
            <p:nvPr/>
          </p:nvPicPr>
          <p:blipFill>
            <a:blip r:embed="rId5" cstate="print"/>
            <a:stretch>
              <a:fillRect/>
            </a:stretch>
          </p:blipFill>
          <p:spPr>
            <a:xfrm>
              <a:off x="201168" y="1010411"/>
              <a:ext cx="5637276" cy="5617464"/>
            </a:xfrm>
            <a:prstGeom prst="rect">
              <a:avLst/>
            </a:prstGeom>
          </p:spPr>
        </p:pic>
        <p:sp>
          <p:nvSpPr>
            <p:cNvPr id="15" name="object 15"/>
            <p:cNvSpPr/>
            <p:nvPr/>
          </p:nvSpPr>
          <p:spPr>
            <a:xfrm>
              <a:off x="829055" y="2324100"/>
              <a:ext cx="1351915" cy="3258820"/>
            </a:xfrm>
            <a:custGeom>
              <a:avLst/>
              <a:gdLst/>
              <a:ahLst/>
              <a:cxnLst/>
              <a:rect l="l" t="t" r="r" b="b"/>
              <a:pathLst>
                <a:path w="1351914" h="3258820">
                  <a:moveTo>
                    <a:pt x="0" y="304800"/>
                  </a:moveTo>
                  <a:lnTo>
                    <a:pt x="3436" y="263453"/>
                  </a:lnTo>
                  <a:lnTo>
                    <a:pt x="13446" y="223793"/>
                  </a:lnTo>
                  <a:lnTo>
                    <a:pt x="29581" y="186183"/>
                  </a:lnTo>
                  <a:lnTo>
                    <a:pt x="51392" y="150988"/>
                  </a:lnTo>
                  <a:lnTo>
                    <a:pt x="78432" y="118571"/>
                  </a:lnTo>
                  <a:lnTo>
                    <a:pt x="110251" y="89296"/>
                  </a:lnTo>
                  <a:lnTo>
                    <a:pt x="146402" y="63527"/>
                  </a:lnTo>
                  <a:lnTo>
                    <a:pt x="186436" y="41627"/>
                  </a:lnTo>
                  <a:lnTo>
                    <a:pt x="229903" y="23961"/>
                  </a:lnTo>
                  <a:lnTo>
                    <a:pt x="276357" y="10892"/>
                  </a:lnTo>
                  <a:lnTo>
                    <a:pt x="325348" y="2783"/>
                  </a:lnTo>
                  <a:lnTo>
                    <a:pt x="376428" y="0"/>
                  </a:lnTo>
                  <a:lnTo>
                    <a:pt x="427507" y="2783"/>
                  </a:lnTo>
                  <a:lnTo>
                    <a:pt x="476498" y="10892"/>
                  </a:lnTo>
                  <a:lnTo>
                    <a:pt x="522952" y="23961"/>
                  </a:lnTo>
                  <a:lnTo>
                    <a:pt x="566419" y="41627"/>
                  </a:lnTo>
                  <a:lnTo>
                    <a:pt x="606453" y="63527"/>
                  </a:lnTo>
                  <a:lnTo>
                    <a:pt x="642604" y="89296"/>
                  </a:lnTo>
                  <a:lnTo>
                    <a:pt x="674423" y="118571"/>
                  </a:lnTo>
                  <a:lnTo>
                    <a:pt x="701463" y="150988"/>
                  </a:lnTo>
                  <a:lnTo>
                    <a:pt x="723274" y="186183"/>
                  </a:lnTo>
                  <a:lnTo>
                    <a:pt x="739409" y="223793"/>
                  </a:lnTo>
                  <a:lnTo>
                    <a:pt x="749419" y="263453"/>
                  </a:lnTo>
                  <a:lnTo>
                    <a:pt x="752856" y="304800"/>
                  </a:lnTo>
                  <a:lnTo>
                    <a:pt x="749419" y="346146"/>
                  </a:lnTo>
                  <a:lnTo>
                    <a:pt x="739409" y="385806"/>
                  </a:lnTo>
                  <a:lnTo>
                    <a:pt x="723274" y="423416"/>
                  </a:lnTo>
                  <a:lnTo>
                    <a:pt x="701463" y="458611"/>
                  </a:lnTo>
                  <a:lnTo>
                    <a:pt x="674423" y="491028"/>
                  </a:lnTo>
                  <a:lnTo>
                    <a:pt x="642604" y="520303"/>
                  </a:lnTo>
                  <a:lnTo>
                    <a:pt x="606453" y="546072"/>
                  </a:lnTo>
                  <a:lnTo>
                    <a:pt x="566419" y="567972"/>
                  </a:lnTo>
                  <a:lnTo>
                    <a:pt x="522952" y="585638"/>
                  </a:lnTo>
                  <a:lnTo>
                    <a:pt x="476498" y="598707"/>
                  </a:lnTo>
                  <a:lnTo>
                    <a:pt x="427507" y="606816"/>
                  </a:lnTo>
                  <a:lnTo>
                    <a:pt x="376428" y="609600"/>
                  </a:lnTo>
                  <a:lnTo>
                    <a:pt x="325348" y="606816"/>
                  </a:lnTo>
                  <a:lnTo>
                    <a:pt x="276357" y="598707"/>
                  </a:lnTo>
                  <a:lnTo>
                    <a:pt x="229903" y="585638"/>
                  </a:lnTo>
                  <a:lnTo>
                    <a:pt x="186436" y="567972"/>
                  </a:lnTo>
                  <a:lnTo>
                    <a:pt x="146402" y="546072"/>
                  </a:lnTo>
                  <a:lnTo>
                    <a:pt x="110251" y="520303"/>
                  </a:lnTo>
                  <a:lnTo>
                    <a:pt x="78432" y="491028"/>
                  </a:lnTo>
                  <a:lnTo>
                    <a:pt x="51392" y="458611"/>
                  </a:lnTo>
                  <a:lnTo>
                    <a:pt x="29581" y="423416"/>
                  </a:lnTo>
                  <a:lnTo>
                    <a:pt x="13446" y="385806"/>
                  </a:lnTo>
                  <a:lnTo>
                    <a:pt x="3436" y="346146"/>
                  </a:lnTo>
                  <a:lnTo>
                    <a:pt x="0" y="304800"/>
                  </a:lnTo>
                  <a:close/>
                </a:path>
                <a:path w="1351914" h="3258820">
                  <a:moveTo>
                    <a:pt x="600456" y="2953512"/>
                  </a:moveTo>
                  <a:lnTo>
                    <a:pt x="603884" y="2912165"/>
                  </a:lnTo>
                  <a:lnTo>
                    <a:pt x="613872" y="2872505"/>
                  </a:lnTo>
                  <a:lnTo>
                    <a:pt x="629971" y="2834895"/>
                  </a:lnTo>
                  <a:lnTo>
                    <a:pt x="651735" y="2799700"/>
                  </a:lnTo>
                  <a:lnTo>
                    <a:pt x="678717" y="2767283"/>
                  </a:lnTo>
                  <a:lnTo>
                    <a:pt x="710469" y="2738008"/>
                  </a:lnTo>
                  <a:lnTo>
                    <a:pt x="746545" y="2712239"/>
                  </a:lnTo>
                  <a:lnTo>
                    <a:pt x="786496" y="2690339"/>
                  </a:lnTo>
                  <a:lnTo>
                    <a:pt x="829877" y="2672673"/>
                  </a:lnTo>
                  <a:lnTo>
                    <a:pt x="876240" y="2659604"/>
                  </a:lnTo>
                  <a:lnTo>
                    <a:pt x="925137" y="2651495"/>
                  </a:lnTo>
                  <a:lnTo>
                    <a:pt x="976121" y="2648712"/>
                  </a:lnTo>
                  <a:lnTo>
                    <a:pt x="1027106" y="2651495"/>
                  </a:lnTo>
                  <a:lnTo>
                    <a:pt x="1076003" y="2659604"/>
                  </a:lnTo>
                  <a:lnTo>
                    <a:pt x="1122366" y="2672673"/>
                  </a:lnTo>
                  <a:lnTo>
                    <a:pt x="1165747" y="2690339"/>
                  </a:lnTo>
                  <a:lnTo>
                    <a:pt x="1205698" y="2712239"/>
                  </a:lnTo>
                  <a:lnTo>
                    <a:pt x="1241774" y="2738008"/>
                  </a:lnTo>
                  <a:lnTo>
                    <a:pt x="1273526" y="2767283"/>
                  </a:lnTo>
                  <a:lnTo>
                    <a:pt x="1300508" y="2799700"/>
                  </a:lnTo>
                  <a:lnTo>
                    <a:pt x="1322272" y="2834895"/>
                  </a:lnTo>
                  <a:lnTo>
                    <a:pt x="1338371" y="2872505"/>
                  </a:lnTo>
                  <a:lnTo>
                    <a:pt x="1348359" y="2912165"/>
                  </a:lnTo>
                  <a:lnTo>
                    <a:pt x="1351788" y="2953512"/>
                  </a:lnTo>
                  <a:lnTo>
                    <a:pt x="1348359" y="2994858"/>
                  </a:lnTo>
                  <a:lnTo>
                    <a:pt x="1338371" y="3034518"/>
                  </a:lnTo>
                  <a:lnTo>
                    <a:pt x="1322272" y="3072128"/>
                  </a:lnTo>
                  <a:lnTo>
                    <a:pt x="1300508" y="3107323"/>
                  </a:lnTo>
                  <a:lnTo>
                    <a:pt x="1273526" y="3139740"/>
                  </a:lnTo>
                  <a:lnTo>
                    <a:pt x="1241774" y="3169015"/>
                  </a:lnTo>
                  <a:lnTo>
                    <a:pt x="1205698" y="3194784"/>
                  </a:lnTo>
                  <a:lnTo>
                    <a:pt x="1165747" y="3216684"/>
                  </a:lnTo>
                  <a:lnTo>
                    <a:pt x="1122366" y="3234350"/>
                  </a:lnTo>
                  <a:lnTo>
                    <a:pt x="1076003" y="3247419"/>
                  </a:lnTo>
                  <a:lnTo>
                    <a:pt x="1027106" y="3255528"/>
                  </a:lnTo>
                  <a:lnTo>
                    <a:pt x="976121" y="3258312"/>
                  </a:lnTo>
                  <a:lnTo>
                    <a:pt x="925137" y="3255528"/>
                  </a:lnTo>
                  <a:lnTo>
                    <a:pt x="876240" y="3247419"/>
                  </a:lnTo>
                  <a:lnTo>
                    <a:pt x="829877" y="3234350"/>
                  </a:lnTo>
                  <a:lnTo>
                    <a:pt x="786496" y="3216684"/>
                  </a:lnTo>
                  <a:lnTo>
                    <a:pt x="746545" y="3194784"/>
                  </a:lnTo>
                  <a:lnTo>
                    <a:pt x="710469" y="3169015"/>
                  </a:lnTo>
                  <a:lnTo>
                    <a:pt x="678717" y="3139740"/>
                  </a:lnTo>
                  <a:lnTo>
                    <a:pt x="651735" y="3107323"/>
                  </a:lnTo>
                  <a:lnTo>
                    <a:pt x="629971" y="3072128"/>
                  </a:lnTo>
                  <a:lnTo>
                    <a:pt x="613872" y="3034518"/>
                  </a:lnTo>
                  <a:lnTo>
                    <a:pt x="603884" y="2994858"/>
                  </a:lnTo>
                  <a:lnTo>
                    <a:pt x="600456" y="2953512"/>
                  </a:lnTo>
                  <a:close/>
                </a:path>
              </a:pathLst>
            </a:custGeom>
            <a:ln w="12700">
              <a:solidFill>
                <a:srgbClr val="FF0000"/>
              </a:solidFill>
            </a:ln>
          </p:spPr>
          <p:txBody>
            <a:bodyPr wrap="square" lIns="0" tIns="0" rIns="0" bIns="0" rtlCol="0"/>
            <a:lstStyle/>
            <a:p>
              <a:endParaRPr/>
            </a:p>
          </p:txBody>
        </p:sp>
      </p:grpSp>
      <p:grpSp>
        <p:nvGrpSpPr>
          <p:cNvPr id="16" name="object 16"/>
          <p:cNvGrpSpPr/>
          <p:nvPr/>
        </p:nvGrpSpPr>
        <p:grpSpPr>
          <a:xfrm>
            <a:off x="6028944" y="1046988"/>
            <a:ext cx="6029325" cy="5584190"/>
            <a:chOff x="6028944" y="1046988"/>
            <a:chExt cx="6029325" cy="5584190"/>
          </a:xfrm>
        </p:grpSpPr>
        <p:pic>
          <p:nvPicPr>
            <p:cNvPr id="17" name="object 17"/>
            <p:cNvPicPr/>
            <p:nvPr/>
          </p:nvPicPr>
          <p:blipFill>
            <a:blip r:embed="rId6" cstate="print"/>
            <a:stretch>
              <a:fillRect/>
            </a:stretch>
          </p:blipFill>
          <p:spPr>
            <a:xfrm>
              <a:off x="11303508" y="6174866"/>
              <a:ext cx="501396" cy="456056"/>
            </a:xfrm>
            <a:prstGeom prst="rect">
              <a:avLst/>
            </a:prstGeom>
          </p:spPr>
        </p:pic>
        <p:pic>
          <p:nvPicPr>
            <p:cNvPr id="18" name="object 18"/>
            <p:cNvPicPr/>
            <p:nvPr/>
          </p:nvPicPr>
          <p:blipFill>
            <a:blip r:embed="rId7" cstate="print"/>
            <a:stretch>
              <a:fillRect/>
            </a:stretch>
          </p:blipFill>
          <p:spPr>
            <a:xfrm>
              <a:off x="6028944" y="1046988"/>
              <a:ext cx="6028944" cy="5580888"/>
            </a:xfrm>
            <a:prstGeom prst="rect">
              <a:avLst/>
            </a:prstGeom>
          </p:spPr>
        </p:pic>
        <p:sp>
          <p:nvSpPr>
            <p:cNvPr id="19" name="object 19"/>
            <p:cNvSpPr/>
            <p:nvPr/>
          </p:nvSpPr>
          <p:spPr>
            <a:xfrm>
              <a:off x="6838188" y="2171700"/>
              <a:ext cx="1678305" cy="1163320"/>
            </a:xfrm>
            <a:custGeom>
              <a:avLst/>
              <a:gdLst/>
              <a:ahLst/>
              <a:cxnLst/>
              <a:rect l="l" t="t" r="r" b="b"/>
              <a:pathLst>
                <a:path w="1678304" h="1163320">
                  <a:moveTo>
                    <a:pt x="0" y="581405"/>
                  </a:moveTo>
                  <a:lnTo>
                    <a:pt x="1935" y="541604"/>
                  </a:lnTo>
                  <a:lnTo>
                    <a:pt x="7659" y="502522"/>
                  </a:lnTo>
                  <a:lnTo>
                    <a:pt x="17046" y="464245"/>
                  </a:lnTo>
                  <a:lnTo>
                    <a:pt x="29972" y="426861"/>
                  </a:lnTo>
                  <a:lnTo>
                    <a:pt x="46310" y="390455"/>
                  </a:lnTo>
                  <a:lnTo>
                    <a:pt x="65936" y="355115"/>
                  </a:lnTo>
                  <a:lnTo>
                    <a:pt x="88726" y="320928"/>
                  </a:lnTo>
                  <a:lnTo>
                    <a:pt x="114553" y="287979"/>
                  </a:lnTo>
                  <a:lnTo>
                    <a:pt x="143294" y="256356"/>
                  </a:lnTo>
                  <a:lnTo>
                    <a:pt x="174823" y="226145"/>
                  </a:lnTo>
                  <a:lnTo>
                    <a:pt x="209015" y="197433"/>
                  </a:lnTo>
                  <a:lnTo>
                    <a:pt x="245745" y="170307"/>
                  </a:lnTo>
                  <a:lnTo>
                    <a:pt x="284887" y="144852"/>
                  </a:lnTo>
                  <a:lnTo>
                    <a:pt x="326318" y="121157"/>
                  </a:lnTo>
                  <a:lnTo>
                    <a:pt x="369912" y="99307"/>
                  </a:lnTo>
                  <a:lnTo>
                    <a:pt x="415543" y="79389"/>
                  </a:lnTo>
                  <a:lnTo>
                    <a:pt x="463088" y="61489"/>
                  </a:lnTo>
                  <a:lnTo>
                    <a:pt x="512421" y="45696"/>
                  </a:lnTo>
                  <a:lnTo>
                    <a:pt x="563416" y="32094"/>
                  </a:lnTo>
                  <a:lnTo>
                    <a:pt x="615950" y="20771"/>
                  </a:lnTo>
                  <a:lnTo>
                    <a:pt x="669896" y="11813"/>
                  </a:lnTo>
                  <a:lnTo>
                    <a:pt x="725130" y="5308"/>
                  </a:lnTo>
                  <a:lnTo>
                    <a:pt x="781527" y="1341"/>
                  </a:lnTo>
                  <a:lnTo>
                    <a:pt x="838961" y="0"/>
                  </a:lnTo>
                  <a:lnTo>
                    <a:pt x="896396" y="1341"/>
                  </a:lnTo>
                  <a:lnTo>
                    <a:pt x="952793" y="5308"/>
                  </a:lnTo>
                  <a:lnTo>
                    <a:pt x="1008027" y="11813"/>
                  </a:lnTo>
                  <a:lnTo>
                    <a:pt x="1061974" y="20771"/>
                  </a:lnTo>
                  <a:lnTo>
                    <a:pt x="1114507" y="32094"/>
                  </a:lnTo>
                  <a:lnTo>
                    <a:pt x="1165502" y="45696"/>
                  </a:lnTo>
                  <a:lnTo>
                    <a:pt x="1214835" y="61489"/>
                  </a:lnTo>
                  <a:lnTo>
                    <a:pt x="1262380" y="79389"/>
                  </a:lnTo>
                  <a:lnTo>
                    <a:pt x="1308011" y="99307"/>
                  </a:lnTo>
                  <a:lnTo>
                    <a:pt x="1351605" y="121157"/>
                  </a:lnTo>
                  <a:lnTo>
                    <a:pt x="1393036" y="144852"/>
                  </a:lnTo>
                  <a:lnTo>
                    <a:pt x="1432178" y="170306"/>
                  </a:lnTo>
                  <a:lnTo>
                    <a:pt x="1468908" y="197433"/>
                  </a:lnTo>
                  <a:lnTo>
                    <a:pt x="1503100" y="226145"/>
                  </a:lnTo>
                  <a:lnTo>
                    <a:pt x="1534629" y="256356"/>
                  </a:lnTo>
                  <a:lnTo>
                    <a:pt x="1563370" y="287979"/>
                  </a:lnTo>
                  <a:lnTo>
                    <a:pt x="1589197" y="320928"/>
                  </a:lnTo>
                  <a:lnTo>
                    <a:pt x="1611987" y="355115"/>
                  </a:lnTo>
                  <a:lnTo>
                    <a:pt x="1631613" y="390455"/>
                  </a:lnTo>
                  <a:lnTo>
                    <a:pt x="1647952" y="426861"/>
                  </a:lnTo>
                  <a:lnTo>
                    <a:pt x="1660877" y="464245"/>
                  </a:lnTo>
                  <a:lnTo>
                    <a:pt x="1670264" y="502522"/>
                  </a:lnTo>
                  <a:lnTo>
                    <a:pt x="1675988" y="541604"/>
                  </a:lnTo>
                  <a:lnTo>
                    <a:pt x="1677923" y="581405"/>
                  </a:lnTo>
                  <a:lnTo>
                    <a:pt x="1675988" y="621207"/>
                  </a:lnTo>
                  <a:lnTo>
                    <a:pt x="1670264" y="660289"/>
                  </a:lnTo>
                  <a:lnTo>
                    <a:pt x="1660877" y="698566"/>
                  </a:lnTo>
                  <a:lnTo>
                    <a:pt x="1647951" y="735950"/>
                  </a:lnTo>
                  <a:lnTo>
                    <a:pt x="1631613" y="772356"/>
                  </a:lnTo>
                  <a:lnTo>
                    <a:pt x="1611987" y="807696"/>
                  </a:lnTo>
                  <a:lnTo>
                    <a:pt x="1589197" y="841883"/>
                  </a:lnTo>
                  <a:lnTo>
                    <a:pt x="1563369" y="874832"/>
                  </a:lnTo>
                  <a:lnTo>
                    <a:pt x="1534629" y="906455"/>
                  </a:lnTo>
                  <a:lnTo>
                    <a:pt x="1503100" y="936666"/>
                  </a:lnTo>
                  <a:lnTo>
                    <a:pt x="1468908" y="965378"/>
                  </a:lnTo>
                  <a:lnTo>
                    <a:pt x="1432178" y="992504"/>
                  </a:lnTo>
                  <a:lnTo>
                    <a:pt x="1393036" y="1017959"/>
                  </a:lnTo>
                  <a:lnTo>
                    <a:pt x="1351605" y="1041654"/>
                  </a:lnTo>
                  <a:lnTo>
                    <a:pt x="1308011" y="1063504"/>
                  </a:lnTo>
                  <a:lnTo>
                    <a:pt x="1262379" y="1083422"/>
                  </a:lnTo>
                  <a:lnTo>
                    <a:pt x="1214835" y="1101322"/>
                  </a:lnTo>
                  <a:lnTo>
                    <a:pt x="1165502" y="1117115"/>
                  </a:lnTo>
                  <a:lnTo>
                    <a:pt x="1114507" y="1130717"/>
                  </a:lnTo>
                  <a:lnTo>
                    <a:pt x="1061973" y="1142040"/>
                  </a:lnTo>
                  <a:lnTo>
                    <a:pt x="1008027" y="1150998"/>
                  </a:lnTo>
                  <a:lnTo>
                    <a:pt x="952793" y="1157503"/>
                  </a:lnTo>
                  <a:lnTo>
                    <a:pt x="896396" y="1161470"/>
                  </a:lnTo>
                  <a:lnTo>
                    <a:pt x="838961" y="1162812"/>
                  </a:lnTo>
                  <a:lnTo>
                    <a:pt x="781527" y="1161470"/>
                  </a:lnTo>
                  <a:lnTo>
                    <a:pt x="725130" y="1157503"/>
                  </a:lnTo>
                  <a:lnTo>
                    <a:pt x="669896" y="1150998"/>
                  </a:lnTo>
                  <a:lnTo>
                    <a:pt x="615949" y="1142040"/>
                  </a:lnTo>
                  <a:lnTo>
                    <a:pt x="563416" y="1130717"/>
                  </a:lnTo>
                  <a:lnTo>
                    <a:pt x="512421" y="1117115"/>
                  </a:lnTo>
                  <a:lnTo>
                    <a:pt x="463088" y="1101322"/>
                  </a:lnTo>
                  <a:lnTo>
                    <a:pt x="415543" y="1083422"/>
                  </a:lnTo>
                  <a:lnTo>
                    <a:pt x="369912" y="1063504"/>
                  </a:lnTo>
                  <a:lnTo>
                    <a:pt x="326318" y="1041654"/>
                  </a:lnTo>
                  <a:lnTo>
                    <a:pt x="284887" y="1017959"/>
                  </a:lnTo>
                  <a:lnTo>
                    <a:pt x="245744" y="992505"/>
                  </a:lnTo>
                  <a:lnTo>
                    <a:pt x="209015" y="965378"/>
                  </a:lnTo>
                  <a:lnTo>
                    <a:pt x="174823" y="936666"/>
                  </a:lnTo>
                  <a:lnTo>
                    <a:pt x="143294" y="906455"/>
                  </a:lnTo>
                  <a:lnTo>
                    <a:pt x="114553" y="874832"/>
                  </a:lnTo>
                  <a:lnTo>
                    <a:pt x="88726" y="841883"/>
                  </a:lnTo>
                  <a:lnTo>
                    <a:pt x="65936" y="807696"/>
                  </a:lnTo>
                  <a:lnTo>
                    <a:pt x="46310" y="772356"/>
                  </a:lnTo>
                  <a:lnTo>
                    <a:pt x="29971" y="735950"/>
                  </a:lnTo>
                  <a:lnTo>
                    <a:pt x="17046" y="698566"/>
                  </a:lnTo>
                  <a:lnTo>
                    <a:pt x="7659" y="660289"/>
                  </a:lnTo>
                  <a:lnTo>
                    <a:pt x="1935" y="621207"/>
                  </a:lnTo>
                  <a:lnTo>
                    <a:pt x="0" y="581405"/>
                  </a:lnTo>
                  <a:close/>
                </a:path>
              </a:pathLst>
            </a:custGeom>
            <a:ln w="12700">
              <a:solidFill>
                <a:srgbClr val="FF0000"/>
              </a:solidFill>
            </a:ln>
          </p:spPr>
          <p:txBody>
            <a:bodyPr wrap="square" lIns="0" tIns="0" rIns="0" bIns="0" rtlCol="0"/>
            <a:lstStyle/>
            <a:p>
              <a:endParaRPr/>
            </a:p>
          </p:txBody>
        </p:sp>
      </p:grpSp>
      <p:sp>
        <p:nvSpPr>
          <p:cNvPr id="20" name="object 20"/>
          <p:cNvSpPr txBox="1"/>
          <p:nvPr/>
        </p:nvSpPr>
        <p:spPr>
          <a:xfrm>
            <a:off x="6030690" y="577722"/>
            <a:ext cx="5958840" cy="299720"/>
          </a:xfrm>
          <a:prstGeom prst="rect">
            <a:avLst/>
          </a:prstGeom>
        </p:spPr>
        <p:txBody>
          <a:bodyPr vert="horz" wrap="square" lIns="0" tIns="12700" rIns="0" bIns="0" rtlCol="0">
            <a:spAutoFit/>
          </a:bodyPr>
          <a:lstStyle/>
          <a:p>
            <a:pPr marL="12700">
              <a:lnSpc>
                <a:spcPct val="100000"/>
              </a:lnSpc>
              <a:spcBef>
                <a:spcPts val="100"/>
              </a:spcBef>
              <a:tabLst>
                <a:tab pos="1013460" algn="l"/>
                <a:tab pos="5945505" algn="l"/>
              </a:tabLst>
            </a:pPr>
            <a:r>
              <a:rPr sz="1800" u="sng" dirty="0">
                <a:uFill>
                  <a:solidFill>
                    <a:srgbClr val="00173A"/>
                  </a:solidFill>
                </a:uFill>
                <a:latin typeface="Arial MT"/>
                <a:cs typeface="Arial MT"/>
              </a:rPr>
              <a:t> 	</a:t>
            </a:r>
            <a:r>
              <a:rPr sz="1800" u="sng" spc="-5" dirty="0">
                <a:uFill>
                  <a:solidFill>
                    <a:srgbClr val="00173A"/>
                  </a:solidFill>
                </a:uFill>
                <a:latin typeface="Arial MT"/>
                <a:cs typeface="Arial MT"/>
              </a:rPr>
              <a:t>Photograph</a:t>
            </a:r>
            <a:r>
              <a:rPr sz="1800" u="sng" spc="15" dirty="0">
                <a:uFill>
                  <a:solidFill>
                    <a:srgbClr val="00173A"/>
                  </a:solidFill>
                </a:uFill>
                <a:latin typeface="Arial MT"/>
                <a:cs typeface="Arial MT"/>
              </a:rPr>
              <a:t> </a:t>
            </a:r>
            <a:r>
              <a:rPr sz="1800" u="sng" dirty="0">
                <a:uFill>
                  <a:solidFill>
                    <a:srgbClr val="00173A"/>
                  </a:solidFill>
                </a:uFill>
                <a:latin typeface="Arial MT"/>
                <a:cs typeface="Arial MT"/>
              </a:rPr>
              <a:t>of</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crate</a:t>
            </a:r>
            <a:r>
              <a:rPr sz="1800" u="sng" spc="-10" dirty="0">
                <a:uFill>
                  <a:solidFill>
                    <a:srgbClr val="00173A"/>
                  </a:solidFill>
                </a:uFill>
                <a:latin typeface="Arial MT"/>
                <a:cs typeface="Arial MT"/>
              </a:rPr>
              <a:t> </a:t>
            </a:r>
            <a:r>
              <a:rPr sz="1800" u="sng" spc="-5" dirty="0">
                <a:uFill>
                  <a:solidFill>
                    <a:srgbClr val="00173A"/>
                  </a:solidFill>
                </a:uFill>
                <a:latin typeface="Arial MT"/>
                <a:cs typeface="Arial MT"/>
              </a:rPr>
              <a:t>composting</a:t>
            </a:r>
            <a:r>
              <a:rPr sz="1800" u="sng" spc="20" dirty="0">
                <a:uFill>
                  <a:solidFill>
                    <a:srgbClr val="00173A"/>
                  </a:solidFill>
                </a:uFill>
                <a:latin typeface="Arial MT"/>
                <a:cs typeface="Arial MT"/>
              </a:rPr>
              <a:t> </a:t>
            </a:r>
            <a:r>
              <a:rPr sz="1800" u="sng" spc="-5" dirty="0">
                <a:uFill>
                  <a:solidFill>
                    <a:srgbClr val="00173A"/>
                  </a:solidFill>
                </a:uFill>
                <a:latin typeface="Arial MT"/>
                <a:cs typeface="Arial MT"/>
              </a:rPr>
              <a:t>facility	</a:t>
            </a:r>
            <a:endParaRPr sz="1800">
              <a:latin typeface="Arial MT"/>
              <a:cs typeface="Arial M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0" y="0"/>
            <a:ext cx="12192000" cy="1009015"/>
            <a:chOff x="0" y="0"/>
            <a:chExt cx="12192000" cy="1009015"/>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2" y="0"/>
              <a:ext cx="995172" cy="554736"/>
            </a:xfrm>
            <a:prstGeom prst="rect">
              <a:avLst/>
            </a:prstGeom>
          </p:spPr>
        </p:pic>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p:nvPr/>
          </p:nvSpPr>
          <p:spPr>
            <a:xfrm>
              <a:off x="0" y="556259"/>
              <a:ext cx="12192000" cy="452755"/>
            </a:xfrm>
            <a:custGeom>
              <a:avLst/>
              <a:gdLst/>
              <a:ahLst/>
              <a:cxnLst/>
              <a:rect l="l" t="t" r="r" b="b"/>
              <a:pathLst>
                <a:path w="12192000" h="452755">
                  <a:moveTo>
                    <a:pt x="12192000" y="0"/>
                  </a:moveTo>
                  <a:lnTo>
                    <a:pt x="0" y="0"/>
                  </a:lnTo>
                  <a:lnTo>
                    <a:pt x="0" y="452627"/>
                  </a:lnTo>
                  <a:lnTo>
                    <a:pt x="12192000" y="452627"/>
                  </a:lnTo>
                  <a:lnTo>
                    <a:pt x="12192000" y="0"/>
                  </a:lnTo>
                  <a:close/>
                </a:path>
              </a:pathLst>
            </a:custGeom>
            <a:solidFill>
              <a:srgbClr val="405A9C"/>
            </a:solidFill>
          </p:spPr>
          <p:txBody>
            <a:bodyPr wrap="square" lIns="0" tIns="0" rIns="0" bIns="0" rtlCol="0"/>
            <a:lstStyle/>
            <a:p>
              <a:endParaRPr/>
            </a:p>
          </p:txBody>
        </p:sp>
      </p:grpSp>
      <p:pic>
        <p:nvPicPr>
          <p:cNvPr id="10" name="object 10"/>
          <p:cNvPicPr/>
          <p:nvPr/>
        </p:nvPicPr>
        <p:blipFill>
          <a:blip r:embed="rId5" cstate="print"/>
          <a:stretch>
            <a:fillRect/>
          </a:stretch>
        </p:blipFill>
        <p:spPr>
          <a:xfrm>
            <a:off x="551687" y="1409700"/>
            <a:ext cx="5401056" cy="4038600"/>
          </a:xfrm>
          <a:prstGeom prst="rect">
            <a:avLst/>
          </a:prstGeom>
        </p:spPr>
      </p:pic>
      <p:pic>
        <p:nvPicPr>
          <p:cNvPr id="11" name="object 11"/>
          <p:cNvPicPr/>
          <p:nvPr/>
        </p:nvPicPr>
        <p:blipFill>
          <a:blip r:embed="rId6" cstate="print"/>
          <a:stretch>
            <a:fillRect/>
          </a:stretch>
        </p:blipFill>
        <p:spPr>
          <a:xfrm>
            <a:off x="6888480" y="1409700"/>
            <a:ext cx="4610100" cy="4038600"/>
          </a:xfrm>
          <a:prstGeom prst="rect">
            <a:avLst/>
          </a:prstGeom>
        </p:spPr>
      </p:pic>
      <p:sp>
        <p:nvSpPr>
          <p:cNvPr id="12" name="object 12"/>
          <p:cNvSpPr txBox="1">
            <a:spLocks noGrp="1"/>
          </p:cNvSpPr>
          <p:nvPr>
            <p:ph type="title"/>
          </p:nvPr>
        </p:nvSpPr>
        <p:spPr>
          <a:xfrm>
            <a:off x="4635246" y="580135"/>
            <a:ext cx="2921000" cy="391160"/>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Arial MT"/>
                <a:cs typeface="Arial MT"/>
              </a:rPr>
              <a:t>Composting</a:t>
            </a:r>
            <a:r>
              <a:rPr sz="2400" b="0" spc="-10" dirty="0">
                <a:latin typeface="Arial MT"/>
                <a:cs typeface="Arial MT"/>
              </a:rPr>
              <a:t> </a:t>
            </a:r>
            <a:r>
              <a:rPr sz="2400" b="0" spc="-5" dirty="0">
                <a:latin typeface="Arial MT"/>
                <a:cs typeface="Arial MT"/>
              </a:rPr>
              <a:t>Facilities</a:t>
            </a:r>
            <a:endParaRPr sz="2400">
              <a:latin typeface="Arial MT"/>
              <a:cs typeface="Arial M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6228589" y="2315969"/>
            <a:ext cx="5216651" cy="4012691"/>
          </a:xfrm>
          <a:prstGeom prst="rect">
            <a:avLst/>
          </a:prstGeom>
        </p:spPr>
      </p:pic>
      <p:grpSp>
        <p:nvGrpSpPr>
          <p:cNvPr id="6" name="object 6"/>
          <p:cNvGrpSpPr/>
          <p:nvPr/>
        </p:nvGrpSpPr>
        <p:grpSpPr>
          <a:xfrm>
            <a:off x="11125051" y="0"/>
            <a:ext cx="1067435" cy="610870"/>
            <a:chOff x="11125051" y="0"/>
            <a:chExt cx="1067435" cy="610870"/>
          </a:xfrm>
        </p:grpSpPr>
        <p:pic>
          <p:nvPicPr>
            <p:cNvPr id="7" name="object 7"/>
            <p:cNvPicPr/>
            <p:nvPr/>
          </p:nvPicPr>
          <p:blipFill>
            <a:blip r:embed="rId3" cstate="print"/>
            <a:stretch>
              <a:fillRect/>
            </a:stretch>
          </p:blipFill>
          <p:spPr>
            <a:xfrm>
              <a:off x="11125051" y="0"/>
              <a:ext cx="1066947" cy="610435"/>
            </a:xfrm>
            <a:prstGeom prst="rect">
              <a:avLst/>
            </a:prstGeom>
          </p:spPr>
        </p:pic>
        <p:pic>
          <p:nvPicPr>
            <p:cNvPr id="8" name="object 8"/>
            <p:cNvPicPr/>
            <p:nvPr/>
          </p:nvPicPr>
          <p:blipFill>
            <a:blip r:embed="rId4" cstate="print"/>
            <a:stretch>
              <a:fillRect/>
            </a:stretch>
          </p:blipFill>
          <p:spPr>
            <a:xfrm>
              <a:off x="11175491" y="0"/>
              <a:ext cx="995172" cy="554736"/>
            </a:xfrm>
            <a:prstGeom prst="rect">
              <a:avLst/>
            </a:prstGeom>
          </p:spPr>
        </p:pic>
      </p:grpSp>
      <p:pic>
        <p:nvPicPr>
          <p:cNvPr id="9" name="object 9"/>
          <p:cNvPicPr/>
          <p:nvPr/>
        </p:nvPicPr>
        <p:blipFill>
          <a:blip r:embed="rId5" cstate="print"/>
          <a:stretch>
            <a:fillRect/>
          </a:stretch>
        </p:blipFill>
        <p:spPr>
          <a:xfrm>
            <a:off x="59553" y="57838"/>
            <a:ext cx="833752" cy="582241"/>
          </a:xfrm>
          <a:prstGeom prst="rect">
            <a:avLst/>
          </a:prstGeom>
        </p:spPr>
      </p:pic>
      <p:sp>
        <p:nvSpPr>
          <p:cNvPr id="10" name="object 10"/>
          <p:cNvSpPr txBox="1">
            <a:spLocks noGrp="1"/>
          </p:cNvSpPr>
          <p:nvPr>
            <p:ph type="title"/>
          </p:nvPr>
        </p:nvSpPr>
        <p:spPr>
          <a:xfrm>
            <a:off x="53340" y="348958"/>
            <a:ext cx="12085320" cy="1856739"/>
          </a:xfrm>
          <a:prstGeom prst="rect">
            <a:avLst/>
          </a:prstGeom>
        </p:spPr>
        <p:txBody>
          <a:bodyPr vert="horz" wrap="square" lIns="0" tIns="295910" rIns="0" bIns="0" rtlCol="0">
            <a:spAutoFit/>
          </a:bodyPr>
          <a:lstStyle/>
          <a:p>
            <a:pPr marL="12700">
              <a:lnSpc>
                <a:spcPct val="100000"/>
              </a:lnSpc>
              <a:spcBef>
                <a:spcPts val="2330"/>
              </a:spcBef>
            </a:pPr>
            <a:r>
              <a:rPr sz="6000" b="0" spc="75" dirty="0">
                <a:solidFill>
                  <a:srgbClr val="2E469C"/>
                </a:solidFill>
                <a:latin typeface="Arial Black"/>
                <a:cs typeface="Arial Black"/>
              </a:rPr>
              <a:t>BIO-METHANATION</a:t>
            </a:r>
            <a:r>
              <a:rPr sz="6000" b="0" spc="170" dirty="0">
                <a:solidFill>
                  <a:srgbClr val="2E469C"/>
                </a:solidFill>
                <a:latin typeface="Arial Black"/>
                <a:cs typeface="Arial Black"/>
              </a:rPr>
              <a:t> </a:t>
            </a:r>
            <a:r>
              <a:rPr sz="6000" b="0" spc="90" dirty="0">
                <a:solidFill>
                  <a:srgbClr val="2E469C"/>
                </a:solidFill>
                <a:latin typeface="Arial Black"/>
                <a:cs typeface="Arial Black"/>
              </a:rPr>
              <a:t>PLANTS</a:t>
            </a:r>
            <a:endParaRPr sz="6000" dirty="0">
              <a:latin typeface="Arial Black"/>
              <a:cs typeface="Arial Black"/>
            </a:endParaRPr>
          </a:p>
          <a:p>
            <a:pPr marL="807085" marR="880744">
              <a:lnSpc>
                <a:spcPct val="100000"/>
              </a:lnSpc>
              <a:spcBef>
                <a:spcPts val="670"/>
              </a:spcBef>
            </a:pPr>
            <a:r>
              <a:rPr sz="1800" spc="-5" dirty="0">
                <a:solidFill>
                  <a:srgbClr val="000000"/>
                </a:solidFill>
              </a:rPr>
              <a:t>Bio-methanation</a:t>
            </a:r>
            <a:r>
              <a:rPr sz="1800" spc="5" dirty="0">
                <a:solidFill>
                  <a:srgbClr val="000000"/>
                </a:solidFill>
              </a:rPr>
              <a:t> </a:t>
            </a:r>
            <a:r>
              <a:rPr sz="1800" dirty="0">
                <a:solidFill>
                  <a:srgbClr val="000000"/>
                </a:solidFill>
              </a:rPr>
              <a:t>is the</a:t>
            </a:r>
            <a:r>
              <a:rPr sz="1800" spc="-10" dirty="0">
                <a:solidFill>
                  <a:srgbClr val="000000"/>
                </a:solidFill>
              </a:rPr>
              <a:t> </a:t>
            </a:r>
            <a:r>
              <a:rPr sz="1800" spc="-5" dirty="0">
                <a:solidFill>
                  <a:srgbClr val="000000"/>
                </a:solidFill>
              </a:rPr>
              <a:t>anaerobic</a:t>
            </a:r>
            <a:r>
              <a:rPr sz="1800" spc="10" dirty="0">
                <a:solidFill>
                  <a:srgbClr val="000000"/>
                </a:solidFill>
              </a:rPr>
              <a:t> </a:t>
            </a:r>
            <a:r>
              <a:rPr sz="1800" dirty="0">
                <a:solidFill>
                  <a:srgbClr val="000000"/>
                </a:solidFill>
              </a:rPr>
              <a:t>(in</a:t>
            </a:r>
            <a:r>
              <a:rPr sz="1800" spc="10" dirty="0">
                <a:solidFill>
                  <a:srgbClr val="000000"/>
                </a:solidFill>
              </a:rPr>
              <a:t> </a:t>
            </a:r>
            <a:r>
              <a:rPr sz="1800" dirty="0">
                <a:solidFill>
                  <a:srgbClr val="000000"/>
                </a:solidFill>
              </a:rPr>
              <a:t>the</a:t>
            </a:r>
            <a:r>
              <a:rPr sz="1800" spc="5" dirty="0">
                <a:solidFill>
                  <a:srgbClr val="000000"/>
                </a:solidFill>
              </a:rPr>
              <a:t> </a:t>
            </a:r>
            <a:r>
              <a:rPr sz="1800" spc="-5" dirty="0">
                <a:solidFill>
                  <a:srgbClr val="000000"/>
                </a:solidFill>
              </a:rPr>
              <a:t>absence</a:t>
            </a:r>
            <a:r>
              <a:rPr sz="1800" spc="15" dirty="0">
                <a:solidFill>
                  <a:srgbClr val="000000"/>
                </a:solidFill>
              </a:rPr>
              <a:t> </a:t>
            </a:r>
            <a:r>
              <a:rPr sz="1800" dirty="0">
                <a:solidFill>
                  <a:srgbClr val="000000"/>
                </a:solidFill>
              </a:rPr>
              <a:t>of</a:t>
            </a:r>
            <a:r>
              <a:rPr sz="1800" spc="10" dirty="0">
                <a:solidFill>
                  <a:srgbClr val="000000"/>
                </a:solidFill>
              </a:rPr>
              <a:t> </a:t>
            </a:r>
            <a:r>
              <a:rPr sz="1800" spc="-5" dirty="0">
                <a:solidFill>
                  <a:srgbClr val="000000"/>
                </a:solidFill>
              </a:rPr>
              <a:t>free</a:t>
            </a:r>
            <a:r>
              <a:rPr sz="1800" spc="10" dirty="0">
                <a:solidFill>
                  <a:srgbClr val="000000"/>
                </a:solidFill>
              </a:rPr>
              <a:t> </a:t>
            </a:r>
            <a:r>
              <a:rPr sz="1800" spc="-5" dirty="0">
                <a:solidFill>
                  <a:srgbClr val="000000"/>
                </a:solidFill>
              </a:rPr>
              <a:t>oxygen)</a:t>
            </a:r>
            <a:r>
              <a:rPr sz="1800" spc="15" dirty="0">
                <a:solidFill>
                  <a:srgbClr val="000000"/>
                </a:solidFill>
              </a:rPr>
              <a:t> </a:t>
            </a:r>
            <a:r>
              <a:rPr sz="1800" spc="-5" dirty="0">
                <a:solidFill>
                  <a:srgbClr val="000000"/>
                </a:solidFill>
              </a:rPr>
              <a:t>fermentation</a:t>
            </a:r>
            <a:r>
              <a:rPr sz="1800" spc="15" dirty="0">
                <a:solidFill>
                  <a:srgbClr val="000000"/>
                </a:solidFill>
              </a:rPr>
              <a:t> </a:t>
            </a:r>
            <a:r>
              <a:rPr sz="1800" dirty="0">
                <a:solidFill>
                  <a:srgbClr val="000000"/>
                </a:solidFill>
              </a:rPr>
              <a:t>of</a:t>
            </a:r>
            <a:r>
              <a:rPr sz="1800" spc="15" dirty="0">
                <a:solidFill>
                  <a:srgbClr val="000000"/>
                </a:solidFill>
              </a:rPr>
              <a:t> </a:t>
            </a:r>
            <a:r>
              <a:rPr sz="1800" dirty="0">
                <a:solidFill>
                  <a:srgbClr val="000000"/>
                </a:solidFill>
              </a:rPr>
              <a:t>biodegradable </a:t>
            </a:r>
            <a:r>
              <a:rPr sz="1800" spc="-490" dirty="0">
                <a:solidFill>
                  <a:srgbClr val="000000"/>
                </a:solidFill>
              </a:rPr>
              <a:t> </a:t>
            </a:r>
            <a:r>
              <a:rPr sz="1800" spc="-5" dirty="0">
                <a:solidFill>
                  <a:srgbClr val="000000"/>
                </a:solidFill>
              </a:rPr>
              <a:t>matter</a:t>
            </a:r>
            <a:r>
              <a:rPr sz="1800" spc="5" dirty="0">
                <a:solidFill>
                  <a:srgbClr val="000000"/>
                </a:solidFill>
              </a:rPr>
              <a:t> </a:t>
            </a:r>
            <a:r>
              <a:rPr sz="1800" dirty="0">
                <a:solidFill>
                  <a:srgbClr val="000000"/>
                </a:solidFill>
              </a:rPr>
              <a:t>in</a:t>
            </a:r>
            <a:r>
              <a:rPr sz="1800" spc="-5" dirty="0">
                <a:solidFill>
                  <a:srgbClr val="000000"/>
                </a:solidFill>
              </a:rPr>
              <a:t> </a:t>
            </a:r>
            <a:r>
              <a:rPr sz="1800" dirty="0">
                <a:solidFill>
                  <a:srgbClr val="000000"/>
                </a:solidFill>
              </a:rPr>
              <a:t>an enclosed</a:t>
            </a:r>
            <a:r>
              <a:rPr sz="1800" spc="-10" dirty="0">
                <a:solidFill>
                  <a:srgbClr val="000000"/>
                </a:solidFill>
              </a:rPr>
              <a:t> </a:t>
            </a:r>
            <a:r>
              <a:rPr sz="1800" spc="-5" dirty="0">
                <a:solidFill>
                  <a:srgbClr val="000000"/>
                </a:solidFill>
              </a:rPr>
              <a:t>space</a:t>
            </a:r>
            <a:r>
              <a:rPr sz="1800" spc="5" dirty="0">
                <a:solidFill>
                  <a:srgbClr val="000000"/>
                </a:solidFill>
              </a:rPr>
              <a:t> </a:t>
            </a:r>
            <a:r>
              <a:rPr sz="1800" dirty="0">
                <a:solidFill>
                  <a:srgbClr val="000000"/>
                </a:solidFill>
              </a:rPr>
              <a:t>under</a:t>
            </a:r>
            <a:r>
              <a:rPr sz="1800" spc="-10" dirty="0">
                <a:solidFill>
                  <a:srgbClr val="000000"/>
                </a:solidFill>
              </a:rPr>
              <a:t> </a:t>
            </a:r>
            <a:r>
              <a:rPr sz="1800" dirty="0">
                <a:solidFill>
                  <a:srgbClr val="000000"/>
                </a:solidFill>
              </a:rPr>
              <a:t>controlled conditions</a:t>
            </a:r>
            <a:r>
              <a:rPr sz="1800" spc="-25" dirty="0">
                <a:solidFill>
                  <a:srgbClr val="000000"/>
                </a:solidFill>
              </a:rPr>
              <a:t> </a:t>
            </a:r>
            <a:r>
              <a:rPr sz="1800" dirty="0">
                <a:solidFill>
                  <a:srgbClr val="000000"/>
                </a:solidFill>
              </a:rPr>
              <a:t>of </a:t>
            </a:r>
            <a:r>
              <a:rPr sz="1800" spc="-5" dirty="0">
                <a:solidFill>
                  <a:srgbClr val="000000"/>
                </a:solidFill>
              </a:rPr>
              <a:t>temperature,</a:t>
            </a:r>
            <a:r>
              <a:rPr sz="1800" spc="15" dirty="0">
                <a:solidFill>
                  <a:srgbClr val="000000"/>
                </a:solidFill>
              </a:rPr>
              <a:t> </a:t>
            </a:r>
            <a:r>
              <a:rPr sz="1800" spc="-5" dirty="0">
                <a:solidFill>
                  <a:srgbClr val="000000"/>
                </a:solidFill>
              </a:rPr>
              <a:t>moisture,</a:t>
            </a:r>
            <a:r>
              <a:rPr sz="1800" spc="10" dirty="0">
                <a:solidFill>
                  <a:srgbClr val="000000"/>
                </a:solidFill>
              </a:rPr>
              <a:t> </a:t>
            </a:r>
            <a:r>
              <a:rPr sz="1800" dirty="0">
                <a:solidFill>
                  <a:srgbClr val="000000"/>
                </a:solidFill>
              </a:rPr>
              <a:t>pH, </a:t>
            </a:r>
            <a:r>
              <a:rPr sz="1800" spc="-5" dirty="0">
                <a:solidFill>
                  <a:srgbClr val="000000"/>
                </a:solidFill>
              </a:rPr>
              <a:t>etc.</a:t>
            </a:r>
            <a:endParaRPr sz="1800" dirty="0"/>
          </a:p>
        </p:txBody>
      </p:sp>
      <p:pic>
        <p:nvPicPr>
          <p:cNvPr id="11" name="object 11"/>
          <p:cNvPicPr/>
          <p:nvPr/>
        </p:nvPicPr>
        <p:blipFill>
          <a:blip r:embed="rId6" cstate="print"/>
          <a:stretch>
            <a:fillRect/>
          </a:stretch>
        </p:blipFill>
        <p:spPr>
          <a:xfrm>
            <a:off x="746760" y="2315969"/>
            <a:ext cx="5349240" cy="4011167"/>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67970" y="6263436"/>
            <a:ext cx="32702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23575"/>
                </a:solidFill>
                <a:latin typeface="Arial MT"/>
                <a:cs typeface="Arial MT"/>
              </a:rPr>
              <a:t>ior</a:t>
            </a:r>
            <a:r>
              <a:rPr sz="900" spc="-25" dirty="0">
                <a:solidFill>
                  <a:srgbClr val="223575"/>
                </a:solidFill>
                <a:latin typeface="Arial MT"/>
                <a:cs typeface="Arial MT"/>
              </a:rPr>
              <a:t> </a:t>
            </a:r>
            <a:r>
              <a:rPr sz="900" spc="-15" dirty="0">
                <a:solidFill>
                  <a:srgbClr val="223575"/>
                </a:solidFill>
                <a:latin typeface="Arial MT"/>
                <a:cs typeface="Arial MT"/>
              </a:rPr>
              <a:t>w</a:t>
            </a:r>
            <a:r>
              <a:rPr sz="900" dirty="0">
                <a:solidFill>
                  <a:srgbClr val="223575"/>
                </a:solidFill>
                <a:latin typeface="Arial MT"/>
                <a:cs typeface="Arial MT"/>
              </a:rPr>
              <a:t>ri</a:t>
            </a:r>
            <a:endParaRPr sz="900">
              <a:latin typeface="Arial MT"/>
              <a:cs typeface="Arial MT"/>
            </a:endParaRPr>
          </a:p>
        </p:txBody>
      </p:sp>
      <p:sp>
        <p:nvSpPr>
          <p:cNvPr id="3" name="object 3"/>
          <p:cNvSpPr txBox="1"/>
          <p:nvPr/>
        </p:nvSpPr>
        <p:spPr>
          <a:xfrm>
            <a:off x="815339" y="6286963"/>
            <a:ext cx="307975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5" dirty="0">
                <a:solidFill>
                  <a:srgbClr val="223575"/>
                </a:solidFill>
                <a:latin typeface="Arial MT"/>
                <a:cs typeface="Arial MT"/>
              </a:rPr>
              <a:t> </a:t>
            </a:r>
            <a:r>
              <a:rPr sz="900" dirty="0">
                <a:solidFill>
                  <a:srgbClr val="223575"/>
                </a:solidFill>
                <a:latin typeface="Arial MT"/>
                <a:cs typeface="Arial MT"/>
              </a:rPr>
              <a:t>rights</a:t>
            </a:r>
            <a:r>
              <a:rPr sz="900" spc="-20"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t>
            </a:r>
            <a:endParaRPr sz="900">
              <a:latin typeface="Arial MT"/>
              <a:cs typeface="Arial MT"/>
            </a:endParaRPr>
          </a:p>
          <a:p>
            <a:pPr>
              <a:lnSpc>
                <a:spcPct val="100000"/>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2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2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spc="-5" dirty="0">
                <a:solidFill>
                  <a:srgbClr val="223575"/>
                </a:solidFill>
                <a:latin typeface="Arial MT"/>
                <a:cs typeface="Arial MT"/>
              </a:rPr>
              <a:t>ToT</a:t>
            </a:r>
            <a:r>
              <a:rPr sz="900" spc="5" dirty="0">
                <a:solidFill>
                  <a:srgbClr val="223575"/>
                </a:solidFill>
                <a:latin typeface="Arial MT"/>
                <a:cs typeface="Arial MT"/>
              </a:rPr>
              <a:t> </a:t>
            </a:r>
            <a:r>
              <a:rPr sz="900" dirty="0">
                <a:solidFill>
                  <a:srgbClr val="223575"/>
                </a:solidFill>
                <a:latin typeface="Arial MT"/>
                <a:cs typeface="Arial MT"/>
              </a:rPr>
              <a:t>Presentati</a:t>
            </a:r>
            <a:endParaRPr sz="900">
              <a:latin typeface="Arial MT"/>
              <a:cs typeface="Arial MT"/>
            </a:endParaRPr>
          </a:p>
        </p:txBody>
      </p:sp>
      <p:sp>
        <p:nvSpPr>
          <p:cNvPr id="4" name="object 4"/>
          <p:cNvSpPr txBox="1"/>
          <p:nvPr/>
        </p:nvSpPr>
        <p:spPr>
          <a:xfrm>
            <a:off x="3833025" y="6263436"/>
            <a:ext cx="320040" cy="299720"/>
          </a:xfrm>
          <a:prstGeom prst="rect">
            <a:avLst/>
          </a:prstGeom>
        </p:spPr>
        <p:txBody>
          <a:bodyPr vert="horz" wrap="square" lIns="0" tIns="12700" rIns="0" bIns="0" rtlCol="0">
            <a:spAutoFit/>
          </a:bodyPr>
          <a:lstStyle/>
          <a:p>
            <a:pPr marL="12700" marR="5080" indent="49530">
              <a:lnSpc>
                <a:spcPct val="100000"/>
              </a:lnSpc>
              <a:spcBef>
                <a:spcPts val="100"/>
              </a:spcBef>
            </a:pPr>
            <a:r>
              <a:rPr sz="900" spc="-5" dirty="0">
                <a:solidFill>
                  <a:srgbClr val="223575"/>
                </a:solidFill>
                <a:latin typeface="Arial MT"/>
                <a:cs typeface="Arial MT"/>
              </a:rPr>
              <a:t>al</a:t>
            </a:r>
            <a:r>
              <a:rPr sz="900" spc="-35" dirty="0">
                <a:solidFill>
                  <a:srgbClr val="223575"/>
                </a:solidFill>
                <a:latin typeface="Arial MT"/>
                <a:cs typeface="Arial MT"/>
              </a:rPr>
              <a:t> </a:t>
            </a:r>
            <a:r>
              <a:rPr sz="900" spc="-5" dirty="0">
                <a:solidFill>
                  <a:srgbClr val="223575"/>
                </a:solidFill>
                <a:latin typeface="Arial MT"/>
                <a:cs typeface="Arial MT"/>
              </a:rPr>
              <a:t>an  on</a:t>
            </a:r>
            <a:r>
              <a:rPr sz="900" spc="-3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F</a:t>
            </a:r>
            <a:endParaRPr sz="900">
              <a:latin typeface="Arial MT"/>
              <a:cs typeface="Arial MT"/>
            </a:endParaRPr>
          </a:p>
        </p:txBody>
      </p:sp>
      <p:sp>
        <p:nvSpPr>
          <p:cNvPr id="5" name="object 5"/>
          <p:cNvSpPr txBox="1"/>
          <p:nvPr/>
        </p:nvSpPr>
        <p:spPr>
          <a:xfrm>
            <a:off x="4131703" y="6286963"/>
            <a:ext cx="4049395" cy="265430"/>
          </a:xfrm>
          <a:prstGeom prst="rect">
            <a:avLst/>
          </a:prstGeom>
        </p:spPr>
        <p:txBody>
          <a:bodyPr vert="horz" wrap="square" lIns="0" tIns="0" rIns="0" bIns="0" rtlCol="0">
            <a:spAutoFit/>
          </a:bodyPr>
          <a:lstStyle/>
          <a:p>
            <a:pPr marL="8255">
              <a:lnSpc>
                <a:spcPts val="994"/>
              </a:lnSpc>
            </a:pPr>
            <a:r>
              <a:rPr sz="900" spc="-5" dirty="0">
                <a:solidFill>
                  <a:srgbClr val="223575"/>
                </a:solidFill>
                <a:latin typeface="Arial MT"/>
                <a:cs typeface="Arial MT"/>
              </a:rPr>
              <a:t>d</a:t>
            </a:r>
            <a:r>
              <a:rPr sz="900" spc="-15" dirty="0">
                <a:solidFill>
                  <a:srgbClr val="223575"/>
                </a:solidFill>
                <a:latin typeface="Arial MT"/>
                <a:cs typeface="Arial MT"/>
              </a:rPr>
              <a:t> </a:t>
            </a:r>
            <a:r>
              <a:rPr sz="900" dirty="0">
                <a:solidFill>
                  <a:srgbClr val="223575"/>
                </a:solidFill>
                <a:latin typeface="Arial MT"/>
                <a:cs typeface="Arial MT"/>
              </a:rPr>
              <a:t>Proprietary</a:t>
            </a:r>
            <a:r>
              <a:rPr sz="900" spc="-30" dirty="0">
                <a:solidFill>
                  <a:srgbClr val="223575"/>
                </a:solidFill>
                <a:latin typeface="Arial MT"/>
                <a:cs typeface="Arial MT"/>
              </a:rPr>
              <a:t> </a:t>
            </a:r>
            <a:r>
              <a:rPr sz="900" dirty="0">
                <a:solidFill>
                  <a:srgbClr val="223575"/>
                </a:solidFill>
                <a:latin typeface="Arial MT"/>
                <a:cs typeface="Arial MT"/>
              </a:rPr>
              <a:t>information</a:t>
            </a:r>
            <a:r>
              <a:rPr sz="900" spc="-35"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may</a:t>
            </a:r>
            <a:r>
              <a:rPr sz="900" spc="-20" dirty="0">
                <a:solidFill>
                  <a:srgbClr val="223575"/>
                </a:solidFill>
                <a:latin typeface="Arial MT"/>
                <a:cs typeface="Arial MT"/>
              </a:rPr>
              <a:t> </a:t>
            </a:r>
            <a:r>
              <a:rPr sz="900" dirty="0">
                <a:solidFill>
                  <a:srgbClr val="223575"/>
                </a:solidFill>
                <a:latin typeface="Arial MT"/>
                <a:cs typeface="Arial MT"/>
              </a:rPr>
              <a:t>not</a:t>
            </a:r>
            <a:r>
              <a:rPr sz="900" spc="-10" dirty="0">
                <a:solidFill>
                  <a:srgbClr val="223575"/>
                </a:solidFill>
                <a:latin typeface="Arial MT"/>
                <a:cs typeface="Arial MT"/>
              </a:rPr>
              <a:t> </a:t>
            </a:r>
            <a:r>
              <a:rPr sz="900" spc="-5" dirty="0">
                <a:solidFill>
                  <a:srgbClr val="223575"/>
                </a:solidFill>
                <a:latin typeface="Arial MT"/>
                <a:cs typeface="Arial MT"/>
              </a:rPr>
              <a:t>be</a:t>
            </a:r>
            <a:r>
              <a:rPr sz="900" spc="-10" dirty="0">
                <a:solidFill>
                  <a:srgbClr val="223575"/>
                </a:solidFill>
                <a:latin typeface="Arial MT"/>
                <a:cs typeface="Arial MT"/>
              </a:rPr>
              <a:t> </a:t>
            </a:r>
            <a:r>
              <a:rPr sz="900" dirty="0">
                <a:solidFill>
                  <a:srgbClr val="223575"/>
                </a:solidFill>
                <a:latin typeface="Arial MT"/>
                <a:cs typeface="Arial MT"/>
              </a:rPr>
              <a:t>disclosed</a:t>
            </a:r>
            <a:r>
              <a:rPr sz="900" spc="-40"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the</a:t>
            </a:r>
            <a:r>
              <a:rPr sz="900" spc="-10" dirty="0">
                <a:solidFill>
                  <a:srgbClr val="223575"/>
                </a:solidFill>
                <a:latin typeface="Arial MT"/>
                <a:cs typeface="Arial MT"/>
              </a:rPr>
              <a:t> </a:t>
            </a:r>
            <a:r>
              <a:rPr sz="900" dirty="0">
                <a:solidFill>
                  <a:srgbClr val="223575"/>
                </a:solidFill>
                <a:latin typeface="Arial MT"/>
                <a:cs typeface="Arial MT"/>
              </a:rPr>
              <a:t>pr</a:t>
            </a:r>
            <a:endParaRPr sz="900">
              <a:latin typeface="Arial MT"/>
              <a:cs typeface="Arial MT"/>
            </a:endParaRPr>
          </a:p>
          <a:p>
            <a:pPr>
              <a:lnSpc>
                <a:spcPct val="100000"/>
              </a:lnSpc>
            </a:pPr>
            <a:r>
              <a:rPr sz="900" spc="-5" dirty="0">
                <a:solidFill>
                  <a:srgbClr val="223575"/>
                </a:solidFill>
                <a:latin typeface="Arial MT"/>
                <a:cs typeface="Arial MT"/>
              </a:rPr>
              <a:t>ebruary</a:t>
            </a:r>
            <a:r>
              <a:rPr sz="900" spc="-20" dirty="0">
                <a:solidFill>
                  <a:srgbClr val="223575"/>
                </a:solidFill>
                <a:latin typeface="Arial MT"/>
                <a:cs typeface="Arial MT"/>
              </a:rPr>
              <a:t> </a:t>
            </a:r>
            <a:r>
              <a:rPr sz="900" spc="-5" dirty="0">
                <a:solidFill>
                  <a:srgbClr val="223575"/>
                </a:solidFill>
                <a:latin typeface="Arial MT"/>
                <a:cs typeface="Arial MT"/>
              </a:rPr>
              <a:t>2022</a:t>
            </a:r>
            <a:r>
              <a:rPr sz="900" spc="-10"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Version</a:t>
            </a:r>
            <a:r>
              <a:rPr sz="900" spc="-20" dirty="0">
                <a:solidFill>
                  <a:srgbClr val="223575"/>
                </a:solidFill>
                <a:latin typeface="Arial MT"/>
                <a:cs typeface="Arial MT"/>
              </a:rPr>
              <a:t> </a:t>
            </a:r>
            <a:r>
              <a:rPr sz="900" spc="-5" dirty="0">
                <a:solidFill>
                  <a:srgbClr val="223575"/>
                </a:solidFill>
                <a:latin typeface="Arial MT"/>
                <a:cs typeface="Arial MT"/>
              </a:rPr>
              <a:t>1</a:t>
            </a:r>
            <a:r>
              <a:rPr sz="900" dirty="0">
                <a:solidFill>
                  <a:srgbClr val="223575"/>
                </a:solidFill>
                <a:latin typeface="Arial MT"/>
                <a:cs typeface="Arial MT"/>
              </a:rPr>
              <a:t> |</a:t>
            </a:r>
            <a:r>
              <a:rPr sz="900" spc="-5" dirty="0">
                <a:solidFill>
                  <a:srgbClr val="223575"/>
                </a:solidFill>
                <a:latin typeface="Arial MT"/>
                <a:cs typeface="Arial MT"/>
              </a:rPr>
              <a:t> </a:t>
            </a:r>
            <a:r>
              <a:rPr sz="900" dirty="0">
                <a:solidFill>
                  <a:srgbClr val="223575"/>
                </a:solidFill>
                <a:latin typeface="Arial MT"/>
                <a:cs typeface="Arial MT"/>
              </a:rPr>
              <a:t>Client</a:t>
            </a:r>
            <a:r>
              <a:rPr sz="900" spc="-10"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Internal</a:t>
            </a:r>
            <a:r>
              <a:rPr sz="900" spc="-15" dirty="0">
                <a:solidFill>
                  <a:srgbClr val="223575"/>
                </a:solidFill>
                <a:latin typeface="Arial MT"/>
                <a:cs typeface="Arial MT"/>
              </a:rPr>
              <a:t> </a:t>
            </a:r>
            <a:r>
              <a:rPr sz="900" dirty="0">
                <a:solidFill>
                  <a:srgbClr val="223575"/>
                </a:solidFill>
                <a:latin typeface="Arial MT"/>
                <a:cs typeface="Arial MT"/>
              </a:rPr>
              <a:t>use</a:t>
            </a:r>
            <a:r>
              <a:rPr sz="900" spc="-2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sp>
        <p:nvSpPr>
          <p:cNvPr id="6" name="object 6"/>
          <p:cNvSpPr txBox="1"/>
          <p:nvPr/>
        </p:nvSpPr>
        <p:spPr>
          <a:xfrm>
            <a:off x="8482229" y="6286963"/>
            <a:ext cx="2780665" cy="342265"/>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tten</a:t>
            </a:r>
            <a:r>
              <a:rPr sz="900" spc="-20" dirty="0">
                <a:solidFill>
                  <a:srgbClr val="223575"/>
                </a:solidFill>
                <a:latin typeface="Arial MT"/>
                <a:cs typeface="Arial MT"/>
              </a:rPr>
              <a:t> </a:t>
            </a:r>
            <a:r>
              <a:rPr sz="900" dirty="0">
                <a:solidFill>
                  <a:srgbClr val="223575"/>
                </a:solidFill>
                <a:latin typeface="Arial MT"/>
                <a:cs typeface="Arial MT"/>
              </a:rPr>
              <a:t>consent</a:t>
            </a:r>
            <a:r>
              <a:rPr sz="900" spc="-55" dirty="0">
                <a:solidFill>
                  <a:srgbClr val="223575"/>
                </a:solidFill>
                <a:latin typeface="Arial MT"/>
                <a:cs typeface="Arial MT"/>
              </a:rPr>
              <a:t> </a:t>
            </a:r>
            <a:r>
              <a:rPr sz="900" dirty="0">
                <a:solidFill>
                  <a:srgbClr val="223575"/>
                </a:solidFill>
                <a:latin typeface="Arial MT"/>
                <a:cs typeface="Arial MT"/>
              </a:rPr>
              <a:t>of</a:t>
            </a:r>
            <a:r>
              <a:rPr sz="900" spc="-20"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a:p>
            <a:pPr algn="r">
              <a:lnSpc>
                <a:spcPct val="100000"/>
              </a:lnSpc>
              <a:spcBef>
                <a:spcPts val="244"/>
              </a:spcBef>
            </a:pPr>
            <a:r>
              <a:rPr sz="1200" b="1" spc="-5" dirty="0">
                <a:solidFill>
                  <a:srgbClr val="888888"/>
                </a:solidFill>
                <a:latin typeface="Arial"/>
                <a:cs typeface="Arial"/>
              </a:rPr>
              <a:t>100</a:t>
            </a:r>
            <a:endParaRPr sz="1200">
              <a:latin typeface="Arial"/>
              <a:cs typeface="Arial"/>
            </a:endParaRPr>
          </a:p>
        </p:txBody>
      </p:sp>
      <p:pic>
        <p:nvPicPr>
          <p:cNvPr id="7" name="object 7"/>
          <p:cNvPicPr/>
          <p:nvPr/>
        </p:nvPicPr>
        <p:blipFill>
          <a:blip r:embed="rId2" cstate="print"/>
          <a:stretch>
            <a:fillRect/>
          </a:stretch>
        </p:blipFill>
        <p:spPr>
          <a:xfrm>
            <a:off x="11303507" y="6174866"/>
            <a:ext cx="501396" cy="456056"/>
          </a:xfrm>
          <a:prstGeom prst="rect">
            <a:avLst/>
          </a:prstGeom>
        </p:spPr>
      </p:pic>
      <p:pic>
        <p:nvPicPr>
          <p:cNvPr id="8" name="object 8"/>
          <p:cNvPicPr/>
          <p:nvPr/>
        </p:nvPicPr>
        <p:blipFill>
          <a:blip r:embed="rId3" cstate="print"/>
          <a:stretch>
            <a:fillRect/>
          </a:stretch>
        </p:blipFill>
        <p:spPr>
          <a:xfrm>
            <a:off x="0" y="1196339"/>
            <a:ext cx="3819143" cy="2653283"/>
          </a:xfrm>
          <a:prstGeom prst="rect">
            <a:avLst/>
          </a:prstGeom>
        </p:spPr>
      </p:pic>
      <p:pic>
        <p:nvPicPr>
          <p:cNvPr id="9" name="object 9"/>
          <p:cNvPicPr/>
          <p:nvPr/>
        </p:nvPicPr>
        <p:blipFill>
          <a:blip r:embed="rId4" cstate="print"/>
          <a:stretch>
            <a:fillRect/>
          </a:stretch>
        </p:blipFill>
        <p:spPr>
          <a:xfrm>
            <a:off x="0" y="4076700"/>
            <a:ext cx="3886199" cy="2633472"/>
          </a:xfrm>
          <a:prstGeom prst="rect">
            <a:avLst/>
          </a:prstGeom>
        </p:spPr>
      </p:pic>
      <p:grpSp>
        <p:nvGrpSpPr>
          <p:cNvPr id="10" name="object 10"/>
          <p:cNvGrpSpPr/>
          <p:nvPr/>
        </p:nvGrpSpPr>
        <p:grpSpPr>
          <a:xfrm>
            <a:off x="8482139" y="4047363"/>
            <a:ext cx="3714750" cy="2672715"/>
            <a:chOff x="8482139" y="4047363"/>
            <a:chExt cx="3714750" cy="2672715"/>
          </a:xfrm>
        </p:grpSpPr>
        <p:pic>
          <p:nvPicPr>
            <p:cNvPr id="11" name="object 11"/>
            <p:cNvPicPr/>
            <p:nvPr/>
          </p:nvPicPr>
          <p:blipFill>
            <a:blip r:embed="rId5" cstate="print"/>
            <a:stretch>
              <a:fillRect/>
            </a:stretch>
          </p:blipFill>
          <p:spPr>
            <a:xfrm>
              <a:off x="8491728" y="4056888"/>
              <a:ext cx="3700272" cy="2653284"/>
            </a:xfrm>
            <a:prstGeom prst="rect">
              <a:avLst/>
            </a:prstGeom>
          </p:spPr>
        </p:pic>
        <p:sp>
          <p:nvSpPr>
            <p:cNvPr id="12" name="object 12"/>
            <p:cNvSpPr/>
            <p:nvPr/>
          </p:nvSpPr>
          <p:spPr>
            <a:xfrm>
              <a:off x="8486902" y="4052125"/>
              <a:ext cx="3705225" cy="2663190"/>
            </a:xfrm>
            <a:custGeom>
              <a:avLst/>
              <a:gdLst/>
              <a:ahLst/>
              <a:cxnLst/>
              <a:rect l="l" t="t" r="r" b="b"/>
              <a:pathLst>
                <a:path w="3705225" h="2663190">
                  <a:moveTo>
                    <a:pt x="0" y="2662809"/>
                  </a:moveTo>
                  <a:lnTo>
                    <a:pt x="3705098" y="2662809"/>
                  </a:lnTo>
                </a:path>
                <a:path w="3705225" h="2663190">
                  <a:moveTo>
                    <a:pt x="3705098" y="0"/>
                  </a:moveTo>
                  <a:lnTo>
                    <a:pt x="0" y="0"/>
                  </a:lnTo>
                  <a:lnTo>
                    <a:pt x="0" y="2662809"/>
                  </a:lnTo>
                </a:path>
              </a:pathLst>
            </a:custGeom>
            <a:ln w="9525">
              <a:solidFill>
                <a:srgbClr val="000000"/>
              </a:solidFill>
            </a:ln>
          </p:spPr>
          <p:txBody>
            <a:bodyPr wrap="square" lIns="0" tIns="0" rIns="0" bIns="0" rtlCol="0"/>
            <a:lstStyle/>
            <a:p>
              <a:endParaRPr/>
            </a:p>
          </p:txBody>
        </p:sp>
      </p:grpSp>
      <p:grpSp>
        <p:nvGrpSpPr>
          <p:cNvPr id="13" name="object 13"/>
          <p:cNvGrpSpPr/>
          <p:nvPr/>
        </p:nvGrpSpPr>
        <p:grpSpPr>
          <a:xfrm>
            <a:off x="8482139" y="1182179"/>
            <a:ext cx="3714750" cy="2653030"/>
            <a:chOff x="8482139" y="1182179"/>
            <a:chExt cx="3714750" cy="2653030"/>
          </a:xfrm>
        </p:grpSpPr>
        <p:pic>
          <p:nvPicPr>
            <p:cNvPr id="14" name="object 14"/>
            <p:cNvPicPr/>
            <p:nvPr/>
          </p:nvPicPr>
          <p:blipFill>
            <a:blip r:embed="rId6" cstate="print"/>
            <a:stretch>
              <a:fillRect/>
            </a:stretch>
          </p:blipFill>
          <p:spPr>
            <a:xfrm>
              <a:off x="8491728" y="1191767"/>
              <a:ext cx="3700272" cy="2633472"/>
            </a:xfrm>
            <a:prstGeom prst="rect">
              <a:avLst/>
            </a:prstGeom>
          </p:spPr>
        </p:pic>
        <p:sp>
          <p:nvSpPr>
            <p:cNvPr id="15" name="object 15"/>
            <p:cNvSpPr/>
            <p:nvPr/>
          </p:nvSpPr>
          <p:spPr>
            <a:xfrm>
              <a:off x="8486902" y="1186941"/>
              <a:ext cx="3705225" cy="2643505"/>
            </a:xfrm>
            <a:custGeom>
              <a:avLst/>
              <a:gdLst/>
              <a:ahLst/>
              <a:cxnLst/>
              <a:rect l="l" t="t" r="r" b="b"/>
              <a:pathLst>
                <a:path w="3705225" h="2643504">
                  <a:moveTo>
                    <a:pt x="0" y="2642997"/>
                  </a:moveTo>
                  <a:lnTo>
                    <a:pt x="3705098" y="2642997"/>
                  </a:lnTo>
                </a:path>
                <a:path w="3705225" h="2643504">
                  <a:moveTo>
                    <a:pt x="3705098" y="0"/>
                  </a:moveTo>
                  <a:lnTo>
                    <a:pt x="0" y="0"/>
                  </a:lnTo>
                  <a:lnTo>
                    <a:pt x="0" y="2642997"/>
                  </a:lnTo>
                </a:path>
              </a:pathLst>
            </a:custGeom>
            <a:ln w="9525">
              <a:solidFill>
                <a:srgbClr val="000000"/>
              </a:solidFill>
            </a:ln>
          </p:spPr>
          <p:txBody>
            <a:bodyPr wrap="square" lIns="0" tIns="0" rIns="0" bIns="0" rtlCol="0"/>
            <a:lstStyle/>
            <a:p>
              <a:endParaRPr/>
            </a:p>
          </p:txBody>
        </p:sp>
      </p:grpSp>
      <p:grpSp>
        <p:nvGrpSpPr>
          <p:cNvPr id="16" name="object 16"/>
          <p:cNvGrpSpPr/>
          <p:nvPr/>
        </p:nvGrpSpPr>
        <p:grpSpPr>
          <a:xfrm>
            <a:off x="0" y="0"/>
            <a:ext cx="12192000" cy="6720840"/>
            <a:chOff x="0" y="0"/>
            <a:chExt cx="12192000" cy="6720840"/>
          </a:xfrm>
        </p:grpSpPr>
        <p:pic>
          <p:nvPicPr>
            <p:cNvPr id="17" name="object 17"/>
            <p:cNvPicPr/>
            <p:nvPr/>
          </p:nvPicPr>
          <p:blipFill>
            <a:blip r:embed="rId7" cstate="print"/>
            <a:stretch>
              <a:fillRect/>
            </a:stretch>
          </p:blipFill>
          <p:spPr>
            <a:xfrm>
              <a:off x="11125051" y="0"/>
              <a:ext cx="1066947" cy="610435"/>
            </a:xfrm>
            <a:prstGeom prst="rect">
              <a:avLst/>
            </a:prstGeom>
          </p:spPr>
        </p:pic>
        <p:pic>
          <p:nvPicPr>
            <p:cNvPr id="18" name="object 18"/>
            <p:cNvPicPr/>
            <p:nvPr/>
          </p:nvPicPr>
          <p:blipFill>
            <a:blip r:embed="rId8" cstate="print"/>
            <a:stretch>
              <a:fillRect/>
            </a:stretch>
          </p:blipFill>
          <p:spPr>
            <a:xfrm>
              <a:off x="11175492" y="0"/>
              <a:ext cx="995172" cy="554736"/>
            </a:xfrm>
            <a:prstGeom prst="rect">
              <a:avLst/>
            </a:prstGeom>
          </p:spPr>
        </p:pic>
        <p:pic>
          <p:nvPicPr>
            <p:cNvPr id="19" name="object 19"/>
            <p:cNvPicPr/>
            <p:nvPr/>
          </p:nvPicPr>
          <p:blipFill>
            <a:blip r:embed="rId9" cstate="print"/>
            <a:stretch>
              <a:fillRect/>
            </a:stretch>
          </p:blipFill>
          <p:spPr>
            <a:xfrm>
              <a:off x="59553" y="57838"/>
              <a:ext cx="833752" cy="582241"/>
            </a:xfrm>
            <a:prstGeom prst="rect">
              <a:avLst/>
            </a:prstGeom>
          </p:spPr>
        </p:pic>
        <p:pic>
          <p:nvPicPr>
            <p:cNvPr id="20" name="object 20"/>
            <p:cNvPicPr/>
            <p:nvPr/>
          </p:nvPicPr>
          <p:blipFill>
            <a:blip r:embed="rId10" cstate="print"/>
            <a:stretch>
              <a:fillRect/>
            </a:stretch>
          </p:blipFill>
          <p:spPr>
            <a:xfrm>
              <a:off x="4098035" y="1037924"/>
              <a:ext cx="4073652" cy="2942126"/>
            </a:xfrm>
            <a:prstGeom prst="rect">
              <a:avLst/>
            </a:prstGeom>
          </p:spPr>
        </p:pic>
        <p:pic>
          <p:nvPicPr>
            <p:cNvPr id="21" name="object 21"/>
            <p:cNvPicPr/>
            <p:nvPr/>
          </p:nvPicPr>
          <p:blipFill>
            <a:blip r:embed="rId11" cstate="print"/>
            <a:stretch>
              <a:fillRect/>
            </a:stretch>
          </p:blipFill>
          <p:spPr>
            <a:xfrm>
              <a:off x="4126991" y="3988308"/>
              <a:ext cx="4044696" cy="2732532"/>
            </a:xfrm>
            <a:prstGeom prst="rect">
              <a:avLst/>
            </a:prstGeom>
          </p:spPr>
        </p:pic>
        <p:sp>
          <p:nvSpPr>
            <p:cNvPr id="22" name="object 22"/>
            <p:cNvSpPr/>
            <p:nvPr/>
          </p:nvSpPr>
          <p:spPr>
            <a:xfrm>
              <a:off x="0" y="553212"/>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sp>
        <p:nvSpPr>
          <p:cNvPr id="23" name="object 23"/>
          <p:cNvSpPr txBox="1">
            <a:spLocks noGrp="1"/>
          </p:cNvSpPr>
          <p:nvPr>
            <p:ph type="title"/>
          </p:nvPr>
        </p:nvSpPr>
        <p:spPr>
          <a:xfrm>
            <a:off x="5151882" y="587197"/>
            <a:ext cx="1889125" cy="391795"/>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Arial MT"/>
                <a:cs typeface="Arial MT"/>
              </a:rPr>
              <a:t>Biogas</a:t>
            </a:r>
            <a:r>
              <a:rPr sz="2400" b="0" spc="-50" dirty="0">
                <a:latin typeface="Arial MT"/>
                <a:cs typeface="Arial MT"/>
              </a:rPr>
              <a:t> </a:t>
            </a:r>
            <a:r>
              <a:rPr sz="2400" b="0" spc="-5" dirty="0">
                <a:latin typeface="Arial MT"/>
                <a:cs typeface="Arial MT"/>
              </a:rPr>
              <a:t>Plants</a:t>
            </a:r>
            <a:endParaRPr sz="2400">
              <a:latin typeface="Arial MT"/>
              <a:cs typeface="Arial M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0323" y="953847"/>
            <a:ext cx="11939156" cy="832061"/>
          </a:xfrm>
          <a:prstGeom prst="rect">
            <a:avLst/>
          </a:prstGeom>
          <a:solidFill>
            <a:schemeClr val="bg1">
              <a:lumMod val="75000"/>
            </a:schemeClr>
          </a:solidFill>
        </p:spPr>
        <p:txBody>
          <a:bodyPr wrap="square" lIns="88696" tIns="44347" rIns="88696" bIns="44347" rtlCol="0">
            <a:noAutofit/>
          </a:bodyPr>
          <a:lstStyle/>
          <a:p>
            <a:pPr algn="just"/>
            <a:r>
              <a:rPr lang="en-US" sz="2400" dirty="0">
                <a:solidFill>
                  <a:srgbClr val="000000"/>
                </a:solidFill>
                <a:ea typeface="ＭＳ 明朝"/>
                <a:cs typeface="Mangal"/>
              </a:rPr>
              <a:t>The indicator would assess whether a city has adequate facility/infrastructure to process the total dry waste generated. </a:t>
            </a:r>
            <a:endParaRPr lang="en-SG" sz="2400" dirty="0">
              <a:solidFill>
                <a:prstClr val="black"/>
              </a:solidFill>
              <a:ea typeface="Times New Roman"/>
              <a:cs typeface="Mangal"/>
            </a:endParaRPr>
          </a:p>
        </p:txBody>
      </p:sp>
      <p:sp>
        <p:nvSpPr>
          <p:cNvPr id="11" name="Rounded Rectangle 10"/>
          <p:cNvSpPr/>
          <p:nvPr/>
        </p:nvSpPr>
        <p:spPr>
          <a:xfrm>
            <a:off x="87004" y="8291"/>
            <a:ext cx="1109678" cy="919052"/>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2.3</a:t>
            </a:r>
            <a:endParaRPr lang="en-SG" sz="1034" dirty="0">
              <a:solidFill>
                <a:prstClr val="white"/>
              </a:solidFill>
              <a:ea typeface="Calibri"/>
              <a:cs typeface="Times New Roman"/>
            </a:endParaRPr>
          </a:p>
        </p:txBody>
      </p:sp>
      <p:sp>
        <p:nvSpPr>
          <p:cNvPr id="12" name="Rounded Rectangle 11"/>
          <p:cNvSpPr/>
          <p:nvPr/>
        </p:nvSpPr>
        <p:spPr>
          <a:xfrm>
            <a:off x="1265732" y="43658"/>
            <a:ext cx="9495033" cy="860925"/>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defTabSz="858528">
              <a:lnSpc>
                <a:spcPct val="107000"/>
              </a:lnSpc>
              <a:spcAft>
                <a:spcPts val="753"/>
              </a:spcAft>
              <a:defRPr/>
            </a:pPr>
            <a:r>
              <a:rPr lang="en-US" sz="2400" kern="0" dirty="0">
                <a:solidFill>
                  <a:srgbClr val="000000"/>
                </a:solidFill>
                <a:ea typeface="Calibri"/>
                <a:cs typeface="Arial"/>
              </a:rPr>
              <a:t>Whether </a:t>
            </a:r>
            <a:r>
              <a:rPr lang="en-US" sz="2400" b="1" kern="0" dirty="0">
                <a:solidFill>
                  <a:srgbClr val="000000"/>
                </a:solidFill>
                <a:ea typeface="Calibri"/>
                <a:cs typeface="Arial"/>
              </a:rPr>
              <a:t>capacity</a:t>
            </a:r>
            <a:r>
              <a:rPr lang="en-US" sz="2400" kern="0" dirty="0">
                <a:solidFill>
                  <a:srgbClr val="000000"/>
                </a:solidFill>
                <a:ea typeface="Calibri"/>
                <a:cs typeface="Arial"/>
              </a:rPr>
              <a:t> of </a:t>
            </a:r>
            <a:r>
              <a:rPr lang="en-US" sz="2400" b="1" kern="0" dirty="0">
                <a:solidFill>
                  <a:srgbClr val="000000"/>
                </a:solidFill>
                <a:ea typeface="Calibri"/>
                <a:cs typeface="Arial"/>
              </a:rPr>
              <a:t>dry waste processing facility</a:t>
            </a:r>
            <a:r>
              <a:rPr lang="en-US" sz="2400" kern="0" dirty="0">
                <a:solidFill>
                  <a:srgbClr val="000000"/>
                </a:solidFill>
                <a:ea typeface="Calibri"/>
                <a:cs typeface="Arial"/>
              </a:rPr>
              <a:t>/facilities in the city is matching with the total </a:t>
            </a:r>
            <a:r>
              <a:rPr lang="en-US" sz="2400" b="1" kern="0" dirty="0">
                <a:solidFill>
                  <a:srgbClr val="000000"/>
                </a:solidFill>
                <a:ea typeface="Calibri"/>
                <a:cs typeface="Arial"/>
              </a:rPr>
              <a:t>dry waste generated in the city</a:t>
            </a:r>
            <a:r>
              <a:rPr lang="en-US" sz="2400" kern="0" dirty="0">
                <a:solidFill>
                  <a:srgbClr val="000000"/>
                </a:solidFill>
                <a:ea typeface="Calibri"/>
                <a:cs typeface="Arial"/>
              </a:rPr>
              <a:t>? </a:t>
            </a:r>
            <a:endParaRPr lang="en-SG" sz="2400" kern="0" dirty="0">
              <a:solidFill>
                <a:sysClr val="window" lastClr="FFFFFF"/>
              </a:solidFill>
              <a:ea typeface="Calibri"/>
              <a:cs typeface="Arial"/>
            </a:endParaRPr>
          </a:p>
        </p:txBody>
      </p:sp>
      <p:sp>
        <p:nvSpPr>
          <p:cNvPr id="13" name="Rounded Rectangle 12"/>
          <p:cNvSpPr/>
          <p:nvPr/>
        </p:nvSpPr>
        <p:spPr>
          <a:xfrm>
            <a:off x="10867864" y="24333"/>
            <a:ext cx="1217066" cy="90301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sz="2442" b="1" dirty="0">
                <a:solidFill>
                  <a:srgbClr val="FFFFFF"/>
                </a:solidFill>
                <a:latin typeface="Arial"/>
                <a:ea typeface="Calibri"/>
                <a:cs typeface="Times New Roman"/>
              </a:rPr>
              <a:t>Marks</a:t>
            </a:r>
          </a:p>
          <a:p>
            <a:pPr algn="ctr">
              <a:lnSpc>
                <a:spcPct val="107000"/>
              </a:lnSpc>
            </a:pPr>
            <a:r>
              <a:rPr lang="en-US" sz="2442" b="1" dirty="0">
                <a:solidFill>
                  <a:srgbClr val="FFFFFF"/>
                </a:solidFill>
                <a:latin typeface="Arial"/>
                <a:ea typeface="Calibri"/>
                <a:cs typeface="Times New Roman"/>
              </a:rPr>
              <a:t>155</a:t>
            </a:r>
          </a:p>
        </p:txBody>
      </p:sp>
      <p:pic>
        <p:nvPicPr>
          <p:cNvPr id="2" name="Picture 1">
            <a:extLst>
              <a:ext uri="{FF2B5EF4-FFF2-40B4-BE49-F238E27FC236}">
                <a16:creationId xmlns:a16="http://schemas.microsoft.com/office/drawing/2014/main" id="{DB1DDC65-D672-49C3-87E5-16209AEEE2C5}"/>
              </a:ext>
            </a:extLst>
          </p:cNvPr>
          <p:cNvPicPr>
            <a:picLocks noChangeAspect="1"/>
          </p:cNvPicPr>
          <p:nvPr/>
        </p:nvPicPr>
        <p:blipFill>
          <a:blip r:embed="rId3"/>
          <a:stretch>
            <a:fillRect/>
          </a:stretch>
        </p:blipFill>
        <p:spPr>
          <a:xfrm>
            <a:off x="97134" y="1785908"/>
            <a:ext cx="3363986" cy="2456521"/>
          </a:xfrm>
          <a:prstGeom prst="rect">
            <a:avLst/>
          </a:prstGeom>
          <a:ln>
            <a:noFill/>
          </a:ln>
          <a:effectLst>
            <a:softEdge rad="112500"/>
          </a:effectLst>
        </p:spPr>
      </p:pic>
      <p:pic>
        <p:nvPicPr>
          <p:cNvPr id="16" name="Picture 15">
            <a:extLst>
              <a:ext uri="{FF2B5EF4-FFF2-40B4-BE49-F238E27FC236}">
                <a16:creationId xmlns:a16="http://schemas.microsoft.com/office/drawing/2014/main" id="{5091B66E-7B0D-4EAD-9480-C5C75EBA421B}"/>
              </a:ext>
            </a:extLst>
          </p:cNvPr>
          <p:cNvPicPr>
            <a:picLocks noChangeAspect="1"/>
          </p:cNvPicPr>
          <p:nvPr/>
        </p:nvPicPr>
        <p:blipFill>
          <a:blip r:embed="rId4"/>
          <a:stretch>
            <a:fillRect/>
          </a:stretch>
        </p:blipFill>
        <p:spPr>
          <a:xfrm>
            <a:off x="86249" y="4113963"/>
            <a:ext cx="3363986" cy="1921077"/>
          </a:xfrm>
          <a:prstGeom prst="rect">
            <a:avLst/>
          </a:prstGeom>
          <a:ln>
            <a:noFill/>
          </a:ln>
          <a:effectLst>
            <a:softEdge rad="112500"/>
          </a:effectLst>
        </p:spPr>
      </p:pic>
      <p:pic>
        <p:nvPicPr>
          <p:cNvPr id="17" name="Picture 16">
            <a:extLst>
              <a:ext uri="{FF2B5EF4-FFF2-40B4-BE49-F238E27FC236}">
                <a16:creationId xmlns:a16="http://schemas.microsoft.com/office/drawing/2014/main" id="{C37251F5-8D95-4849-82F1-EF55C7389E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686" y="1821462"/>
            <a:ext cx="3708296" cy="2391813"/>
          </a:xfrm>
          <a:prstGeom prst="rect">
            <a:avLst/>
          </a:prstGeom>
          <a:ln>
            <a:noFill/>
          </a:ln>
          <a:effectLst>
            <a:softEdge rad="112500"/>
          </a:effectLst>
        </p:spPr>
      </p:pic>
      <p:pic>
        <p:nvPicPr>
          <p:cNvPr id="18" name="Picture 17">
            <a:extLst>
              <a:ext uri="{FF2B5EF4-FFF2-40B4-BE49-F238E27FC236}">
                <a16:creationId xmlns:a16="http://schemas.microsoft.com/office/drawing/2014/main" id="{45459E6A-5031-4FA7-AD73-938FA5486C73}"/>
              </a:ext>
            </a:extLst>
          </p:cNvPr>
          <p:cNvPicPr>
            <a:picLocks noChangeAspect="1"/>
          </p:cNvPicPr>
          <p:nvPr/>
        </p:nvPicPr>
        <p:blipFill>
          <a:blip r:embed="rId6"/>
          <a:stretch>
            <a:fillRect/>
          </a:stretch>
        </p:blipFill>
        <p:spPr>
          <a:xfrm>
            <a:off x="3363687" y="4104111"/>
            <a:ext cx="3708296" cy="1930929"/>
          </a:xfrm>
          <a:prstGeom prst="rect">
            <a:avLst/>
          </a:prstGeom>
          <a:ln>
            <a:noFill/>
          </a:ln>
          <a:effectLst>
            <a:softEdge rad="112500"/>
          </a:effectLst>
        </p:spPr>
      </p:pic>
      <p:sp>
        <p:nvSpPr>
          <p:cNvPr id="15" name="Rectangle 14">
            <a:extLst>
              <a:ext uri="{FF2B5EF4-FFF2-40B4-BE49-F238E27FC236}">
                <a16:creationId xmlns:a16="http://schemas.microsoft.com/office/drawing/2014/main" id="{7803CD8A-6A07-D54A-905A-A5751D3DD04C}"/>
              </a:ext>
            </a:extLst>
          </p:cNvPr>
          <p:cNvSpPr/>
          <p:nvPr/>
        </p:nvSpPr>
        <p:spPr>
          <a:xfrm>
            <a:off x="13681" y="5999936"/>
            <a:ext cx="12170483" cy="85792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ea typeface="Calibri"/>
                <a:cs typeface="Arial"/>
              </a:rPr>
              <a:t>Geo coordinates </a:t>
            </a:r>
            <a:r>
              <a:rPr lang="en-US" dirty="0">
                <a:solidFill>
                  <a:schemeClr val="tx1"/>
                </a:solidFill>
                <a:ea typeface="Calibri"/>
                <a:cs typeface="Arial"/>
              </a:rPr>
              <a:t>(GIS details) </a:t>
            </a:r>
            <a:r>
              <a:rPr lang="en-SG" dirty="0">
                <a:solidFill>
                  <a:schemeClr val="tx1"/>
                </a:solidFill>
                <a:ea typeface="Times New Roman"/>
                <a:cs typeface="Mangal"/>
              </a:rPr>
              <a:t>in terms of ULB boundaries, ward number, ward boundaries, landmark etc </a:t>
            </a:r>
            <a:r>
              <a:rPr lang="en-US" dirty="0">
                <a:solidFill>
                  <a:schemeClr val="tx1"/>
                </a:solidFill>
                <a:ea typeface="Calibri"/>
                <a:cs typeface="Arial"/>
              </a:rPr>
              <a:t>of all Dry Waste Processing Plants to be mapped and updated on SBM portal as per the prescribed details (to be given by </a:t>
            </a:r>
            <a:r>
              <a:rPr lang="en-US" dirty="0" err="1">
                <a:solidFill>
                  <a:schemeClr val="tx1"/>
                </a:solidFill>
                <a:ea typeface="Calibri"/>
                <a:cs typeface="Arial"/>
              </a:rPr>
              <a:t>MoHUA</a:t>
            </a:r>
            <a:r>
              <a:rPr lang="en-US" dirty="0">
                <a:solidFill>
                  <a:schemeClr val="tx1"/>
                </a:solidFill>
                <a:ea typeface="Calibri"/>
                <a:cs typeface="Arial"/>
              </a:rPr>
              <a:t>) to qualify for marks</a:t>
            </a:r>
            <a:endParaRPr lang="en-US" dirty="0">
              <a:solidFill>
                <a:schemeClr val="tx1"/>
              </a:solidFill>
            </a:endParaRPr>
          </a:p>
        </p:txBody>
      </p:sp>
      <p:graphicFrame>
        <p:nvGraphicFramePr>
          <p:cNvPr id="3" name="Table 2">
            <a:extLst>
              <a:ext uri="{FF2B5EF4-FFF2-40B4-BE49-F238E27FC236}">
                <a16:creationId xmlns:a16="http://schemas.microsoft.com/office/drawing/2014/main" id="{5E5A80DF-BBDE-0FCC-49D5-B2905B6CB9EE}"/>
              </a:ext>
            </a:extLst>
          </p:cNvPr>
          <p:cNvGraphicFramePr>
            <a:graphicFrameLocks noGrp="1"/>
          </p:cNvGraphicFramePr>
          <p:nvPr>
            <p:extLst>
              <p:ext uri="{D42A27DB-BD31-4B8C-83A1-F6EECF244321}">
                <p14:modId xmlns:p14="http://schemas.microsoft.com/office/powerpoint/2010/main" val="3061491095"/>
              </p:ext>
            </p:extLst>
          </p:nvPr>
        </p:nvGraphicFramePr>
        <p:xfrm>
          <a:off x="7235687" y="1904783"/>
          <a:ext cx="4784035" cy="3674383"/>
        </p:xfrm>
        <a:graphic>
          <a:graphicData uri="http://schemas.openxmlformats.org/drawingml/2006/table">
            <a:tbl>
              <a:tblPr firstRow="1" bandRow="1">
                <a:tableStyleId>{16D9F66E-5EB9-4882-86FB-DCBF35E3C3E4}</a:tableStyleId>
              </a:tblPr>
              <a:tblGrid>
                <a:gridCol w="3492221">
                  <a:extLst>
                    <a:ext uri="{9D8B030D-6E8A-4147-A177-3AD203B41FA5}">
                      <a16:colId xmlns:a16="http://schemas.microsoft.com/office/drawing/2014/main" val="20000"/>
                    </a:ext>
                  </a:extLst>
                </a:gridCol>
                <a:gridCol w="1291814">
                  <a:extLst>
                    <a:ext uri="{9D8B030D-6E8A-4147-A177-3AD203B41FA5}">
                      <a16:colId xmlns:a16="http://schemas.microsoft.com/office/drawing/2014/main" val="20001"/>
                    </a:ext>
                  </a:extLst>
                </a:gridCol>
              </a:tblGrid>
              <a:tr h="747495">
                <a:tc>
                  <a:txBody>
                    <a:bodyPr/>
                    <a:lstStyle/>
                    <a:p>
                      <a:pPr algn="ctr"/>
                      <a:r>
                        <a:rPr lang="en-US" sz="1800" baseline="0" dirty="0"/>
                        <a:t>Processing capacity of functional plants </a:t>
                      </a:r>
                      <a:endParaRPr lang="en-US" sz="1800" dirty="0"/>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Marks</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31722">
                <a:tc>
                  <a:txBody>
                    <a:bodyPr/>
                    <a:lstStyle/>
                    <a:p>
                      <a:pPr algn="ctr"/>
                      <a:r>
                        <a:rPr lang="en-US" sz="1800" baseline="0" dirty="0"/>
                        <a:t>100</a:t>
                      </a:r>
                      <a:r>
                        <a:rPr lang="en-US" sz="1800" dirty="0"/>
                        <a:t>%</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155</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722">
                <a:tc>
                  <a:txBody>
                    <a:bodyPr/>
                    <a:lstStyle/>
                    <a:p>
                      <a:pPr algn="ctr"/>
                      <a:r>
                        <a:rPr lang="en-US" sz="1800" baseline="0" dirty="0"/>
                        <a:t>At least 80%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125</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31722">
                <a:tc>
                  <a:txBody>
                    <a:bodyPr/>
                    <a:lstStyle/>
                    <a:p>
                      <a:pPr algn="ctr"/>
                      <a:r>
                        <a:rPr lang="en-US" sz="1800" dirty="0"/>
                        <a:t>At least 60%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75</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1722">
                <a:tc>
                  <a:txBody>
                    <a:bodyPr/>
                    <a:lstStyle/>
                    <a:p>
                      <a:pPr algn="ctr"/>
                      <a:r>
                        <a:rPr lang="en-US" sz="1800" dirty="0"/>
                        <a:t>&lt; 60%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03860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366" y="1213644"/>
            <a:ext cx="12138344" cy="986827"/>
          </a:xfrm>
          <a:prstGeom prst="rect">
            <a:avLst/>
          </a:prstGeom>
          <a:solidFill>
            <a:schemeClr val="bg1">
              <a:lumMod val="75000"/>
            </a:schemeClr>
          </a:solidFill>
        </p:spPr>
        <p:txBody>
          <a:bodyPr wrap="square" lIns="88696" tIns="44347" rIns="88696" bIns="44347"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明朝"/>
                <a:cs typeface="Mangal"/>
              </a:rPr>
              <a:t>This indicator assesses the extent of decentralized and centralized management of dry waste generated. Is the dry waste of the city being recycled or reused?  Dry waste sold to cement plants, used for road construction and other use of non-recyclable dry waste should be explained.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ULBs need to ensure that in MRFs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Dry Waste is further segregated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Recyclables  are  sold  to  recyclers  or scrap dealers, and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Records are maintained for quantity of     waste     received,  segregated, recycled/ processed,   sold,   disposed at landfill and revenue generated by sale of recyclables </a:t>
            </a: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(dry waste directly collected by scrap dealers or informal workers)</a:t>
            </a:r>
          </a:p>
          <a:p>
            <a:pPr marL="0" marR="0" lvl="0" indent="0" algn="l" defTabSz="456932" rtl="0" eaLnBrk="1" fontAlgn="auto" latinLnBrk="0" hangingPunct="1">
              <a:lnSpc>
                <a:spcPct val="100000"/>
              </a:lnSpc>
              <a:spcBef>
                <a:spcPts val="0"/>
              </a:spcBef>
              <a:spcAft>
                <a:spcPts val="0"/>
              </a:spcAft>
              <a:buClrTx/>
              <a:buSzTx/>
              <a:buFontTx/>
              <a:buNone/>
              <a:tabLst/>
              <a:defRPr/>
            </a:pPr>
            <a:endParaRPr kumimoji="0" lang="en-SG" sz="1400" b="0" i="0" u="sng" strike="noStrike" kern="1200" cap="none" spc="0" normalizeH="0" baseline="0" noProof="0" dirty="0">
              <a:ln>
                <a:noFill/>
              </a:ln>
              <a:solidFill>
                <a:prstClr val="black"/>
              </a:solidFill>
              <a:effectLst/>
              <a:uLnTx/>
              <a:uFillTx/>
              <a:latin typeface="Calibri" panose="020F0502020204030204"/>
              <a:ea typeface="Times New Roman"/>
              <a:cs typeface="Mangal"/>
            </a:endParaRPr>
          </a:p>
        </p:txBody>
      </p:sp>
      <p:sp>
        <p:nvSpPr>
          <p:cNvPr id="11" name="Rounded Rectangle 10"/>
          <p:cNvSpPr/>
          <p:nvPr/>
        </p:nvSpPr>
        <p:spPr>
          <a:xfrm>
            <a:off x="-17296" y="17021"/>
            <a:ext cx="909120" cy="114719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a:cs typeface="Times New Roman"/>
              </a:rPr>
              <a:t>2.4</a:t>
            </a:r>
            <a:endParaRPr kumimoji="0" lang="en-SG" sz="10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2" name="Rounded Rectangle 11"/>
          <p:cNvSpPr/>
          <p:nvPr/>
        </p:nvSpPr>
        <p:spPr>
          <a:xfrm>
            <a:off x="891823" y="400370"/>
            <a:ext cx="10069689" cy="843494"/>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858528" rtl="0" eaLnBrk="1" fontAlgn="auto" latinLnBrk="0" hangingPunct="1">
              <a:lnSpc>
                <a:spcPct val="107000"/>
              </a:lnSpc>
              <a:spcBef>
                <a:spcPts val="0"/>
              </a:spcBef>
              <a:spcAft>
                <a:spcPts val="753"/>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Calibri"/>
                <a:cs typeface="Arial"/>
              </a:rPr>
              <a:t>Dry waste </a:t>
            </a:r>
            <a:r>
              <a:rPr kumimoji="0" lang="en-US" sz="1800" b="0" i="0" u="none" strike="noStrike" kern="0" cap="none" spc="0" normalizeH="0" baseline="0" noProof="0" dirty="0">
                <a:ln>
                  <a:noFill/>
                </a:ln>
                <a:solidFill>
                  <a:prstClr val="black"/>
                </a:solidFill>
                <a:effectLst/>
                <a:uLnTx/>
                <a:uFillTx/>
                <a:latin typeface="Calibri" panose="020F0502020204030204"/>
                <a:ea typeface="Calibri"/>
                <a:cs typeface="Arial"/>
              </a:rPr>
              <a:t>being </a:t>
            </a:r>
            <a:r>
              <a:rPr kumimoji="0" lang="en-US" sz="1800" b="1" i="0" u="none" strike="noStrike" kern="0" cap="none" spc="0" normalizeH="0" baseline="0" noProof="0" dirty="0">
                <a:ln>
                  <a:noFill/>
                </a:ln>
                <a:solidFill>
                  <a:prstClr val="black"/>
                </a:solidFill>
                <a:effectLst/>
                <a:uLnTx/>
                <a:uFillTx/>
                <a:latin typeface="Calibri" panose="020F0502020204030204"/>
                <a:ea typeface="Calibri"/>
                <a:cs typeface="Arial"/>
              </a:rPr>
              <a:t>processed </a:t>
            </a:r>
            <a:r>
              <a:rPr kumimoji="0" lang="en-US" sz="1800" b="0" i="0" u="none" strike="noStrike" kern="0" cap="none" spc="0" normalizeH="0" baseline="0" noProof="0" dirty="0">
                <a:ln>
                  <a:noFill/>
                </a:ln>
                <a:solidFill>
                  <a:prstClr val="black"/>
                </a:solidFill>
                <a:effectLst/>
                <a:uLnTx/>
                <a:uFillTx/>
                <a:latin typeface="Calibri" panose="020F0502020204030204"/>
                <a:ea typeface="Calibri"/>
                <a:cs typeface="Arial"/>
              </a:rPr>
              <a:t>out of total dry waste generated </a:t>
            </a: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Arial"/>
              </a:rPr>
              <a:t>(</a:t>
            </a:r>
            <a:r>
              <a:rPr kumimoji="0" lang="en-US" sz="1800" b="0" i="0" u="none" strike="noStrike" kern="0" cap="none" spc="0" normalizeH="0" baseline="0" noProof="0" dirty="0">
                <a:ln>
                  <a:noFill/>
                </a:ln>
                <a:solidFill>
                  <a:srgbClr val="FF0000"/>
                </a:solidFill>
                <a:effectLst/>
                <a:uLnTx/>
                <a:uFillTx/>
                <a:latin typeface="Calibri" panose="020F0502020204030204"/>
                <a:ea typeface="Calibri"/>
                <a:cs typeface="Arial"/>
              </a:rPr>
              <a:t>excluding</a:t>
            </a: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Arial"/>
              </a:rPr>
              <a:t> sanitary and domestic hazardous waste) </a:t>
            </a:r>
            <a:r>
              <a:rPr kumimoji="0" lang="en-US" sz="1800" b="0" i="0" u="none" strike="noStrike" kern="0" cap="none" spc="0" normalizeH="0" baseline="0" noProof="0" dirty="0">
                <a:ln>
                  <a:noFill/>
                </a:ln>
                <a:solidFill>
                  <a:prstClr val="black"/>
                </a:solidFill>
                <a:effectLst/>
                <a:uLnTx/>
                <a:uFillTx/>
                <a:latin typeface="Calibri" panose="020F0502020204030204"/>
                <a:ea typeface="Calibri"/>
                <a:cs typeface="Arial"/>
              </a:rPr>
              <a:t>through MRF, RDF or Waste To Energy plants etc.  </a:t>
            </a:r>
            <a:r>
              <a:rPr kumimoji="0" lang="en-US" sz="1600" b="0" i="0" u="none" strike="noStrike" kern="0" cap="none" spc="0" normalizeH="0" baseline="0" noProof="0" dirty="0">
                <a:ln>
                  <a:noFill/>
                </a:ln>
                <a:solidFill>
                  <a:srgbClr val="FF0000"/>
                </a:solidFill>
                <a:effectLst/>
                <a:uLnTx/>
                <a:uFillTx/>
                <a:latin typeface="Calibri" panose="020F0502020204030204"/>
                <a:ea typeface="Calibri"/>
                <a:cs typeface="Arial"/>
              </a:rPr>
              <a:t>(ULBs are encouraged to engage Informal Waste Pickers/Women/SHGs/Transgenders in MRF </a:t>
            </a:r>
            <a:r>
              <a:rPr kumimoji="0" lang="en-US" sz="1600" b="0" i="0" u="none" strike="noStrike" kern="0" cap="none" spc="0" normalizeH="0" baseline="0" noProof="0" dirty="0" err="1">
                <a:ln>
                  <a:noFill/>
                </a:ln>
                <a:solidFill>
                  <a:srgbClr val="FF0000"/>
                </a:solidFill>
                <a:effectLst/>
                <a:uLnTx/>
                <a:uFillTx/>
                <a:latin typeface="Calibri" panose="020F0502020204030204"/>
                <a:ea typeface="Calibri"/>
                <a:cs typeface="Arial"/>
              </a:rPr>
              <a:t>Centres</a:t>
            </a:r>
            <a:r>
              <a:rPr kumimoji="0" lang="en-US" sz="1600" b="0" i="0" u="none" strike="noStrike" kern="0" cap="none" spc="0" normalizeH="0" baseline="0" noProof="0" dirty="0">
                <a:ln>
                  <a:noFill/>
                </a:ln>
                <a:solidFill>
                  <a:srgbClr val="FF0000"/>
                </a:solidFill>
                <a:effectLst/>
                <a:uLnTx/>
                <a:uFillTx/>
                <a:latin typeface="Calibri" panose="020F0502020204030204"/>
                <a:ea typeface="Calibri"/>
                <a:cs typeface="Arial"/>
              </a:rPr>
              <a:t>)</a:t>
            </a:r>
            <a:endParaRPr kumimoji="0" lang="en-SG" sz="1600" b="0" i="0" u="none" strike="noStrike" kern="0" cap="none" spc="0" normalizeH="0" baseline="0" noProof="0" dirty="0">
              <a:ln>
                <a:noFill/>
              </a:ln>
              <a:solidFill>
                <a:srgbClr val="FF0000"/>
              </a:solidFill>
              <a:effectLst/>
              <a:uLnTx/>
              <a:uFillTx/>
              <a:latin typeface="Calibri" panose="020F0502020204030204"/>
              <a:ea typeface="Calibri"/>
              <a:cs typeface="Arial"/>
            </a:endParaRPr>
          </a:p>
        </p:txBody>
      </p:sp>
      <p:sp>
        <p:nvSpPr>
          <p:cNvPr id="13" name="Rounded Rectangle 12"/>
          <p:cNvSpPr/>
          <p:nvPr/>
        </p:nvSpPr>
        <p:spPr>
          <a:xfrm>
            <a:off x="10961513" y="46852"/>
            <a:ext cx="1219198" cy="114949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b="1" dirty="0">
                <a:solidFill>
                  <a:srgbClr val="FFFFFF"/>
                </a:solidFill>
                <a:latin typeface="Arial"/>
                <a:ea typeface="Calibri"/>
                <a:cs typeface="Times New Roman"/>
              </a:rPr>
              <a:t>280</a:t>
            </a:r>
            <a:endParaRPr kumimoji="0" lang="en-US" sz="1800" b="1" i="0" u="none" strike="noStrike" kern="1200" cap="none" spc="0" normalizeH="0" baseline="0" noProof="0" dirty="0">
              <a:ln>
                <a:noFill/>
              </a:ln>
              <a:solidFill>
                <a:srgbClr val="FFFFFF"/>
              </a:solidFill>
              <a:effectLst/>
              <a:uLnTx/>
              <a:uFillTx/>
              <a:latin typeface="Arial"/>
              <a:ea typeface="Calibri"/>
              <a:cs typeface="Times New Roman"/>
            </a:endParaRPr>
          </a:p>
        </p:txBody>
      </p:sp>
      <p:pic>
        <p:nvPicPr>
          <p:cNvPr id="2" name="Picture 1">
            <a:extLst>
              <a:ext uri="{FF2B5EF4-FFF2-40B4-BE49-F238E27FC236}">
                <a16:creationId xmlns:a16="http://schemas.microsoft.com/office/drawing/2014/main" id="{E21675E0-194C-4CF9-BFCA-53B7F31D8BB4}"/>
              </a:ext>
            </a:extLst>
          </p:cNvPr>
          <p:cNvPicPr>
            <a:picLocks noChangeAspect="1"/>
          </p:cNvPicPr>
          <p:nvPr/>
        </p:nvPicPr>
        <p:blipFill>
          <a:blip r:embed="rId3"/>
          <a:stretch>
            <a:fillRect/>
          </a:stretch>
        </p:blipFill>
        <p:spPr>
          <a:xfrm>
            <a:off x="14012" y="2216799"/>
            <a:ext cx="3305203" cy="2279130"/>
          </a:xfrm>
          <a:prstGeom prst="rect">
            <a:avLst/>
          </a:prstGeom>
          <a:ln>
            <a:noFill/>
          </a:ln>
          <a:effectLst>
            <a:softEdge rad="112500"/>
          </a:effectLst>
        </p:spPr>
      </p:pic>
      <p:pic>
        <p:nvPicPr>
          <p:cNvPr id="3" name="Picture 2">
            <a:extLst>
              <a:ext uri="{FF2B5EF4-FFF2-40B4-BE49-F238E27FC236}">
                <a16:creationId xmlns:a16="http://schemas.microsoft.com/office/drawing/2014/main" id="{4BA01A2F-0BF0-4223-8E21-C12785C2D9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8330" y="4454525"/>
            <a:ext cx="3497827" cy="2403475"/>
          </a:xfrm>
          <a:prstGeom prst="rect">
            <a:avLst/>
          </a:prstGeom>
          <a:ln>
            <a:noFill/>
          </a:ln>
          <a:effectLst>
            <a:softEdge rad="112500"/>
          </a:effectLst>
        </p:spPr>
      </p:pic>
      <p:pic>
        <p:nvPicPr>
          <p:cNvPr id="14" name="Picture 13">
            <a:extLst>
              <a:ext uri="{FF2B5EF4-FFF2-40B4-BE49-F238E27FC236}">
                <a16:creationId xmlns:a16="http://schemas.microsoft.com/office/drawing/2014/main" id="{51C8013E-CC0B-41AD-98E9-67433A1945F1}"/>
              </a:ext>
            </a:extLst>
          </p:cNvPr>
          <p:cNvPicPr>
            <a:picLocks noChangeAspect="1"/>
          </p:cNvPicPr>
          <p:nvPr/>
        </p:nvPicPr>
        <p:blipFill>
          <a:blip r:embed="rId5"/>
          <a:stretch>
            <a:fillRect/>
          </a:stretch>
        </p:blipFill>
        <p:spPr>
          <a:xfrm>
            <a:off x="3301262" y="2216798"/>
            <a:ext cx="3491424" cy="2328555"/>
          </a:xfrm>
          <a:prstGeom prst="rect">
            <a:avLst/>
          </a:prstGeom>
          <a:ln>
            <a:noFill/>
          </a:ln>
          <a:effectLst>
            <a:softEdge rad="112500"/>
          </a:effectLst>
        </p:spPr>
      </p:pic>
      <p:pic>
        <p:nvPicPr>
          <p:cNvPr id="16" name="Picture 15">
            <a:extLst>
              <a:ext uri="{FF2B5EF4-FFF2-40B4-BE49-F238E27FC236}">
                <a16:creationId xmlns:a16="http://schemas.microsoft.com/office/drawing/2014/main" id="{CE93CE7D-1BB5-414F-A70C-FB9CFE1758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82" y="4434350"/>
            <a:ext cx="3322926" cy="2423650"/>
          </a:xfrm>
          <a:prstGeom prst="rect">
            <a:avLst/>
          </a:prstGeom>
          <a:ln>
            <a:noFill/>
          </a:ln>
          <a:effectLst>
            <a:softEdge rad="112500"/>
          </a:effectLst>
        </p:spPr>
      </p:pic>
      <p:sp>
        <p:nvSpPr>
          <p:cNvPr id="4" name="Rectangle 3">
            <a:extLst>
              <a:ext uri="{FF2B5EF4-FFF2-40B4-BE49-F238E27FC236}">
                <a16:creationId xmlns:a16="http://schemas.microsoft.com/office/drawing/2014/main" id="{A3CFC058-14E1-FF45-AC16-9D1CF2E061D2}"/>
              </a:ext>
            </a:extLst>
          </p:cNvPr>
          <p:cNvSpPr/>
          <p:nvPr/>
        </p:nvSpPr>
        <p:spPr>
          <a:xfrm>
            <a:off x="6792686" y="5473148"/>
            <a:ext cx="5388025" cy="1365636"/>
          </a:xfrm>
          <a:prstGeom prst="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Note: Recyclables sold to be documented in terms of revenue generated and details of buyers for 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Non-recyclables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sent to the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cement factory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will also be considered under processing.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Informal Waste Pickers, if available should be given first right to collect &amp; sell recyclables – Receipts can be documented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Bevel 16">
            <a:extLst>
              <a:ext uri="{FF2B5EF4-FFF2-40B4-BE49-F238E27FC236}">
                <a16:creationId xmlns:a16="http://schemas.microsoft.com/office/drawing/2014/main" id="{67F44B38-8158-EC43-85E5-02C0135A06D3}"/>
              </a:ext>
            </a:extLst>
          </p:cNvPr>
          <p:cNvSpPr/>
          <p:nvPr/>
        </p:nvSpPr>
        <p:spPr>
          <a:xfrm>
            <a:off x="955645" y="15060"/>
            <a:ext cx="9962187" cy="412025"/>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Linearity to Circularity</a:t>
            </a:r>
          </a:p>
        </p:txBody>
      </p:sp>
      <p:graphicFrame>
        <p:nvGraphicFramePr>
          <p:cNvPr id="5" name="Table 4">
            <a:extLst>
              <a:ext uri="{FF2B5EF4-FFF2-40B4-BE49-F238E27FC236}">
                <a16:creationId xmlns:a16="http://schemas.microsoft.com/office/drawing/2014/main" id="{F74EBADF-828D-4EF8-5DEC-7B529846279E}"/>
              </a:ext>
            </a:extLst>
          </p:cNvPr>
          <p:cNvGraphicFramePr>
            <a:graphicFrameLocks noGrp="1"/>
          </p:cNvGraphicFramePr>
          <p:nvPr>
            <p:extLst>
              <p:ext uri="{D42A27DB-BD31-4B8C-83A1-F6EECF244321}">
                <p14:modId xmlns:p14="http://schemas.microsoft.com/office/powerpoint/2010/main" val="448419279"/>
              </p:ext>
            </p:extLst>
          </p:nvPr>
        </p:nvGraphicFramePr>
        <p:xfrm>
          <a:off x="6997148" y="2358886"/>
          <a:ext cx="5185757" cy="2955234"/>
        </p:xfrm>
        <a:graphic>
          <a:graphicData uri="http://schemas.openxmlformats.org/drawingml/2006/table">
            <a:tbl>
              <a:tblPr firstRow="1" bandRow="1">
                <a:tableStyleId>{16D9F66E-5EB9-4882-86FB-DCBF35E3C3E4}</a:tableStyleId>
              </a:tblPr>
              <a:tblGrid>
                <a:gridCol w="4360055">
                  <a:extLst>
                    <a:ext uri="{9D8B030D-6E8A-4147-A177-3AD203B41FA5}">
                      <a16:colId xmlns:a16="http://schemas.microsoft.com/office/drawing/2014/main" val="20000"/>
                    </a:ext>
                  </a:extLst>
                </a:gridCol>
                <a:gridCol w="825702">
                  <a:extLst>
                    <a:ext uri="{9D8B030D-6E8A-4147-A177-3AD203B41FA5}">
                      <a16:colId xmlns:a16="http://schemas.microsoft.com/office/drawing/2014/main" val="20001"/>
                    </a:ext>
                  </a:extLst>
                </a:gridCol>
              </a:tblGrid>
              <a:tr h="492539">
                <a:tc>
                  <a:txBody>
                    <a:bodyPr/>
                    <a:lstStyle/>
                    <a:p>
                      <a:r>
                        <a:rPr lang="en-US" sz="1800" dirty="0"/>
                        <a:t>Scheme of Marking</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2539">
                <a:tc>
                  <a:txBody>
                    <a:bodyPr/>
                    <a:lstStyle/>
                    <a:p>
                      <a:r>
                        <a:rPr lang="en-US" sz="1800" baseline="0" dirty="0"/>
                        <a:t>At least 95%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280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92539">
                <a:tc>
                  <a:txBody>
                    <a:bodyPr/>
                    <a:lstStyle/>
                    <a:p>
                      <a:r>
                        <a:rPr lang="en-US" sz="1800" baseline="0" dirty="0"/>
                        <a:t>At least 90%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200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92539">
                <a:tc>
                  <a:txBody>
                    <a:bodyPr/>
                    <a:lstStyle/>
                    <a:p>
                      <a:r>
                        <a:rPr lang="en-US" sz="1800" dirty="0"/>
                        <a:t>At least 70%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150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92539">
                <a:tc>
                  <a:txBody>
                    <a:bodyPr/>
                    <a:lstStyle/>
                    <a:p>
                      <a:r>
                        <a:rPr lang="en-US" sz="1800" dirty="0"/>
                        <a:t>At least 50%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75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92539">
                <a:tc>
                  <a:txBody>
                    <a:bodyPr/>
                    <a:lstStyle/>
                    <a:p>
                      <a:r>
                        <a:rPr lang="en-US" sz="1800" dirty="0"/>
                        <a:t>&lt; 50%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07865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01263" y="25469"/>
            <a:ext cx="1109678" cy="145877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3383" b="1" i="0" u="none" strike="noStrike" kern="1200" cap="none" spc="0" normalizeH="0" baseline="0" noProof="0" dirty="0">
                <a:ln>
                  <a:noFill/>
                </a:ln>
                <a:solidFill>
                  <a:srgbClr val="FFFFFF"/>
                </a:solidFill>
                <a:effectLst/>
                <a:uLnTx/>
                <a:uFillTx/>
                <a:latin typeface="Arial"/>
                <a:ea typeface="Calibri"/>
                <a:cs typeface="Times New Roman"/>
              </a:rPr>
              <a:t>2.5</a:t>
            </a:r>
            <a:endParaRPr kumimoji="0" lang="en-SG" sz="1034"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sp>
        <p:nvSpPr>
          <p:cNvPr id="12" name="Rounded Rectangle 11"/>
          <p:cNvSpPr/>
          <p:nvPr/>
        </p:nvSpPr>
        <p:spPr>
          <a:xfrm>
            <a:off x="1230489" y="30184"/>
            <a:ext cx="9646202" cy="1499542"/>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858528" rtl="0" eaLnBrk="1" fontAlgn="auto" latinLnBrk="0" hangingPunct="1">
              <a:lnSpc>
                <a:spcPct val="107000"/>
              </a:lnSpc>
              <a:spcBef>
                <a:spcPts val="0"/>
              </a:spcBef>
              <a:spcAft>
                <a:spcPts val="753"/>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Arial"/>
              </a:rPr>
              <a:t>Percentage of total </a:t>
            </a:r>
            <a:r>
              <a:rPr kumimoji="0" lang="en-US" sz="1800" b="1" i="0" u="none" strike="noStrike" kern="0" cap="none" spc="0" normalizeH="0" baseline="0" noProof="0" dirty="0">
                <a:ln>
                  <a:noFill/>
                </a:ln>
                <a:solidFill>
                  <a:srgbClr val="000000"/>
                </a:solidFill>
                <a:effectLst/>
                <a:uLnTx/>
                <a:uFillTx/>
                <a:latin typeface="Calibri" panose="020F0502020204030204"/>
                <a:ea typeface="Calibri"/>
                <a:cs typeface="Arial"/>
              </a:rPr>
              <a:t>sanitary</a:t>
            </a: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Arial"/>
              </a:rPr>
              <a:t> and </a:t>
            </a:r>
            <a:r>
              <a:rPr kumimoji="0" lang="en-US" sz="1800" b="1" i="0" u="none" strike="noStrike" kern="0" cap="none" spc="0" normalizeH="0" baseline="0" noProof="0" dirty="0">
                <a:ln>
                  <a:noFill/>
                </a:ln>
                <a:solidFill>
                  <a:srgbClr val="000000"/>
                </a:solidFill>
                <a:effectLst/>
                <a:uLnTx/>
                <a:uFillTx/>
                <a:latin typeface="Calibri" panose="020F0502020204030204"/>
                <a:ea typeface="Calibri"/>
                <a:cs typeface="Arial"/>
              </a:rPr>
              <a:t>domestic hazardous waste (</a:t>
            </a:r>
            <a:r>
              <a:rPr kumimoji="0" lang="en-US" sz="1800" b="1" i="0" u="none" strike="noStrike" kern="0" cap="none" spc="0" normalizeH="0" baseline="0" noProof="0" dirty="0">
                <a:ln>
                  <a:noFill/>
                </a:ln>
                <a:solidFill>
                  <a:srgbClr val="FF0000"/>
                </a:solidFill>
                <a:effectLst/>
                <a:uLnTx/>
                <a:uFillTx/>
                <a:latin typeface="Calibri" panose="020F0502020204030204"/>
                <a:ea typeface="Calibri"/>
                <a:cs typeface="Arial"/>
              </a:rPr>
              <a:t>*menstrual waste and baby/adult diapers and others**</a:t>
            </a:r>
            <a:r>
              <a:rPr kumimoji="0" lang="en-US" sz="1800" b="1" i="0" u="none" strike="noStrike" kern="0" cap="none" spc="0" normalizeH="0" baseline="0" noProof="0" dirty="0">
                <a:ln>
                  <a:noFill/>
                </a:ln>
                <a:solidFill>
                  <a:srgbClr val="000000"/>
                </a:solidFill>
                <a:effectLst/>
                <a:uLnTx/>
                <a:uFillTx/>
                <a:latin typeface="Calibri" panose="020F0502020204030204"/>
                <a:ea typeface="Calibri"/>
                <a:cs typeface="Arial"/>
              </a:rPr>
              <a:t>) generated</a:t>
            </a: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Arial"/>
              </a:rPr>
              <a:t> is </a:t>
            </a:r>
            <a:r>
              <a:rPr kumimoji="0" lang="en-US" sz="1800" b="1" i="0" u="none" strike="noStrike" kern="0" cap="none" spc="0" normalizeH="0" baseline="0" noProof="0" dirty="0">
                <a:ln>
                  <a:noFill/>
                </a:ln>
                <a:solidFill>
                  <a:srgbClr val="000000"/>
                </a:solidFill>
                <a:effectLst/>
                <a:uLnTx/>
                <a:uFillTx/>
                <a:latin typeface="Calibri" panose="020F0502020204030204"/>
                <a:ea typeface="Calibri"/>
                <a:cs typeface="Arial"/>
              </a:rPr>
              <a:t>treated</a:t>
            </a: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Arial"/>
              </a:rPr>
              <a:t>, either by </a:t>
            </a:r>
            <a:r>
              <a:rPr kumimoji="0" lang="en-IN" sz="1800" b="0" i="0" u="none" strike="noStrike" kern="0" cap="none" spc="0" normalizeH="0" baseline="0" noProof="0" dirty="0">
                <a:ln>
                  <a:noFill/>
                </a:ln>
                <a:solidFill>
                  <a:srgbClr val="000000"/>
                </a:solidFill>
                <a:effectLst/>
                <a:uLnTx/>
                <a:uFillTx/>
                <a:latin typeface="Calibri" panose="020F0502020204030204"/>
                <a:ea typeface="Calibri"/>
                <a:cs typeface="Arial"/>
              </a:rPr>
              <a:t>ULB or through third party managing bio-medical waste.   Hazardous waste from Hospitals, Nursing homes/clinics/Labs etc. </a:t>
            </a:r>
            <a:r>
              <a:rPr kumimoji="0" lang="en-IN" sz="1800" b="1" i="0" u="none" strike="noStrike" kern="0" cap="none" spc="0" normalizeH="0" baseline="0" noProof="0" dirty="0">
                <a:ln>
                  <a:noFill/>
                </a:ln>
                <a:solidFill>
                  <a:srgbClr val="000000"/>
                </a:solidFill>
                <a:effectLst/>
                <a:uLnTx/>
                <a:uFillTx/>
                <a:latin typeface="Calibri" panose="020F0502020204030204"/>
                <a:ea typeface="Calibri"/>
                <a:cs typeface="Arial"/>
              </a:rPr>
              <a:t>not considered</a:t>
            </a:r>
            <a:r>
              <a:rPr kumimoji="0" lang="en-IN" sz="1800" b="0" i="0" u="none" strike="noStrike" kern="0" cap="none" spc="0" normalizeH="0" baseline="0" noProof="0" dirty="0">
                <a:ln>
                  <a:noFill/>
                </a:ln>
                <a:solidFill>
                  <a:srgbClr val="000000"/>
                </a:solidFill>
                <a:effectLst/>
                <a:uLnTx/>
                <a:uFillTx/>
                <a:latin typeface="Calibri" panose="020F0502020204030204"/>
                <a:ea typeface="Calibri"/>
                <a:cs typeface="Arial"/>
              </a:rPr>
              <a:t>.</a:t>
            </a:r>
          </a:p>
          <a:p>
            <a:pPr marL="0" marR="0" lvl="0" indent="0" algn="ctr" defTabSz="858528" rtl="0" eaLnBrk="1" fontAlgn="auto" latinLnBrk="0" hangingPunct="1">
              <a:lnSpc>
                <a:spcPct val="107000"/>
              </a:lnSpc>
              <a:spcBef>
                <a:spcPts val="0"/>
              </a:spcBef>
              <a:spcAft>
                <a:spcPts val="753"/>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Cluster infrastructure within 50 km shall be considered.</a:t>
            </a:r>
            <a:endParaRPr kumimoji="0" lang="en-SG" sz="1800" b="0" i="0" u="none" strike="noStrike" kern="0" cap="none" spc="0" normalizeH="0" baseline="0" noProof="0" dirty="0">
              <a:ln>
                <a:noFill/>
              </a:ln>
              <a:solidFill>
                <a:sysClr val="window" lastClr="FFFFFF"/>
              </a:solidFill>
              <a:effectLst/>
              <a:uLnTx/>
              <a:uFillTx/>
              <a:latin typeface="Calibri" panose="020F0502020204030204"/>
              <a:ea typeface="Calibri"/>
              <a:cs typeface="Arial"/>
            </a:endParaRPr>
          </a:p>
        </p:txBody>
      </p:sp>
      <p:sp>
        <p:nvSpPr>
          <p:cNvPr id="13" name="Rounded Rectangle 12"/>
          <p:cNvSpPr/>
          <p:nvPr/>
        </p:nvSpPr>
        <p:spPr>
          <a:xfrm>
            <a:off x="10903194" y="11591"/>
            <a:ext cx="1253155" cy="147158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Calibri"/>
                <a:cs typeface="Times New Roman"/>
              </a:rPr>
              <a:t>130</a:t>
            </a:r>
          </a:p>
        </p:txBody>
      </p:sp>
      <p:pic>
        <p:nvPicPr>
          <p:cNvPr id="2" name="Picture 1">
            <a:extLst>
              <a:ext uri="{FF2B5EF4-FFF2-40B4-BE49-F238E27FC236}">
                <a16:creationId xmlns:a16="http://schemas.microsoft.com/office/drawing/2014/main" id="{614719A7-6C3B-442E-8E54-83E2815BD145}"/>
              </a:ext>
            </a:extLst>
          </p:cNvPr>
          <p:cNvPicPr>
            <a:picLocks noChangeAspect="1"/>
          </p:cNvPicPr>
          <p:nvPr/>
        </p:nvPicPr>
        <p:blipFill>
          <a:blip r:embed="rId3"/>
          <a:stretch>
            <a:fillRect/>
          </a:stretch>
        </p:blipFill>
        <p:spPr>
          <a:xfrm>
            <a:off x="40130" y="1484243"/>
            <a:ext cx="3807476" cy="2318111"/>
          </a:xfrm>
          <a:prstGeom prst="rect">
            <a:avLst/>
          </a:prstGeom>
          <a:ln>
            <a:noFill/>
          </a:ln>
          <a:effectLst>
            <a:softEdge rad="112500"/>
          </a:effectLst>
        </p:spPr>
      </p:pic>
      <p:pic>
        <p:nvPicPr>
          <p:cNvPr id="3" name="Picture 2">
            <a:extLst>
              <a:ext uri="{FF2B5EF4-FFF2-40B4-BE49-F238E27FC236}">
                <a16:creationId xmlns:a16="http://schemas.microsoft.com/office/drawing/2014/main" id="{62BDC993-8870-4558-BF4D-C18EC14BEAB0}"/>
              </a:ext>
            </a:extLst>
          </p:cNvPr>
          <p:cNvPicPr>
            <a:picLocks noChangeAspect="1"/>
          </p:cNvPicPr>
          <p:nvPr/>
        </p:nvPicPr>
        <p:blipFill>
          <a:blip r:embed="rId4"/>
          <a:stretch>
            <a:fillRect/>
          </a:stretch>
        </p:blipFill>
        <p:spPr>
          <a:xfrm>
            <a:off x="28253" y="3759635"/>
            <a:ext cx="7085066" cy="3055693"/>
          </a:xfrm>
          <a:prstGeom prst="rect">
            <a:avLst/>
          </a:prstGeom>
          <a:ln>
            <a:noFill/>
          </a:ln>
          <a:effectLst>
            <a:softEdge rad="112500"/>
          </a:effectLst>
        </p:spPr>
      </p:pic>
      <p:pic>
        <p:nvPicPr>
          <p:cNvPr id="5" name="Picture 4">
            <a:extLst>
              <a:ext uri="{FF2B5EF4-FFF2-40B4-BE49-F238E27FC236}">
                <a16:creationId xmlns:a16="http://schemas.microsoft.com/office/drawing/2014/main" id="{DEE0C3E7-D607-4E41-B524-CE584A37B0FF}"/>
              </a:ext>
            </a:extLst>
          </p:cNvPr>
          <p:cNvPicPr>
            <a:picLocks noChangeAspect="1"/>
          </p:cNvPicPr>
          <p:nvPr/>
        </p:nvPicPr>
        <p:blipFill>
          <a:blip r:embed="rId5"/>
          <a:stretch>
            <a:fillRect/>
          </a:stretch>
        </p:blipFill>
        <p:spPr>
          <a:xfrm>
            <a:off x="3732512" y="1518800"/>
            <a:ext cx="3463936" cy="2269911"/>
          </a:xfrm>
          <a:prstGeom prst="rect">
            <a:avLst/>
          </a:prstGeom>
          <a:ln>
            <a:noFill/>
          </a:ln>
          <a:effectLst>
            <a:softEdge rad="112500"/>
          </a:effectLst>
        </p:spPr>
      </p:pic>
      <p:sp>
        <p:nvSpPr>
          <p:cNvPr id="10" name="Flowchart: Process 9">
            <a:extLst>
              <a:ext uri="{FF2B5EF4-FFF2-40B4-BE49-F238E27FC236}">
                <a16:creationId xmlns:a16="http://schemas.microsoft.com/office/drawing/2014/main" id="{F57F1504-8C46-4704-A745-94FF2B702281}"/>
              </a:ext>
            </a:extLst>
          </p:cNvPr>
          <p:cNvSpPr/>
          <p:nvPr/>
        </p:nvSpPr>
        <p:spPr>
          <a:xfrm>
            <a:off x="7113319" y="4651513"/>
            <a:ext cx="5043031" cy="2104161"/>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to be processed through incineration process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Discarded paint drums, pesticide cans, CFL bulbs, tube lights, expired medicines, broken mercury thermometers, used batteries, used needles and syringes and contaminated gauge, etc., generated at the household level –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to be given to authorized recyclers</a:t>
            </a:r>
          </a:p>
        </p:txBody>
      </p:sp>
      <p:graphicFrame>
        <p:nvGraphicFramePr>
          <p:cNvPr id="4" name="Table 3">
            <a:extLst>
              <a:ext uri="{FF2B5EF4-FFF2-40B4-BE49-F238E27FC236}">
                <a16:creationId xmlns:a16="http://schemas.microsoft.com/office/drawing/2014/main" id="{76564EFD-ACB3-9749-C8D9-51A57B6F3B3B}"/>
              </a:ext>
            </a:extLst>
          </p:cNvPr>
          <p:cNvGraphicFramePr>
            <a:graphicFrameLocks noGrp="1"/>
          </p:cNvGraphicFramePr>
          <p:nvPr>
            <p:extLst>
              <p:ext uri="{D42A27DB-BD31-4B8C-83A1-F6EECF244321}">
                <p14:modId xmlns:p14="http://schemas.microsoft.com/office/powerpoint/2010/main" val="3186361682"/>
              </p:ext>
            </p:extLst>
          </p:nvPr>
        </p:nvGraphicFramePr>
        <p:xfrm>
          <a:off x="7125197" y="1564283"/>
          <a:ext cx="4894526" cy="2955234"/>
        </p:xfrm>
        <a:graphic>
          <a:graphicData uri="http://schemas.openxmlformats.org/drawingml/2006/table">
            <a:tbl>
              <a:tblPr firstRow="1" bandRow="1">
                <a:tableStyleId>{16D9F66E-5EB9-4882-86FB-DCBF35E3C3E4}</a:tableStyleId>
              </a:tblPr>
              <a:tblGrid>
                <a:gridCol w="4115195">
                  <a:extLst>
                    <a:ext uri="{9D8B030D-6E8A-4147-A177-3AD203B41FA5}">
                      <a16:colId xmlns:a16="http://schemas.microsoft.com/office/drawing/2014/main" val="20000"/>
                    </a:ext>
                  </a:extLst>
                </a:gridCol>
                <a:gridCol w="779331">
                  <a:extLst>
                    <a:ext uri="{9D8B030D-6E8A-4147-A177-3AD203B41FA5}">
                      <a16:colId xmlns:a16="http://schemas.microsoft.com/office/drawing/2014/main" val="20001"/>
                    </a:ext>
                  </a:extLst>
                </a:gridCol>
              </a:tblGrid>
              <a:tr h="492539">
                <a:tc>
                  <a:txBody>
                    <a:bodyPr/>
                    <a:lstStyle/>
                    <a:p>
                      <a:r>
                        <a:rPr lang="en-US" sz="1800" dirty="0"/>
                        <a:t>Scheme of Marking</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2539">
                <a:tc>
                  <a:txBody>
                    <a:bodyPr/>
                    <a:lstStyle/>
                    <a:p>
                      <a:r>
                        <a:rPr lang="en-US" sz="1800" baseline="0" dirty="0"/>
                        <a:t>At least 90%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130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92539">
                <a:tc>
                  <a:txBody>
                    <a:bodyPr/>
                    <a:lstStyle/>
                    <a:p>
                      <a:r>
                        <a:rPr lang="en-US" sz="1800" baseline="0" dirty="0"/>
                        <a:t>At least 75%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100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92539">
                <a:tc>
                  <a:txBody>
                    <a:bodyPr/>
                    <a:lstStyle/>
                    <a:p>
                      <a:r>
                        <a:rPr lang="en-US" sz="1800" dirty="0"/>
                        <a:t>At least 50%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60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92539">
                <a:tc>
                  <a:txBody>
                    <a:bodyPr/>
                    <a:lstStyle/>
                    <a:p>
                      <a:r>
                        <a:rPr lang="en-US" sz="1800" dirty="0"/>
                        <a:t>At least 25%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40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92539">
                <a:tc>
                  <a:txBody>
                    <a:bodyPr/>
                    <a:lstStyle/>
                    <a:p>
                      <a:r>
                        <a:rPr lang="en-US" sz="1800" dirty="0"/>
                        <a:t>&lt; 25%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8913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1243B7BA-3328-1047-99AE-2B8D56055231}"/>
              </a:ext>
            </a:extLst>
          </p:cNvPr>
          <p:cNvSpPr/>
          <p:nvPr/>
        </p:nvSpPr>
        <p:spPr>
          <a:xfrm>
            <a:off x="185003" y="901149"/>
            <a:ext cx="11853017" cy="5864134"/>
          </a:xfrm>
          <a:prstGeom prst="roundRect">
            <a:avLst>
              <a:gd name="adj" fmla="val 4142"/>
            </a:avLst>
          </a:prstGeom>
          <a:solidFill>
            <a:schemeClr val="bg1">
              <a:lumMod val="95000"/>
            </a:schemeClr>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12"/>
              <a:tabLst/>
              <a:defRPr/>
            </a:pPr>
            <a:r>
              <a:rPr lang="en-US" sz="2400" dirty="0">
                <a:solidFill>
                  <a:prstClr val="black"/>
                </a:solidFill>
                <a:latin typeface="Cambria" panose="02040503050406030204" pitchFamily="18" charset="0"/>
                <a:ea typeface="Cambria" panose="02040503050406030204" pitchFamily="18" charset="0"/>
              </a:rPr>
              <a:t>The bands of scheme of marking for the indicators under ‘processing and disposal’ component have been made equivalent to the ones in GFC Star Rating Protocol, to extent possible.</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12"/>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indicator on </a:t>
            </a:r>
            <a:r>
              <a:rPr lang="en-US" sz="2400" dirty="0">
                <a:solidFill>
                  <a:prstClr val="black"/>
                </a:solidFill>
                <a:latin typeface="Cambria" panose="02040503050406030204" pitchFamily="18" charset="0"/>
                <a:ea typeface="Cambria" panose="02040503050406030204" pitchFamily="18" charset="0"/>
              </a:rPr>
              <a:t>‘CTs &amp; PTs prominently displaying SBM-U messages’ has been moved from ‘citizen voice’ component to indicator 3.4 under ‘UWM &amp; Safaimitra Suraksha’ component.</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12"/>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total marks on ‘Safaimitra Suraksha’ has been increased to 750, as each city needs to saturate themselves in this component on priority.</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12"/>
              <a:tabLst/>
              <a:defRPr/>
            </a:pPr>
            <a:r>
              <a:rPr lang="en-US" sz="2400" dirty="0">
                <a:solidFill>
                  <a:prstClr val="black"/>
                </a:solidFill>
                <a:latin typeface="Cambria" panose="02040503050406030204" pitchFamily="18" charset="0"/>
                <a:ea typeface="Cambria" panose="02040503050406030204" pitchFamily="18" charset="0"/>
              </a:rPr>
              <a:t>As was indicated to the Cities earlier ‘participation in campaigns driven by </a:t>
            </a:r>
            <a:r>
              <a:rPr lang="en-US" sz="2400" dirty="0" err="1">
                <a:solidFill>
                  <a:prstClr val="black"/>
                </a:solidFill>
                <a:latin typeface="Cambria" panose="02040503050406030204" pitchFamily="18" charset="0"/>
                <a:ea typeface="Cambria" panose="02040503050406030204" pitchFamily="18" charset="0"/>
              </a:rPr>
              <a:t>MoHUA</a:t>
            </a:r>
            <a:r>
              <a:rPr lang="en-US" sz="2400" dirty="0">
                <a:solidFill>
                  <a:prstClr val="black"/>
                </a:solidFill>
                <a:latin typeface="Cambria" panose="02040503050406030204" pitchFamily="18" charset="0"/>
                <a:ea typeface="Cambria" panose="02040503050406030204" pitchFamily="18" charset="0"/>
              </a:rPr>
              <a:t>’ has been added as a new indicator with 100 marks under Citizen Voice.</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12"/>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Under the indicator on grievance redressal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Swachhata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App &amp; Local App’, only one sub indicator has been retained, i.e., ‘%age of complaints resolved’.</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12"/>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final scores for ranking of Ganga Towns will be calculated based on the scoring of Ganga Towns (ULB’s score in SS 2023) and the Ganga Ghats.</a:t>
            </a:r>
          </a:p>
          <a:p>
            <a:pPr marL="457200" marR="0" lvl="0" indent="-457200" algn="just" defTabSz="914400" rtl="0" eaLnBrk="1" fontAlgn="auto" latinLnBrk="0" hangingPunct="1">
              <a:lnSpc>
                <a:spcPct val="100000"/>
              </a:lnSpc>
              <a:spcBef>
                <a:spcPts val="0"/>
              </a:spcBef>
              <a:spcAft>
                <a:spcPts val="600"/>
              </a:spcAft>
              <a:buClrTx/>
              <a:buSzTx/>
              <a:buFont typeface="+mj-lt"/>
              <a:buAutoNum type="arabicPeriod" startAt="12"/>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23A693C1-2FFC-8544-A59F-BD7E7FC2246F}"/>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92" t="27577" r="18973" b="30517"/>
          <a:stretch/>
        </p:blipFill>
        <p:spPr bwMode="auto">
          <a:xfrm>
            <a:off x="11422184" y="0"/>
            <a:ext cx="769815" cy="506785"/>
          </a:xfrm>
          <a:prstGeom prst="rect">
            <a:avLst/>
          </a:prstGeom>
          <a:ln>
            <a:noFill/>
          </a:ln>
          <a:effectLst>
            <a:glow rad="101600">
              <a:schemeClr val="bg1">
                <a:alpha val="60000"/>
              </a:schemeClr>
            </a:glo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E3420981-4988-DE49-B977-135BD75DD89E}"/>
              </a:ext>
            </a:extLst>
          </p:cNvPr>
          <p:cNvPicPr/>
          <p:nvPr/>
        </p:nvPicPr>
        <p:blipFill rotWithShape="1">
          <a:blip r:embed="rId3">
            <a:extLst>
              <a:ext uri="{28A0092B-C50C-407E-A947-70E740481C1C}">
                <a14:useLocalDpi xmlns:a14="http://schemas.microsoft.com/office/drawing/2010/main" val="0"/>
              </a:ext>
            </a:extLst>
          </a:blip>
          <a:srcRect l="38809" r="38232"/>
          <a:stretch/>
        </p:blipFill>
        <p:spPr bwMode="auto">
          <a:xfrm>
            <a:off x="10580911" y="7913"/>
            <a:ext cx="735896" cy="502734"/>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9FCC4EA0-12D1-F04A-9A7E-8EAB3A894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03" y="92718"/>
            <a:ext cx="735897" cy="461162"/>
          </a:xfrm>
          <a:prstGeom prst="rect">
            <a:avLst/>
          </a:prstGeom>
        </p:spPr>
      </p:pic>
      <p:sp>
        <p:nvSpPr>
          <p:cNvPr id="2" name="TextBox 1">
            <a:extLst>
              <a:ext uri="{FF2B5EF4-FFF2-40B4-BE49-F238E27FC236}">
                <a16:creationId xmlns:a16="http://schemas.microsoft.com/office/drawing/2014/main" id="{9A137CC4-B446-F26D-FB89-9F7CACCE1CF6}"/>
              </a:ext>
            </a:extLst>
          </p:cNvPr>
          <p:cNvSpPr txBox="1"/>
          <p:nvPr/>
        </p:nvSpPr>
        <p:spPr>
          <a:xfrm>
            <a:off x="1054807" y="87425"/>
            <a:ext cx="9499600" cy="715215"/>
          </a:xfrm>
          <a:prstGeom prst="rect">
            <a:avLst/>
          </a:prstGeom>
          <a:noFill/>
          <a:ln w="6350" cap="flat" cmpd="sng" algn="ctr">
            <a:noFill/>
            <a:prstDash val="solid"/>
            <a:miter lim="800000"/>
          </a:ln>
          <a:effectLst/>
        </p:spPr>
        <p:txBody>
          <a:bodyPr vert="horz" lIns="91440" tIns="45720" rIns="91440" bIns="45720" rtlCol="0" anchor="ctr">
            <a:normAutofit fontScale="90000"/>
          </a:bodyPr>
          <a:lstStyle>
            <a:lvl1pPr algn="ctr">
              <a:lnSpc>
                <a:spcPct val="100000"/>
              </a:lnSpc>
              <a:spcBef>
                <a:spcPts val="0"/>
              </a:spcBef>
              <a:buNone/>
              <a:defRPr sz="4000" b="1" kern="0">
                <a:solidFill>
                  <a:srgbClr val="0070C0"/>
                </a:solidFill>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Summary of all amendments made in SS 2023 Toolkit (till date)</a:t>
            </a:r>
          </a:p>
        </p:txBody>
      </p:sp>
    </p:spTree>
    <p:extLst>
      <p:ext uri="{BB962C8B-B14F-4D97-AF65-F5344CB8AC3E}">
        <p14:creationId xmlns:p14="http://schemas.microsoft.com/office/powerpoint/2010/main" val="383974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13974313-C404-E140-875A-48E575D5BCE1}"/>
              </a:ext>
            </a:extLst>
          </p:cNvPr>
          <p:cNvSpPr/>
          <p:nvPr/>
        </p:nvSpPr>
        <p:spPr>
          <a:xfrm>
            <a:off x="56388" y="3935402"/>
            <a:ext cx="1653539" cy="2373957"/>
          </a:xfrm>
          <a:custGeom>
            <a:avLst/>
            <a:gdLst/>
            <a:ahLst/>
            <a:cxnLst/>
            <a:rect l="l" t="t" r="r" b="b"/>
            <a:pathLst>
              <a:path w="1653539" h="2010155">
                <a:moveTo>
                  <a:pt x="1377950" y="0"/>
                </a:moveTo>
                <a:lnTo>
                  <a:pt x="275602" y="0"/>
                </a:lnTo>
                <a:lnTo>
                  <a:pt x="252999" y="913"/>
                </a:lnTo>
                <a:lnTo>
                  <a:pt x="209372" y="8012"/>
                </a:lnTo>
                <a:lnTo>
                  <a:pt x="168326" y="21665"/>
                </a:lnTo>
                <a:lnTo>
                  <a:pt x="130427" y="41303"/>
                </a:lnTo>
                <a:lnTo>
                  <a:pt x="96244" y="66358"/>
                </a:lnTo>
                <a:lnTo>
                  <a:pt x="66343" y="96262"/>
                </a:lnTo>
                <a:lnTo>
                  <a:pt x="41292" y="130446"/>
                </a:lnTo>
                <a:lnTo>
                  <a:pt x="21658" y="168342"/>
                </a:lnTo>
                <a:lnTo>
                  <a:pt x="8009" y="209381"/>
                </a:lnTo>
                <a:lnTo>
                  <a:pt x="913" y="252995"/>
                </a:lnTo>
                <a:lnTo>
                  <a:pt x="0" y="275590"/>
                </a:lnTo>
                <a:lnTo>
                  <a:pt x="0" y="1734553"/>
                </a:lnTo>
                <a:lnTo>
                  <a:pt x="3607" y="1779257"/>
                </a:lnTo>
                <a:lnTo>
                  <a:pt x="14050" y="1821664"/>
                </a:lnTo>
                <a:lnTo>
                  <a:pt x="30762" y="1861207"/>
                </a:lnTo>
                <a:lnTo>
                  <a:pt x="53175" y="1897319"/>
                </a:lnTo>
                <a:lnTo>
                  <a:pt x="80722" y="1929433"/>
                </a:lnTo>
                <a:lnTo>
                  <a:pt x="112836" y="1956980"/>
                </a:lnTo>
                <a:lnTo>
                  <a:pt x="148948" y="1979393"/>
                </a:lnTo>
                <a:lnTo>
                  <a:pt x="188491" y="1996105"/>
                </a:lnTo>
                <a:lnTo>
                  <a:pt x="230898" y="2006548"/>
                </a:lnTo>
                <a:lnTo>
                  <a:pt x="275602" y="2010156"/>
                </a:lnTo>
                <a:lnTo>
                  <a:pt x="1377950" y="2010156"/>
                </a:lnTo>
                <a:lnTo>
                  <a:pt x="1422637" y="2006548"/>
                </a:lnTo>
                <a:lnTo>
                  <a:pt x="1465035" y="1996105"/>
                </a:lnTo>
                <a:lnTo>
                  <a:pt x="1504573" y="1979393"/>
                </a:lnTo>
                <a:lnTo>
                  <a:pt x="1540684" y="1956980"/>
                </a:lnTo>
                <a:lnTo>
                  <a:pt x="1572799" y="1929433"/>
                </a:lnTo>
                <a:lnTo>
                  <a:pt x="1600350" y="1897319"/>
                </a:lnTo>
                <a:lnTo>
                  <a:pt x="1622768" y="1861207"/>
                </a:lnTo>
                <a:lnTo>
                  <a:pt x="1639484" y="1821664"/>
                </a:lnTo>
                <a:lnTo>
                  <a:pt x="1649931" y="1779257"/>
                </a:lnTo>
                <a:lnTo>
                  <a:pt x="1653539" y="1734553"/>
                </a:lnTo>
                <a:lnTo>
                  <a:pt x="1653539" y="275590"/>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endParaRPr/>
          </a:p>
        </p:txBody>
      </p:sp>
      <p:sp>
        <p:nvSpPr>
          <p:cNvPr id="5" name="object 3">
            <a:extLst>
              <a:ext uri="{FF2B5EF4-FFF2-40B4-BE49-F238E27FC236}">
                <a16:creationId xmlns:a16="http://schemas.microsoft.com/office/drawing/2014/main" id="{D70F10D9-18E1-D945-A8F3-700A0C77D5C1}"/>
              </a:ext>
            </a:extLst>
          </p:cNvPr>
          <p:cNvSpPr/>
          <p:nvPr/>
        </p:nvSpPr>
        <p:spPr>
          <a:xfrm>
            <a:off x="56388" y="3935403"/>
            <a:ext cx="1653539" cy="2373956"/>
          </a:xfrm>
          <a:custGeom>
            <a:avLst/>
            <a:gdLst/>
            <a:ahLst/>
            <a:cxnLst/>
            <a:rect l="l" t="t" r="r" b="b"/>
            <a:pathLst>
              <a:path w="1653539" h="2010155">
                <a:moveTo>
                  <a:pt x="0" y="275590"/>
                </a:moveTo>
                <a:lnTo>
                  <a:pt x="3607" y="230902"/>
                </a:lnTo>
                <a:lnTo>
                  <a:pt x="14050" y="188504"/>
                </a:lnTo>
                <a:lnTo>
                  <a:pt x="30762" y="148966"/>
                </a:lnTo>
                <a:lnTo>
                  <a:pt x="53175" y="112855"/>
                </a:lnTo>
                <a:lnTo>
                  <a:pt x="80722" y="80740"/>
                </a:lnTo>
                <a:lnTo>
                  <a:pt x="112836" y="53189"/>
                </a:lnTo>
                <a:lnTo>
                  <a:pt x="148948" y="30771"/>
                </a:lnTo>
                <a:lnTo>
                  <a:pt x="188491" y="14055"/>
                </a:lnTo>
                <a:lnTo>
                  <a:pt x="230898" y="3608"/>
                </a:lnTo>
                <a:lnTo>
                  <a:pt x="275602"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90"/>
                </a:lnTo>
                <a:lnTo>
                  <a:pt x="1653539" y="1734553"/>
                </a:lnTo>
                <a:lnTo>
                  <a:pt x="1649931" y="1779257"/>
                </a:lnTo>
                <a:lnTo>
                  <a:pt x="1639484" y="1821664"/>
                </a:lnTo>
                <a:lnTo>
                  <a:pt x="1622768" y="1861207"/>
                </a:lnTo>
                <a:lnTo>
                  <a:pt x="1600350" y="1897319"/>
                </a:lnTo>
                <a:lnTo>
                  <a:pt x="1572799" y="1929433"/>
                </a:lnTo>
                <a:lnTo>
                  <a:pt x="1540684" y="1956980"/>
                </a:lnTo>
                <a:lnTo>
                  <a:pt x="1504573" y="1979393"/>
                </a:lnTo>
                <a:lnTo>
                  <a:pt x="1465035" y="1996105"/>
                </a:lnTo>
                <a:lnTo>
                  <a:pt x="1422637" y="2006548"/>
                </a:lnTo>
                <a:lnTo>
                  <a:pt x="1377950" y="2010156"/>
                </a:lnTo>
                <a:lnTo>
                  <a:pt x="275602" y="2010156"/>
                </a:lnTo>
                <a:lnTo>
                  <a:pt x="230898" y="2006548"/>
                </a:lnTo>
                <a:lnTo>
                  <a:pt x="188491" y="1996105"/>
                </a:lnTo>
                <a:lnTo>
                  <a:pt x="148948" y="1979393"/>
                </a:lnTo>
                <a:lnTo>
                  <a:pt x="112836" y="1956980"/>
                </a:lnTo>
                <a:lnTo>
                  <a:pt x="80722" y="1929433"/>
                </a:lnTo>
                <a:lnTo>
                  <a:pt x="53175" y="1897319"/>
                </a:lnTo>
                <a:lnTo>
                  <a:pt x="30762" y="1861207"/>
                </a:lnTo>
                <a:lnTo>
                  <a:pt x="14050" y="1821664"/>
                </a:lnTo>
                <a:lnTo>
                  <a:pt x="3607" y="1779257"/>
                </a:lnTo>
                <a:lnTo>
                  <a:pt x="0" y="1734553"/>
                </a:lnTo>
                <a:lnTo>
                  <a:pt x="0" y="275590"/>
                </a:lnTo>
                <a:close/>
              </a:path>
            </a:pathLst>
          </a:custGeom>
          <a:ln w="12192">
            <a:solidFill>
              <a:srgbClr val="41709C"/>
            </a:solidFill>
          </a:ln>
        </p:spPr>
        <p:txBody>
          <a:bodyPr wrap="square" lIns="0" tIns="0" rIns="0" bIns="0" rtlCol="0">
            <a:noAutofit/>
          </a:bodyPr>
          <a:lstStyle/>
          <a:p>
            <a:endParaRPr/>
          </a:p>
        </p:txBody>
      </p:sp>
      <p:sp>
        <p:nvSpPr>
          <p:cNvPr id="9" name="object 7">
            <a:extLst>
              <a:ext uri="{FF2B5EF4-FFF2-40B4-BE49-F238E27FC236}">
                <a16:creationId xmlns:a16="http://schemas.microsoft.com/office/drawing/2014/main" id="{F304626D-4654-E041-9CC5-56A48E858A65}"/>
              </a:ext>
            </a:extLst>
          </p:cNvPr>
          <p:cNvSpPr txBox="1"/>
          <p:nvPr/>
        </p:nvSpPr>
        <p:spPr>
          <a:xfrm>
            <a:off x="135637" y="4027458"/>
            <a:ext cx="1450467" cy="510540"/>
          </a:xfrm>
          <a:prstGeom prst="rect">
            <a:avLst/>
          </a:prstGeom>
        </p:spPr>
        <p:txBody>
          <a:bodyPr vert="horz" wrap="square" lIns="0" tIns="0" rIns="0" bIns="0" rtlCol="0">
            <a:noAutofit/>
          </a:bodyPr>
          <a:lstStyle/>
          <a:p>
            <a:pPr marL="12700" marR="12700" indent="5715" algn="ctr">
              <a:lnSpc>
                <a:spcPct val="100000"/>
              </a:lnSpc>
            </a:pPr>
            <a:r>
              <a:rPr b="1" spc="-15" dirty="0">
                <a:latin typeface="Calibri"/>
                <a:cs typeface="Calibri"/>
              </a:rPr>
              <a:t>M</a:t>
            </a:r>
            <a:r>
              <a:rPr b="1" spc="-25" dirty="0">
                <a:latin typeface="Calibri"/>
                <a:cs typeface="Calibri"/>
              </a:rPr>
              <a:t>e</a:t>
            </a:r>
            <a:r>
              <a:rPr b="1" spc="-10" dirty="0">
                <a:latin typeface="Calibri"/>
                <a:cs typeface="Calibri"/>
              </a:rPr>
              <a:t>t</a:t>
            </a:r>
            <a:r>
              <a:rPr b="1" spc="-20" dirty="0">
                <a:latin typeface="Calibri"/>
                <a:cs typeface="Calibri"/>
              </a:rPr>
              <a:t>h</a:t>
            </a:r>
            <a:r>
              <a:rPr b="1" spc="-10" dirty="0">
                <a:latin typeface="Calibri"/>
                <a:cs typeface="Calibri"/>
              </a:rPr>
              <a:t>o</a:t>
            </a:r>
            <a:r>
              <a:rPr b="1" spc="-15" dirty="0">
                <a:latin typeface="Calibri"/>
                <a:cs typeface="Calibri"/>
              </a:rPr>
              <a:t>d</a:t>
            </a:r>
            <a:r>
              <a:rPr b="1" spc="-10" dirty="0">
                <a:latin typeface="Calibri"/>
                <a:cs typeface="Calibri"/>
              </a:rPr>
              <a:t>ol</a:t>
            </a:r>
            <a:r>
              <a:rPr b="1" spc="-5" dirty="0">
                <a:latin typeface="Calibri"/>
                <a:cs typeface="Calibri"/>
              </a:rPr>
              <a:t>o</a:t>
            </a:r>
            <a:r>
              <a:rPr b="1" spc="-10" dirty="0">
                <a:latin typeface="Calibri"/>
                <a:cs typeface="Calibri"/>
              </a:rPr>
              <a:t>gy</a:t>
            </a:r>
            <a:r>
              <a:rPr b="1" spc="-5" dirty="0">
                <a:latin typeface="Calibri"/>
                <a:cs typeface="Calibri"/>
              </a:rPr>
              <a:t> </a:t>
            </a:r>
            <a:r>
              <a:rPr b="1" spc="-30" dirty="0">
                <a:latin typeface="Calibri"/>
                <a:cs typeface="Calibri"/>
              </a:rPr>
              <a:t>f</a:t>
            </a:r>
            <a:r>
              <a:rPr b="1" spc="-10" dirty="0">
                <a:latin typeface="Calibri"/>
                <a:cs typeface="Calibri"/>
              </a:rPr>
              <a:t>or</a:t>
            </a:r>
            <a:r>
              <a:rPr b="1" spc="15" dirty="0">
                <a:latin typeface="Calibri"/>
                <a:cs typeface="Calibri"/>
              </a:rPr>
              <a:t> </a:t>
            </a:r>
            <a:r>
              <a:rPr b="1" spc="-95" dirty="0">
                <a:latin typeface="Calibri"/>
                <a:cs typeface="Calibri"/>
              </a:rPr>
              <a:t>V</a:t>
            </a:r>
            <a:r>
              <a:rPr b="1" spc="-10" dirty="0">
                <a:latin typeface="Calibri"/>
                <a:cs typeface="Calibri"/>
              </a:rPr>
              <a:t>a</a:t>
            </a:r>
            <a:r>
              <a:rPr b="1" spc="0" dirty="0">
                <a:latin typeface="Calibri"/>
                <a:cs typeface="Calibri"/>
              </a:rPr>
              <a:t>l</a:t>
            </a:r>
            <a:r>
              <a:rPr b="1" spc="-10" dirty="0">
                <a:latin typeface="Calibri"/>
                <a:cs typeface="Calibri"/>
              </a:rPr>
              <a:t>id</a:t>
            </a:r>
            <a:r>
              <a:rPr b="1" spc="-20" dirty="0">
                <a:latin typeface="Calibri"/>
                <a:cs typeface="Calibri"/>
              </a:rPr>
              <a:t>a</a:t>
            </a:r>
            <a:r>
              <a:rPr b="1" spc="-5" dirty="0">
                <a:latin typeface="Calibri"/>
                <a:cs typeface="Calibri"/>
              </a:rPr>
              <a:t>tio</a:t>
            </a:r>
            <a:r>
              <a:rPr b="1" spc="-10" dirty="0">
                <a:latin typeface="Calibri"/>
                <a:cs typeface="Calibri"/>
              </a:rPr>
              <a:t>n</a:t>
            </a:r>
            <a:endParaRPr dirty="0">
              <a:latin typeface="Calibri"/>
              <a:cs typeface="Calibri"/>
            </a:endParaRPr>
          </a:p>
        </p:txBody>
      </p:sp>
      <p:sp>
        <p:nvSpPr>
          <p:cNvPr id="11" name="object 9">
            <a:extLst>
              <a:ext uri="{FF2B5EF4-FFF2-40B4-BE49-F238E27FC236}">
                <a16:creationId xmlns:a16="http://schemas.microsoft.com/office/drawing/2014/main" id="{7E8707F0-B813-ED44-93BB-51E178619570}"/>
              </a:ext>
            </a:extLst>
          </p:cNvPr>
          <p:cNvSpPr txBox="1"/>
          <p:nvPr/>
        </p:nvSpPr>
        <p:spPr>
          <a:xfrm>
            <a:off x="83385" y="5290254"/>
            <a:ext cx="1636773" cy="510540"/>
          </a:xfrm>
          <a:prstGeom prst="rect">
            <a:avLst/>
          </a:prstGeom>
        </p:spPr>
        <p:txBody>
          <a:bodyPr vert="horz" wrap="square" lIns="0" tIns="0" rIns="0" bIns="0" rtlCol="0">
            <a:noAutofit/>
          </a:bodyPr>
          <a:lstStyle/>
          <a:p>
            <a:pPr marL="22860" algn="ctr">
              <a:lnSpc>
                <a:spcPct val="100000"/>
              </a:lnSpc>
            </a:pPr>
            <a:r>
              <a:rPr b="1" spc="-15" dirty="0">
                <a:solidFill>
                  <a:srgbClr val="FF0000"/>
                </a:solidFill>
                <a:latin typeface="Calibri"/>
                <a:cs typeface="Calibri"/>
              </a:rPr>
              <a:t>100%</a:t>
            </a:r>
            <a:r>
              <a:rPr b="1" spc="20" dirty="0">
                <a:solidFill>
                  <a:srgbClr val="FF0000"/>
                </a:solidFill>
                <a:latin typeface="Calibri"/>
                <a:cs typeface="Calibri"/>
              </a:rPr>
              <a:t> </a:t>
            </a:r>
            <a:endParaRPr lang="en-US" b="1" spc="20" dirty="0">
              <a:solidFill>
                <a:srgbClr val="FF0000"/>
              </a:solidFill>
              <a:latin typeface="Calibri"/>
              <a:cs typeface="Calibri"/>
            </a:endParaRPr>
          </a:p>
          <a:p>
            <a:pPr marL="22860" algn="ctr">
              <a:lnSpc>
                <a:spcPct val="100000"/>
              </a:lnSpc>
            </a:pPr>
            <a:r>
              <a:rPr b="1" spc="-10" dirty="0">
                <a:solidFill>
                  <a:srgbClr val="FF0000"/>
                </a:solidFill>
                <a:latin typeface="Calibri"/>
                <a:cs typeface="Calibri"/>
              </a:rPr>
              <a:t>Di</a:t>
            </a:r>
            <a:r>
              <a:rPr b="1" spc="-30" dirty="0">
                <a:solidFill>
                  <a:srgbClr val="FF0000"/>
                </a:solidFill>
                <a:latin typeface="Calibri"/>
                <a:cs typeface="Calibri"/>
              </a:rPr>
              <a:t>r</a:t>
            </a:r>
            <a:r>
              <a:rPr b="1" spc="-10" dirty="0">
                <a:solidFill>
                  <a:srgbClr val="FF0000"/>
                </a:solidFill>
                <a:latin typeface="Calibri"/>
                <a:cs typeface="Calibri"/>
              </a:rPr>
              <a:t>ect</a:t>
            </a:r>
            <a:endParaRPr dirty="0">
              <a:latin typeface="Calibri"/>
              <a:cs typeface="Calibri"/>
            </a:endParaRPr>
          </a:p>
          <a:p>
            <a:pPr marL="12700" algn="ctr">
              <a:lnSpc>
                <a:spcPct val="100000"/>
              </a:lnSpc>
            </a:pPr>
            <a:r>
              <a:rPr b="1" spc="-15" dirty="0">
                <a:solidFill>
                  <a:srgbClr val="FF0000"/>
                </a:solidFill>
                <a:latin typeface="Calibri"/>
                <a:cs typeface="Calibri"/>
              </a:rPr>
              <a:t>O</a:t>
            </a:r>
            <a:r>
              <a:rPr b="1" spc="-30" dirty="0">
                <a:solidFill>
                  <a:srgbClr val="FF0000"/>
                </a:solidFill>
                <a:latin typeface="Calibri"/>
                <a:cs typeface="Calibri"/>
              </a:rPr>
              <a:t>b</a:t>
            </a:r>
            <a:r>
              <a:rPr b="1" spc="-10" dirty="0">
                <a:solidFill>
                  <a:srgbClr val="FF0000"/>
                </a:solidFill>
                <a:latin typeface="Calibri"/>
                <a:cs typeface="Calibri"/>
              </a:rPr>
              <a:t>ser</a:t>
            </a:r>
            <a:r>
              <a:rPr b="1" spc="-35" dirty="0">
                <a:solidFill>
                  <a:srgbClr val="FF0000"/>
                </a:solidFill>
                <a:latin typeface="Calibri"/>
                <a:cs typeface="Calibri"/>
              </a:rPr>
              <a:t>v</a:t>
            </a:r>
            <a:r>
              <a:rPr b="1" spc="-20" dirty="0">
                <a:solidFill>
                  <a:srgbClr val="FF0000"/>
                </a:solidFill>
                <a:latin typeface="Calibri"/>
                <a:cs typeface="Calibri"/>
              </a:rPr>
              <a:t>a</a:t>
            </a:r>
            <a:r>
              <a:rPr b="1" spc="-10" dirty="0">
                <a:solidFill>
                  <a:srgbClr val="FF0000"/>
                </a:solidFill>
                <a:latin typeface="Calibri"/>
                <a:cs typeface="Calibri"/>
              </a:rPr>
              <a:t>tion</a:t>
            </a:r>
            <a:endParaRPr dirty="0">
              <a:latin typeface="Calibri"/>
              <a:cs typeface="Calibri"/>
            </a:endParaRPr>
          </a:p>
        </p:txBody>
      </p:sp>
      <p:sp>
        <p:nvSpPr>
          <p:cNvPr id="12" name="object 10">
            <a:extLst>
              <a:ext uri="{FF2B5EF4-FFF2-40B4-BE49-F238E27FC236}">
                <a16:creationId xmlns:a16="http://schemas.microsoft.com/office/drawing/2014/main" id="{E5827F83-2A32-6F40-BE58-736FEBBAEDBC}"/>
              </a:ext>
            </a:extLst>
          </p:cNvPr>
          <p:cNvSpPr/>
          <p:nvPr/>
        </p:nvSpPr>
        <p:spPr>
          <a:xfrm>
            <a:off x="1772411" y="3935402"/>
            <a:ext cx="10283952" cy="2349574"/>
          </a:xfrm>
          <a:custGeom>
            <a:avLst/>
            <a:gdLst/>
            <a:ahLst/>
            <a:cxnLst/>
            <a:rect l="l" t="t" r="r" b="b"/>
            <a:pathLst>
              <a:path w="10283952" h="2031492">
                <a:moveTo>
                  <a:pt x="9945369" y="0"/>
                </a:moveTo>
                <a:lnTo>
                  <a:pt x="338581" y="0"/>
                </a:lnTo>
                <a:lnTo>
                  <a:pt x="310819" y="1122"/>
                </a:lnTo>
                <a:lnTo>
                  <a:pt x="257232" y="9842"/>
                </a:lnTo>
                <a:lnTo>
                  <a:pt x="206811" y="26614"/>
                </a:lnTo>
                <a:lnTo>
                  <a:pt x="160253" y="50739"/>
                </a:lnTo>
                <a:lnTo>
                  <a:pt x="118256" y="81519"/>
                </a:lnTo>
                <a:lnTo>
                  <a:pt x="81519" y="118256"/>
                </a:lnTo>
                <a:lnTo>
                  <a:pt x="50739" y="160253"/>
                </a:lnTo>
                <a:lnTo>
                  <a:pt x="26614" y="206811"/>
                </a:lnTo>
                <a:lnTo>
                  <a:pt x="9842" y="257232"/>
                </a:lnTo>
                <a:lnTo>
                  <a:pt x="1122" y="310819"/>
                </a:lnTo>
                <a:lnTo>
                  <a:pt x="0" y="338581"/>
                </a:lnTo>
                <a:lnTo>
                  <a:pt x="0" y="1692897"/>
                </a:lnTo>
                <a:lnTo>
                  <a:pt x="4432" y="1747817"/>
                </a:lnTo>
                <a:lnTo>
                  <a:pt x="17265" y="1799917"/>
                </a:lnTo>
                <a:lnTo>
                  <a:pt x="37801" y="1848498"/>
                </a:lnTo>
                <a:lnTo>
                  <a:pt x="65340" y="1892864"/>
                </a:lnTo>
                <a:lnTo>
                  <a:pt x="99187" y="1932317"/>
                </a:lnTo>
                <a:lnTo>
                  <a:pt x="138641" y="1966161"/>
                </a:lnTo>
                <a:lnTo>
                  <a:pt x="183005" y="1993697"/>
                </a:lnTo>
                <a:lnTo>
                  <a:pt x="231582" y="2014229"/>
                </a:lnTo>
                <a:lnTo>
                  <a:pt x="283674" y="2027060"/>
                </a:lnTo>
                <a:lnTo>
                  <a:pt x="338581" y="2031492"/>
                </a:lnTo>
                <a:lnTo>
                  <a:pt x="9945369" y="2031492"/>
                </a:lnTo>
                <a:lnTo>
                  <a:pt x="10000277" y="2027060"/>
                </a:lnTo>
                <a:lnTo>
                  <a:pt x="10052369" y="2014229"/>
                </a:lnTo>
                <a:lnTo>
                  <a:pt x="10100946" y="1993697"/>
                </a:lnTo>
                <a:lnTo>
                  <a:pt x="10145310" y="1966161"/>
                </a:lnTo>
                <a:lnTo>
                  <a:pt x="10184765" y="1932317"/>
                </a:lnTo>
                <a:lnTo>
                  <a:pt x="10218611" y="1892864"/>
                </a:lnTo>
                <a:lnTo>
                  <a:pt x="10246150" y="1848498"/>
                </a:lnTo>
                <a:lnTo>
                  <a:pt x="10266686" y="1799917"/>
                </a:lnTo>
                <a:lnTo>
                  <a:pt x="10279519" y="1747817"/>
                </a:lnTo>
                <a:lnTo>
                  <a:pt x="10283952" y="1692897"/>
                </a:lnTo>
                <a:lnTo>
                  <a:pt x="10283952" y="338581"/>
                </a:lnTo>
                <a:lnTo>
                  <a:pt x="10279519" y="283674"/>
                </a:lnTo>
                <a:lnTo>
                  <a:pt x="10266686" y="231582"/>
                </a:lnTo>
                <a:lnTo>
                  <a:pt x="10246150" y="183005"/>
                </a:lnTo>
                <a:lnTo>
                  <a:pt x="10218611" y="138641"/>
                </a:lnTo>
                <a:lnTo>
                  <a:pt x="10184765" y="99187"/>
                </a:lnTo>
                <a:lnTo>
                  <a:pt x="10145310" y="65340"/>
                </a:lnTo>
                <a:lnTo>
                  <a:pt x="10100946" y="37801"/>
                </a:lnTo>
                <a:lnTo>
                  <a:pt x="10052369" y="17265"/>
                </a:lnTo>
                <a:lnTo>
                  <a:pt x="10000277" y="4432"/>
                </a:lnTo>
                <a:lnTo>
                  <a:pt x="9945369" y="0"/>
                </a:lnTo>
                <a:close/>
              </a:path>
            </a:pathLst>
          </a:custGeom>
          <a:solidFill>
            <a:srgbClr val="E1EFD9"/>
          </a:solidFill>
        </p:spPr>
        <p:txBody>
          <a:bodyPr wrap="square" lIns="0" tIns="0" rIns="0" bIns="0" rtlCol="0">
            <a:noAutofit/>
          </a:bodyPr>
          <a:lstStyle/>
          <a:p>
            <a:endParaRPr/>
          </a:p>
        </p:txBody>
      </p:sp>
      <p:sp>
        <p:nvSpPr>
          <p:cNvPr id="13" name="object 11">
            <a:extLst>
              <a:ext uri="{FF2B5EF4-FFF2-40B4-BE49-F238E27FC236}">
                <a16:creationId xmlns:a16="http://schemas.microsoft.com/office/drawing/2014/main" id="{D73C2C53-D9D3-CD49-A3F1-A2631FCC426D}"/>
              </a:ext>
            </a:extLst>
          </p:cNvPr>
          <p:cNvSpPr/>
          <p:nvPr/>
        </p:nvSpPr>
        <p:spPr>
          <a:xfrm>
            <a:off x="1772411" y="3939973"/>
            <a:ext cx="10283952" cy="2369385"/>
          </a:xfrm>
          <a:custGeom>
            <a:avLst/>
            <a:gdLst/>
            <a:ahLst/>
            <a:cxnLst/>
            <a:rect l="l" t="t" r="r" b="b"/>
            <a:pathLst>
              <a:path w="10283952" h="2031492">
                <a:moveTo>
                  <a:pt x="0" y="338581"/>
                </a:moveTo>
                <a:lnTo>
                  <a:pt x="4432" y="283674"/>
                </a:lnTo>
                <a:lnTo>
                  <a:pt x="17265" y="231582"/>
                </a:lnTo>
                <a:lnTo>
                  <a:pt x="37801" y="183005"/>
                </a:lnTo>
                <a:lnTo>
                  <a:pt x="65340" y="138641"/>
                </a:lnTo>
                <a:lnTo>
                  <a:pt x="99187" y="99187"/>
                </a:lnTo>
                <a:lnTo>
                  <a:pt x="138641" y="65340"/>
                </a:lnTo>
                <a:lnTo>
                  <a:pt x="183005" y="37801"/>
                </a:lnTo>
                <a:lnTo>
                  <a:pt x="231582" y="17265"/>
                </a:lnTo>
                <a:lnTo>
                  <a:pt x="283674" y="4432"/>
                </a:lnTo>
                <a:lnTo>
                  <a:pt x="338581" y="0"/>
                </a:lnTo>
                <a:lnTo>
                  <a:pt x="9945369" y="0"/>
                </a:lnTo>
                <a:lnTo>
                  <a:pt x="10000277" y="4432"/>
                </a:lnTo>
                <a:lnTo>
                  <a:pt x="10052369" y="17265"/>
                </a:lnTo>
                <a:lnTo>
                  <a:pt x="10100946" y="37801"/>
                </a:lnTo>
                <a:lnTo>
                  <a:pt x="10145310" y="65340"/>
                </a:lnTo>
                <a:lnTo>
                  <a:pt x="10184765" y="99187"/>
                </a:lnTo>
                <a:lnTo>
                  <a:pt x="10218611" y="138641"/>
                </a:lnTo>
                <a:lnTo>
                  <a:pt x="10246150" y="183005"/>
                </a:lnTo>
                <a:lnTo>
                  <a:pt x="10266686" y="231582"/>
                </a:lnTo>
                <a:lnTo>
                  <a:pt x="10279519" y="283674"/>
                </a:lnTo>
                <a:lnTo>
                  <a:pt x="10283952" y="338581"/>
                </a:lnTo>
                <a:lnTo>
                  <a:pt x="10283952" y="1692897"/>
                </a:lnTo>
                <a:lnTo>
                  <a:pt x="10279519" y="1747817"/>
                </a:lnTo>
                <a:lnTo>
                  <a:pt x="10266686" y="1799917"/>
                </a:lnTo>
                <a:lnTo>
                  <a:pt x="10246150" y="1848498"/>
                </a:lnTo>
                <a:lnTo>
                  <a:pt x="10218611" y="1892864"/>
                </a:lnTo>
                <a:lnTo>
                  <a:pt x="10184765" y="1932317"/>
                </a:lnTo>
                <a:lnTo>
                  <a:pt x="10145310" y="1966161"/>
                </a:lnTo>
                <a:lnTo>
                  <a:pt x="10100946" y="1993697"/>
                </a:lnTo>
                <a:lnTo>
                  <a:pt x="10052369" y="2014229"/>
                </a:lnTo>
                <a:lnTo>
                  <a:pt x="10000277" y="2027060"/>
                </a:lnTo>
                <a:lnTo>
                  <a:pt x="9945369" y="2031492"/>
                </a:lnTo>
                <a:lnTo>
                  <a:pt x="338581" y="2031492"/>
                </a:lnTo>
                <a:lnTo>
                  <a:pt x="283674" y="2027060"/>
                </a:lnTo>
                <a:lnTo>
                  <a:pt x="231582" y="2014229"/>
                </a:lnTo>
                <a:lnTo>
                  <a:pt x="183005" y="1993697"/>
                </a:lnTo>
                <a:lnTo>
                  <a:pt x="138641" y="1966161"/>
                </a:lnTo>
                <a:lnTo>
                  <a:pt x="99187" y="1932317"/>
                </a:lnTo>
                <a:lnTo>
                  <a:pt x="65340" y="1892864"/>
                </a:lnTo>
                <a:lnTo>
                  <a:pt x="37801" y="1848498"/>
                </a:lnTo>
                <a:lnTo>
                  <a:pt x="17265" y="1799917"/>
                </a:lnTo>
                <a:lnTo>
                  <a:pt x="4432" y="1747817"/>
                </a:lnTo>
                <a:lnTo>
                  <a:pt x="0" y="1692897"/>
                </a:lnTo>
                <a:lnTo>
                  <a:pt x="0" y="338581"/>
                </a:lnTo>
                <a:close/>
              </a:path>
            </a:pathLst>
          </a:custGeom>
          <a:ln w="12191">
            <a:solidFill>
              <a:srgbClr val="41709C"/>
            </a:solidFill>
          </a:ln>
        </p:spPr>
        <p:txBody>
          <a:bodyPr wrap="square" lIns="0" tIns="0" rIns="0" bIns="0" rtlCol="0">
            <a:noAutofit/>
          </a:bodyPr>
          <a:lstStyle/>
          <a:p>
            <a:endParaRPr/>
          </a:p>
        </p:txBody>
      </p:sp>
      <p:sp>
        <p:nvSpPr>
          <p:cNvPr id="14" name="object 12">
            <a:extLst>
              <a:ext uri="{FF2B5EF4-FFF2-40B4-BE49-F238E27FC236}">
                <a16:creationId xmlns:a16="http://schemas.microsoft.com/office/drawing/2014/main" id="{EC8A2D09-7D31-C149-A915-4FEB9EE08246}"/>
              </a:ext>
            </a:extLst>
          </p:cNvPr>
          <p:cNvSpPr txBox="1"/>
          <p:nvPr/>
        </p:nvSpPr>
        <p:spPr>
          <a:xfrm>
            <a:off x="1992721" y="4022583"/>
            <a:ext cx="9741535" cy="2223372"/>
          </a:xfrm>
          <a:prstGeom prst="rect">
            <a:avLst/>
          </a:prstGeom>
        </p:spPr>
        <p:txBody>
          <a:bodyPr vert="horz" wrap="square" lIns="0" tIns="0" rIns="0" bIns="0" rtlCol="0">
            <a:noAutofit/>
          </a:bodyPr>
          <a:lstStyle/>
          <a:p>
            <a:pPr marL="355600" indent="-342900">
              <a:lnSpc>
                <a:spcPct val="100000"/>
              </a:lnSpc>
              <a:buFont typeface="Calibri"/>
              <a:buAutoNum type="arabicPeriod"/>
              <a:tabLst>
                <a:tab pos="354965" algn="l"/>
              </a:tabLst>
            </a:pPr>
            <a:r>
              <a:rPr spc="-10" dirty="0">
                <a:latin typeface="Calibri"/>
                <a:cs typeface="Calibri"/>
              </a:rPr>
              <a:t>The</a:t>
            </a:r>
            <a:r>
              <a:rPr spc="-5" dirty="0">
                <a:latin typeface="Calibri"/>
                <a:cs typeface="Calibri"/>
              </a:rPr>
              <a:t> </a:t>
            </a:r>
            <a:r>
              <a:rPr spc="-10" dirty="0">
                <a:latin typeface="Calibri"/>
                <a:cs typeface="Calibri"/>
              </a:rPr>
              <a:t>assessor</a:t>
            </a:r>
            <a:r>
              <a:rPr spc="20" dirty="0">
                <a:latin typeface="Calibri"/>
                <a:cs typeface="Calibri"/>
              </a:rPr>
              <a:t> </a:t>
            </a:r>
            <a:r>
              <a:rPr spc="-10" dirty="0">
                <a:latin typeface="Calibri"/>
                <a:cs typeface="Calibri"/>
              </a:rPr>
              <a:t>wi</a:t>
            </a:r>
            <a:r>
              <a:rPr spc="0" dirty="0">
                <a:latin typeface="Calibri"/>
                <a:cs typeface="Calibri"/>
              </a:rPr>
              <a:t>l</a:t>
            </a:r>
            <a:r>
              <a:rPr spc="-5" dirty="0">
                <a:latin typeface="Calibri"/>
                <a:cs typeface="Calibri"/>
              </a:rPr>
              <a:t>l</a:t>
            </a:r>
            <a:r>
              <a:rPr spc="-25" dirty="0">
                <a:latin typeface="Calibri"/>
                <a:cs typeface="Calibri"/>
              </a:rPr>
              <a:t> </a:t>
            </a:r>
            <a:r>
              <a:rPr spc="-10" dirty="0">
                <a:latin typeface="Calibri"/>
                <a:cs typeface="Calibri"/>
              </a:rPr>
              <a:t>vis</a:t>
            </a:r>
            <a:r>
              <a:rPr spc="0" dirty="0">
                <a:latin typeface="Calibri"/>
                <a:cs typeface="Calibri"/>
              </a:rPr>
              <a:t>i</a:t>
            </a:r>
            <a:r>
              <a:rPr spc="-10" dirty="0">
                <a:latin typeface="Calibri"/>
                <a:cs typeface="Calibri"/>
              </a:rPr>
              <a:t>t</a:t>
            </a:r>
            <a:r>
              <a:rPr spc="-15" dirty="0">
                <a:latin typeface="Calibri"/>
                <a:cs typeface="Calibri"/>
              </a:rPr>
              <a:t> </a:t>
            </a:r>
            <a:r>
              <a:rPr spc="-10" dirty="0">
                <a:latin typeface="Calibri"/>
                <a:cs typeface="Calibri"/>
              </a:rPr>
              <a:t>a</a:t>
            </a:r>
            <a:r>
              <a:rPr spc="0" dirty="0">
                <a:latin typeface="Calibri"/>
                <a:cs typeface="Calibri"/>
              </a:rPr>
              <a:t>l</a:t>
            </a:r>
            <a:r>
              <a:rPr spc="-5" dirty="0">
                <a:latin typeface="Calibri"/>
                <a:cs typeface="Calibri"/>
              </a:rPr>
              <a:t>l</a:t>
            </a:r>
            <a:r>
              <a:rPr spc="-25" dirty="0">
                <a:latin typeface="Calibri"/>
                <a:cs typeface="Calibri"/>
              </a:rPr>
              <a:t> </a:t>
            </a:r>
            <a:r>
              <a:rPr spc="-10" dirty="0">
                <a:latin typeface="Calibri"/>
                <a:cs typeface="Calibri"/>
              </a:rPr>
              <a:t>p</a:t>
            </a:r>
            <a:r>
              <a:rPr spc="0" dirty="0">
                <a:latin typeface="Calibri"/>
                <a:cs typeface="Calibri"/>
              </a:rPr>
              <a:t>l</a:t>
            </a:r>
            <a:r>
              <a:rPr spc="-10" dirty="0">
                <a:latin typeface="Calibri"/>
                <a:cs typeface="Calibri"/>
              </a:rPr>
              <a:t>a</a:t>
            </a:r>
            <a:r>
              <a:rPr spc="-20" dirty="0">
                <a:latin typeface="Calibri"/>
                <a:cs typeface="Calibri"/>
              </a:rPr>
              <a:t>n</a:t>
            </a:r>
            <a:r>
              <a:rPr spc="-10" dirty="0">
                <a:latin typeface="Calibri"/>
                <a:cs typeface="Calibri"/>
              </a:rPr>
              <a:t>t(s</a:t>
            </a:r>
            <a:r>
              <a:rPr spc="-15" dirty="0">
                <a:latin typeface="Calibri"/>
                <a:cs typeface="Calibri"/>
              </a:rPr>
              <a:t>)</a:t>
            </a:r>
            <a:r>
              <a:rPr spc="-10" dirty="0">
                <a:latin typeface="Calibri"/>
                <a:cs typeface="Calibri"/>
              </a:rPr>
              <a:t>/p</a:t>
            </a:r>
            <a:r>
              <a:rPr spc="-45" dirty="0">
                <a:latin typeface="Calibri"/>
                <a:cs typeface="Calibri"/>
              </a:rPr>
              <a:t>r</a:t>
            </a:r>
            <a:r>
              <a:rPr spc="-10" dirty="0">
                <a:latin typeface="Calibri"/>
                <a:cs typeface="Calibri"/>
              </a:rPr>
              <a:t>oc</a:t>
            </a:r>
            <a:r>
              <a:rPr spc="-20" dirty="0">
                <a:latin typeface="Calibri"/>
                <a:cs typeface="Calibri"/>
              </a:rPr>
              <a:t>e</a:t>
            </a:r>
            <a:r>
              <a:rPr spc="-10" dirty="0">
                <a:latin typeface="Calibri"/>
                <a:cs typeface="Calibri"/>
              </a:rPr>
              <a:t>ssing</a:t>
            </a:r>
            <a:r>
              <a:rPr spc="10" dirty="0">
                <a:latin typeface="Calibri"/>
                <a:cs typeface="Calibri"/>
              </a:rPr>
              <a:t> </a:t>
            </a:r>
            <a:r>
              <a:rPr spc="-40" dirty="0">
                <a:latin typeface="Calibri"/>
                <a:cs typeface="Calibri"/>
              </a:rPr>
              <a:t>f</a:t>
            </a:r>
            <a:r>
              <a:rPr spc="-5" dirty="0">
                <a:latin typeface="Calibri"/>
                <a:cs typeface="Calibri"/>
              </a:rPr>
              <a:t>acilit</a:t>
            </a:r>
            <a:r>
              <a:rPr spc="-15" dirty="0">
                <a:latin typeface="Calibri"/>
                <a:cs typeface="Calibri"/>
              </a:rPr>
              <a:t>i</a:t>
            </a:r>
            <a:r>
              <a:rPr spc="-10" dirty="0">
                <a:latin typeface="Calibri"/>
                <a:cs typeface="Calibri"/>
              </a:rPr>
              <a:t>es </a:t>
            </a:r>
            <a:r>
              <a:rPr spc="-30" dirty="0">
                <a:latin typeface="Calibri"/>
                <a:cs typeface="Calibri"/>
              </a:rPr>
              <a:t> </a:t>
            </a:r>
            <a:r>
              <a:rPr spc="-10" dirty="0">
                <a:latin typeface="Calibri"/>
                <a:cs typeface="Calibri"/>
              </a:rPr>
              <a:t>upd</a:t>
            </a:r>
            <a:r>
              <a:rPr spc="-20" dirty="0">
                <a:latin typeface="Calibri"/>
                <a:cs typeface="Calibri"/>
              </a:rPr>
              <a:t>at</a:t>
            </a:r>
            <a:r>
              <a:rPr spc="-10" dirty="0">
                <a:latin typeface="Calibri"/>
                <a:cs typeface="Calibri"/>
              </a:rPr>
              <a:t>ed</a:t>
            </a:r>
            <a:r>
              <a:rPr spc="-15" dirty="0">
                <a:latin typeface="Calibri"/>
                <a:cs typeface="Calibri"/>
              </a:rPr>
              <a:t> </a:t>
            </a:r>
            <a:r>
              <a:rPr spc="-10" dirty="0">
                <a:latin typeface="Calibri"/>
                <a:cs typeface="Calibri"/>
              </a:rPr>
              <a:t>in</a:t>
            </a:r>
            <a:r>
              <a:rPr spc="-15" dirty="0">
                <a:latin typeface="Calibri"/>
                <a:cs typeface="Calibri"/>
              </a:rPr>
              <a:t> </a:t>
            </a:r>
            <a:r>
              <a:rPr spc="-10" dirty="0">
                <a:latin typeface="Calibri"/>
                <a:cs typeface="Calibri"/>
              </a:rPr>
              <a:t>the</a:t>
            </a:r>
            <a:r>
              <a:rPr spc="5" dirty="0">
                <a:latin typeface="Calibri"/>
                <a:cs typeface="Calibri"/>
              </a:rPr>
              <a:t> </a:t>
            </a:r>
            <a:r>
              <a:rPr spc="-15" dirty="0">
                <a:latin typeface="Calibri"/>
                <a:cs typeface="Calibri"/>
              </a:rPr>
              <a:t>M</a:t>
            </a:r>
            <a:r>
              <a:rPr spc="0" dirty="0">
                <a:latin typeface="Calibri"/>
                <a:cs typeface="Calibri"/>
              </a:rPr>
              <a:t>I</a:t>
            </a:r>
            <a:r>
              <a:rPr spc="-10" dirty="0">
                <a:latin typeface="Calibri"/>
                <a:cs typeface="Calibri"/>
              </a:rPr>
              <a:t>S.</a:t>
            </a:r>
            <a:endParaRPr dirty="0">
              <a:latin typeface="Calibri"/>
              <a:cs typeface="Calibri"/>
            </a:endParaRPr>
          </a:p>
          <a:p>
            <a:pPr marL="355600" indent="-342900">
              <a:lnSpc>
                <a:spcPct val="100000"/>
              </a:lnSpc>
              <a:buFont typeface="Calibri"/>
              <a:buAutoNum type="arabicPeriod"/>
              <a:tabLst>
                <a:tab pos="354965" algn="l"/>
              </a:tabLst>
            </a:pPr>
            <a:r>
              <a:rPr spc="-155" dirty="0">
                <a:latin typeface="Calibri"/>
                <a:cs typeface="Calibri"/>
              </a:rPr>
              <a:t>T</a:t>
            </a:r>
            <a:r>
              <a:rPr spc="-10" dirty="0">
                <a:latin typeface="Calibri"/>
                <a:cs typeface="Calibri"/>
              </a:rPr>
              <a:t>o</a:t>
            </a:r>
            <a:r>
              <a:rPr spc="5" dirty="0">
                <a:latin typeface="Calibri"/>
                <a:cs typeface="Calibri"/>
              </a:rPr>
              <a:t> </a:t>
            </a:r>
            <a:r>
              <a:rPr spc="-10" dirty="0">
                <a:latin typeface="Calibri"/>
                <a:cs typeface="Calibri"/>
              </a:rPr>
              <a:t>asce</a:t>
            </a:r>
            <a:r>
              <a:rPr spc="-20" dirty="0">
                <a:latin typeface="Calibri"/>
                <a:cs typeface="Calibri"/>
              </a:rPr>
              <a:t>r</a:t>
            </a:r>
            <a:r>
              <a:rPr spc="-30" dirty="0">
                <a:latin typeface="Calibri"/>
                <a:cs typeface="Calibri"/>
              </a:rPr>
              <a:t>t</a:t>
            </a:r>
            <a:r>
              <a:rPr spc="-10" dirty="0">
                <a:latin typeface="Calibri"/>
                <a:cs typeface="Calibri"/>
              </a:rPr>
              <a:t>a</a:t>
            </a:r>
            <a:r>
              <a:rPr spc="0" dirty="0">
                <a:latin typeface="Calibri"/>
                <a:cs typeface="Calibri"/>
              </a:rPr>
              <a:t>i</a:t>
            </a:r>
            <a:r>
              <a:rPr spc="-10" dirty="0">
                <a:latin typeface="Calibri"/>
                <a:cs typeface="Calibri"/>
              </a:rPr>
              <a:t>n</a:t>
            </a:r>
            <a:r>
              <a:rPr spc="-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p</a:t>
            </a:r>
            <a:r>
              <a:rPr spc="-40" dirty="0">
                <a:latin typeface="Calibri"/>
                <a:cs typeface="Calibri"/>
              </a:rPr>
              <a:t>r</a:t>
            </a:r>
            <a:r>
              <a:rPr spc="-10" dirty="0">
                <a:latin typeface="Calibri"/>
                <a:cs typeface="Calibri"/>
              </a:rPr>
              <a:t>og</a:t>
            </a:r>
            <a:r>
              <a:rPr spc="-35" dirty="0">
                <a:latin typeface="Calibri"/>
                <a:cs typeface="Calibri"/>
              </a:rPr>
              <a:t>r</a:t>
            </a:r>
            <a:r>
              <a:rPr spc="-10" dirty="0">
                <a:latin typeface="Calibri"/>
                <a:cs typeface="Calibri"/>
              </a:rPr>
              <a:t>ess,</a:t>
            </a:r>
            <a:r>
              <a:rPr spc="2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assessor</a:t>
            </a:r>
            <a:r>
              <a:rPr spc="25" dirty="0">
                <a:latin typeface="Calibri"/>
                <a:cs typeface="Calibri"/>
              </a:rPr>
              <a:t> </a:t>
            </a:r>
            <a:r>
              <a:rPr spc="-10" dirty="0">
                <a:latin typeface="Calibri"/>
                <a:cs typeface="Calibri"/>
              </a:rPr>
              <a:t>wi</a:t>
            </a:r>
            <a:r>
              <a:rPr spc="0" dirty="0">
                <a:latin typeface="Calibri"/>
                <a:cs typeface="Calibri"/>
              </a:rPr>
              <a:t>l</a:t>
            </a:r>
            <a:r>
              <a:rPr spc="-5" dirty="0">
                <a:latin typeface="Calibri"/>
                <a:cs typeface="Calibri"/>
              </a:rPr>
              <a:t>l</a:t>
            </a:r>
            <a:r>
              <a:rPr spc="-10" dirty="0">
                <a:latin typeface="Calibri"/>
                <a:cs typeface="Calibri"/>
              </a:rPr>
              <a:t> a</a:t>
            </a:r>
            <a:r>
              <a:rPr spc="0" dirty="0">
                <a:latin typeface="Calibri"/>
                <a:cs typeface="Calibri"/>
              </a:rPr>
              <a:t>l</a:t>
            </a:r>
            <a:r>
              <a:rPr spc="-10" dirty="0">
                <a:latin typeface="Calibri"/>
                <a:cs typeface="Calibri"/>
              </a:rPr>
              <a:t>so</a:t>
            </a:r>
            <a:r>
              <a:rPr spc="-20" dirty="0">
                <a:latin typeface="Calibri"/>
                <a:cs typeface="Calibri"/>
              </a:rPr>
              <a:t> </a:t>
            </a:r>
            <a:r>
              <a:rPr spc="-5" dirty="0">
                <a:latin typeface="Calibri"/>
                <a:cs typeface="Calibri"/>
              </a:rPr>
              <a:t>i</a:t>
            </a:r>
            <a:r>
              <a:rPr spc="-25" dirty="0">
                <a:latin typeface="Calibri"/>
                <a:cs typeface="Calibri"/>
              </a:rPr>
              <a:t>n</a:t>
            </a:r>
            <a:r>
              <a:rPr spc="-20" dirty="0">
                <a:latin typeface="Calibri"/>
                <a:cs typeface="Calibri"/>
              </a:rPr>
              <a:t>t</a:t>
            </a:r>
            <a:r>
              <a:rPr spc="-10" dirty="0">
                <a:latin typeface="Calibri"/>
                <a:cs typeface="Calibri"/>
              </a:rPr>
              <a:t>e</a:t>
            </a:r>
            <a:r>
              <a:rPr spc="-55" dirty="0">
                <a:latin typeface="Calibri"/>
                <a:cs typeface="Calibri"/>
              </a:rPr>
              <a:t>r</a:t>
            </a:r>
            <a:r>
              <a:rPr spc="-10" dirty="0">
                <a:latin typeface="Calibri"/>
                <a:cs typeface="Calibri"/>
              </a:rPr>
              <a:t>act wi</a:t>
            </a:r>
            <a:r>
              <a:rPr spc="-5" dirty="0">
                <a:latin typeface="Calibri"/>
                <a:cs typeface="Calibri"/>
              </a:rPr>
              <a:t>t</a:t>
            </a:r>
            <a:r>
              <a:rPr spc="-10" dirty="0">
                <a:latin typeface="Calibri"/>
                <a:cs typeface="Calibri"/>
              </a:rPr>
              <a:t>h</a:t>
            </a:r>
            <a:r>
              <a:rPr spc="-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o</a:t>
            </a:r>
            <a:r>
              <a:rPr spc="-20" dirty="0">
                <a:latin typeface="Calibri"/>
                <a:cs typeface="Calibri"/>
              </a:rPr>
              <a:t>f</a:t>
            </a:r>
            <a:r>
              <a:rPr spc="-10" dirty="0">
                <a:latin typeface="Calibri"/>
                <a:cs typeface="Calibri"/>
              </a:rPr>
              <a:t>ficials</a:t>
            </a:r>
            <a:r>
              <a:rPr spc="-25" dirty="0">
                <a:latin typeface="Calibri"/>
                <a:cs typeface="Calibri"/>
              </a:rPr>
              <a:t> </a:t>
            </a:r>
            <a:r>
              <a:rPr spc="-10" dirty="0">
                <a:latin typeface="Calibri"/>
                <a:cs typeface="Calibri"/>
              </a:rPr>
              <a:t>in</a:t>
            </a:r>
            <a:r>
              <a:rPr spc="-1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p</a:t>
            </a:r>
            <a:r>
              <a:rPr spc="0" dirty="0">
                <a:latin typeface="Calibri"/>
                <a:cs typeface="Calibri"/>
              </a:rPr>
              <a:t>l</a:t>
            </a:r>
            <a:r>
              <a:rPr spc="-10" dirty="0">
                <a:latin typeface="Calibri"/>
                <a:cs typeface="Calibri"/>
              </a:rPr>
              <a:t>a</a:t>
            </a:r>
            <a:r>
              <a:rPr spc="-20" dirty="0">
                <a:latin typeface="Calibri"/>
                <a:cs typeface="Calibri"/>
              </a:rPr>
              <a:t>n</a:t>
            </a:r>
            <a:r>
              <a:rPr spc="-10" dirty="0">
                <a:latin typeface="Calibri"/>
                <a:cs typeface="Calibri"/>
              </a:rPr>
              <a:t>t</a:t>
            </a:r>
            <a:endParaRPr dirty="0">
              <a:latin typeface="Calibri"/>
              <a:cs typeface="Calibri"/>
            </a:endParaRPr>
          </a:p>
          <a:p>
            <a:pPr marL="355600" marR="12700" indent="-342900">
              <a:lnSpc>
                <a:spcPct val="100000"/>
              </a:lnSpc>
              <a:buFont typeface="Calibri"/>
              <a:buAutoNum type="arabicPeriod"/>
              <a:tabLst>
                <a:tab pos="354965" algn="l"/>
              </a:tabLst>
            </a:pPr>
            <a:r>
              <a:rPr spc="-10" dirty="0">
                <a:latin typeface="Calibri"/>
                <a:cs typeface="Calibri"/>
              </a:rPr>
              <a:t>The</a:t>
            </a:r>
            <a:r>
              <a:rPr spc="-5" dirty="0">
                <a:latin typeface="Calibri"/>
                <a:cs typeface="Calibri"/>
              </a:rPr>
              <a:t> </a:t>
            </a:r>
            <a:r>
              <a:rPr spc="-10" dirty="0">
                <a:latin typeface="Calibri"/>
                <a:cs typeface="Calibri"/>
              </a:rPr>
              <a:t>assessor</a:t>
            </a:r>
            <a:r>
              <a:rPr spc="20" dirty="0">
                <a:latin typeface="Calibri"/>
                <a:cs typeface="Calibri"/>
              </a:rPr>
              <a:t> </a:t>
            </a:r>
            <a:r>
              <a:rPr spc="-10" dirty="0">
                <a:latin typeface="Calibri"/>
                <a:cs typeface="Calibri"/>
              </a:rPr>
              <a:t>wi</a:t>
            </a:r>
            <a:r>
              <a:rPr spc="0" dirty="0">
                <a:latin typeface="Calibri"/>
                <a:cs typeface="Calibri"/>
              </a:rPr>
              <a:t>l</a:t>
            </a:r>
            <a:r>
              <a:rPr spc="-5" dirty="0">
                <a:latin typeface="Calibri"/>
                <a:cs typeface="Calibri"/>
              </a:rPr>
              <a:t>l</a:t>
            </a:r>
            <a:r>
              <a:rPr spc="-25" dirty="0">
                <a:latin typeface="Calibri"/>
                <a:cs typeface="Calibri"/>
              </a:rPr>
              <a:t> </a:t>
            </a:r>
            <a:r>
              <a:rPr spc="-10" dirty="0">
                <a:latin typeface="Calibri"/>
                <a:cs typeface="Calibri"/>
              </a:rPr>
              <a:t>ask</a:t>
            </a:r>
            <a:r>
              <a:rPr spc="5" dirty="0">
                <a:latin typeface="Calibri"/>
                <a:cs typeface="Calibri"/>
              </a:rPr>
              <a:t> </a:t>
            </a:r>
            <a:r>
              <a:rPr spc="-40" dirty="0">
                <a:latin typeface="Calibri"/>
                <a:cs typeface="Calibri"/>
              </a:rPr>
              <a:t>f</a:t>
            </a:r>
            <a:r>
              <a:rPr spc="-10" dirty="0">
                <a:latin typeface="Calibri"/>
                <a:cs typeface="Calibri"/>
              </a:rPr>
              <a:t>or </a:t>
            </a:r>
            <a:r>
              <a:rPr lang="en-US" spc="-10" dirty="0">
                <a:latin typeface="Calibri"/>
                <a:cs typeface="Calibri"/>
              </a:rPr>
              <a:t>the</a:t>
            </a:r>
            <a:r>
              <a:rPr spc="5" dirty="0">
                <a:latin typeface="Calibri"/>
                <a:cs typeface="Calibri"/>
              </a:rPr>
              <a:t> </a:t>
            </a:r>
            <a:r>
              <a:rPr spc="-10" dirty="0">
                <a:latin typeface="Calibri"/>
                <a:cs typeface="Calibri"/>
              </a:rPr>
              <a:t>elec</a:t>
            </a:r>
            <a:r>
              <a:rPr spc="-5" dirty="0">
                <a:latin typeface="Calibri"/>
                <a:cs typeface="Calibri"/>
              </a:rPr>
              <a:t>t</a:t>
            </a:r>
            <a:r>
              <a:rPr spc="-15" dirty="0">
                <a:latin typeface="Calibri"/>
                <a:cs typeface="Calibri"/>
              </a:rPr>
              <a:t>r</a:t>
            </a:r>
            <a:r>
              <a:rPr spc="0" dirty="0">
                <a:latin typeface="Calibri"/>
                <a:cs typeface="Calibri"/>
              </a:rPr>
              <a:t>i</a:t>
            </a:r>
            <a:r>
              <a:rPr spc="-10" dirty="0">
                <a:latin typeface="Calibri"/>
                <a:cs typeface="Calibri"/>
              </a:rPr>
              <a:t>ci</a:t>
            </a:r>
            <a:r>
              <a:rPr spc="-5" dirty="0">
                <a:latin typeface="Calibri"/>
                <a:cs typeface="Calibri"/>
              </a:rPr>
              <a:t>t</a:t>
            </a:r>
            <a:r>
              <a:rPr spc="-10" dirty="0">
                <a:latin typeface="Calibri"/>
                <a:cs typeface="Calibri"/>
              </a:rPr>
              <a:t>y</a:t>
            </a:r>
            <a:r>
              <a:rPr spc="-5" dirty="0">
                <a:latin typeface="Calibri"/>
                <a:cs typeface="Calibri"/>
              </a:rPr>
              <a:t> </a:t>
            </a:r>
            <a:r>
              <a:rPr spc="-10" dirty="0">
                <a:latin typeface="Calibri"/>
                <a:cs typeface="Calibri"/>
              </a:rPr>
              <a:t>b</a:t>
            </a:r>
            <a:r>
              <a:rPr spc="0" dirty="0">
                <a:latin typeface="Calibri"/>
                <a:cs typeface="Calibri"/>
              </a:rPr>
              <a:t>ill</a:t>
            </a:r>
            <a:r>
              <a:rPr spc="-25" dirty="0">
                <a:latin typeface="Calibri"/>
                <a:cs typeface="Calibri"/>
              </a:rPr>
              <a:t> </a:t>
            </a:r>
            <a:r>
              <a:rPr lang="en-US" spc="-25" dirty="0">
                <a:latin typeface="Calibri"/>
                <a:cs typeface="Calibri"/>
              </a:rPr>
              <a:t>and see other activities in the plant </a:t>
            </a:r>
            <a:r>
              <a:rPr spc="-20" dirty="0">
                <a:latin typeface="Calibri"/>
                <a:cs typeface="Calibri"/>
              </a:rPr>
              <a:t>t</a:t>
            </a:r>
            <a:r>
              <a:rPr spc="-10" dirty="0">
                <a:latin typeface="Calibri"/>
                <a:cs typeface="Calibri"/>
              </a:rPr>
              <a:t>o</a:t>
            </a:r>
            <a:r>
              <a:rPr spc="-5" dirty="0">
                <a:latin typeface="Calibri"/>
                <a:cs typeface="Calibri"/>
              </a:rPr>
              <a:t> </a:t>
            </a:r>
            <a:r>
              <a:rPr spc="-25" dirty="0">
                <a:latin typeface="Calibri"/>
                <a:cs typeface="Calibri"/>
              </a:rPr>
              <a:t>v</a:t>
            </a:r>
            <a:r>
              <a:rPr spc="-10" dirty="0">
                <a:latin typeface="Calibri"/>
                <a:cs typeface="Calibri"/>
              </a:rPr>
              <a:t>e</a:t>
            </a:r>
            <a:r>
              <a:rPr spc="-15" dirty="0">
                <a:latin typeface="Calibri"/>
                <a:cs typeface="Calibri"/>
              </a:rPr>
              <a:t>r</a:t>
            </a:r>
            <a:r>
              <a:rPr spc="0" dirty="0">
                <a:latin typeface="Calibri"/>
                <a:cs typeface="Calibri"/>
              </a:rPr>
              <a:t>i</a:t>
            </a:r>
            <a:r>
              <a:rPr spc="10" dirty="0">
                <a:latin typeface="Calibri"/>
                <a:cs typeface="Calibri"/>
              </a:rPr>
              <a:t>f</a:t>
            </a:r>
            <a:r>
              <a:rPr spc="-10" dirty="0">
                <a:latin typeface="Calibri"/>
                <a:cs typeface="Calibri"/>
              </a:rPr>
              <a:t>y</a:t>
            </a:r>
            <a:r>
              <a:rPr spc="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functiona</a:t>
            </a:r>
            <a:r>
              <a:rPr spc="0" dirty="0">
                <a:latin typeface="Calibri"/>
                <a:cs typeface="Calibri"/>
              </a:rPr>
              <a:t>l</a:t>
            </a:r>
            <a:r>
              <a:rPr spc="-10" dirty="0">
                <a:latin typeface="Calibri"/>
                <a:cs typeface="Calibri"/>
              </a:rPr>
              <a:t>ity</a:t>
            </a:r>
            <a:r>
              <a:rPr spc="-45" dirty="0">
                <a:latin typeface="Calibri"/>
                <a:cs typeface="Calibri"/>
              </a:rPr>
              <a:t> </a:t>
            </a:r>
            <a:r>
              <a:rPr spc="-10" dirty="0">
                <a:latin typeface="Calibri"/>
                <a:cs typeface="Calibri"/>
              </a:rPr>
              <a:t>of</a:t>
            </a:r>
            <a:r>
              <a:rPr spc="10" dirty="0">
                <a:latin typeface="Calibri"/>
                <a:cs typeface="Calibri"/>
              </a:rPr>
              <a:t> </a:t>
            </a:r>
            <a:r>
              <a:rPr spc="-10" dirty="0">
                <a:latin typeface="Calibri"/>
                <a:cs typeface="Calibri"/>
              </a:rPr>
              <a:t>the</a:t>
            </a:r>
            <a:r>
              <a:rPr spc="5" dirty="0">
                <a:latin typeface="Calibri"/>
                <a:cs typeface="Calibri"/>
              </a:rPr>
              <a:t> </a:t>
            </a:r>
            <a:r>
              <a:rPr spc="-40" dirty="0">
                <a:latin typeface="Calibri"/>
                <a:cs typeface="Calibri"/>
              </a:rPr>
              <a:t>f</a:t>
            </a:r>
            <a:r>
              <a:rPr spc="-5" dirty="0">
                <a:latin typeface="Calibri"/>
                <a:cs typeface="Calibri"/>
              </a:rPr>
              <a:t>acilit</a:t>
            </a:r>
            <a:r>
              <a:rPr spc="-125" dirty="0">
                <a:latin typeface="Calibri"/>
                <a:cs typeface="Calibri"/>
              </a:rPr>
              <a:t>y</a:t>
            </a:r>
            <a:r>
              <a:rPr spc="-5" dirty="0">
                <a:latin typeface="Calibri"/>
                <a:cs typeface="Calibri"/>
              </a:rPr>
              <a:t>.</a:t>
            </a:r>
            <a:r>
              <a:rPr spc="-3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assessor</a:t>
            </a:r>
            <a:r>
              <a:rPr spc="20" dirty="0">
                <a:latin typeface="Calibri"/>
                <a:cs typeface="Calibri"/>
              </a:rPr>
              <a:t> </a:t>
            </a:r>
            <a:r>
              <a:rPr spc="-10" dirty="0">
                <a:latin typeface="Calibri"/>
                <a:cs typeface="Calibri"/>
              </a:rPr>
              <a:t>wi</a:t>
            </a:r>
            <a:r>
              <a:rPr spc="0" dirty="0">
                <a:latin typeface="Calibri"/>
                <a:cs typeface="Calibri"/>
              </a:rPr>
              <a:t>l</a:t>
            </a:r>
            <a:r>
              <a:rPr spc="-5" dirty="0">
                <a:latin typeface="Calibri"/>
                <a:cs typeface="Calibri"/>
              </a:rPr>
              <a:t>l</a:t>
            </a:r>
            <a:r>
              <a:rPr spc="-25" dirty="0">
                <a:latin typeface="Calibri"/>
                <a:cs typeface="Calibri"/>
              </a:rPr>
              <a:t> </a:t>
            </a:r>
            <a:r>
              <a:rPr spc="-10" dirty="0">
                <a:latin typeface="Calibri"/>
                <a:cs typeface="Calibri"/>
              </a:rPr>
              <a:t>a</a:t>
            </a:r>
            <a:r>
              <a:rPr spc="0" dirty="0">
                <a:latin typeface="Calibri"/>
                <a:cs typeface="Calibri"/>
              </a:rPr>
              <a:t>l</a:t>
            </a:r>
            <a:r>
              <a:rPr spc="-10" dirty="0">
                <a:latin typeface="Calibri"/>
                <a:cs typeface="Calibri"/>
              </a:rPr>
              <a:t>so</a:t>
            </a:r>
            <a:r>
              <a:rPr spc="-5" dirty="0">
                <a:latin typeface="Calibri"/>
                <a:cs typeface="Calibri"/>
              </a:rPr>
              <a:t> </a:t>
            </a:r>
            <a:r>
              <a:rPr spc="-10" dirty="0">
                <a:latin typeface="Calibri"/>
                <a:cs typeface="Calibri"/>
              </a:rPr>
              <a:t>see</a:t>
            </a:r>
            <a:r>
              <a:rPr spc="10" dirty="0">
                <a:latin typeface="Calibri"/>
                <a:cs typeface="Calibri"/>
              </a:rPr>
              <a:t> </a:t>
            </a:r>
            <a:r>
              <a:rPr spc="-5" dirty="0">
                <a:latin typeface="Calibri"/>
                <a:cs typeface="Calibri"/>
              </a:rPr>
              <a:t>if</a:t>
            </a:r>
            <a:r>
              <a:rPr spc="-15" dirty="0">
                <a:latin typeface="Calibri"/>
                <a:cs typeface="Calibri"/>
              </a:rPr>
              <a:t> </a:t>
            </a:r>
            <a:r>
              <a:rPr spc="-10" dirty="0">
                <a:latin typeface="Calibri"/>
                <a:cs typeface="Calibri"/>
              </a:rPr>
              <a:t>a</a:t>
            </a:r>
            <a:r>
              <a:rPr spc="-30" dirty="0">
                <a:latin typeface="Calibri"/>
                <a:cs typeface="Calibri"/>
              </a:rPr>
              <a:t>n</a:t>
            </a:r>
            <a:r>
              <a:rPr spc="-10" dirty="0">
                <a:latin typeface="Calibri"/>
                <a:cs typeface="Calibri"/>
              </a:rPr>
              <a:t>y</a:t>
            </a:r>
            <a:r>
              <a:rPr spc="-20" dirty="0">
                <a:latin typeface="Calibri"/>
                <a:cs typeface="Calibri"/>
              </a:rPr>
              <a:t> </a:t>
            </a:r>
            <a:r>
              <a:rPr spc="-10" dirty="0">
                <a:latin typeface="Calibri"/>
                <a:cs typeface="Calibri"/>
              </a:rPr>
              <a:t>ha</a:t>
            </a:r>
            <a:r>
              <a:rPr spc="-30" dirty="0">
                <a:latin typeface="Calibri"/>
                <a:cs typeface="Calibri"/>
              </a:rPr>
              <a:t>z</a:t>
            </a:r>
            <a:r>
              <a:rPr spc="-10" dirty="0">
                <a:latin typeface="Calibri"/>
                <a:cs typeface="Calibri"/>
              </a:rPr>
              <a:t>a</a:t>
            </a:r>
            <a:r>
              <a:rPr spc="-35" dirty="0">
                <a:latin typeface="Calibri"/>
                <a:cs typeface="Calibri"/>
              </a:rPr>
              <a:t>r</a:t>
            </a:r>
            <a:r>
              <a:rPr spc="-10" dirty="0">
                <a:latin typeface="Calibri"/>
                <a:cs typeface="Calibri"/>
              </a:rPr>
              <a:t>dous</a:t>
            </a:r>
            <a:r>
              <a:rPr spc="5" dirty="0">
                <a:latin typeface="Calibri"/>
                <a:cs typeface="Calibri"/>
              </a:rPr>
              <a:t> </a:t>
            </a:r>
            <a:r>
              <a:rPr spc="-30" dirty="0">
                <a:latin typeface="Calibri"/>
                <a:cs typeface="Calibri"/>
              </a:rPr>
              <a:t>w</a:t>
            </a:r>
            <a:r>
              <a:rPr spc="-10" dirty="0">
                <a:latin typeface="Calibri"/>
                <a:cs typeface="Calibri"/>
              </a:rPr>
              <a:t>a</a:t>
            </a:r>
            <a:r>
              <a:rPr spc="-20" dirty="0">
                <a:latin typeface="Calibri"/>
                <a:cs typeface="Calibri"/>
              </a:rPr>
              <a:t>st</a:t>
            </a:r>
            <a:r>
              <a:rPr spc="-10" dirty="0">
                <a:latin typeface="Calibri"/>
                <a:cs typeface="Calibri"/>
              </a:rPr>
              <a:t>e</a:t>
            </a:r>
            <a:r>
              <a:rPr spc="-5" dirty="0">
                <a:latin typeface="Calibri"/>
                <a:cs typeface="Calibri"/>
              </a:rPr>
              <a:t> is</a:t>
            </a:r>
            <a:r>
              <a:rPr spc="-15" dirty="0">
                <a:latin typeface="Calibri"/>
                <a:cs typeface="Calibri"/>
              </a:rPr>
              <a:t> </a:t>
            </a:r>
            <a:r>
              <a:rPr spc="-10" dirty="0">
                <a:latin typeface="Calibri"/>
                <a:cs typeface="Calibri"/>
              </a:rPr>
              <a:t>dumped</a:t>
            </a:r>
            <a:r>
              <a:rPr spc="-55" dirty="0">
                <a:latin typeface="Calibri"/>
                <a:cs typeface="Calibri"/>
              </a:rPr>
              <a:t>/</a:t>
            </a:r>
            <a:r>
              <a:rPr spc="-25" dirty="0">
                <a:latin typeface="Calibri"/>
                <a:cs typeface="Calibri"/>
              </a:rPr>
              <a:t>s</a:t>
            </a:r>
            <a:r>
              <a:rPr spc="-20" dirty="0">
                <a:latin typeface="Calibri"/>
                <a:cs typeface="Calibri"/>
              </a:rPr>
              <a:t>t</a:t>
            </a:r>
            <a:r>
              <a:rPr spc="-10" dirty="0">
                <a:latin typeface="Calibri"/>
                <a:cs typeface="Calibri"/>
              </a:rPr>
              <a:t>o</a:t>
            </a:r>
            <a:r>
              <a:rPr spc="-45" dirty="0">
                <a:latin typeface="Calibri"/>
                <a:cs typeface="Calibri"/>
              </a:rPr>
              <a:t>r</a:t>
            </a:r>
            <a:r>
              <a:rPr spc="-10" dirty="0">
                <a:latin typeface="Calibri"/>
                <a:cs typeface="Calibri"/>
              </a:rPr>
              <a:t>ed</a:t>
            </a:r>
            <a:r>
              <a:rPr spc="20" dirty="0">
                <a:latin typeface="Calibri"/>
                <a:cs typeface="Calibri"/>
              </a:rPr>
              <a:t> </a:t>
            </a:r>
            <a:r>
              <a:rPr spc="-10" dirty="0">
                <a:latin typeface="Calibri"/>
                <a:cs typeface="Calibri"/>
              </a:rPr>
              <a:t>wi</a:t>
            </a:r>
            <a:r>
              <a:rPr spc="-5" dirty="0">
                <a:latin typeface="Calibri"/>
                <a:cs typeface="Calibri"/>
              </a:rPr>
              <a:t>t</a:t>
            </a:r>
            <a:r>
              <a:rPr spc="-10" dirty="0">
                <a:latin typeface="Calibri"/>
                <a:cs typeface="Calibri"/>
              </a:rPr>
              <a:t>h</a:t>
            </a:r>
            <a:r>
              <a:rPr spc="0" dirty="0">
                <a:latin typeface="Calibri"/>
                <a:cs typeface="Calibri"/>
              </a:rPr>
              <a:t>i</a:t>
            </a:r>
            <a:r>
              <a:rPr spc="-10" dirty="0">
                <a:latin typeface="Calibri"/>
                <a:cs typeface="Calibri"/>
              </a:rPr>
              <a:t>n</a:t>
            </a:r>
            <a:r>
              <a:rPr spc="-15" dirty="0">
                <a:latin typeface="Calibri"/>
                <a:cs typeface="Calibri"/>
              </a:rPr>
              <a:t> </a:t>
            </a:r>
            <a:r>
              <a:rPr spc="-10" dirty="0">
                <a:latin typeface="Calibri"/>
                <a:cs typeface="Calibri"/>
              </a:rPr>
              <a:t>the</a:t>
            </a:r>
            <a:r>
              <a:rPr spc="5" dirty="0">
                <a:latin typeface="Calibri"/>
                <a:cs typeface="Calibri"/>
              </a:rPr>
              <a:t> </a:t>
            </a:r>
            <a:r>
              <a:rPr spc="-40" dirty="0">
                <a:latin typeface="Calibri"/>
                <a:cs typeface="Calibri"/>
              </a:rPr>
              <a:t>f</a:t>
            </a:r>
            <a:r>
              <a:rPr spc="-10" dirty="0">
                <a:latin typeface="Calibri"/>
                <a:cs typeface="Calibri"/>
              </a:rPr>
              <a:t>acility</a:t>
            </a:r>
            <a:r>
              <a:rPr spc="40" dirty="0">
                <a:latin typeface="Calibri"/>
                <a:cs typeface="Calibri"/>
              </a:rPr>
              <a:t> </a:t>
            </a:r>
            <a:r>
              <a:rPr spc="-10" dirty="0">
                <a:latin typeface="Calibri"/>
                <a:cs typeface="Calibri"/>
              </a:rPr>
              <a:t>–</a:t>
            </a:r>
            <a:r>
              <a:rPr spc="-5" dirty="0">
                <a:latin typeface="Calibri"/>
                <a:cs typeface="Calibri"/>
              </a:rPr>
              <a:t> </a:t>
            </a:r>
            <a:r>
              <a:rPr spc="-10" dirty="0">
                <a:latin typeface="Calibri"/>
                <a:cs typeface="Calibri"/>
              </a:rPr>
              <a:t>shou</a:t>
            </a:r>
            <a:r>
              <a:rPr spc="0" dirty="0">
                <a:latin typeface="Calibri"/>
                <a:cs typeface="Calibri"/>
              </a:rPr>
              <a:t>l</a:t>
            </a:r>
            <a:r>
              <a:rPr spc="-10" dirty="0">
                <a:latin typeface="Calibri"/>
                <a:cs typeface="Calibri"/>
              </a:rPr>
              <a:t>d</a:t>
            </a:r>
            <a:r>
              <a:rPr spc="-5" dirty="0">
                <a:latin typeface="Calibri"/>
                <a:cs typeface="Calibri"/>
              </a:rPr>
              <a:t> </a:t>
            </a:r>
            <a:r>
              <a:rPr spc="-10" dirty="0">
                <a:latin typeface="Calibri"/>
                <a:cs typeface="Calibri"/>
              </a:rPr>
              <a:t>be</a:t>
            </a:r>
            <a:r>
              <a:rPr spc="-5" dirty="0">
                <a:latin typeface="Calibri"/>
                <a:cs typeface="Calibri"/>
              </a:rPr>
              <a:t> </a:t>
            </a:r>
            <a:r>
              <a:rPr spc="-10" dirty="0">
                <a:latin typeface="Calibri"/>
                <a:cs typeface="Calibri"/>
              </a:rPr>
              <a:t>t</a:t>
            </a:r>
            <a:r>
              <a:rPr spc="-40" dirty="0">
                <a:latin typeface="Calibri"/>
                <a:cs typeface="Calibri"/>
              </a:rPr>
              <a:t>r</a:t>
            </a:r>
            <a:r>
              <a:rPr spc="-10" dirty="0">
                <a:latin typeface="Calibri"/>
                <a:cs typeface="Calibri"/>
              </a:rPr>
              <a:t>e</a:t>
            </a:r>
            <a:r>
              <a:rPr spc="-25" dirty="0">
                <a:latin typeface="Calibri"/>
                <a:cs typeface="Calibri"/>
              </a:rPr>
              <a:t>a</a:t>
            </a:r>
            <a:r>
              <a:rPr spc="-20" dirty="0">
                <a:latin typeface="Calibri"/>
                <a:cs typeface="Calibri"/>
              </a:rPr>
              <a:t>t</a:t>
            </a:r>
            <a:r>
              <a:rPr spc="-10" dirty="0">
                <a:latin typeface="Calibri"/>
                <a:cs typeface="Calibri"/>
              </a:rPr>
              <a:t>ed</a:t>
            </a:r>
            <a:r>
              <a:rPr spc="5" dirty="0">
                <a:latin typeface="Calibri"/>
                <a:cs typeface="Calibri"/>
              </a:rPr>
              <a:t> </a:t>
            </a:r>
            <a:r>
              <a:rPr spc="-10" dirty="0">
                <a:latin typeface="Calibri"/>
                <a:cs typeface="Calibri"/>
              </a:rPr>
              <a:t>sepa</a:t>
            </a:r>
            <a:r>
              <a:rPr spc="-50" dirty="0">
                <a:latin typeface="Calibri"/>
                <a:cs typeface="Calibri"/>
              </a:rPr>
              <a:t>r</a:t>
            </a:r>
            <a:r>
              <a:rPr spc="-20" dirty="0">
                <a:latin typeface="Calibri"/>
                <a:cs typeface="Calibri"/>
              </a:rPr>
              <a:t>at</a:t>
            </a:r>
            <a:r>
              <a:rPr spc="-10" dirty="0">
                <a:latin typeface="Calibri"/>
                <a:cs typeface="Calibri"/>
              </a:rPr>
              <a:t>el</a:t>
            </a:r>
            <a:r>
              <a:rPr spc="-120" dirty="0">
                <a:latin typeface="Calibri"/>
                <a:cs typeface="Calibri"/>
              </a:rPr>
              <a:t>y</a:t>
            </a:r>
            <a:r>
              <a:rPr spc="-5" dirty="0">
                <a:latin typeface="Calibri"/>
                <a:cs typeface="Calibri"/>
              </a:rPr>
              <a:t>.</a:t>
            </a:r>
            <a:endParaRPr dirty="0">
              <a:latin typeface="Calibri"/>
              <a:cs typeface="Calibri"/>
            </a:endParaRPr>
          </a:p>
          <a:p>
            <a:pPr marL="355600" marR="15240" indent="-342900">
              <a:lnSpc>
                <a:spcPts val="1920"/>
              </a:lnSpc>
              <a:spcBef>
                <a:spcPts val="65"/>
              </a:spcBef>
              <a:buFont typeface="Calibri"/>
              <a:buAutoNum type="arabicPeriod"/>
              <a:tabLst>
                <a:tab pos="354965" algn="l"/>
              </a:tabLst>
            </a:pPr>
            <a:r>
              <a:rPr spc="-10" dirty="0">
                <a:latin typeface="Calibri"/>
                <a:cs typeface="Calibri"/>
              </a:rPr>
              <a:t>On</a:t>
            </a:r>
            <a:r>
              <a:rPr spc="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bas</a:t>
            </a:r>
            <a:r>
              <a:rPr spc="0" dirty="0">
                <a:latin typeface="Calibri"/>
                <a:cs typeface="Calibri"/>
              </a:rPr>
              <a:t>i</a:t>
            </a:r>
            <a:r>
              <a:rPr spc="-10" dirty="0">
                <a:latin typeface="Calibri"/>
                <a:cs typeface="Calibri"/>
              </a:rPr>
              <a:t>s</a:t>
            </a:r>
            <a:r>
              <a:rPr spc="-15" dirty="0">
                <a:latin typeface="Calibri"/>
                <a:cs typeface="Calibri"/>
              </a:rPr>
              <a:t> </a:t>
            </a:r>
            <a:r>
              <a:rPr spc="-10" dirty="0">
                <a:latin typeface="Calibri"/>
                <a:cs typeface="Calibri"/>
              </a:rPr>
              <a:t>of</a:t>
            </a:r>
            <a:r>
              <a:rPr spc="10" dirty="0">
                <a:latin typeface="Calibri"/>
                <a:cs typeface="Calibri"/>
              </a:rPr>
              <a:t> </a:t>
            </a:r>
            <a:r>
              <a:rPr spc="-10" dirty="0">
                <a:latin typeface="Calibri"/>
                <a:cs typeface="Calibri"/>
              </a:rPr>
              <a:t>o</a:t>
            </a:r>
            <a:r>
              <a:rPr spc="-25" dirty="0">
                <a:latin typeface="Calibri"/>
                <a:cs typeface="Calibri"/>
              </a:rPr>
              <a:t>b</a:t>
            </a:r>
            <a:r>
              <a:rPr spc="-10" dirty="0">
                <a:latin typeface="Calibri"/>
                <a:cs typeface="Calibri"/>
              </a:rPr>
              <a:t>ser</a:t>
            </a:r>
            <a:r>
              <a:rPr spc="-30" dirty="0">
                <a:latin typeface="Calibri"/>
                <a:cs typeface="Calibri"/>
              </a:rPr>
              <a:t>v</a:t>
            </a:r>
            <a:r>
              <a:rPr spc="-20" dirty="0">
                <a:latin typeface="Calibri"/>
                <a:cs typeface="Calibri"/>
              </a:rPr>
              <a:t>a</a:t>
            </a:r>
            <a:r>
              <a:rPr spc="-10" dirty="0">
                <a:latin typeface="Calibri"/>
                <a:cs typeface="Calibri"/>
              </a:rPr>
              <a:t>tion</a:t>
            </a:r>
            <a:r>
              <a:rPr spc="20" dirty="0">
                <a:latin typeface="Calibri"/>
                <a:cs typeface="Calibri"/>
              </a:rPr>
              <a:t> </a:t>
            </a:r>
            <a:r>
              <a:rPr spc="-10" dirty="0">
                <a:latin typeface="Calibri"/>
                <a:cs typeface="Calibri"/>
              </a:rPr>
              <a:t>and</a:t>
            </a:r>
            <a:r>
              <a:rPr spc="-15" dirty="0">
                <a:latin typeface="Calibri"/>
                <a:cs typeface="Calibri"/>
              </a:rPr>
              <a:t> </a:t>
            </a:r>
            <a:r>
              <a:rPr spc="-25" dirty="0">
                <a:latin typeface="Calibri"/>
                <a:cs typeface="Calibri"/>
              </a:rPr>
              <a:t>v</a:t>
            </a:r>
            <a:r>
              <a:rPr spc="-10" dirty="0">
                <a:latin typeface="Calibri"/>
                <a:cs typeface="Calibri"/>
              </a:rPr>
              <a:t>e</a:t>
            </a:r>
            <a:r>
              <a:rPr spc="-20" dirty="0">
                <a:latin typeface="Calibri"/>
                <a:cs typeface="Calibri"/>
              </a:rPr>
              <a:t>r</a:t>
            </a:r>
            <a:r>
              <a:rPr spc="-5" dirty="0">
                <a:latin typeface="Calibri"/>
                <a:cs typeface="Calibri"/>
              </a:rPr>
              <a:t>ifi</a:t>
            </a:r>
            <a:r>
              <a:rPr spc="-25" dirty="0">
                <a:latin typeface="Calibri"/>
                <a:cs typeface="Calibri"/>
              </a:rPr>
              <a:t>c</a:t>
            </a:r>
            <a:r>
              <a:rPr spc="-20" dirty="0">
                <a:latin typeface="Calibri"/>
                <a:cs typeface="Calibri"/>
              </a:rPr>
              <a:t>a</a:t>
            </a:r>
            <a:r>
              <a:rPr spc="-10" dirty="0">
                <a:latin typeface="Calibri"/>
                <a:cs typeface="Calibri"/>
              </a:rPr>
              <a:t>tion</a:t>
            </a:r>
            <a:r>
              <a:rPr spc="-15" dirty="0">
                <a:latin typeface="Calibri"/>
                <a:cs typeface="Calibri"/>
              </a:rPr>
              <a:t> </a:t>
            </a:r>
            <a:r>
              <a:rPr spc="-10" dirty="0">
                <a:latin typeface="Calibri"/>
                <a:cs typeface="Calibri"/>
              </a:rPr>
              <a:t>of</a:t>
            </a:r>
            <a:r>
              <a:rPr spc="10" dirty="0">
                <a:latin typeface="Calibri"/>
                <a:cs typeface="Calibri"/>
              </a:rPr>
              <a:t> </a:t>
            </a:r>
            <a:r>
              <a:rPr spc="-10" dirty="0">
                <a:latin typeface="Calibri"/>
                <a:cs typeface="Calibri"/>
              </a:rPr>
              <a:t>log</a:t>
            </a:r>
            <a:r>
              <a:rPr spc="-5" dirty="0">
                <a:latin typeface="Calibri"/>
                <a:cs typeface="Calibri"/>
              </a:rPr>
              <a:t> </a:t>
            </a:r>
            <a:r>
              <a:rPr spc="-10" dirty="0">
                <a:latin typeface="Calibri"/>
                <a:cs typeface="Calibri"/>
              </a:rPr>
              <a:t>book</a:t>
            </a:r>
            <a:r>
              <a:rPr lang="en-US" spc="-45" dirty="0">
                <a:latin typeface="Calibri"/>
                <a:cs typeface="Calibri"/>
              </a:rPr>
              <a:t> and </a:t>
            </a:r>
            <a:r>
              <a:rPr spc="-10" dirty="0">
                <a:latin typeface="Calibri"/>
                <a:cs typeface="Calibri"/>
              </a:rPr>
              <a:t>electrici</a:t>
            </a:r>
            <a:r>
              <a:rPr spc="0" dirty="0">
                <a:latin typeface="Calibri"/>
                <a:cs typeface="Calibri"/>
              </a:rPr>
              <a:t>t</a:t>
            </a:r>
            <a:r>
              <a:rPr spc="-10" dirty="0">
                <a:latin typeface="Calibri"/>
                <a:cs typeface="Calibri"/>
              </a:rPr>
              <a:t>y</a:t>
            </a:r>
            <a:r>
              <a:rPr spc="15" dirty="0">
                <a:latin typeface="Calibri"/>
                <a:cs typeface="Calibri"/>
              </a:rPr>
              <a:t> </a:t>
            </a:r>
            <a:r>
              <a:rPr spc="-10" dirty="0">
                <a:latin typeface="Calibri"/>
                <a:cs typeface="Calibri"/>
              </a:rPr>
              <a:t>b</a:t>
            </a:r>
            <a:r>
              <a:rPr spc="0" dirty="0">
                <a:latin typeface="Calibri"/>
                <a:cs typeface="Calibri"/>
              </a:rPr>
              <a:t>i</a:t>
            </a:r>
            <a:r>
              <a:rPr spc="-5" dirty="0">
                <a:latin typeface="Calibri"/>
                <a:cs typeface="Calibri"/>
              </a:rPr>
              <a:t>lls</a:t>
            </a:r>
            <a:r>
              <a:rPr spc="-40" dirty="0">
                <a:latin typeface="Calibri"/>
                <a:cs typeface="Calibri"/>
              </a:rPr>
              <a:t> </a:t>
            </a:r>
            <a:r>
              <a:rPr spc="-10" dirty="0">
                <a:latin typeface="Calibri"/>
                <a:cs typeface="Calibri"/>
              </a:rPr>
              <a:t>Senior</a:t>
            </a:r>
            <a:r>
              <a:rPr spc="30" dirty="0">
                <a:latin typeface="Calibri"/>
                <a:cs typeface="Calibri"/>
              </a:rPr>
              <a:t> </a:t>
            </a:r>
            <a:r>
              <a:rPr spc="-10" dirty="0">
                <a:latin typeface="Calibri"/>
                <a:cs typeface="Calibri"/>
              </a:rPr>
              <a:t>assesso</a:t>
            </a:r>
            <a:r>
              <a:rPr spc="-45" dirty="0">
                <a:latin typeface="Calibri"/>
                <a:cs typeface="Calibri"/>
              </a:rPr>
              <a:t>r</a:t>
            </a:r>
            <a:r>
              <a:rPr spc="-10" dirty="0">
                <a:latin typeface="Calibri"/>
                <a:cs typeface="Calibri"/>
              </a:rPr>
              <a:t>s</a:t>
            </a:r>
            <a:r>
              <a:rPr spc="20" dirty="0">
                <a:latin typeface="Calibri"/>
                <a:cs typeface="Calibri"/>
              </a:rPr>
              <a:t> </a:t>
            </a:r>
            <a:r>
              <a:rPr spc="-20" dirty="0">
                <a:latin typeface="Calibri"/>
                <a:cs typeface="Calibri"/>
              </a:rPr>
              <a:t>a</a:t>
            </a:r>
            <a:r>
              <a:rPr spc="-10" dirty="0">
                <a:latin typeface="Calibri"/>
                <a:cs typeface="Calibri"/>
              </a:rPr>
              <a:t>t</a:t>
            </a:r>
            <a:r>
              <a:rPr spc="-15" dirty="0">
                <a:latin typeface="Calibri"/>
                <a:cs typeface="Calibri"/>
              </a:rPr>
              <a:t> </a:t>
            </a:r>
            <a:r>
              <a:rPr spc="-10" dirty="0">
                <a:latin typeface="Calibri"/>
                <a:cs typeface="Calibri"/>
              </a:rPr>
              <a:t>the</a:t>
            </a:r>
            <a:r>
              <a:rPr spc="5" dirty="0">
                <a:latin typeface="Calibri"/>
                <a:cs typeface="Calibri"/>
              </a:rPr>
              <a:t> </a:t>
            </a:r>
            <a:r>
              <a:rPr spc="-10" dirty="0">
                <a:latin typeface="Calibri"/>
                <a:cs typeface="Calibri"/>
              </a:rPr>
              <a:t>back end</a:t>
            </a:r>
            <a:r>
              <a:rPr spc="-5" dirty="0">
                <a:latin typeface="Calibri"/>
                <a:cs typeface="Calibri"/>
              </a:rPr>
              <a:t> </a:t>
            </a:r>
            <a:r>
              <a:rPr spc="-10" dirty="0">
                <a:latin typeface="Calibri"/>
                <a:cs typeface="Calibri"/>
              </a:rPr>
              <a:t>wi</a:t>
            </a:r>
            <a:r>
              <a:rPr spc="0" dirty="0">
                <a:latin typeface="Calibri"/>
                <a:cs typeface="Calibri"/>
              </a:rPr>
              <a:t>l</a:t>
            </a:r>
            <a:r>
              <a:rPr spc="-5" dirty="0">
                <a:latin typeface="Calibri"/>
                <a:cs typeface="Calibri"/>
              </a:rPr>
              <a:t>l</a:t>
            </a:r>
            <a:r>
              <a:rPr spc="-10" dirty="0">
                <a:latin typeface="Calibri"/>
                <a:cs typeface="Calibri"/>
              </a:rPr>
              <a:t> ar</a:t>
            </a:r>
            <a:r>
              <a:rPr spc="-20" dirty="0">
                <a:latin typeface="Calibri"/>
                <a:cs typeface="Calibri"/>
              </a:rPr>
              <a:t>r</a:t>
            </a:r>
            <a:r>
              <a:rPr spc="-5" dirty="0">
                <a:latin typeface="Calibri"/>
                <a:cs typeface="Calibri"/>
              </a:rPr>
              <a:t>i</a:t>
            </a:r>
            <a:r>
              <a:rPr spc="-25" dirty="0">
                <a:latin typeface="Calibri"/>
                <a:cs typeface="Calibri"/>
              </a:rPr>
              <a:t>v</a:t>
            </a:r>
            <a:r>
              <a:rPr spc="-10" dirty="0">
                <a:latin typeface="Calibri"/>
                <a:cs typeface="Calibri"/>
              </a:rPr>
              <a:t>e</a:t>
            </a:r>
            <a:r>
              <a:rPr spc="-5" dirty="0">
                <a:latin typeface="Calibri"/>
                <a:cs typeface="Calibri"/>
              </a:rPr>
              <a:t> </a:t>
            </a:r>
            <a:r>
              <a:rPr spc="-20" dirty="0">
                <a:latin typeface="Calibri"/>
                <a:cs typeface="Calibri"/>
              </a:rPr>
              <a:t>a</a:t>
            </a:r>
            <a:r>
              <a:rPr spc="-10" dirty="0">
                <a:latin typeface="Calibri"/>
                <a:cs typeface="Calibri"/>
              </a:rPr>
              <a:t>t</a:t>
            </a:r>
            <a:r>
              <a:rPr spc="-15" dirty="0">
                <a:latin typeface="Calibri"/>
                <a:cs typeface="Calibri"/>
              </a:rPr>
              <a:t> </a:t>
            </a:r>
            <a:r>
              <a:rPr spc="-10" dirty="0">
                <a:latin typeface="Calibri"/>
                <a:cs typeface="Calibri"/>
              </a:rPr>
              <a:t>the</a:t>
            </a:r>
            <a:r>
              <a:rPr spc="5" dirty="0">
                <a:latin typeface="Calibri"/>
                <a:cs typeface="Calibri"/>
              </a:rPr>
              <a:t> </a:t>
            </a:r>
            <a:r>
              <a:rPr spc="-25" dirty="0">
                <a:latin typeface="Calibri"/>
                <a:cs typeface="Calibri"/>
              </a:rPr>
              <a:t>e</a:t>
            </a:r>
            <a:r>
              <a:rPr spc="-15" dirty="0">
                <a:latin typeface="Calibri"/>
                <a:cs typeface="Calibri"/>
              </a:rPr>
              <a:t>f</a:t>
            </a:r>
            <a:r>
              <a:rPr spc="-10" dirty="0">
                <a:latin typeface="Calibri"/>
                <a:cs typeface="Calibri"/>
              </a:rPr>
              <a:t>ficiency</a:t>
            </a:r>
            <a:r>
              <a:rPr spc="-20" dirty="0">
                <a:latin typeface="Calibri"/>
                <a:cs typeface="Calibri"/>
              </a:rPr>
              <a:t> </a:t>
            </a:r>
            <a:r>
              <a:rPr spc="-5" dirty="0">
                <a:latin typeface="Calibri"/>
                <a:cs typeface="Calibri"/>
              </a:rPr>
              <a:t>l</a:t>
            </a:r>
            <a:r>
              <a:rPr spc="-25" dirty="0">
                <a:latin typeface="Calibri"/>
                <a:cs typeface="Calibri"/>
              </a:rPr>
              <a:t>ev</a:t>
            </a:r>
            <a:r>
              <a:rPr spc="-10" dirty="0">
                <a:latin typeface="Calibri"/>
                <a:cs typeface="Calibri"/>
              </a:rPr>
              <a:t>el</a:t>
            </a:r>
            <a:r>
              <a:rPr spc="10" dirty="0">
                <a:latin typeface="Calibri"/>
                <a:cs typeface="Calibri"/>
              </a:rPr>
              <a:t> </a:t>
            </a:r>
            <a:r>
              <a:rPr spc="-10" dirty="0">
                <a:latin typeface="Calibri"/>
                <a:cs typeface="Calibri"/>
              </a:rPr>
              <a:t>of</a:t>
            </a:r>
            <a:r>
              <a:rPr spc="-5" dirty="0">
                <a:latin typeface="Calibri"/>
                <a:cs typeface="Calibri"/>
              </a:rPr>
              <a:t> t</a:t>
            </a:r>
            <a:r>
              <a:rPr spc="-10" dirty="0">
                <a:latin typeface="Calibri"/>
                <a:cs typeface="Calibri"/>
              </a:rPr>
              <a:t>he</a:t>
            </a:r>
            <a:r>
              <a:rPr spc="5" dirty="0">
                <a:latin typeface="Calibri"/>
                <a:cs typeface="Calibri"/>
              </a:rPr>
              <a:t> </a:t>
            </a:r>
            <a:r>
              <a:rPr spc="-10" dirty="0">
                <a:latin typeface="Calibri"/>
                <a:cs typeface="Calibri"/>
              </a:rPr>
              <a:t>p</a:t>
            </a:r>
            <a:r>
              <a:rPr spc="0" dirty="0">
                <a:latin typeface="Calibri"/>
                <a:cs typeface="Calibri"/>
              </a:rPr>
              <a:t>l</a:t>
            </a:r>
            <a:r>
              <a:rPr spc="-10" dirty="0">
                <a:latin typeface="Calibri"/>
                <a:cs typeface="Calibri"/>
              </a:rPr>
              <a:t>a</a:t>
            </a:r>
            <a:r>
              <a:rPr spc="-20" dirty="0">
                <a:latin typeface="Calibri"/>
                <a:cs typeface="Calibri"/>
              </a:rPr>
              <a:t>n</a:t>
            </a:r>
            <a:r>
              <a:rPr spc="-10" dirty="0">
                <a:latin typeface="Calibri"/>
                <a:cs typeface="Calibri"/>
              </a:rPr>
              <a:t>t(s)</a:t>
            </a:r>
            <a:r>
              <a:rPr spc="-25" dirty="0">
                <a:latin typeface="Calibri"/>
                <a:cs typeface="Calibri"/>
              </a:rPr>
              <a:t> </a:t>
            </a:r>
            <a:r>
              <a:rPr spc="-10" dirty="0">
                <a:latin typeface="Calibri"/>
                <a:cs typeface="Calibri"/>
              </a:rPr>
              <a:t>and</a:t>
            </a:r>
            <a:r>
              <a:rPr spc="-5" dirty="0">
                <a:latin typeface="Calibri"/>
                <a:cs typeface="Calibri"/>
              </a:rPr>
              <a:t> </a:t>
            </a:r>
            <a:r>
              <a:rPr spc="0" dirty="0">
                <a:latin typeface="Calibri"/>
                <a:cs typeface="Calibri"/>
              </a:rPr>
              <a:t>i</a:t>
            </a:r>
            <a:r>
              <a:rPr spc="-10" dirty="0">
                <a:latin typeface="Calibri"/>
                <a:cs typeface="Calibri"/>
              </a:rPr>
              <a:t>nd</a:t>
            </a:r>
            <a:r>
              <a:rPr spc="0" dirty="0">
                <a:latin typeface="Calibri"/>
                <a:cs typeface="Calibri"/>
              </a:rPr>
              <a:t>i</a:t>
            </a:r>
            <a:r>
              <a:rPr spc="-25" dirty="0">
                <a:latin typeface="Calibri"/>
                <a:cs typeface="Calibri"/>
              </a:rPr>
              <a:t>c</a:t>
            </a:r>
            <a:r>
              <a:rPr spc="-20" dirty="0">
                <a:latin typeface="Calibri"/>
                <a:cs typeface="Calibri"/>
              </a:rPr>
              <a:t>a</a:t>
            </a:r>
            <a:r>
              <a:rPr spc="-30" dirty="0">
                <a:latin typeface="Calibri"/>
                <a:cs typeface="Calibri"/>
              </a:rPr>
              <a:t>t</a:t>
            </a:r>
            <a:r>
              <a:rPr spc="-10" dirty="0">
                <a:latin typeface="Calibri"/>
                <a:cs typeface="Calibri"/>
              </a:rPr>
              <a:t>or</a:t>
            </a:r>
            <a:r>
              <a:rPr spc="-20" dirty="0">
                <a:latin typeface="Calibri"/>
                <a:cs typeface="Calibri"/>
              </a:rPr>
              <a:t> </a:t>
            </a:r>
            <a:r>
              <a:rPr spc="-10" dirty="0">
                <a:latin typeface="Calibri"/>
                <a:cs typeface="Calibri"/>
              </a:rPr>
              <a:t>wise</a:t>
            </a:r>
            <a:r>
              <a:rPr spc="10" dirty="0">
                <a:latin typeface="Calibri"/>
                <a:cs typeface="Calibri"/>
              </a:rPr>
              <a:t> </a:t>
            </a:r>
            <a:r>
              <a:rPr spc="-10" dirty="0">
                <a:latin typeface="Calibri"/>
                <a:cs typeface="Calibri"/>
              </a:rPr>
              <a:t>mar</a:t>
            </a:r>
            <a:r>
              <a:rPr spc="-35" dirty="0">
                <a:latin typeface="Calibri"/>
                <a:cs typeface="Calibri"/>
              </a:rPr>
              <a:t>k</a:t>
            </a:r>
            <a:r>
              <a:rPr spc="-10" dirty="0">
                <a:latin typeface="Calibri"/>
                <a:cs typeface="Calibri"/>
              </a:rPr>
              <a:t>s</a:t>
            </a:r>
            <a:r>
              <a:rPr spc="5" dirty="0">
                <a:latin typeface="Calibri"/>
                <a:cs typeface="Calibri"/>
              </a:rPr>
              <a:t> </a:t>
            </a:r>
            <a:r>
              <a:rPr spc="-10" dirty="0">
                <a:latin typeface="Calibri"/>
                <a:cs typeface="Calibri"/>
              </a:rPr>
              <a:t>wi</a:t>
            </a:r>
            <a:r>
              <a:rPr spc="0" dirty="0">
                <a:latin typeface="Calibri"/>
                <a:cs typeface="Calibri"/>
              </a:rPr>
              <a:t>l</a:t>
            </a:r>
            <a:r>
              <a:rPr spc="-5" dirty="0">
                <a:latin typeface="Calibri"/>
                <a:cs typeface="Calibri"/>
              </a:rPr>
              <a:t>l</a:t>
            </a:r>
            <a:r>
              <a:rPr spc="-10" dirty="0">
                <a:latin typeface="Calibri"/>
                <a:cs typeface="Calibri"/>
              </a:rPr>
              <a:t> be</a:t>
            </a:r>
            <a:r>
              <a:rPr spc="5" dirty="0">
                <a:latin typeface="Calibri"/>
                <a:cs typeface="Calibri"/>
              </a:rPr>
              <a:t> </a:t>
            </a:r>
            <a:r>
              <a:rPr spc="-10" dirty="0">
                <a:latin typeface="Calibri"/>
                <a:cs typeface="Calibri"/>
              </a:rPr>
              <a:t>g</a:t>
            </a:r>
            <a:r>
              <a:rPr spc="0" dirty="0">
                <a:latin typeface="Calibri"/>
                <a:cs typeface="Calibri"/>
              </a:rPr>
              <a:t>i</a:t>
            </a:r>
            <a:r>
              <a:rPr spc="-25" dirty="0">
                <a:latin typeface="Calibri"/>
                <a:cs typeface="Calibri"/>
              </a:rPr>
              <a:t>v</a:t>
            </a:r>
            <a:r>
              <a:rPr spc="-10" dirty="0">
                <a:latin typeface="Calibri"/>
                <a:cs typeface="Calibri"/>
              </a:rPr>
              <a:t>en.</a:t>
            </a:r>
            <a:endParaRPr lang="en-US" spc="-10" dirty="0">
              <a:latin typeface="Calibri"/>
              <a:cs typeface="Calibri"/>
            </a:endParaRPr>
          </a:p>
        </p:txBody>
      </p:sp>
      <p:sp>
        <p:nvSpPr>
          <p:cNvPr id="15" name="Rounded Rectangle 14">
            <a:extLst>
              <a:ext uri="{FF2B5EF4-FFF2-40B4-BE49-F238E27FC236}">
                <a16:creationId xmlns:a16="http://schemas.microsoft.com/office/drawing/2014/main" id="{406E6B23-D4AF-A14B-AECA-517C67EC360B}"/>
              </a:ext>
            </a:extLst>
          </p:cNvPr>
          <p:cNvSpPr/>
          <p:nvPr/>
        </p:nvSpPr>
        <p:spPr>
          <a:xfrm>
            <a:off x="1265732" y="43658"/>
            <a:ext cx="10788061" cy="860925"/>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defTabSz="858528">
              <a:lnSpc>
                <a:spcPct val="107000"/>
              </a:lnSpc>
              <a:spcAft>
                <a:spcPts val="753"/>
              </a:spcAft>
              <a:defRPr/>
            </a:pPr>
            <a:r>
              <a:rPr lang="en-US" sz="2000" kern="0" dirty="0">
                <a:solidFill>
                  <a:srgbClr val="000000"/>
                </a:solidFill>
                <a:ea typeface="Calibri"/>
                <a:cs typeface="Arial"/>
              </a:rPr>
              <a:t>Whether </a:t>
            </a:r>
            <a:r>
              <a:rPr lang="en-US" sz="2000" b="1" kern="0" dirty="0">
                <a:solidFill>
                  <a:srgbClr val="000000"/>
                </a:solidFill>
                <a:ea typeface="Calibri"/>
                <a:cs typeface="Arial"/>
              </a:rPr>
              <a:t>capacity</a:t>
            </a:r>
            <a:r>
              <a:rPr lang="en-US" sz="2000" kern="0" dirty="0">
                <a:solidFill>
                  <a:srgbClr val="000000"/>
                </a:solidFill>
                <a:ea typeface="Calibri"/>
                <a:cs typeface="Arial"/>
              </a:rPr>
              <a:t> of </a:t>
            </a:r>
            <a:r>
              <a:rPr lang="en-US" sz="2000" b="1" kern="0" dirty="0">
                <a:solidFill>
                  <a:srgbClr val="000000"/>
                </a:solidFill>
                <a:ea typeface="Calibri"/>
                <a:cs typeface="Arial"/>
              </a:rPr>
              <a:t>dry waste processing facility</a:t>
            </a:r>
            <a:r>
              <a:rPr lang="en-US" sz="2000" kern="0" dirty="0">
                <a:solidFill>
                  <a:srgbClr val="000000"/>
                </a:solidFill>
                <a:ea typeface="Calibri"/>
                <a:cs typeface="Arial"/>
              </a:rPr>
              <a:t>/facilities in the city is matching with the total </a:t>
            </a:r>
            <a:r>
              <a:rPr lang="en-US" sz="2000" b="1" kern="0" dirty="0">
                <a:solidFill>
                  <a:srgbClr val="000000"/>
                </a:solidFill>
                <a:ea typeface="Calibri"/>
                <a:cs typeface="Arial"/>
              </a:rPr>
              <a:t>dry waste generated in the city</a:t>
            </a:r>
            <a:r>
              <a:rPr lang="en-US" sz="2000" kern="0" dirty="0">
                <a:solidFill>
                  <a:srgbClr val="000000"/>
                </a:solidFill>
                <a:ea typeface="Calibri"/>
                <a:cs typeface="Arial"/>
              </a:rPr>
              <a:t>? </a:t>
            </a:r>
            <a:endParaRPr lang="en-SG" sz="2000" kern="0" dirty="0">
              <a:solidFill>
                <a:sysClr val="window" lastClr="FFFFFF"/>
              </a:solidFill>
              <a:ea typeface="Calibri"/>
              <a:cs typeface="Arial"/>
            </a:endParaRPr>
          </a:p>
        </p:txBody>
      </p:sp>
      <p:sp>
        <p:nvSpPr>
          <p:cNvPr id="16" name="Rounded Rectangle 15">
            <a:extLst>
              <a:ext uri="{FF2B5EF4-FFF2-40B4-BE49-F238E27FC236}">
                <a16:creationId xmlns:a16="http://schemas.microsoft.com/office/drawing/2014/main" id="{45DE648F-B745-F543-B70E-172968BA967F}"/>
              </a:ext>
            </a:extLst>
          </p:cNvPr>
          <p:cNvSpPr/>
          <p:nvPr/>
        </p:nvSpPr>
        <p:spPr>
          <a:xfrm>
            <a:off x="1231460" y="1019401"/>
            <a:ext cx="10824903" cy="637753"/>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defTabSz="858528">
              <a:lnSpc>
                <a:spcPct val="107000"/>
              </a:lnSpc>
              <a:spcAft>
                <a:spcPts val="753"/>
              </a:spcAft>
              <a:defRPr/>
            </a:pPr>
            <a:r>
              <a:rPr lang="en-US" sz="2000" b="1" kern="0" dirty="0">
                <a:solidFill>
                  <a:schemeClr val="tx1"/>
                </a:solidFill>
                <a:ea typeface="Calibri"/>
                <a:cs typeface="Arial"/>
              </a:rPr>
              <a:t>Dry waste </a:t>
            </a:r>
            <a:r>
              <a:rPr lang="en-US" sz="2000" kern="0" dirty="0">
                <a:solidFill>
                  <a:schemeClr val="tx1"/>
                </a:solidFill>
                <a:ea typeface="Calibri"/>
                <a:cs typeface="Arial"/>
              </a:rPr>
              <a:t>being </a:t>
            </a:r>
            <a:r>
              <a:rPr lang="en-US" sz="2000" b="1" kern="0" dirty="0">
                <a:solidFill>
                  <a:schemeClr val="tx1"/>
                </a:solidFill>
                <a:ea typeface="Calibri"/>
                <a:cs typeface="Arial"/>
              </a:rPr>
              <a:t>processed </a:t>
            </a:r>
            <a:r>
              <a:rPr lang="en-US" sz="2000" kern="0" dirty="0">
                <a:solidFill>
                  <a:schemeClr val="tx1"/>
                </a:solidFill>
                <a:ea typeface="Calibri"/>
                <a:cs typeface="Arial"/>
              </a:rPr>
              <a:t>out of total dry waste generated </a:t>
            </a:r>
            <a:r>
              <a:rPr lang="en-US" sz="2000" kern="0" dirty="0">
                <a:solidFill>
                  <a:srgbClr val="000000"/>
                </a:solidFill>
                <a:ea typeface="Calibri"/>
                <a:cs typeface="Arial"/>
              </a:rPr>
              <a:t>(</a:t>
            </a:r>
            <a:r>
              <a:rPr lang="en-US" sz="2000" kern="0" dirty="0">
                <a:solidFill>
                  <a:srgbClr val="FF0000"/>
                </a:solidFill>
                <a:ea typeface="Calibri"/>
                <a:cs typeface="Arial"/>
              </a:rPr>
              <a:t>excluding</a:t>
            </a:r>
            <a:r>
              <a:rPr lang="en-US" sz="2000" kern="0" dirty="0">
                <a:solidFill>
                  <a:srgbClr val="000000"/>
                </a:solidFill>
                <a:ea typeface="Calibri"/>
                <a:cs typeface="Arial"/>
              </a:rPr>
              <a:t> sanitary and domestic hazardous waste) </a:t>
            </a:r>
            <a:r>
              <a:rPr lang="en-US" sz="2000" kern="0" dirty="0">
                <a:solidFill>
                  <a:schemeClr val="tx1"/>
                </a:solidFill>
                <a:ea typeface="Calibri"/>
                <a:cs typeface="Arial"/>
              </a:rPr>
              <a:t>through MRF, RDF or Waste To Energy plants etc.</a:t>
            </a:r>
            <a:endParaRPr lang="en-SG" sz="2000" kern="0" dirty="0">
              <a:solidFill>
                <a:schemeClr val="tx1"/>
              </a:solidFill>
              <a:ea typeface="Calibri"/>
              <a:cs typeface="Arial"/>
            </a:endParaRPr>
          </a:p>
        </p:txBody>
      </p:sp>
      <p:sp>
        <p:nvSpPr>
          <p:cNvPr id="17" name="Rounded Rectangle 16">
            <a:extLst>
              <a:ext uri="{FF2B5EF4-FFF2-40B4-BE49-F238E27FC236}">
                <a16:creationId xmlns:a16="http://schemas.microsoft.com/office/drawing/2014/main" id="{814BAC2D-692F-644A-8E7A-0B929DCD83CF}"/>
              </a:ext>
            </a:extLst>
          </p:cNvPr>
          <p:cNvSpPr/>
          <p:nvPr/>
        </p:nvSpPr>
        <p:spPr>
          <a:xfrm>
            <a:off x="1230489" y="1780608"/>
            <a:ext cx="10824902" cy="1321538"/>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defTabSz="858528">
              <a:lnSpc>
                <a:spcPct val="107000"/>
              </a:lnSpc>
              <a:spcAft>
                <a:spcPts val="753"/>
              </a:spcAft>
              <a:defRPr/>
            </a:pPr>
            <a:r>
              <a:rPr lang="en-US" kern="0" dirty="0">
                <a:solidFill>
                  <a:srgbClr val="000000"/>
                </a:solidFill>
                <a:ea typeface="Calibri"/>
                <a:cs typeface="Arial"/>
              </a:rPr>
              <a:t>Percentage of total </a:t>
            </a:r>
            <a:r>
              <a:rPr lang="en-US" b="1" kern="0" dirty="0">
                <a:solidFill>
                  <a:srgbClr val="000000"/>
                </a:solidFill>
                <a:ea typeface="Calibri"/>
                <a:cs typeface="Arial"/>
              </a:rPr>
              <a:t>sanitary</a:t>
            </a:r>
            <a:r>
              <a:rPr lang="en-US" kern="0" dirty="0">
                <a:solidFill>
                  <a:srgbClr val="000000"/>
                </a:solidFill>
                <a:ea typeface="Calibri"/>
                <a:cs typeface="Arial"/>
              </a:rPr>
              <a:t> and </a:t>
            </a:r>
            <a:r>
              <a:rPr lang="en-US" b="1" kern="0" dirty="0">
                <a:solidFill>
                  <a:srgbClr val="000000"/>
                </a:solidFill>
                <a:ea typeface="Calibri"/>
                <a:cs typeface="Arial"/>
              </a:rPr>
              <a:t>domestic hazardous waste (</a:t>
            </a:r>
            <a:r>
              <a:rPr lang="en-US" b="1" kern="0" dirty="0">
                <a:solidFill>
                  <a:srgbClr val="FF0000"/>
                </a:solidFill>
                <a:ea typeface="Calibri"/>
                <a:cs typeface="Arial"/>
              </a:rPr>
              <a:t>menstrual waste and baby/adult diapers and others*</a:t>
            </a:r>
            <a:r>
              <a:rPr lang="en-US" b="1" kern="0" dirty="0">
                <a:solidFill>
                  <a:srgbClr val="000000"/>
                </a:solidFill>
                <a:ea typeface="Calibri"/>
                <a:cs typeface="Arial"/>
              </a:rPr>
              <a:t>) generated</a:t>
            </a:r>
            <a:r>
              <a:rPr lang="en-US" kern="0" dirty="0">
                <a:solidFill>
                  <a:srgbClr val="000000"/>
                </a:solidFill>
                <a:ea typeface="Calibri"/>
                <a:cs typeface="Arial"/>
              </a:rPr>
              <a:t> is </a:t>
            </a:r>
            <a:r>
              <a:rPr lang="en-US" b="1" kern="0" dirty="0">
                <a:solidFill>
                  <a:srgbClr val="000000"/>
                </a:solidFill>
                <a:ea typeface="Calibri"/>
                <a:cs typeface="Arial"/>
              </a:rPr>
              <a:t>treated</a:t>
            </a:r>
            <a:r>
              <a:rPr lang="en-US" kern="0" dirty="0">
                <a:solidFill>
                  <a:srgbClr val="000000"/>
                </a:solidFill>
                <a:ea typeface="Calibri"/>
                <a:cs typeface="Arial"/>
              </a:rPr>
              <a:t>, either by </a:t>
            </a:r>
            <a:r>
              <a:rPr lang="en-IN" kern="0" dirty="0">
                <a:solidFill>
                  <a:srgbClr val="000000"/>
                </a:solidFill>
                <a:ea typeface="Calibri"/>
                <a:cs typeface="Arial"/>
              </a:rPr>
              <a:t>ULB or through third party managing bio-medical waste.   Hazardous waste from Hospitals, Nursing homes/clinics/Labs etc. </a:t>
            </a:r>
            <a:r>
              <a:rPr lang="en-IN" b="1" kern="0" dirty="0">
                <a:solidFill>
                  <a:srgbClr val="000000"/>
                </a:solidFill>
                <a:ea typeface="Calibri"/>
                <a:cs typeface="Arial"/>
              </a:rPr>
              <a:t>not considered</a:t>
            </a:r>
            <a:r>
              <a:rPr lang="en-IN" kern="0" dirty="0">
                <a:solidFill>
                  <a:srgbClr val="000000"/>
                </a:solidFill>
                <a:ea typeface="Calibri"/>
                <a:cs typeface="Arial"/>
              </a:rPr>
              <a:t>.</a:t>
            </a:r>
            <a:endParaRPr lang="en-SG" kern="0" dirty="0">
              <a:solidFill>
                <a:sysClr val="window" lastClr="FFFFFF"/>
              </a:solidFill>
              <a:ea typeface="Calibri"/>
              <a:cs typeface="Arial"/>
            </a:endParaRPr>
          </a:p>
        </p:txBody>
      </p:sp>
      <p:sp>
        <p:nvSpPr>
          <p:cNvPr id="20" name="Rounded Rectangle 3">
            <a:extLst>
              <a:ext uri="{FF2B5EF4-FFF2-40B4-BE49-F238E27FC236}">
                <a16:creationId xmlns:a16="http://schemas.microsoft.com/office/drawing/2014/main" id="{75926C25-53A9-614E-A0C2-F897367F22B1}"/>
              </a:ext>
            </a:extLst>
          </p:cNvPr>
          <p:cNvSpPr/>
          <p:nvPr/>
        </p:nvSpPr>
        <p:spPr>
          <a:xfrm>
            <a:off x="1" y="43658"/>
            <a:ext cx="1056068" cy="3058488"/>
          </a:xfrm>
          <a:prstGeom prst="roundRect">
            <a:avLst/>
          </a:prstGeom>
          <a:solidFill>
            <a:schemeClr val="tx1"/>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88699" tIns="44349" rIns="88699" bIns="4434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67" b="1" i="0" u="none" strike="noStrike" kern="1200" cap="none" spc="0" normalizeH="0" baseline="0" noProof="0" dirty="0">
                <a:ln>
                  <a:noFill/>
                </a:ln>
                <a:solidFill>
                  <a:schemeClr val="bg1"/>
                </a:solidFill>
                <a:effectLst/>
                <a:uLnTx/>
                <a:uFillTx/>
                <a:latin typeface="Arial"/>
                <a:ea typeface="Calibri"/>
                <a:cs typeface="Times New Roman"/>
              </a:rPr>
              <a:t>2.3</a:t>
            </a:r>
          </a:p>
          <a:p>
            <a:pPr marL="0" marR="0" lvl="0" indent="0" algn="ctr" defTabSz="914400" rtl="0" eaLnBrk="1" fontAlgn="auto" latinLnBrk="0" hangingPunct="1">
              <a:lnSpc>
                <a:spcPct val="107000"/>
              </a:lnSpc>
              <a:spcBef>
                <a:spcPts val="0"/>
              </a:spcBef>
              <a:spcAft>
                <a:spcPts val="776"/>
              </a:spcAft>
              <a:buClrTx/>
              <a:buSzTx/>
              <a:buFontTx/>
              <a:buNone/>
              <a:tabLst/>
              <a:defRPr/>
            </a:pPr>
            <a:r>
              <a:rPr lang="en-SG" sz="2467" b="1" dirty="0">
                <a:solidFill>
                  <a:schemeClr val="bg1"/>
                </a:solidFill>
                <a:latin typeface="Arial"/>
                <a:ea typeface="Calibri"/>
                <a:cs typeface="Times New Roman"/>
              </a:rPr>
              <a:t>2.4</a:t>
            </a:r>
            <a:endParaRPr kumimoji="0" lang="en-SG" sz="2467" b="1" i="0" u="none" strike="noStrike" kern="1200" cap="none" spc="0" normalizeH="0" baseline="0" noProof="0" dirty="0">
              <a:ln>
                <a:noFill/>
              </a:ln>
              <a:solidFill>
                <a:schemeClr val="bg1"/>
              </a:solidFill>
              <a:effectLst/>
              <a:uLnTx/>
              <a:uFillTx/>
              <a:latin typeface="Arial"/>
              <a:ea typeface="Calibri"/>
              <a:cs typeface="Times New Roman"/>
            </a:endParaRPr>
          </a:p>
          <a:p>
            <a:pPr marL="0" marR="0" lvl="0" indent="0" algn="ctr" defTabSz="914400" rtl="0" eaLnBrk="1" fontAlgn="auto" latinLnBrk="0" hangingPunct="1">
              <a:lnSpc>
                <a:spcPct val="107000"/>
              </a:lnSpc>
              <a:spcBef>
                <a:spcPts val="0"/>
              </a:spcBef>
              <a:spcAft>
                <a:spcPts val="776"/>
              </a:spcAft>
              <a:buClrTx/>
              <a:buSzTx/>
              <a:buFontTx/>
              <a:buNone/>
              <a:tabLst/>
              <a:defRPr/>
            </a:pPr>
            <a:r>
              <a:rPr lang="en-SG" sz="2467" b="1" dirty="0">
                <a:solidFill>
                  <a:schemeClr val="bg1"/>
                </a:solidFill>
                <a:latin typeface="Arial"/>
                <a:ea typeface="Calibri"/>
                <a:cs typeface="Times New Roman"/>
              </a:rPr>
              <a:t>&amp;</a:t>
            </a:r>
          </a:p>
          <a:p>
            <a:pPr marL="0" marR="0" lvl="0" indent="0" algn="ctr" defTabSz="914400" rtl="0" eaLnBrk="1" fontAlgn="auto" latinLnBrk="0" hangingPunct="1">
              <a:lnSpc>
                <a:spcPct val="107000"/>
              </a:lnSpc>
              <a:spcBef>
                <a:spcPts val="0"/>
              </a:spcBef>
              <a:spcAft>
                <a:spcPts val="776"/>
              </a:spcAft>
              <a:buClrTx/>
              <a:buSzTx/>
              <a:buFontTx/>
              <a:buNone/>
              <a:tabLst/>
              <a:defRPr/>
            </a:pPr>
            <a:r>
              <a:rPr kumimoji="0" lang="en-SG" sz="2467" b="1" i="0" u="none" strike="noStrike" kern="1200" cap="none" spc="0" normalizeH="0" baseline="0" noProof="0" dirty="0">
                <a:ln>
                  <a:noFill/>
                </a:ln>
                <a:solidFill>
                  <a:schemeClr val="bg1"/>
                </a:solidFill>
                <a:effectLst/>
                <a:uLnTx/>
                <a:uFillTx/>
                <a:latin typeface="Arial"/>
                <a:ea typeface="Calibri"/>
                <a:cs typeface="Times New Roman"/>
              </a:rPr>
              <a:t>2.5</a:t>
            </a:r>
          </a:p>
        </p:txBody>
      </p:sp>
    </p:spTree>
    <p:extLst>
      <p:ext uri="{BB962C8B-B14F-4D97-AF65-F5344CB8AC3E}">
        <p14:creationId xmlns:p14="http://schemas.microsoft.com/office/powerpoint/2010/main" val="1529420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endParaRPr lang="en-US" sz="2000" dirty="0">
              <a:solidFill>
                <a:prstClr val="black"/>
              </a:solidFill>
              <a:latin typeface="Cambria" panose="02040503050406030204" pitchFamily="18" charset="0"/>
              <a:ea typeface="Cambria" panose="02040503050406030204" pitchFamily="18" charset="0"/>
              <a:cs typeface="Times New Roman"/>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2.3, 2.4, 2.5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Direct Observation</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To ascertain the progress, the assessor will interact with the officials in the plant.  The assessor will check the electricity bill and monitor  other activities in the plant to ascertain the functionality of the plant.</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He will also check the output/sent to dumpsite (including process rejects) on the basis of the input received (10% variation acceptable)</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On the basis of observation and verification of log book and electricity bills Senior assessors at the back end will arrive at the efficiency level of the plant(s) and indicator wise marks will be given.  The agency may further seek clarification from the ULB by asking documents maintained by the ULB.</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In case of sale of finished products /used by the horticulture or other departments, sale receipts required -  free distribution is not encouraged (e.g. farmers/citizens)</a:t>
            </a:r>
          </a:p>
        </p:txBody>
      </p:sp>
    </p:spTree>
    <p:extLst>
      <p:ext uri="{BB962C8B-B14F-4D97-AF65-F5344CB8AC3E}">
        <p14:creationId xmlns:p14="http://schemas.microsoft.com/office/powerpoint/2010/main" val="22457651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215809" y="3385701"/>
            <a:ext cx="3442715" cy="2887980"/>
          </a:xfrm>
          <a:prstGeom prst="rect">
            <a:avLst/>
          </a:prstGeom>
        </p:spPr>
      </p:pic>
      <p:grpSp>
        <p:nvGrpSpPr>
          <p:cNvPr id="6" name="object 6"/>
          <p:cNvGrpSpPr/>
          <p:nvPr/>
        </p:nvGrpSpPr>
        <p:grpSpPr>
          <a:xfrm>
            <a:off x="11125051" y="0"/>
            <a:ext cx="1067435" cy="610870"/>
            <a:chOff x="11125051" y="0"/>
            <a:chExt cx="1067435" cy="610870"/>
          </a:xfrm>
        </p:grpSpPr>
        <p:pic>
          <p:nvPicPr>
            <p:cNvPr id="7" name="object 7"/>
            <p:cNvPicPr/>
            <p:nvPr/>
          </p:nvPicPr>
          <p:blipFill>
            <a:blip r:embed="rId3" cstate="print"/>
            <a:stretch>
              <a:fillRect/>
            </a:stretch>
          </p:blipFill>
          <p:spPr>
            <a:xfrm>
              <a:off x="11125051" y="0"/>
              <a:ext cx="1066947" cy="610435"/>
            </a:xfrm>
            <a:prstGeom prst="rect">
              <a:avLst/>
            </a:prstGeom>
          </p:spPr>
        </p:pic>
        <p:pic>
          <p:nvPicPr>
            <p:cNvPr id="8" name="object 8"/>
            <p:cNvPicPr/>
            <p:nvPr/>
          </p:nvPicPr>
          <p:blipFill>
            <a:blip r:embed="rId4" cstate="print"/>
            <a:stretch>
              <a:fillRect/>
            </a:stretch>
          </p:blipFill>
          <p:spPr>
            <a:xfrm>
              <a:off x="11175491" y="0"/>
              <a:ext cx="995172" cy="554736"/>
            </a:xfrm>
            <a:prstGeom prst="rect">
              <a:avLst/>
            </a:prstGeom>
          </p:spPr>
        </p:pic>
      </p:grpSp>
      <p:pic>
        <p:nvPicPr>
          <p:cNvPr id="9" name="object 9"/>
          <p:cNvPicPr/>
          <p:nvPr/>
        </p:nvPicPr>
        <p:blipFill>
          <a:blip r:embed="rId5" cstate="print"/>
          <a:stretch>
            <a:fillRect/>
          </a:stretch>
        </p:blipFill>
        <p:spPr>
          <a:xfrm>
            <a:off x="59553" y="57838"/>
            <a:ext cx="833752" cy="582241"/>
          </a:xfrm>
          <a:prstGeom prst="rect">
            <a:avLst/>
          </a:prstGeom>
        </p:spPr>
      </p:pic>
      <p:sp>
        <p:nvSpPr>
          <p:cNvPr id="10" name="object 10"/>
          <p:cNvSpPr txBox="1">
            <a:spLocks noGrp="1"/>
          </p:cNvSpPr>
          <p:nvPr>
            <p:ph type="title"/>
          </p:nvPr>
        </p:nvSpPr>
        <p:spPr>
          <a:xfrm>
            <a:off x="1333246" y="224104"/>
            <a:ext cx="9503410" cy="940435"/>
          </a:xfrm>
          <a:prstGeom prst="rect">
            <a:avLst/>
          </a:prstGeom>
        </p:spPr>
        <p:txBody>
          <a:bodyPr vert="horz" wrap="square" lIns="0" tIns="12700" rIns="0" bIns="0" rtlCol="0">
            <a:spAutoFit/>
          </a:bodyPr>
          <a:lstStyle/>
          <a:p>
            <a:pPr marL="12700">
              <a:lnSpc>
                <a:spcPct val="100000"/>
              </a:lnSpc>
              <a:spcBef>
                <a:spcPts val="100"/>
              </a:spcBef>
            </a:pPr>
            <a:r>
              <a:rPr sz="6000" b="0" spc="50" dirty="0">
                <a:solidFill>
                  <a:srgbClr val="2E469C"/>
                </a:solidFill>
                <a:latin typeface="Arial Black"/>
                <a:cs typeface="Arial Black"/>
              </a:rPr>
              <a:t>MATERIAL</a:t>
            </a:r>
            <a:r>
              <a:rPr sz="6000" b="0" spc="150" dirty="0">
                <a:solidFill>
                  <a:srgbClr val="2E469C"/>
                </a:solidFill>
                <a:latin typeface="Arial Black"/>
                <a:cs typeface="Arial Black"/>
              </a:rPr>
              <a:t> </a:t>
            </a:r>
            <a:r>
              <a:rPr sz="6000" b="0" spc="35" dirty="0">
                <a:solidFill>
                  <a:srgbClr val="2E469C"/>
                </a:solidFill>
                <a:latin typeface="Arial Black"/>
                <a:cs typeface="Arial Black"/>
              </a:rPr>
              <a:t>RECOVERY</a:t>
            </a:r>
            <a:endParaRPr sz="6000">
              <a:latin typeface="Arial Black"/>
              <a:cs typeface="Arial Black"/>
            </a:endParaRPr>
          </a:p>
        </p:txBody>
      </p:sp>
      <p:sp>
        <p:nvSpPr>
          <p:cNvPr id="11" name="object 11"/>
          <p:cNvSpPr txBox="1"/>
          <p:nvPr/>
        </p:nvSpPr>
        <p:spPr>
          <a:xfrm>
            <a:off x="613359" y="470450"/>
            <a:ext cx="10952480" cy="2668905"/>
          </a:xfrm>
          <a:prstGeom prst="rect">
            <a:avLst/>
          </a:prstGeom>
        </p:spPr>
        <p:txBody>
          <a:bodyPr vert="horz" wrap="square" lIns="0" tIns="498475" rIns="0" bIns="0" rtlCol="0">
            <a:spAutoFit/>
          </a:bodyPr>
          <a:lstStyle/>
          <a:p>
            <a:pPr algn="ctr">
              <a:lnSpc>
                <a:spcPct val="100000"/>
              </a:lnSpc>
              <a:spcBef>
                <a:spcPts val="3925"/>
              </a:spcBef>
            </a:pPr>
            <a:r>
              <a:rPr sz="6000" spc="15" dirty="0">
                <a:solidFill>
                  <a:srgbClr val="2E469C"/>
                </a:solidFill>
                <a:latin typeface="Arial Black"/>
                <a:cs typeface="Arial Black"/>
              </a:rPr>
              <a:t>FACILITY</a:t>
            </a:r>
            <a:r>
              <a:rPr sz="6000" spc="180" dirty="0">
                <a:solidFill>
                  <a:srgbClr val="2E469C"/>
                </a:solidFill>
                <a:latin typeface="Arial Black"/>
                <a:cs typeface="Arial Black"/>
              </a:rPr>
              <a:t> </a:t>
            </a:r>
            <a:r>
              <a:rPr sz="6000" spc="95" dirty="0">
                <a:solidFill>
                  <a:srgbClr val="2E469C"/>
                </a:solidFill>
                <a:latin typeface="Arial Black"/>
                <a:cs typeface="Arial Black"/>
              </a:rPr>
              <a:t>(MRF)</a:t>
            </a:r>
            <a:endParaRPr sz="6000">
              <a:latin typeface="Arial Black"/>
              <a:cs typeface="Arial Black"/>
            </a:endParaRPr>
          </a:p>
          <a:p>
            <a:pPr marL="12700" marR="5080" algn="just">
              <a:lnSpc>
                <a:spcPct val="100000"/>
              </a:lnSpc>
              <a:spcBef>
                <a:spcPts val="1145"/>
              </a:spcBef>
            </a:pPr>
            <a:r>
              <a:rPr sz="1800" dirty="0">
                <a:latin typeface="Arial MT"/>
                <a:cs typeface="Arial MT"/>
              </a:rPr>
              <a:t>A </a:t>
            </a:r>
            <a:r>
              <a:rPr sz="1800" spc="-5" dirty="0">
                <a:latin typeface="Arial MT"/>
                <a:cs typeface="Arial MT"/>
              </a:rPr>
              <a:t>facility where</a:t>
            </a:r>
            <a:r>
              <a:rPr sz="1800" dirty="0">
                <a:latin typeface="Arial MT"/>
                <a:cs typeface="Arial MT"/>
              </a:rPr>
              <a:t> </a:t>
            </a:r>
            <a:r>
              <a:rPr sz="1800" spc="-5" dirty="0">
                <a:latin typeface="Arial MT"/>
                <a:cs typeface="Arial MT"/>
              </a:rPr>
              <a:t>non-combustible</a:t>
            </a:r>
            <a:r>
              <a:rPr sz="1800" dirty="0">
                <a:latin typeface="Arial MT"/>
                <a:cs typeface="Arial MT"/>
              </a:rPr>
              <a:t> </a:t>
            </a:r>
            <a:r>
              <a:rPr sz="1800" spc="-5" dirty="0">
                <a:latin typeface="Arial MT"/>
                <a:cs typeface="Arial MT"/>
              </a:rPr>
              <a:t>solid</a:t>
            </a:r>
            <a:r>
              <a:rPr sz="1800" dirty="0">
                <a:latin typeface="Arial MT"/>
                <a:cs typeface="Arial MT"/>
              </a:rPr>
              <a:t> </a:t>
            </a:r>
            <a:r>
              <a:rPr sz="1800" spc="-10" dirty="0">
                <a:latin typeface="Arial MT"/>
                <a:cs typeface="Arial MT"/>
              </a:rPr>
              <a:t>waste</a:t>
            </a:r>
            <a:r>
              <a:rPr sz="1800" spc="-5" dirty="0">
                <a:latin typeface="Arial MT"/>
                <a:cs typeface="Arial MT"/>
              </a:rPr>
              <a:t> can be</a:t>
            </a:r>
            <a:r>
              <a:rPr sz="1800" dirty="0">
                <a:latin typeface="Arial MT"/>
                <a:cs typeface="Arial MT"/>
              </a:rPr>
              <a:t> </a:t>
            </a:r>
            <a:r>
              <a:rPr sz="1800" spc="-5" dirty="0">
                <a:latin typeface="Arial MT"/>
                <a:cs typeface="Arial MT"/>
              </a:rPr>
              <a:t>temporarily </a:t>
            </a:r>
            <a:r>
              <a:rPr sz="1800" dirty="0">
                <a:latin typeface="Arial MT"/>
                <a:cs typeface="Arial MT"/>
              </a:rPr>
              <a:t>stored</a:t>
            </a:r>
            <a:r>
              <a:rPr sz="1800" spc="5" dirty="0">
                <a:latin typeface="Arial MT"/>
                <a:cs typeface="Arial MT"/>
              </a:rPr>
              <a:t> </a:t>
            </a:r>
            <a:r>
              <a:rPr sz="1800" dirty="0">
                <a:latin typeface="Arial MT"/>
                <a:cs typeface="Arial MT"/>
              </a:rPr>
              <a:t>by the </a:t>
            </a:r>
            <a:r>
              <a:rPr sz="1800" spc="-5" dirty="0">
                <a:latin typeface="Arial MT"/>
                <a:cs typeface="Arial MT"/>
              </a:rPr>
              <a:t>urban</a:t>
            </a:r>
            <a:r>
              <a:rPr sz="1800" dirty="0">
                <a:latin typeface="Arial MT"/>
                <a:cs typeface="Arial MT"/>
              </a:rPr>
              <a:t> </a:t>
            </a:r>
            <a:r>
              <a:rPr sz="1800" spc="-5" dirty="0">
                <a:latin typeface="Arial MT"/>
                <a:cs typeface="Arial MT"/>
              </a:rPr>
              <a:t>local body or</a:t>
            </a:r>
            <a:r>
              <a:rPr sz="1800" spc="490" dirty="0">
                <a:latin typeface="Arial MT"/>
                <a:cs typeface="Arial MT"/>
              </a:rPr>
              <a:t> </a:t>
            </a:r>
            <a:r>
              <a:rPr sz="1800" spc="-5" dirty="0">
                <a:latin typeface="Arial MT"/>
                <a:cs typeface="Arial MT"/>
              </a:rPr>
              <a:t>any </a:t>
            </a:r>
            <a:r>
              <a:rPr sz="1800" dirty="0">
                <a:latin typeface="Arial MT"/>
                <a:cs typeface="Arial MT"/>
              </a:rPr>
              <a:t> </a:t>
            </a:r>
            <a:r>
              <a:rPr sz="1800" spc="-5" dirty="0">
                <a:latin typeface="Arial MT"/>
                <a:cs typeface="Arial MT"/>
              </a:rPr>
              <a:t>person authorized </a:t>
            </a:r>
            <a:r>
              <a:rPr sz="1800" dirty="0">
                <a:latin typeface="Arial MT"/>
                <a:cs typeface="Arial MT"/>
              </a:rPr>
              <a:t>by the urban </a:t>
            </a:r>
            <a:r>
              <a:rPr sz="1800" spc="-5" dirty="0">
                <a:latin typeface="Arial MT"/>
                <a:cs typeface="Arial MT"/>
              </a:rPr>
              <a:t>local </a:t>
            </a:r>
            <a:r>
              <a:rPr sz="1800" dirty="0">
                <a:latin typeface="Arial MT"/>
                <a:cs typeface="Arial MT"/>
              </a:rPr>
              <a:t>body </a:t>
            </a:r>
            <a:r>
              <a:rPr sz="1800" b="1" dirty="0">
                <a:latin typeface="Arial"/>
                <a:cs typeface="Arial"/>
              </a:rPr>
              <a:t>to </a:t>
            </a:r>
            <a:r>
              <a:rPr sz="1800" b="1" spc="-5" dirty="0">
                <a:latin typeface="Arial"/>
                <a:cs typeface="Arial"/>
              </a:rPr>
              <a:t>facilitate segregation, </a:t>
            </a:r>
            <a:r>
              <a:rPr sz="1800" b="1" dirty="0">
                <a:latin typeface="Arial"/>
                <a:cs typeface="Arial"/>
              </a:rPr>
              <a:t>sorting and </a:t>
            </a:r>
            <a:r>
              <a:rPr sz="1800" b="1" spc="-5" dirty="0">
                <a:latin typeface="Arial"/>
                <a:cs typeface="Arial"/>
              </a:rPr>
              <a:t>recovery </a:t>
            </a:r>
            <a:r>
              <a:rPr sz="1800" b="1" dirty="0">
                <a:latin typeface="Arial"/>
                <a:cs typeface="Arial"/>
              </a:rPr>
              <a:t>of </a:t>
            </a:r>
            <a:r>
              <a:rPr sz="1800" b="1" spc="-5" dirty="0">
                <a:latin typeface="Arial"/>
                <a:cs typeface="Arial"/>
              </a:rPr>
              <a:t>various </a:t>
            </a:r>
            <a:r>
              <a:rPr sz="1800" b="1" dirty="0">
                <a:latin typeface="Arial"/>
                <a:cs typeface="Arial"/>
              </a:rPr>
              <a:t> components </a:t>
            </a:r>
            <a:r>
              <a:rPr sz="1800" spc="-5" dirty="0">
                <a:latin typeface="Arial MT"/>
                <a:cs typeface="Arial MT"/>
              </a:rPr>
              <a:t>of </a:t>
            </a:r>
            <a:r>
              <a:rPr sz="1800" spc="-10" dirty="0">
                <a:latin typeface="Arial MT"/>
                <a:cs typeface="Arial MT"/>
              </a:rPr>
              <a:t>waste </a:t>
            </a:r>
            <a:r>
              <a:rPr sz="1800" dirty="0">
                <a:latin typeface="Arial MT"/>
                <a:cs typeface="Arial MT"/>
              </a:rPr>
              <a:t>by </a:t>
            </a:r>
            <a:r>
              <a:rPr sz="1800" spc="-5" dirty="0">
                <a:latin typeface="Arial MT"/>
                <a:cs typeface="Arial MT"/>
              </a:rPr>
              <a:t>informal sector of waste pickers or any other work </a:t>
            </a:r>
            <a:r>
              <a:rPr sz="1800" dirty="0">
                <a:latin typeface="Arial MT"/>
                <a:cs typeface="Arial MT"/>
              </a:rPr>
              <a:t>force </a:t>
            </a:r>
            <a:r>
              <a:rPr sz="1800" spc="-5" dirty="0">
                <a:latin typeface="Arial MT"/>
                <a:cs typeface="Arial MT"/>
              </a:rPr>
              <a:t>engaged </a:t>
            </a:r>
            <a:r>
              <a:rPr sz="1800" dirty="0">
                <a:latin typeface="Arial MT"/>
                <a:cs typeface="Arial MT"/>
              </a:rPr>
              <a:t>for the </a:t>
            </a:r>
            <a:r>
              <a:rPr sz="1800" spc="-5" dirty="0">
                <a:latin typeface="Arial MT"/>
                <a:cs typeface="Arial MT"/>
              </a:rPr>
              <a:t>purpose </a:t>
            </a:r>
            <a:r>
              <a:rPr sz="1800" dirty="0">
                <a:latin typeface="Arial MT"/>
                <a:cs typeface="Arial MT"/>
              </a:rPr>
              <a:t> </a:t>
            </a:r>
            <a:r>
              <a:rPr sz="1800" spc="-5" dirty="0">
                <a:latin typeface="Arial MT"/>
                <a:cs typeface="Arial MT"/>
              </a:rPr>
              <a:t>before</a:t>
            </a:r>
            <a:r>
              <a:rPr sz="1800" spc="10" dirty="0">
                <a:latin typeface="Arial MT"/>
                <a:cs typeface="Arial MT"/>
              </a:rPr>
              <a:t> </a:t>
            </a:r>
            <a:r>
              <a:rPr sz="1800" spc="-5" dirty="0">
                <a:latin typeface="Arial MT"/>
                <a:cs typeface="Arial MT"/>
              </a:rPr>
              <a:t>the </a:t>
            </a:r>
            <a:r>
              <a:rPr sz="1800" spc="-10" dirty="0">
                <a:latin typeface="Arial MT"/>
                <a:cs typeface="Arial MT"/>
              </a:rPr>
              <a:t>waste</a:t>
            </a:r>
            <a:r>
              <a:rPr sz="1800" spc="30" dirty="0">
                <a:latin typeface="Arial MT"/>
                <a:cs typeface="Arial MT"/>
              </a:rPr>
              <a:t> </a:t>
            </a:r>
            <a:r>
              <a:rPr sz="1800" spc="-5" dirty="0">
                <a:latin typeface="Arial MT"/>
                <a:cs typeface="Arial MT"/>
              </a:rPr>
              <a:t>is</a:t>
            </a:r>
            <a:r>
              <a:rPr sz="1800" dirty="0">
                <a:latin typeface="Arial MT"/>
                <a:cs typeface="Arial MT"/>
              </a:rPr>
              <a:t> </a:t>
            </a:r>
            <a:r>
              <a:rPr sz="1800" spc="-5" dirty="0">
                <a:latin typeface="Arial MT"/>
                <a:cs typeface="Arial MT"/>
              </a:rPr>
              <a:t>delivered</a:t>
            </a:r>
            <a:r>
              <a:rPr sz="1800" spc="20" dirty="0">
                <a:latin typeface="Arial MT"/>
                <a:cs typeface="Arial MT"/>
              </a:rPr>
              <a:t> </a:t>
            </a:r>
            <a:r>
              <a:rPr sz="1800" spc="-5" dirty="0">
                <a:latin typeface="Arial MT"/>
                <a:cs typeface="Arial MT"/>
              </a:rPr>
              <a:t>or</a:t>
            </a:r>
            <a:r>
              <a:rPr sz="1800" dirty="0">
                <a:latin typeface="Arial MT"/>
                <a:cs typeface="Arial MT"/>
              </a:rPr>
              <a:t> </a:t>
            </a:r>
            <a:r>
              <a:rPr sz="1800" spc="-5" dirty="0">
                <a:latin typeface="Arial MT"/>
                <a:cs typeface="Arial MT"/>
              </a:rPr>
              <a:t>taken up</a:t>
            </a:r>
            <a:r>
              <a:rPr sz="1800" spc="10" dirty="0">
                <a:latin typeface="Arial MT"/>
                <a:cs typeface="Arial MT"/>
              </a:rPr>
              <a:t> </a:t>
            </a:r>
            <a:r>
              <a:rPr sz="1800" dirty="0">
                <a:latin typeface="Arial MT"/>
                <a:cs typeface="Arial MT"/>
              </a:rPr>
              <a:t>for</a:t>
            </a:r>
            <a:r>
              <a:rPr sz="1800" spc="-10" dirty="0">
                <a:latin typeface="Arial MT"/>
                <a:cs typeface="Arial MT"/>
              </a:rPr>
              <a:t> </a:t>
            </a:r>
            <a:r>
              <a:rPr sz="1800" dirty="0">
                <a:latin typeface="Arial MT"/>
                <a:cs typeface="Arial MT"/>
              </a:rPr>
              <a:t>its </a:t>
            </a:r>
            <a:r>
              <a:rPr sz="1800" spc="-5" dirty="0">
                <a:latin typeface="Arial MT"/>
                <a:cs typeface="Arial MT"/>
              </a:rPr>
              <a:t>processing</a:t>
            </a:r>
            <a:r>
              <a:rPr sz="1800" spc="20" dirty="0">
                <a:latin typeface="Arial MT"/>
                <a:cs typeface="Arial MT"/>
              </a:rPr>
              <a:t> </a:t>
            </a:r>
            <a:r>
              <a:rPr sz="1800" spc="-5" dirty="0">
                <a:latin typeface="Arial MT"/>
                <a:cs typeface="Arial MT"/>
              </a:rPr>
              <a:t>or</a:t>
            </a:r>
            <a:r>
              <a:rPr sz="1800" spc="5" dirty="0">
                <a:latin typeface="Arial MT"/>
                <a:cs typeface="Arial MT"/>
              </a:rPr>
              <a:t> </a:t>
            </a:r>
            <a:r>
              <a:rPr sz="1800" spc="-5" dirty="0">
                <a:latin typeface="Arial MT"/>
                <a:cs typeface="Arial MT"/>
              </a:rPr>
              <a:t>disposal.</a:t>
            </a:r>
            <a:endParaRPr sz="1800">
              <a:latin typeface="Arial MT"/>
              <a:cs typeface="Arial MT"/>
            </a:endParaRPr>
          </a:p>
        </p:txBody>
      </p:sp>
      <p:pic>
        <p:nvPicPr>
          <p:cNvPr id="12" name="object 12"/>
          <p:cNvPicPr/>
          <p:nvPr/>
        </p:nvPicPr>
        <p:blipFill>
          <a:blip r:embed="rId6" cstate="print"/>
          <a:stretch>
            <a:fillRect/>
          </a:stretch>
        </p:blipFill>
        <p:spPr>
          <a:xfrm>
            <a:off x="476429" y="3379662"/>
            <a:ext cx="3852672" cy="2887980"/>
          </a:xfrm>
          <a:prstGeom prst="rect">
            <a:avLst/>
          </a:prstGeom>
        </p:spPr>
      </p:pic>
      <p:pic>
        <p:nvPicPr>
          <p:cNvPr id="13" name="object 13"/>
          <p:cNvPicPr/>
          <p:nvPr/>
        </p:nvPicPr>
        <p:blipFill>
          <a:blip r:embed="rId7" cstate="print"/>
          <a:stretch>
            <a:fillRect/>
          </a:stretch>
        </p:blipFill>
        <p:spPr>
          <a:xfrm>
            <a:off x="4562859" y="3379662"/>
            <a:ext cx="3441192" cy="288798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6909" y="6286963"/>
            <a:ext cx="436626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10"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and</a:t>
            </a:r>
            <a:r>
              <a:rPr sz="900" dirty="0">
                <a:solidFill>
                  <a:srgbClr val="223575"/>
                </a:solidFill>
                <a:latin typeface="Arial MT"/>
                <a:cs typeface="Arial MT"/>
              </a:rPr>
              <a:t> Proprietary</a:t>
            </a:r>
            <a:r>
              <a:rPr sz="900" spc="-25" dirty="0">
                <a:solidFill>
                  <a:srgbClr val="223575"/>
                </a:solidFill>
                <a:latin typeface="Arial MT"/>
                <a:cs typeface="Arial MT"/>
              </a:rPr>
              <a:t> </a:t>
            </a:r>
            <a:r>
              <a:rPr sz="900" dirty="0">
                <a:solidFill>
                  <a:srgbClr val="223575"/>
                </a:solidFill>
                <a:latin typeface="Arial MT"/>
                <a:cs typeface="Arial MT"/>
              </a:rPr>
              <a:t>information</a:t>
            </a:r>
            <a:endParaRPr sz="900">
              <a:latin typeface="Arial MT"/>
              <a:cs typeface="Arial MT"/>
            </a:endParaRPr>
          </a:p>
          <a:p>
            <a:pPr>
              <a:lnSpc>
                <a:spcPct val="100000"/>
              </a:lnSpc>
            </a:pPr>
            <a:r>
              <a:rPr sz="900" dirty="0">
                <a:solidFill>
                  <a:srgbClr val="223575"/>
                </a:solidFill>
                <a:latin typeface="Arial MT"/>
                <a:cs typeface="Arial MT"/>
              </a:rPr>
              <a:t>sos</a:t>
            </a:r>
            <a:r>
              <a:rPr sz="900" spc="-15" dirty="0">
                <a:solidFill>
                  <a:srgbClr val="223575"/>
                </a:solidFill>
                <a:latin typeface="Arial MT"/>
                <a:cs typeface="Arial MT"/>
              </a:rPr>
              <a:t> </a:t>
            </a:r>
            <a:r>
              <a:rPr sz="900" dirty="0">
                <a:solidFill>
                  <a:srgbClr val="223575"/>
                </a:solidFill>
                <a:latin typeface="Arial MT"/>
                <a:cs typeface="Arial MT"/>
              </a:rPr>
              <a:t>|</a:t>
            </a:r>
            <a:r>
              <a:rPr sz="900" spc="15" dirty="0">
                <a:solidFill>
                  <a:srgbClr val="223575"/>
                </a:solidFill>
                <a:latin typeface="Arial MT"/>
                <a:cs typeface="Arial MT"/>
              </a:rPr>
              <a:t> </a:t>
            </a:r>
            <a:r>
              <a:rPr sz="900" spc="-5" dirty="0">
                <a:solidFill>
                  <a:srgbClr val="223575"/>
                </a:solidFill>
                <a:latin typeface="Arial MT"/>
                <a:cs typeface="Arial MT"/>
              </a:rPr>
              <a:t>21-099063-01_SSU2022-MoHUA</a:t>
            </a:r>
            <a:r>
              <a:rPr sz="900" spc="-20" dirty="0">
                <a:solidFill>
                  <a:srgbClr val="223575"/>
                </a:solidFill>
                <a:latin typeface="Arial MT"/>
                <a:cs typeface="Arial MT"/>
              </a:rPr>
              <a:t> </a:t>
            </a:r>
            <a:r>
              <a:rPr sz="900" dirty="0">
                <a:solidFill>
                  <a:srgbClr val="223575"/>
                </a:solidFill>
                <a:latin typeface="Arial MT"/>
                <a:cs typeface="Arial MT"/>
              </a:rPr>
              <a:t>|</a:t>
            </a:r>
            <a:r>
              <a:rPr sz="900" spc="15" dirty="0">
                <a:solidFill>
                  <a:srgbClr val="223575"/>
                </a:solidFill>
                <a:latin typeface="Arial MT"/>
                <a:cs typeface="Arial MT"/>
              </a:rPr>
              <a:t> </a:t>
            </a:r>
            <a:r>
              <a:rPr sz="900" spc="-5" dirty="0">
                <a:solidFill>
                  <a:srgbClr val="223575"/>
                </a:solidFill>
                <a:latin typeface="Arial MT"/>
                <a:cs typeface="Arial MT"/>
              </a:rPr>
              <a:t>ToT</a:t>
            </a:r>
            <a:r>
              <a:rPr sz="900" spc="10" dirty="0">
                <a:solidFill>
                  <a:srgbClr val="223575"/>
                </a:solidFill>
                <a:latin typeface="Arial MT"/>
                <a:cs typeface="Arial MT"/>
              </a:rPr>
              <a:t> </a:t>
            </a:r>
            <a:r>
              <a:rPr sz="900" dirty="0">
                <a:solidFill>
                  <a:srgbClr val="223575"/>
                </a:solidFill>
                <a:latin typeface="Arial MT"/>
                <a:cs typeface="Arial MT"/>
              </a:rPr>
              <a:t>Presentation</a:t>
            </a:r>
            <a:r>
              <a:rPr sz="900" spc="-30"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spc="-5" dirty="0">
                <a:solidFill>
                  <a:srgbClr val="223575"/>
                </a:solidFill>
                <a:latin typeface="Arial MT"/>
                <a:cs typeface="Arial MT"/>
              </a:rPr>
              <a:t>February</a:t>
            </a:r>
            <a:r>
              <a:rPr sz="900" spc="-15" dirty="0">
                <a:solidFill>
                  <a:srgbClr val="223575"/>
                </a:solidFill>
                <a:latin typeface="Arial MT"/>
                <a:cs typeface="Arial MT"/>
              </a:rPr>
              <a:t> </a:t>
            </a:r>
            <a:r>
              <a:rPr sz="900" spc="-5" dirty="0">
                <a:solidFill>
                  <a:srgbClr val="223575"/>
                </a:solidFill>
                <a:latin typeface="Arial MT"/>
                <a:cs typeface="Arial MT"/>
              </a:rPr>
              <a:t>2022</a:t>
            </a:r>
            <a:r>
              <a:rPr sz="900" dirty="0">
                <a:solidFill>
                  <a:srgbClr val="223575"/>
                </a:solidFill>
                <a:latin typeface="Arial MT"/>
                <a:cs typeface="Arial MT"/>
              </a:rPr>
              <a:t> | Version</a:t>
            </a:r>
            <a:r>
              <a:rPr sz="900" spc="-10" dirty="0">
                <a:solidFill>
                  <a:srgbClr val="223575"/>
                </a:solidFill>
                <a:latin typeface="Arial MT"/>
                <a:cs typeface="Arial MT"/>
              </a:rPr>
              <a:t> </a:t>
            </a:r>
            <a:r>
              <a:rPr sz="900" spc="-5" dirty="0">
                <a:solidFill>
                  <a:srgbClr val="223575"/>
                </a:solidFill>
                <a:latin typeface="Arial MT"/>
                <a:cs typeface="Arial MT"/>
              </a:rPr>
              <a:t>1</a:t>
            </a:r>
            <a:endParaRPr sz="900">
              <a:latin typeface="Arial MT"/>
              <a:cs typeface="Arial MT"/>
            </a:endParaRPr>
          </a:p>
        </p:txBody>
      </p:sp>
      <p:sp>
        <p:nvSpPr>
          <p:cNvPr id="3" name="object 3"/>
          <p:cNvSpPr txBox="1"/>
          <p:nvPr/>
        </p:nvSpPr>
        <p:spPr>
          <a:xfrm>
            <a:off x="5399163" y="6263436"/>
            <a:ext cx="998855" cy="299720"/>
          </a:xfrm>
          <a:prstGeom prst="rect">
            <a:avLst/>
          </a:prstGeom>
        </p:spPr>
        <p:txBody>
          <a:bodyPr vert="horz" wrap="square" lIns="0" tIns="12700" rIns="0" bIns="0" rtlCol="0">
            <a:spAutoFit/>
          </a:bodyPr>
          <a:lstStyle/>
          <a:p>
            <a:pPr marL="20955">
              <a:lnSpc>
                <a:spcPct val="100000"/>
              </a:lnSpc>
              <a:spcBef>
                <a:spcPts val="100"/>
              </a:spcBef>
            </a:pPr>
            <a:r>
              <a:rPr sz="900" spc="-5" dirty="0">
                <a:solidFill>
                  <a:srgbClr val="223575"/>
                </a:solidFill>
                <a:latin typeface="Arial MT"/>
                <a:cs typeface="Arial MT"/>
              </a:rPr>
              <a:t>and</a:t>
            </a:r>
            <a:r>
              <a:rPr sz="900" spc="-25" dirty="0">
                <a:solidFill>
                  <a:srgbClr val="223575"/>
                </a:solidFill>
                <a:latin typeface="Arial MT"/>
                <a:cs typeface="Arial MT"/>
              </a:rPr>
              <a:t> </a:t>
            </a:r>
            <a:r>
              <a:rPr sz="900" dirty="0">
                <a:solidFill>
                  <a:srgbClr val="223575"/>
                </a:solidFill>
                <a:latin typeface="Arial MT"/>
                <a:cs typeface="Arial MT"/>
              </a:rPr>
              <a:t>may</a:t>
            </a:r>
            <a:r>
              <a:rPr sz="900" spc="-35" dirty="0">
                <a:solidFill>
                  <a:srgbClr val="223575"/>
                </a:solidFill>
                <a:latin typeface="Arial MT"/>
                <a:cs typeface="Arial MT"/>
              </a:rPr>
              <a:t> </a:t>
            </a:r>
            <a:r>
              <a:rPr sz="900" dirty="0">
                <a:solidFill>
                  <a:srgbClr val="223575"/>
                </a:solidFill>
                <a:latin typeface="Arial MT"/>
                <a:cs typeface="Arial MT"/>
              </a:rPr>
              <a:t>not</a:t>
            </a:r>
            <a:r>
              <a:rPr sz="900" spc="-25" dirty="0">
                <a:solidFill>
                  <a:srgbClr val="223575"/>
                </a:solidFill>
                <a:latin typeface="Arial MT"/>
                <a:cs typeface="Arial MT"/>
              </a:rPr>
              <a:t> </a:t>
            </a:r>
            <a:r>
              <a:rPr sz="900" spc="-5" dirty="0">
                <a:solidFill>
                  <a:srgbClr val="223575"/>
                </a:solidFill>
                <a:latin typeface="Arial MT"/>
                <a:cs typeface="Arial MT"/>
              </a:rPr>
              <a:t>be</a:t>
            </a:r>
            <a:r>
              <a:rPr sz="900" spc="-25" dirty="0">
                <a:solidFill>
                  <a:srgbClr val="223575"/>
                </a:solidFill>
                <a:latin typeface="Arial MT"/>
                <a:cs typeface="Arial MT"/>
              </a:rPr>
              <a:t> </a:t>
            </a:r>
            <a:r>
              <a:rPr sz="900" spc="-5" dirty="0">
                <a:solidFill>
                  <a:srgbClr val="223575"/>
                </a:solidFill>
                <a:latin typeface="Arial MT"/>
                <a:cs typeface="Arial MT"/>
              </a:rPr>
              <a:t>dis</a:t>
            </a:r>
            <a:endParaRPr sz="900">
              <a:latin typeface="Arial MT"/>
              <a:cs typeface="Arial MT"/>
            </a:endParaRPr>
          </a:p>
          <a:p>
            <a:pPr marL="12700">
              <a:lnSpc>
                <a:spcPct val="100000"/>
              </a:lnSpc>
            </a:pPr>
            <a:r>
              <a:rPr sz="900" dirty="0">
                <a:solidFill>
                  <a:srgbClr val="223575"/>
                </a:solidFill>
                <a:latin typeface="Arial MT"/>
                <a:cs typeface="Arial MT"/>
              </a:rPr>
              <a:t>|</a:t>
            </a:r>
            <a:r>
              <a:rPr sz="900" spc="-35" dirty="0">
                <a:solidFill>
                  <a:srgbClr val="223575"/>
                </a:solidFill>
                <a:latin typeface="Arial MT"/>
                <a:cs typeface="Arial MT"/>
              </a:rPr>
              <a:t> </a:t>
            </a:r>
            <a:r>
              <a:rPr sz="900" dirty="0">
                <a:solidFill>
                  <a:srgbClr val="223575"/>
                </a:solidFill>
                <a:latin typeface="Arial MT"/>
                <a:cs typeface="Arial MT"/>
              </a:rPr>
              <a:t>Client</a:t>
            </a:r>
            <a:r>
              <a:rPr sz="900" spc="-35" dirty="0">
                <a:solidFill>
                  <a:srgbClr val="223575"/>
                </a:solidFill>
                <a:latin typeface="Arial MT"/>
                <a:cs typeface="Arial MT"/>
              </a:rPr>
              <a:t> </a:t>
            </a:r>
            <a:r>
              <a:rPr sz="900" spc="-5" dirty="0">
                <a:solidFill>
                  <a:srgbClr val="223575"/>
                </a:solidFill>
                <a:latin typeface="Arial MT"/>
                <a:cs typeface="Arial MT"/>
              </a:rPr>
              <a:t>and</a:t>
            </a:r>
            <a:r>
              <a:rPr sz="900" spc="-40" dirty="0">
                <a:solidFill>
                  <a:srgbClr val="223575"/>
                </a:solidFill>
                <a:latin typeface="Arial MT"/>
                <a:cs typeface="Arial MT"/>
              </a:rPr>
              <a:t> </a:t>
            </a:r>
            <a:r>
              <a:rPr sz="900" dirty="0">
                <a:solidFill>
                  <a:srgbClr val="223575"/>
                </a:solidFill>
                <a:latin typeface="Arial MT"/>
                <a:cs typeface="Arial MT"/>
              </a:rPr>
              <a:t>Interna</a:t>
            </a:r>
            <a:endParaRPr sz="900">
              <a:latin typeface="Arial MT"/>
              <a:cs typeface="Arial MT"/>
            </a:endParaRPr>
          </a:p>
        </p:txBody>
      </p:sp>
      <p:sp>
        <p:nvSpPr>
          <p:cNvPr id="4" name="object 4"/>
          <p:cNvSpPr txBox="1"/>
          <p:nvPr/>
        </p:nvSpPr>
        <p:spPr>
          <a:xfrm>
            <a:off x="6377127" y="6286963"/>
            <a:ext cx="3265170" cy="265430"/>
          </a:xfrm>
          <a:prstGeom prst="rect">
            <a:avLst/>
          </a:prstGeom>
        </p:spPr>
        <p:txBody>
          <a:bodyPr vert="horz" wrap="square" lIns="0" tIns="0" rIns="0" bIns="0" rtlCol="0">
            <a:spAutoFit/>
          </a:bodyPr>
          <a:lstStyle/>
          <a:p>
            <a:pPr marL="8255">
              <a:lnSpc>
                <a:spcPts val="994"/>
              </a:lnSpc>
            </a:pPr>
            <a:r>
              <a:rPr sz="900" dirty="0">
                <a:solidFill>
                  <a:srgbClr val="223575"/>
                </a:solidFill>
                <a:latin typeface="Arial MT"/>
                <a:cs typeface="Arial MT"/>
              </a:rPr>
              <a:t>closed</a:t>
            </a:r>
            <a:r>
              <a:rPr sz="900" spc="-40"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 </a:t>
            </a:r>
            <a:r>
              <a:rPr sz="900" dirty="0">
                <a:solidFill>
                  <a:srgbClr val="223575"/>
                </a:solidFill>
                <a:latin typeface="Arial MT"/>
                <a:cs typeface="Arial MT"/>
              </a:rPr>
              <a:t>the</a:t>
            </a:r>
            <a:r>
              <a:rPr sz="900" spc="-10" dirty="0">
                <a:solidFill>
                  <a:srgbClr val="223575"/>
                </a:solidFill>
                <a:latin typeface="Arial MT"/>
                <a:cs typeface="Arial MT"/>
              </a:rPr>
              <a:t> </a:t>
            </a:r>
            <a:r>
              <a:rPr sz="900" dirty="0">
                <a:solidFill>
                  <a:srgbClr val="223575"/>
                </a:solidFill>
                <a:latin typeface="Arial MT"/>
                <a:cs typeface="Arial MT"/>
              </a:rPr>
              <a:t>prior</a:t>
            </a:r>
            <a:r>
              <a:rPr sz="900" spc="-30" dirty="0">
                <a:solidFill>
                  <a:srgbClr val="223575"/>
                </a:solidFill>
                <a:latin typeface="Arial MT"/>
                <a:cs typeface="Arial MT"/>
              </a:rPr>
              <a:t> </a:t>
            </a:r>
            <a:r>
              <a:rPr sz="900" spc="-5" dirty="0">
                <a:solidFill>
                  <a:srgbClr val="223575"/>
                </a:solidFill>
                <a:latin typeface="Arial MT"/>
                <a:cs typeface="Arial MT"/>
              </a:rPr>
              <a:t>written</a:t>
            </a:r>
            <a:r>
              <a:rPr sz="900" dirty="0">
                <a:solidFill>
                  <a:srgbClr val="223575"/>
                </a:solidFill>
                <a:latin typeface="Arial MT"/>
                <a:cs typeface="Arial MT"/>
              </a:rPr>
              <a:t> consent</a:t>
            </a:r>
            <a:r>
              <a:rPr sz="900" spc="-35" dirty="0">
                <a:solidFill>
                  <a:srgbClr val="223575"/>
                </a:solidFill>
                <a:latin typeface="Arial MT"/>
                <a:cs typeface="Arial MT"/>
              </a:rPr>
              <a:t> </a:t>
            </a:r>
            <a:r>
              <a:rPr sz="900" dirty="0">
                <a:solidFill>
                  <a:srgbClr val="223575"/>
                </a:solidFill>
                <a:latin typeface="Arial MT"/>
                <a:cs typeface="Arial MT"/>
              </a:rPr>
              <a:t>of</a:t>
            </a:r>
            <a:r>
              <a:rPr sz="900" spc="-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a:p>
            <a:pPr>
              <a:lnSpc>
                <a:spcPct val="100000"/>
              </a:lnSpc>
            </a:pPr>
            <a:r>
              <a:rPr sz="900" spc="-5" dirty="0">
                <a:solidFill>
                  <a:srgbClr val="223575"/>
                </a:solidFill>
                <a:latin typeface="Arial MT"/>
                <a:cs typeface="Arial MT"/>
              </a:rPr>
              <a:t>l</a:t>
            </a:r>
            <a:r>
              <a:rPr sz="900" spc="-45" dirty="0">
                <a:solidFill>
                  <a:srgbClr val="223575"/>
                </a:solidFill>
                <a:latin typeface="Arial MT"/>
                <a:cs typeface="Arial MT"/>
              </a:rPr>
              <a:t> </a:t>
            </a:r>
            <a:r>
              <a:rPr sz="900" dirty="0">
                <a:solidFill>
                  <a:srgbClr val="223575"/>
                </a:solidFill>
                <a:latin typeface="Arial MT"/>
                <a:cs typeface="Arial MT"/>
              </a:rPr>
              <a:t>use</a:t>
            </a:r>
            <a:r>
              <a:rPr sz="900" spc="-4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pic>
        <p:nvPicPr>
          <p:cNvPr id="5" name="object 5"/>
          <p:cNvPicPr/>
          <p:nvPr/>
        </p:nvPicPr>
        <p:blipFill>
          <a:blip r:embed="rId2" cstate="print"/>
          <a:stretch>
            <a:fillRect/>
          </a:stretch>
        </p:blipFill>
        <p:spPr>
          <a:xfrm>
            <a:off x="11303507" y="6174866"/>
            <a:ext cx="501396" cy="456056"/>
          </a:xfrm>
          <a:prstGeom prst="rect">
            <a:avLst/>
          </a:prstGeom>
        </p:spPr>
      </p:pic>
      <p:grpSp>
        <p:nvGrpSpPr>
          <p:cNvPr id="6" name="object 6"/>
          <p:cNvGrpSpPr/>
          <p:nvPr/>
        </p:nvGrpSpPr>
        <p:grpSpPr>
          <a:xfrm>
            <a:off x="0" y="0"/>
            <a:ext cx="12192000" cy="1028700"/>
            <a:chOff x="0" y="0"/>
            <a:chExt cx="12192000" cy="1028700"/>
          </a:xfrm>
        </p:grpSpPr>
        <p:pic>
          <p:nvPicPr>
            <p:cNvPr id="7" name="object 7"/>
            <p:cNvPicPr/>
            <p:nvPr/>
          </p:nvPicPr>
          <p:blipFill>
            <a:blip r:embed="rId3" cstate="print"/>
            <a:stretch>
              <a:fillRect/>
            </a:stretch>
          </p:blipFill>
          <p:spPr>
            <a:xfrm>
              <a:off x="11125051" y="0"/>
              <a:ext cx="1066947" cy="610435"/>
            </a:xfrm>
            <a:prstGeom prst="rect">
              <a:avLst/>
            </a:prstGeom>
          </p:spPr>
        </p:pic>
        <p:pic>
          <p:nvPicPr>
            <p:cNvPr id="8" name="object 8"/>
            <p:cNvPicPr/>
            <p:nvPr/>
          </p:nvPicPr>
          <p:blipFill>
            <a:blip r:embed="rId4" cstate="print"/>
            <a:stretch>
              <a:fillRect/>
            </a:stretch>
          </p:blipFill>
          <p:spPr>
            <a:xfrm>
              <a:off x="11175492" y="0"/>
              <a:ext cx="995172" cy="554736"/>
            </a:xfrm>
            <a:prstGeom prst="rect">
              <a:avLst/>
            </a:prstGeom>
          </p:spPr>
        </p:pic>
        <p:pic>
          <p:nvPicPr>
            <p:cNvPr id="9" name="object 9"/>
            <p:cNvPicPr/>
            <p:nvPr/>
          </p:nvPicPr>
          <p:blipFill>
            <a:blip r:embed="rId5" cstate="print"/>
            <a:stretch>
              <a:fillRect/>
            </a:stretch>
          </p:blipFill>
          <p:spPr>
            <a:xfrm>
              <a:off x="59553" y="57838"/>
              <a:ext cx="833752" cy="582241"/>
            </a:xfrm>
            <a:prstGeom prst="rect">
              <a:avLst/>
            </a:prstGeom>
          </p:spPr>
        </p:pic>
        <p:sp>
          <p:nvSpPr>
            <p:cNvPr id="10" name="object 10"/>
            <p:cNvSpPr/>
            <p:nvPr/>
          </p:nvSpPr>
          <p:spPr>
            <a:xfrm>
              <a:off x="0" y="553212"/>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pic>
        <p:nvPicPr>
          <p:cNvPr id="11" name="object 11"/>
          <p:cNvPicPr/>
          <p:nvPr/>
        </p:nvPicPr>
        <p:blipFill>
          <a:blip r:embed="rId6" cstate="print"/>
          <a:stretch>
            <a:fillRect/>
          </a:stretch>
        </p:blipFill>
        <p:spPr>
          <a:xfrm>
            <a:off x="6376415" y="1248155"/>
            <a:ext cx="4629912" cy="2644140"/>
          </a:xfrm>
          <a:prstGeom prst="rect">
            <a:avLst/>
          </a:prstGeom>
        </p:spPr>
      </p:pic>
      <p:grpSp>
        <p:nvGrpSpPr>
          <p:cNvPr id="12" name="object 12"/>
          <p:cNvGrpSpPr/>
          <p:nvPr/>
        </p:nvGrpSpPr>
        <p:grpSpPr>
          <a:xfrm>
            <a:off x="6376415" y="4070350"/>
            <a:ext cx="4636770" cy="2647950"/>
            <a:chOff x="6376415" y="4070350"/>
            <a:chExt cx="4636770" cy="2647950"/>
          </a:xfrm>
        </p:grpSpPr>
        <p:pic>
          <p:nvPicPr>
            <p:cNvPr id="13" name="object 13"/>
            <p:cNvPicPr/>
            <p:nvPr/>
          </p:nvPicPr>
          <p:blipFill>
            <a:blip r:embed="rId7" cstate="print"/>
            <a:stretch>
              <a:fillRect/>
            </a:stretch>
          </p:blipFill>
          <p:spPr>
            <a:xfrm>
              <a:off x="6376415" y="4073651"/>
              <a:ext cx="4629912" cy="2644140"/>
            </a:xfrm>
            <a:prstGeom prst="rect">
              <a:avLst/>
            </a:prstGeom>
          </p:spPr>
        </p:pic>
        <p:sp>
          <p:nvSpPr>
            <p:cNvPr id="14" name="object 14"/>
            <p:cNvSpPr/>
            <p:nvPr/>
          </p:nvSpPr>
          <p:spPr>
            <a:xfrm>
              <a:off x="7929371" y="4076700"/>
              <a:ext cx="3077210" cy="228600"/>
            </a:xfrm>
            <a:custGeom>
              <a:avLst/>
              <a:gdLst/>
              <a:ahLst/>
              <a:cxnLst/>
              <a:rect l="l" t="t" r="r" b="b"/>
              <a:pathLst>
                <a:path w="3077209" h="228600">
                  <a:moveTo>
                    <a:pt x="3038855" y="0"/>
                  </a:moveTo>
                  <a:lnTo>
                    <a:pt x="38100" y="0"/>
                  </a:lnTo>
                  <a:lnTo>
                    <a:pt x="23252" y="2988"/>
                  </a:lnTo>
                  <a:lnTo>
                    <a:pt x="11144" y="11144"/>
                  </a:lnTo>
                  <a:lnTo>
                    <a:pt x="2988" y="23252"/>
                  </a:lnTo>
                  <a:lnTo>
                    <a:pt x="0" y="38100"/>
                  </a:lnTo>
                  <a:lnTo>
                    <a:pt x="0" y="190500"/>
                  </a:lnTo>
                  <a:lnTo>
                    <a:pt x="2988" y="205347"/>
                  </a:lnTo>
                  <a:lnTo>
                    <a:pt x="11144" y="217455"/>
                  </a:lnTo>
                  <a:lnTo>
                    <a:pt x="23252" y="225611"/>
                  </a:lnTo>
                  <a:lnTo>
                    <a:pt x="38100" y="228600"/>
                  </a:lnTo>
                  <a:lnTo>
                    <a:pt x="3038855" y="228600"/>
                  </a:lnTo>
                  <a:lnTo>
                    <a:pt x="3053703" y="225611"/>
                  </a:lnTo>
                  <a:lnTo>
                    <a:pt x="3065811" y="217455"/>
                  </a:lnTo>
                  <a:lnTo>
                    <a:pt x="3073967" y="205347"/>
                  </a:lnTo>
                  <a:lnTo>
                    <a:pt x="3076955" y="190500"/>
                  </a:lnTo>
                  <a:lnTo>
                    <a:pt x="3076955" y="38100"/>
                  </a:lnTo>
                  <a:lnTo>
                    <a:pt x="3073967" y="23252"/>
                  </a:lnTo>
                  <a:lnTo>
                    <a:pt x="3065811" y="11144"/>
                  </a:lnTo>
                  <a:lnTo>
                    <a:pt x="3053703" y="2988"/>
                  </a:lnTo>
                  <a:lnTo>
                    <a:pt x="3038855" y="0"/>
                  </a:lnTo>
                  <a:close/>
                </a:path>
              </a:pathLst>
            </a:custGeom>
            <a:solidFill>
              <a:srgbClr val="FFFFFF"/>
            </a:solidFill>
          </p:spPr>
          <p:txBody>
            <a:bodyPr wrap="square" lIns="0" tIns="0" rIns="0" bIns="0" rtlCol="0"/>
            <a:lstStyle/>
            <a:p>
              <a:endParaRPr/>
            </a:p>
          </p:txBody>
        </p:sp>
        <p:sp>
          <p:nvSpPr>
            <p:cNvPr id="15" name="object 15"/>
            <p:cNvSpPr/>
            <p:nvPr/>
          </p:nvSpPr>
          <p:spPr>
            <a:xfrm>
              <a:off x="7929371" y="4076700"/>
              <a:ext cx="3077210" cy="228600"/>
            </a:xfrm>
            <a:custGeom>
              <a:avLst/>
              <a:gdLst/>
              <a:ahLst/>
              <a:cxnLst/>
              <a:rect l="l" t="t" r="r" b="b"/>
              <a:pathLst>
                <a:path w="3077209" h="228600">
                  <a:moveTo>
                    <a:pt x="0" y="38100"/>
                  </a:moveTo>
                  <a:lnTo>
                    <a:pt x="2988" y="23252"/>
                  </a:lnTo>
                  <a:lnTo>
                    <a:pt x="11144" y="11144"/>
                  </a:lnTo>
                  <a:lnTo>
                    <a:pt x="23252" y="2988"/>
                  </a:lnTo>
                  <a:lnTo>
                    <a:pt x="38100" y="0"/>
                  </a:lnTo>
                  <a:lnTo>
                    <a:pt x="3038855" y="0"/>
                  </a:lnTo>
                  <a:lnTo>
                    <a:pt x="3053703" y="2988"/>
                  </a:lnTo>
                  <a:lnTo>
                    <a:pt x="3065811" y="11144"/>
                  </a:lnTo>
                  <a:lnTo>
                    <a:pt x="3073967" y="23252"/>
                  </a:lnTo>
                  <a:lnTo>
                    <a:pt x="3076955" y="38100"/>
                  </a:lnTo>
                  <a:lnTo>
                    <a:pt x="3076955" y="190500"/>
                  </a:lnTo>
                  <a:lnTo>
                    <a:pt x="3073967" y="205347"/>
                  </a:lnTo>
                  <a:lnTo>
                    <a:pt x="3065811" y="217455"/>
                  </a:lnTo>
                  <a:lnTo>
                    <a:pt x="3053703" y="225611"/>
                  </a:lnTo>
                  <a:lnTo>
                    <a:pt x="3038855" y="228600"/>
                  </a:lnTo>
                  <a:lnTo>
                    <a:pt x="38100" y="228600"/>
                  </a:lnTo>
                  <a:lnTo>
                    <a:pt x="23252" y="225611"/>
                  </a:lnTo>
                  <a:lnTo>
                    <a:pt x="11144" y="217455"/>
                  </a:lnTo>
                  <a:lnTo>
                    <a:pt x="2988" y="205347"/>
                  </a:lnTo>
                  <a:lnTo>
                    <a:pt x="0" y="190500"/>
                  </a:lnTo>
                  <a:lnTo>
                    <a:pt x="0" y="38100"/>
                  </a:lnTo>
                  <a:close/>
                </a:path>
              </a:pathLst>
            </a:custGeom>
            <a:ln w="12700">
              <a:solidFill>
                <a:srgbClr val="BDDBFF"/>
              </a:solidFill>
            </a:ln>
          </p:spPr>
          <p:txBody>
            <a:bodyPr wrap="square" lIns="0" tIns="0" rIns="0" bIns="0" rtlCol="0"/>
            <a:lstStyle/>
            <a:p>
              <a:endParaRPr/>
            </a:p>
          </p:txBody>
        </p:sp>
      </p:grpSp>
      <p:grpSp>
        <p:nvGrpSpPr>
          <p:cNvPr id="16" name="object 16"/>
          <p:cNvGrpSpPr/>
          <p:nvPr/>
        </p:nvGrpSpPr>
        <p:grpSpPr>
          <a:xfrm>
            <a:off x="1028700" y="1203705"/>
            <a:ext cx="4364990" cy="2688590"/>
            <a:chOff x="1028700" y="1203705"/>
            <a:chExt cx="4364990" cy="2688590"/>
          </a:xfrm>
        </p:grpSpPr>
        <p:pic>
          <p:nvPicPr>
            <p:cNvPr id="17" name="object 17"/>
            <p:cNvPicPr/>
            <p:nvPr/>
          </p:nvPicPr>
          <p:blipFill>
            <a:blip r:embed="rId8" cstate="print"/>
            <a:stretch>
              <a:fillRect/>
            </a:stretch>
          </p:blipFill>
          <p:spPr>
            <a:xfrm>
              <a:off x="1028700" y="1207007"/>
              <a:ext cx="4363212" cy="2685288"/>
            </a:xfrm>
            <a:prstGeom prst="rect">
              <a:avLst/>
            </a:prstGeom>
          </p:spPr>
        </p:pic>
        <p:sp>
          <p:nvSpPr>
            <p:cNvPr id="18" name="object 18"/>
            <p:cNvSpPr/>
            <p:nvPr/>
          </p:nvSpPr>
          <p:spPr>
            <a:xfrm>
              <a:off x="2043683" y="1210055"/>
              <a:ext cx="3343910" cy="361315"/>
            </a:xfrm>
            <a:custGeom>
              <a:avLst/>
              <a:gdLst/>
              <a:ahLst/>
              <a:cxnLst/>
              <a:rect l="l" t="t" r="r" b="b"/>
              <a:pathLst>
                <a:path w="3343910" h="361315">
                  <a:moveTo>
                    <a:pt x="3283457" y="0"/>
                  </a:moveTo>
                  <a:lnTo>
                    <a:pt x="60198" y="0"/>
                  </a:lnTo>
                  <a:lnTo>
                    <a:pt x="36754" y="4726"/>
                  </a:lnTo>
                  <a:lnTo>
                    <a:pt x="17621" y="17621"/>
                  </a:lnTo>
                  <a:lnTo>
                    <a:pt x="4726" y="36754"/>
                  </a:lnTo>
                  <a:lnTo>
                    <a:pt x="0" y="60198"/>
                  </a:lnTo>
                  <a:lnTo>
                    <a:pt x="0" y="300990"/>
                  </a:lnTo>
                  <a:lnTo>
                    <a:pt x="4726" y="324433"/>
                  </a:lnTo>
                  <a:lnTo>
                    <a:pt x="17621" y="343566"/>
                  </a:lnTo>
                  <a:lnTo>
                    <a:pt x="36754" y="356461"/>
                  </a:lnTo>
                  <a:lnTo>
                    <a:pt x="60198" y="361188"/>
                  </a:lnTo>
                  <a:lnTo>
                    <a:pt x="3283457" y="361188"/>
                  </a:lnTo>
                  <a:lnTo>
                    <a:pt x="3306901" y="356461"/>
                  </a:lnTo>
                  <a:lnTo>
                    <a:pt x="3326034" y="343566"/>
                  </a:lnTo>
                  <a:lnTo>
                    <a:pt x="3338929" y="324433"/>
                  </a:lnTo>
                  <a:lnTo>
                    <a:pt x="3343655" y="300990"/>
                  </a:lnTo>
                  <a:lnTo>
                    <a:pt x="3343655" y="60198"/>
                  </a:lnTo>
                  <a:lnTo>
                    <a:pt x="3338929" y="36754"/>
                  </a:lnTo>
                  <a:lnTo>
                    <a:pt x="3326034" y="17621"/>
                  </a:lnTo>
                  <a:lnTo>
                    <a:pt x="3306901" y="4726"/>
                  </a:lnTo>
                  <a:lnTo>
                    <a:pt x="3283457" y="0"/>
                  </a:lnTo>
                  <a:close/>
                </a:path>
              </a:pathLst>
            </a:custGeom>
            <a:solidFill>
              <a:srgbClr val="FFFFFF"/>
            </a:solidFill>
          </p:spPr>
          <p:txBody>
            <a:bodyPr wrap="square" lIns="0" tIns="0" rIns="0" bIns="0" rtlCol="0"/>
            <a:lstStyle/>
            <a:p>
              <a:endParaRPr/>
            </a:p>
          </p:txBody>
        </p:sp>
        <p:sp>
          <p:nvSpPr>
            <p:cNvPr id="19" name="object 19"/>
            <p:cNvSpPr/>
            <p:nvPr/>
          </p:nvSpPr>
          <p:spPr>
            <a:xfrm>
              <a:off x="2043683" y="1210055"/>
              <a:ext cx="3343910" cy="361315"/>
            </a:xfrm>
            <a:custGeom>
              <a:avLst/>
              <a:gdLst/>
              <a:ahLst/>
              <a:cxnLst/>
              <a:rect l="l" t="t" r="r" b="b"/>
              <a:pathLst>
                <a:path w="3343910" h="361315">
                  <a:moveTo>
                    <a:pt x="0" y="60198"/>
                  </a:moveTo>
                  <a:lnTo>
                    <a:pt x="4726" y="36754"/>
                  </a:lnTo>
                  <a:lnTo>
                    <a:pt x="17621" y="17621"/>
                  </a:lnTo>
                  <a:lnTo>
                    <a:pt x="36754" y="4726"/>
                  </a:lnTo>
                  <a:lnTo>
                    <a:pt x="60198" y="0"/>
                  </a:lnTo>
                  <a:lnTo>
                    <a:pt x="3283457" y="0"/>
                  </a:lnTo>
                  <a:lnTo>
                    <a:pt x="3306901" y="4726"/>
                  </a:lnTo>
                  <a:lnTo>
                    <a:pt x="3326034" y="17621"/>
                  </a:lnTo>
                  <a:lnTo>
                    <a:pt x="3338929" y="36754"/>
                  </a:lnTo>
                  <a:lnTo>
                    <a:pt x="3343655" y="60198"/>
                  </a:lnTo>
                  <a:lnTo>
                    <a:pt x="3343655" y="300990"/>
                  </a:lnTo>
                  <a:lnTo>
                    <a:pt x="3338929" y="324433"/>
                  </a:lnTo>
                  <a:lnTo>
                    <a:pt x="3326034" y="343566"/>
                  </a:lnTo>
                  <a:lnTo>
                    <a:pt x="3306901" y="356461"/>
                  </a:lnTo>
                  <a:lnTo>
                    <a:pt x="3283457" y="361188"/>
                  </a:lnTo>
                  <a:lnTo>
                    <a:pt x="60198" y="361188"/>
                  </a:lnTo>
                  <a:lnTo>
                    <a:pt x="36754" y="356461"/>
                  </a:lnTo>
                  <a:lnTo>
                    <a:pt x="17621" y="343566"/>
                  </a:lnTo>
                  <a:lnTo>
                    <a:pt x="4726" y="324433"/>
                  </a:lnTo>
                  <a:lnTo>
                    <a:pt x="0" y="300990"/>
                  </a:lnTo>
                  <a:lnTo>
                    <a:pt x="0" y="60198"/>
                  </a:lnTo>
                  <a:close/>
                </a:path>
              </a:pathLst>
            </a:custGeom>
            <a:ln w="12700">
              <a:solidFill>
                <a:srgbClr val="BDDBFF"/>
              </a:solidFill>
            </a:ln>
          </p:spPr>
          <p:txBody>
            <a:bodyPr wrap="square" lIns="0" tIns="0" rIns="0" bIns="0" rtlCol="0"/>
            <a:lstStyle/>
            <a:p>
              <a:endParaRPr/>
            </a:p>
          </p:txBody>
        </p:sp>
      </p:grpSp>
      <p:sp>
        <p:nvSpPr>
          <p:cNvPr id="20" name="object 20"/>
          <p:cNvSpPr txBox="1"/>
          <p:nvPr/>
        </p:nvSpPr>
        <p:spPr>
          <a:xfrm>
            <a:off x="2396744" y="1235202"/>
            <a:ext cx="26409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Material Recovery Facility</a:t>
            </a:r>
            <a:endParaRPr sz="1800">
              <a:latin typeface="Arial MT"/>
              <a:cs typeface="Arial MT"/>
            </a:endParaRPr>
          </a:p>
        </p:txBody>
      </p:sp>
      <p:sp>
        <p:nvSpPr>
          <p:cNvPr id="21" name="object 21"/>
          <p:cNvSpPr txBox="1"/>
          <p:nvPr/>
        </p:nvSpPr>
        <p:spPr>
          <a:xfrm>
            <a:off x="7947659" y="1248155"/>
            <a:ext cx="3058795" cy="228600"/>
          </a:xfrm>
          <a:prstGeom prst="rect">
            <a:avLst/>
          </a:prstGeom>
          <a:solidFill>
            <a:srgbClr val="FFFFFF"/>
          </a:solidFill>
          <a:ln w="12700">
            <a:solidFill>
              <a:srgbClr val="BDDBFF"/>
            </a:solidFill>
          </a:ln>
        </p:spPr>
        <p:txBody>
          <a:bodyPr vert="horz" wrap="square" lIns="0" tIns="0" rIns="0" bIns="0" rtlCol="0">
            <a:spAutoFit/>
          </a:bodyPr>
          <a:lstStyle/>
          <a:p>
            <a:pPr marL="96520">
              <a:lnSpc>
                <a:spcPts val="1800"/>
              </a:lnSpc>
            </a:pPr>
            <a:r>
              <a:rPr sz="1800" spc="-5" dirty="0">
                <a:latin typeface="Arial MT"/>
                <a:cs typeface="Arial MT"/>
              </a:rPr>
              <a:t>Compartments</a:t>
            </a:r>
            <a:r>
              <a:rPr sz="1800" dirty="0">
                <a:latin typeface="Arial MT"/>
                <a:cs typeface="Arial MT"/>
              </a:rPr>
              <a:t> for</a:t>
            </a:r>
            <a:r>
              <a:rPr sz="1800" spc="-10" dirty="0">
                <a:latin typeface="Arial MT"/>
                <a:cs typeface="Arial MT"/>
              </a:rPr>
              <a:t> </a:t>
            </a:r>
            <a:r>
              <a:rPr sz="1800" spc="-5" dirty="0">
                <a:latin typeface="Arial MT"/>
                <a:cs typeface="Arial MT"/>
              </a:rPr>
              <a:t>dry</a:t>
            </a:r>
            <a:r>
              <a:rPr sz="1800" spc="-10" dirty="0">
                <a:latin typeface="Arial MT"/>
                <a:cs typeface="Arial MT"/>
              </a:rPr>
              <a:t> waste</a:t>
            </a:r>
            <a:endParaRPr sz="1800">
              <a:latin typeface="Arial MT"/>
              <a:cs typeface="Arial MT"/>
            </a:endParaRPr>
          </a:p>
        </p:txBody>
      </p:sp>
      <p:sp>
        <p:nvSpPr>
          <p:cNvPr id="22" name="object 22"/>
          <p:cNvSpPr txBox="1"/>
          <p:nvPr/>
        </p:nvSpPr>
        <p:spPr>
          <a:xfrm>
            <a:off x="8022081" y="4035628"/>
            <a:ext cx="2891155"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Compartments </a:t>
            </a:r>
            <a:r>
              <a:rPr sz="1800" dirty="0">
                <a:latin typeface="Arial MT"/>
                <a:cs typeface="Arial MT"/>
              </a:rPr>
              <a:t>for</a:t>
            </a:r>
            <a:r>
              <a:rPr sz="1800" spc="-20" dirty="0">
                <a:latin typeface="Arial MT"/>
                <a:cs typeface="Arial MT"/>
              </a:rPr>
              <a:t> </a:t>
            </a:r>
            <a:r>
              <a:rPr sz="1800" spc="-5" dirty="0">
                <a:latin typeface="Arial MT"/>
                <a:cs typeface="Arial MT"/>
              </a:rPr>
              <a:t>dry</a:t>
            </a:r>
            <a:r>
              <a:rPr sz="1800" spc="-20" dirty="0">
                <a:latin typeface="Arial MT"/>
                <a:cs typeface="Arial MT"/>
              </a:rPr>
              <a:t> </a:t>
            </a:r>
            <a:r>
              <a:rPr sz="1800" spc="-10" dirty="0">
                <a:latin typeface="Arial MT"/>
                <a:cs typeface="Arial MT"/>
              </a:rPr>
              <a:t>waste</a:t>
            </a:r>
            <a:endParaRPr sz="1800">
              <a:latin typeface="Arial MT"/>
              <a:cs typeface="Arial MT"/>
            </a:endParaRPr>
          </a:p>
        </p:txBody>
      </p:sp>
      <p:pic>
        <p:nvPicPr>
          <p:cNvPr id="23" name="object 23"/>
          <p:cNvPicPr/>
          <p:nvPr/>
        </p:nvPicPr>
        <p:blipFill>
          <a:blip r:embed="rId9" cstate="print"/>
          <a:stretch>
            <a:fillRect/>
          </a:stretch>
        </p:blipFill>
        <p:spPr>
          <a:xfrm>
            <a:off x="1028700" y="4076700"/>
            <a:ext cx="4363212" cy="2644140"/>
          </a:xfrm>
          <a:prstGeom prst="rect">
            <a:avLst/>
          </a:prstGeom>
        </p:spPr>
      </p:pic>
      <p:sp>
        <p:nvSpPr>
          <p:cNvPr id="24" name="object 24"/>
          <p:cNvSpPr txBox="1"/>
          <p:nvPr/>
        </p:nvSpPr>
        <p:spPr>
          <a:xfrm>
            <a:off x="2333244" y="4076700"/>
            <a:ext cx="3058795" cy="228600"/>
          </a:xfrm>
          <a:prstGeom prst="rect">
            <a:avLst/>
          </a:prstGeom>
          <a:solidFill>
            <a:srgbClr val="FFFFFF"/>
          </a:solidFill>
          <a:ln w="12700">
            <a:solidFill>
              <a:srgbClr val="BDDBFF"/>
            </a:solidFill>
          </a:ln>
        </p:spPr>
        <p:txBody>
          <a:bodyPr vert="horz" wrap="square" lIns="0" tIns="0" rIns="0" bIns="0" rtlCol="0">
            <a:spAutoFit/>
          </a:bodyPr>
          <a:lstStyle/>
          <a:p>
            <a:pPr marL="95250">
              <a:lnSpc>
                <a:spcPts val="1800"/>
              </a:lnSpc>
            </a:pPr>
            <a:r>
              <a:rPr sz="1800" spc="-5" dirty="0">
                <a:latin typeface="Arial MT"/>
                <a:cs typeface="Arial MT"/>
              </a:rPr>
              <a:t>Compartments </a:t>
            </a:r>
            <a:r>
              <a:rPr sz="1800" dirty="0">
                <a:latin typeface="Arial MT"/>
                <a:cs typeface="Arial MT"/>
              </a:rPr>
              <a:t>for</a:t>
            </a:r>
            <a:r>
              <a:rPr sz="1800" spc="-15" dirty="0">
                <a:latin typeface="Arial MT"/>
                <a:cs typeface="Arial MT"/>
              </a:rPr>
              <a:t> </a:t>
            </a:r>
            <a:r>
              <a:rPr sz="1800" spc="-5" dirty="0">
                <a:latin typeface="Arial MT"/>
                <a:cs typeface="Arial MT"/>
              </a:rPr>
              <a:t>dry</a:t>
            </a:r>
            <a:r>
              <a:rPr sz="1800" spc="-15" dirty="0">
                <a:latin typeface="Arial MT"/>
                <a:cs typeface="Arial MT"/>
              </a:rPr>
              <a:t> </a:t>
            </a:r>
            <a:r>
              <a:rPr sz="1800" spc="-10" dirty="0">
                <a:latin typeface="Arial MT"/>
                <a:cs typeface="Arial MT"/>
              </a:rPr>
              <a:t>waste</a:t>
            </a:r>
            <a:endParaRPr sz="1800">
              <a:latin typeface="Arial MT"/>
              <a:cs typeface="Arial MT"/>
            </a:endParaRPr>
          </a:p>
        </p:txBody>
      </p:sp>
      <p:sp>
        <p:nvSpPr>
          <p:cNvPr id="25" name="object 25"/>
          <p:cNvSpPr txBox="1"/>
          <p:nvPr/>
        </p:nvSpPr>
        <p:spPr>
          <a:xfrm>
            <a:off x="494182" y="6263436"/>
            <a:ext cx="545465" cy="305435"/>
          </a:xfrm>
          <a:prstGeom prst="rect">
            <a:avLst/>
          </a:prstGeom>
        </p:spPr>
        <p:txBody>
          <a:bodyPr vert="horz" wrap="square" lIns="0" tIns="12700" rIns="0" bIns="0" rtlCol="0">
            <a:spAutoFit/>
          </a:bodyPr>
          <a:lstStyle/>
          <a:p>
            <a:pPr marL="320675">
              <a:lnSpc>
                <a:spcPct val="100000"/>
              </a:lnSpc>
              <a:spcBef>
                <a:spcPts val="100"/>
              </a:spcBef>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a:t>
            </a:r>
            <a:r>
              <a:rPr sz="900" spc="-5" dirty="0">
                <a:solidFill>
                  <a:srgbClr val="223575"/>
                </a:solidFill>
                <a:latin typeface="Arial MT"/>
                <a:cs typeface="Arial MT"/>
              </a:rPr>
              <a:t>p</a:t>
            </a:r>
            <a:endParaRPr sz="900">
              <a:latin typeface="Arial MT"/>
              <a:cs typeface="Arial MT"/>
            </a:endParaRPr>
          </a:p>
          <a:p>
            <a:pPr marL="12700">
              <a:lnSpc>
                <a:spcPct val="100000"/>
              </a:lnSpc>
              <a:spcBef>
                <a:spcPts val="40"/>
              </a:spcBef>
            </a:pPr>
            <a:r>
              <a:rPr sz="900" spc="-5" dirty="0">
                <a:solidFill>
                  <a:srgbClr val="223575"/>
                </a:solidFill>
                <a:latin typeface="Arial Black"/>
                <a:cs typeface="Arial Black"/>
              </a:rPr>
              <a:t>10</a:t>
            </a:r>
            <a:r>
              <a:rPr sz="900" dirty="0">
                <a:solidFill>
                  <a:srgbClr val="223575"/>
                </a:solidFill>
                <a:latin typeface="Arial Black"/>
                <a:cs typeface="Arial Black"/>
              </a:rPr>
              <a:t>5</a:t>
            </a:r>
            <a:r>
              <a:rPr sz="900" spc="-5" dirty="0">
                <a:solidFill>
                  <a:srgbClr val="223575"/>
                </a:solidFill>
                <a:latin typeface="Arial Black"/>
                <a:cs typeface="Arial Black"/>
              </a:rPr>
              <a:t> </a:t>
            </a:r>
            <a:r>
              <a:rPr sz="900" b="1" spc="-175" dirty="0">
                <a:solidFill>
                  <a:srgbClr val="223575"/>
                </a:solidFill>
                <a:latin typeface="Arial"/>
                <a:cs typeface="Arial"/>
              </a:rPr>
              <a:t>‒</a:t>
            </a:r>
            <a:r>
              <a:rPr sz="1350" baseline="3086" dirty="0">
                <a:solidFill>
                  <a:srgbClr val="223575"/>
                </a:solidFill>
                <a:latin typeface="Arial MT"/>
                <a:cs typeface="Arial MT"/>
              </a:rPr>
              <a:t>©</a:t>
            </a:r>
            <a:r>
              <a:rPr sz="1350" spc="-7" baseline="3086" dirty="0">
                <a:solidFill>
                  <a:srgbClr val="223575"/>
                </a:solidFill>
                <a:latin typeface="Arial MT"/>
                <a:cs typeface="Arial MT"/>
              </a:rPr>
              <a:t> </a:t>
            </a:r>
            <a:r>
              <a:rPr sz="1350" baseline="3086" dirty="0">
                <a:solidFill>
                  <a:srgbClr val="223575"/>
                </a:solidFill>
                <a:latin typeface="Arial MT"/>
                <a:cs typeface="Arial MT"/>
              </a:rPr>
              <a:t>I</a:t>
            </a:r>
            <a:r>
              <a:rPr sz="1350" spc="-7" baseline="3086" dirty="0">
                <a:solidFill>
                  <a:srgbClr val="223575"/>
                </a:solidFill>
                <a:latin typeface="Arial MT"/>
                <a:cs typeface="Arial MT"/>
              </a:rPr>
              <a:t>p</a:t>
            </a:r>
            <a:endParaRPr sz="1350" baseline="3086">
              <a:latin typeface="Arial MT"/>
              <a:cs typeface="Arial MT"/>
            </a:endParaRPr>
          </a:p>
        </p:txBody>
      </p:sp>
      <p:sp>
        <p:nvSpPr>
          <p:cNvPr id="26" name="object 26"/>
          <p:cNvSpPr txBox="1">
            <a:spLocks noGrp="1"/>
          </p:cNvSpPr>
          <p:nvPr>
            <p:ph type="title"/>
          </p:nvPr>
        </p:nvSpPr>
        <p:spPr>
          <a:xfrm>
            <a:off x="3736085" y="587197"/>
            <a:ext cx="4718050" cy="391795"/>
          </a:xfrm>
          <a:prstGeom prst="rect">
            <a:avLst/>
          </a:prstGeom>
        </p:spPr>
        <p:txBody>
          <a:bodyPr vert="horz" wrap="square" lIns="0" tIns="12700" rIns="0" bIns="0" rtlCol="0">
            <a:spAutoFit/>
          </a:bodyPr>
          <a:lstStyle/>
          <a:p>
            <a:pPr marL="12700">
              <a:lnSpc>
                <a:spcPct val="100000"/>
              </a:lnSpc>
              <a:spcBef>
                <a:spcPts val="100"/>
              </a:spcBef>
            </a:pPr>
            <a:r>
              <a:rPr sz="2400" dirty="0"/>
              <a:t>Material</a:t>
            </a:r>
            <a:r>
              <a:rPr sz="2400" spc="-30" dirty="0"/>
              <a:t> </a:t>
            </a:r>
            <a:r>
              <a:rPr sz="2400" spc="-5" dirty="0"/>
              <a:t>Recovery</a:t>
            </a:r>
            <a:r>
              <a:rPr sz="2400" spc="10" dirty="0"/>
              <a:t> </a:t>
            </a:r>
            <a:r>
              <a:rPr sz="2400" dirty="0"/>
              <a:t>Facility</a:t>
            </a:r>
            <a:r>
              <a:rPr sz="2400" spc="-40" dirty="0"/>
              <a:t> </a:t>
            </a:r>
            <a:r>
              <a:rPr sz="2400" spc="-5" dirty="0"/>
              <a:t>(MRF)</a:t>
            </a:r>
            <a:endParaRPr sz="2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1942338" y="339344"/>
            <a:ext cx="8288655" cy="756920"/>
          </a:xfrm>
          <a:prstGeom prst="rect">
            <a:avLst/>
          </a:prstGeom>
        </p:spPr>
        <p:txBody>
          <a:bodyPr vert="horz" wrap="square" lIns="0" tIns="12700" rIns="0" bIns="0" rtlCol="0">
            <a:spAutoFit/>
          </a:bodyPr>
          <a:lstStyle/>
          <a:p>
            <a:pPr marL="12700">
              <a:lnSpc>
                <a:spcPct val="100000"/>
              </a:lnSpc>
              <a:spcBef>
                <a:spcPts val="100"/>
              </a:spcBef>
            </a:pPr>
            <a:r>
              <a:rPr sz="4800" b="0" spc="105" dirty="0">
                <a:solidFill>
                  <a:srgbClr val="2E469C"/>
                </a:solidFill>
                <a:latin typeface="Arial Black"/>
                <a:cs typeface="Arial Black"/>
              </a:rPr>
              <a:t>RDF(REFUSED</a:t>
            </a:r>
            <a:r>
              <a:rPr sz="4800" b="0" spc="165" dirty="0">
                <a:solidFill>
                  <a:srgbClr val="2E469C"/>
                </a:solidFill>
                <a:latin typeface="Arial Black"/>
                <a:cs typeface="Arial Black"/>
              </a:rPr>
              <a:t> </a:t>
            </a:r>
            <a:r>
              <a:rPr sz="4800" b="0" spc="95" dirty="0">
                <a:solidFill>
                  <a:srgbClr val="2E469C"/>
                </a:solidFill>
                <a:latin typeface="Arial Black"/>
                <a:cs typeface="Arial Black"/>
              </a:rPr>
              <a:t>DERIVED</a:t>
            </a:r>
            <a:endParaRPr sz="4800">
              <a:latin typeface="Arial Black"/>
              <a:cs typeface="Arial Black"/>
            </a:endParaRPr>
          </a:p>
        </p:txBody>
      </p:sp>
      <p:sp>
        <p:nvSpPr>
          <p:cNvPr id="9" name="object 9"/>
          <p:cNvSpPr txBox="1"/>
          <p:nvPr/>
        </p:nvSpPr>
        <p:spPr>
          <a:xfrm>
            <a:off x="726135" y="924255"/>
            <a:ext cx="10732770" cy="1877060"/>
          </a:xfrm>
          <a:prstGeom prst="rect">
            <a:avLst/>
          </a:prstGeom>
        </p:spPr>
        <p:txBody>
          <a:bodyPr vert="horz" wrap="square" lIns="0" tIns="12700" rIns="0" bIns="0" rtlCol="0">
            <a:spAutoFit/>
          </a:bodyPr>
          <a:lstStyle/>
          <a:p>
            <a:pPr marR="7620" algn="ctr">
              <a:lnSpc>
                <a:spcPct val="100000"/>
              </a:lnSpc>
              <a:spcBef>
                <a:spcPts val="100"/>
              </a:spcBef>
            </a:pPr>
            <a:r>
              <a:rPr sz="4800" spc="90" dirty="0">
                <a:solidFill>
                  <a:srgbClr val="2E469C"/>
                </a:solidFill>
                <a:latin typeface="Arial Black"/>
                <a:cs typeface="Arial Black"/>
              </a:rPr>
              <a:t>FUEL)</a:t>
            </a:r>
            <a:r>
              <a:rPr sz="4800" spc="175" dirty="0">
                <a:solidFill>
                  <a:srgbClr val="2E469C"/>
                </a:solidFill>
                <a:latin typeface="Arial Black"/>
                <a:cs typeface="Arial Black"/>
              </a:rPr>
              <a:t> </a:t>
            </a:r>
            <a:r>
              <a:rPr sz="4800" spc="90" dirty="0">
                <a:solidFill>
                  <a:srgbClr val="2E469C"/>
                </a:solidFill>
                <a:latin typeface="Arial Black"/>
                <a:cs typeface="Arial Black"/>
              </a:rPr>
              <a:t>PLANTS</a:t>
            </a:r>
            <a:endParaRPr sz="4800">
              <a:latin typeface="Arial Black"/>
              <a:cs typeface="Arial Black"/>
            </a:endParaRPr>
          </a:p>
          <a:p>
            <a:pPr marL="12700" marR="5080">
              <a:lnSpc>
                <a:spcPct val="100000"/>
              </a:lnSpc>
              <a:spcBef>
                <a:spcPts val="2335"/>
              </a:spcBef>
            </a:pPr>
            <a:r>
              <a:rPr sz="1800" b="1" spc="-5" dirty="0">
                <a:latin typeface="Arial"/>
                <a:cs typeface="Arial"/>
              </a:rPr>
              <a:t>Segregated</a:t>
            </a:r>
            <a:r>
              <a:rPr sz="1800" b="1" spc="5" dirty="0">
                <a:latin typeface="Arial"/>
                <a:cs typeface="Arial"/>
              </a:rPr>
              <a:t> </a:t>
            </a:r>
            <a:r>
              <a:rPr sz="1800" b="1" dirty="0">
                <a:latin typeface="Arial"/>
                <a:cs typeface="Arial"/>
              </a:rPr>
              <a:t>combustible</a:t>
            </a:r>
            <a:r>
              <a:rPr sz="1800" b="1" spc="-10" dirty="0">
                <a:latin typeface="Arial"/>
                <a:cs typeface="Arial"/>
              </a:rPr>
              <a:t> </a:t>
            </a:r>
            <a:r>
              <a:rPr sz="1800" b="1" spc="-5" dirty="0">
                <a:latin typeface="Arial"/>
                <a:cs typeface="Arial"/>
              </a:rPr>
              <a:t>fraction</a:t>
            </a:r>
            <a:r>
              <a:rPr sz="1800" b="1" spc="10" dirty="0">
                <a:latin typeface="Arial"/>
                <a:cs typeface="Arial"/>
              </a:rPr>
              <a:t> </a:t>
            </a:r>
            <a:r>
              <a:rPr sz="1800" b="1" dirty="0">
                <a:latin typeface="Arial"/>
                <a:cs typeface="Arial"/>
              </a:rPr>
              <a:t>of solid</a:t>
            </a:r>
            <a:r>
              <a:rPr sz="1800" b="1" spc="5" dirty="0">
                <a:latin typeface="Arial"/>
                <a:cs typeface="Arial"/>
              </a:rPr>
              <a:t> </a:t>
            </a:r>
            <a:r>
              <a:rPr sz="1800" b="1" dirty="0">
                <a:latin typeface="Arial"/>
                <a:cs typeface="Arial"/>
              </a:rPr>
              <a:t>waste</a:t>
            </a:r>
            <a:r>
              <a:rPr sz="1800" b="1" spc="-20" dirty="0">
                <a:latin typeface="Arial"/>
                <a:cs typeface="Arial"/>
              </a:rPr>
              <a:t> </a:t>
            </a:r>
            <a:r>
              <a:rPr sz="1800" spc="-5" dirty="0">
                <a:latin typeface="Arial MT"/>
                <a:cs typeface="Arial MT"/>
              </a:rPr>
              <a:t>other</a:t>
            </a:r>
            <a:r>
              <a:rPr sz="1800" spc="10" dirty="0">
                <a:latin typeface="Arial MT"/>
                <a:cs typeface="Arial MT"/>
              </a:rPr>
              <a:t> </a:t>
            </a:r>
            <a:r>
              <a:rPr sz="1800" spc="-5" dirty="0">
                <a:latin typeface="Arial MT"/>
                <a:cs typeface="Arial MT"/>
              </a:rPr>
              <a:t>than</a:t>
            </a:r>
            <a:r>
              <a:rPr sz="1800" spc="10" dirty="0">
                <a:latin typeface="Arial MT"/>
                <a:cs typeface="Arial MT"/>
              </a:rPr>
              <a:t> </a:t>
            </a:r>
            <a:r>
              <a:rPr sz="1800" spc="-5" dirty="0">
                <a:latin typeface="Arial MT"/>
                <a:cs typeface="Arial MT"/>
              </a:rPr>
              <a:t>chlorinated</a:t>
            </a:r>
            <a:r>
              <a:rPr sz="1800" spc="25" dirty="0">
                <a:latin typeface="Arial MT"/>
                <a:cs typeface="Arial MT"/>
              </a:rPr>
              <a:t> </a:t>
            </a:r>
            <a:r>
              <a:rPr sz="1800" spc="-5" dirty="0">
                <a:latin typeface="Arial MT"/>
                <a:cs typeface="Arial MT"/>
              </a:rPr>
              <a:t>plastics</a:t>
            </a:r>
            <a:r>
              <a:rPr sz="1800" spc="10" dirty="0">
                <a:latin typeface="Arial MT"/>
                <a:cs typeface="Arial MT"/>
              </a:rPr>
              <a:t> </a:t>
            </a:r>
            <a:r>
              <a:rPr sz="1800" spc="-5" dirty="0">
                <a:latin typeface="Arial MT"/>
                <a:cs typeface="Arial MT"/>
              </a:rPr>
              <a:t>in </a:t>
            </a:r>
            <a:r>
              <a:rPr sz="1800" dirty="0">
                <a:latin typeface="Arial MT"/>
                <a:cs typeface="Arial MT"/>
              </a:rPr>
              <a:t>the form</a:t>
            </a:r>
            <a:r>
              <a:rPr sz="1800" spc="5" dirty="0">
                <a:latin typeface="Arial MT"/>
                <a:cs typeface="Arial MT"/>
              </a:rPr>
              <a:t> </a:t>
            </a:r>
            <a:r>
              <a:rPr sz="1800" dirty="0">
                <a:latin typeface="Arial MT"/>
                <a:cs typeface="Arial MT"/>
              </a:rPr>
              <a:t>of</a:t>
            </a:r>
            <a:r>
              <a:rPr sz="1800" spc="5" dirty="0">
                <a:latin typeface="Arial MT"/>
                <a:cs typeface="Arial MT"/>
              </a:rPr>
              <a:t> </a:t>
            </a:r>
            <a:r>
              <a:rPr sz="1800" b="1" dirty="0">
                <a:latin typeface="Arial"/>
                <a:cs typeface="Arial"/>
              </a:rPr>
              <a:t>pellets</a:t>
            </a:r>
            <a:r>
              <a:rPr sz="1800" b="1" spc="-5" dirty="0">
                <a:latin typeface="Arial"/>
                <a:cs typeface="Arial"/>
              </a:rPr>
              <a:t> </a:t>
            </a:r>
            <a:r>
              <a:rPr sz="1800" b="1" dirty="0">
                <a:latin typeface="Arial"/>
                <a:cs typeface="Arial"/>
              </a:rPr>
              <a:t>or </a:t>
            </a:r>
            <a:r>
              <a:rPr sz="1800" b="1" spc="-484" dirty="0">
                <a:latin typeface="Arial"/>
                <a:cs typeface="Arial"/>
              </a:rPr>
              <a:t> </a:t>
            </a:r>
            <a:r>
              <a:rPr sz="1800" b="1" dirty="0">
                <a:latin typeface="Arial"/>
                <a:cs typeface="Arial"/>
              </a:rPr>
              <a:t>fluff</a:t>
            </a:r>
            <a:r>
              <a:rPr sz="1800" b="1" spc="-5" dirty="0">
                <a:latin typeface="Arial"/>
                <a:cs typeface="Arial"/>
              </a:rPr>
              <a:t> produced</a:t>
            </a:r>
            <a:r>
              <a:rPr sz="1800" b="1" spc="5" dirty="0">
                <a:latin typeface="Arial"/>
                <a:cs typeface="Arial"/>
              </a:rPr>
              <a:t> </a:t>
            </a:r>
            <a:r>
              <a:rPr sz="1800" spc="-5" dirty="0">
                <a:latin typeface="Arial MT"/>
                <a:cs typeface="Arial MT"/>
              </a:rPr>
              <a:t>by</a:t>
            </a:r>
            <a:r>
              <a:rPr sz="1800" dirty="0">
                <a:latin typeface="Arial MT"/>
                <a:cs typeface="Arial MT"/>
              </a:rPr>
              <a:t> </a:t>
            </a:r>
            <a:r>
              <a:rPr sz="1800" b="1" spc="-5" dirty="0">
                <a:latin typeface="Arial"/>
                <a:cs typeface="Arial"/>
              </a:rPr>
              <a:t>drying,</a:t>
            </a:r>
            <a:r>
              <a:rPr sz="1800" b="1" spc="15" dirty="0">
                <a:latin typeface="Arial"/>
                <a:cs typeface="Arial"/>
              </a:rPr>
              <a:t> </a:t>
            </a:r>
            <a:r>
              <a:rPr sz="1800" b="1" dirty="0">
                <a:latin typeface="Arial"/>
                <a:cs typeface="Arial"/>
              </a:rPr>
              <a:t>shredding,</a:t>
            </a:r>
            <a:r>
              <a:rPr sz="1800" b="1" spc="-10" dirty="0">
                <a:latin typeface="Arial"/>
                <a:cs typeface="Arial"/>
              </a:rPr>
              <a:t> </a:t>
            </a:r>
            <a:r>
              <a:rPr sz="1800" b="1" spc="-5" dirty="0">
                <a:latin typeface="Arial"/>
                <a:cs typeface="Arial"/>
              </a:rPr>
              <a:t>dehydrating</a:t>
            </a:r>
            <a:r>
              <a:rPr sz="1800" b="1" spc="15" dirty="0">
                <a:latin typeface="Arial"/>
                <a:cs typeface="Arial"/>
              </a:rPr>
              <a:t> </a:t>
            </a:r>
            <a:r>
              <a:rPr sz="1800" b="1" dirty="0">
                <a:latin typeface="Arial"/>
                <a:cs typeface="Arial"/>
              </a:rPr>
              <a:t>and</a:t>
            </a:r>
            <a:r>
              <a:rPr sz="1800" b="1" spc="5" dirty="0">
                <a:latin typeface="Arial"/>
                <a:cs typeface="Arial"/>
              </a:rPr>
              <a:t> </a:t>
            </a:r>
            <a:r>
              <a:rPr sz="1800" b="1" spc="-5" dirty="0">
                <a:latin typeface="Arial"/>
                <a:cs typeface="Arial"/>
              </a:rPr>
              <a:t>compacting</a:t>
            </a:r>
            <a:r>
              <a:rPr sz="1800" b="1" spc="35" dirty="0">
                <a:latin typeface="Arial"/>
                <a:cs typeface="Arial"/>
              </a:rPr>
              <a:t> </a:t>
            </a:r>
            <a:r>
              <a:rPr sz="1800" spc="-5" dirty="0">
                <a:latin typeface="Arial MT"/>
                <a:cs typeface="Arial MT"/>
              </a:rPr>
              <a:t>combustible</a:t>
            </a:r>
            <a:r>
              <a:rPr sz="1800" spc="15" dirty="0">
                <a:latin typeface="Arial MT"/>
                <a:cs typeface="Arial MT"/>
              </a:rPr>
              <a:t> </a:t>
            </a:r>
            <a:r>
              <a:rPr sz="1800" spc="-5" dirty="0">
                <a:latin typeface="Arial MT"/>
                <a:cs typeface="Arial MT"/>
              </a:rPr>
              <a:t>components</a:t>
            </a:r>
            <a:r>
              <a:rPr sz="1800" spc="35" dirty="0">
                <a:latin typeface="Arial MT"/>
                <a:cs typeface="Arial MT"/>
              </a:rPr>
              <a:t> </a:t>
            </a:r>
            <a:r>
              <a:rPr sz="1800" dirty="0">
                <a:latin typeface="Arial MT"/>
                <a:cs typeface="Arial MT"/>
              </a:rPr>
              <a:t>of</a:t>
            </a:r>
            <a:r>
              <a:rPr sz="1800" spc="-5" dirty="0">
                <a:latin typeface="Arial MT"/>
                <a:cs typeface="Arial MT"/>
              </a:rPr>
              <a:t> solid </a:t>
            </a:r>
            <a:r>
              <a:rPr sz="1800" dirty="0">
                <a:latin typeface="Arial MT"/>
                <a:cs typeface="Arial MT"/>
              </a:rPr>
              <a:t> </a:t>
            </a:r>
            <a:r>
              <a:rPr sz="1800" spc="-10" dirty="0">
                <a:latin typeface="Arial MT"/>
                <a:cs typeface="Arial MT"/>
              </a:rPr>
              <a:t>waste</a:t>
            </a:r>
            <a:r>
              <a:rPr sz="1800" spc="25" dirty="0">
                <a:latin typeface="Arial MT"/>
                <a:cs typeface="Arial MT"/>
              </a:rPr>
              <a:t> </a:t>
            </a:r>
            <a:r>
              <a:rPr sz="1800" spc="-5" dirty="0">
                <a:latin typeface="Arial MT"/>
                <a:cs typeface="Arial MT"/>
              </a:rPr>
              <a:t>that</a:t>
            </a:r>
            <a:r>
              <a:rPr sz="1800" spc="5" dirty="0">
                <a:latin typeface="Arial MT"/>
                <a:cs typeface="Arial MT"/>
              </a:rPr>
              <a:t> </a:t>
            </a:r>
            <a:r>
              <a:rPr sz="1800" spc="-5" dirty="0">
                <a:latin typeface="Arial MT"/>
                <a:cs typeface="Arial MT"/>
              </a:rPr>
              <a:t>can</a:t>
            </a:r>
            <a:r>
              <a:rPr sz="1800" spc="-10" dirty="0">
                <a:latin typeface="Arial MT"/>
                <a:cs typeface="Arial MT"/>
              </a:rPr>
              <a:t> </a:t>
            </a:r>
            <a:r>
              <a:rPr sz="1800" spc="-5" dirty="0">
                <a:latin typeface="Arial MT"/>
                <a:cs typeface="Arial MT"/>
              </a:rPr>
              <a:t>be</a:t>
            </a:r>
            <a:r>
              <a:rPr sz="1800" spc="10" dirty="0">
                <a:latin typeface="Arial MT"/>
                <a:cs typeface="Arial MT"/>
              </a:rPr>
              <a:t> </a:t>
            </a:r>
            <a:r>
              <a:rPr sz="1800" b="1" spc="-5" dirty="0">
                <a:latin typeface="Arial"/>
                <a:cs typeface="Arial"/>
              </a:rPr>
              <a:t>used</a:t>
            </a:r>
            <a:r>
              <a:rPr sz="1800" b="1" dirty="0">
                <a:latin typeface="Arial"/>
                <a:cs typeface="Arial"/>
              </a:rPr>
              <a:t> </a:t>
            </a:r>
            <a:r>
              <a:rPr sz="1800" b="1" spc="-10" dirty="0">
                <a:latin typeface="Arial"/>
                <a:cs typeface="Arial"/>
              </a:rPr>
              <a:t>as</a:t>
            </a:r>
            <a:r>
              <a:rPr sz="1800" b="1" spc="5" dirty="0">
                <a:latin typeface="Arial"/>
                <a:cs typeface="Arial"/>
              </a:rPr>
              <a:t> </a:t>
            </a:r>
            <a:r>
              <a:rPr sz="1800" b="1" dirty="0">
                <a:latin typeface="Arial"/>
                <a:cs typeface="Arial"/>
              </a:rPr>
              <a:t>fuel</a:t>
            </a:r>
            <a:r>
              <a:rPr sz="1800" dirty="0">
                <a:latin typeface="Arial MT"/>
                <a:cs typeface="Arial MT"/>
              </a:rPr>
              <a:t>.</a:t>
            </a:r>
            <a:endParaRPr sz="1800">
              <a:latin typeface="Arial MT"/>
              <a:cs typeface="Arial MT"/>
            </a:endParaRPr>
          </a:p>
        </p:txBody>
      </p:sp>
      <p:pic>
        <p:nvPicPr>
          <p:cNvPr id="10" name="object 10"/>
          <p:cNvPicPr/>
          <p:nvPr/>
        </p:nvPicPr>
        <p:blipFill>
          <a:blip r:embed="rId5" cstate="print"/>
          <a:stretch>
            <a:fillRect/>
          </a:stretch>
        </p:blipFill>
        <p:spPr>
          <a:xfrm>
            <a:off x="4722876" y="3386226"/>
            <a:ext cx="3416807" cy="2547519"/>
          </a:xfrm>
          <a:prstGeom prst="rect">
            <a:avLst/>
          </a:prstGeom>
        </p:spPr>
      </p:pic>
      <p:pic>
        <p:nvPicPr>
          <p:cNvPr id="11" name="object 11"/>
          <p:cNvPicPr/>
          <p:nvPr/>
        </p:nvPicPr>
        <p:blipFill>
          <a:blip r:embed="rId6" cstate="print"/>
          <a:stretch>
            <a:fillRect/>
          </a:stretch>
        </p:blipFill>
        <p:spPr>
          <a:xfrm>
            <a:off x="953300" y="3386226"/>
            <a:ext cx="3416807" cy="2547519"/>
          </a:xfrm>
          <a:prstGeom prst="rect">
            <a:avLst/>
          </a:prstGeom>
        </p:spPr>
      </p:pic>
      <p:pic>
        <p:nvPicPr>
          <p:cNvPr id="12" name="object 12"/>
          <p:cNvPicPr/>
          <p:nvPr/>
        </p:nvPicPr>
        <p:blipFill>
          <a:blip r:embed="rId7" cstate="print"/>
          <a:stretch>
            <a:fillRect/>
          </a:stretch>
        </p:blipFill>
        <p:spPr>
          <a:xfrm>
            <a:off x="8392593" y="3429000"/>
            <a:ext cx="3265931" cy="250474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67970" y="6263436"/>
            <a:ext cx="26479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23575"/>
                </a:solidFill>
                <a:latin typeface="Arial MT"/>
                <a:cs typeface="Arial MT"/>
              </a:rPr>
              <a:t>ior</a:t>
            </a:r>
            <a:r>
              <a:rPr sz="900" spc="-25" dirty="0">
                <a:solidFill>
                  <a:srgbClr val="223575"/>
                </a:solidFill>
                <a:latin typeface="Arial MT"/>
                <a:cs typeface="Arial MT"/>
              </a:rPr>
              <a:t> </a:t>
            </a:r>
            <a:r>
              <a:rPr sz="900" dirty="0">
                <a:solidFill>
                  <a:srgbClr val="223575"/>
                </a:solidFill>
                <a:latin typeface="Arial MT"/>
                <a:cs typeface="Arial MT"/>
              </a:rPr>
              <a:t>w</a:t>
            </a:r>
            <a:endParaRPr sz="900">
              <a:latin typeface="Arial MT"/>
              <a:cs typeface="Arial MT"/>
            </a:endParaRPr>
          </a:p>
        </p:txBody>
      </p:sp>
      <p:sp>
        <p:nvSpPr>
          <p:cNvPr id="3" name="object 3"/>
          <p:cNvSpPr txBox="1"/>
          <p:nvPr/>
        </p:nvSpPr>
        <p:spPr>
          <a:xfrm>
            <a:off x="8418317" y="6286963"/>
            <a:ext cx="1223645" cy="12827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ritten</a:t>
            </a:r>
            <a:r>
              <a:rPr sz="900" spc="-15" dirty="0">
                <a:solidFill>
                  <a:srgbClr val="223575"/>
                </a:solidFill>
                <a:latin typeface="Arial MT"/>
                <a:cs typeface="Arial MT"/>
              </a:rPr>
              <a:t> </a:t>
            </a:r>
            <a:r>
              <a:rPr sz="900" dirty="0">
                <a:solidFill>
                  <a:srgbClr val="223575"/>
                </a:solidFill>
                <a:latin typeface="Arial MT"/>
                <a:cs typeface="Arial MT"/>
              </a:rPr>
              <a:t>consent</a:t>
            </a:r>
            <a:r>
              <a:rPr sz="900" spc="-45" dirty="0">
                <a:solidFill>
                  <a:srgbClr val="223575"/>
                </a:solidFill>
                <a:latin typeface="Arial MT"/>
                <a:cs typeface="Arial MT"/>
              </a:rPr>
              <a:t> </a:t>
            </a:r>
            <a:r>
              <a:rPr sz="900" dirty="0">
                <a:solidFill>
                  <a:srgbClr val="223575"/>
                </a:solidFill>
                <a:latin typeface="Arial MT"/>
                <a:cs typeface="Arial MT"/>
              </a:rPr>
              <a:t>of</a:t>
            </a:r>
            <a:r>
              <a:rPr sz="900" spc="-10"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p:txBody>
      </p:sp>
      <p:sp>
        <p:nvSpPr>
          <p:cNvPr id="4" name="object 4"/>
          <p:cNvSpPr txBox="1"/>
          <p:nvPr/>
        </p:nvSpPr>
        <p:spPr>
          <a:xfrm>
            <a:off x="815339" y="6286963"/>
            <a:ext cx="3324860"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 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5"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30" dirty="0">
                <a:solidFill>
                  <a:srgbClr val="223575"/>
                </a:solidFill>
                <a:latin typeface="Arial MT"/>
                <a:cs typeface="Arial MT"/>
              </a:rPr>
              <a:t> </a:t>
            </a:r>
            <a:r>
              <a:rPr sz="900" spc="-5" dirty="0">
                <a:solidFill>
                  <a:srgbClr val="223575"/>
                </a:solidFill>
                <a:latin typeface="Arial MT"/>
                <a:cs typeface="Arial MT"/>
              </a:rPr>
              <a:t>an</a:t>
            </a:r>
            <a:endParaRPr sz="900">
              <a:latin typeface="Arial MT"/>
              <a:cs typeface="Arial MT"/>
            </a:endParaRPr>
          </a:p>
          <a:p>
            <a:pPr>
              <a:lnSpc>
                <a:spcPct val="100000"/>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2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2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dirty="0">
                <a:solidFill>
                  <a:srgbClr val="223575"/>
                </a:solidFill>
                <a:latin typeface="Arial MT"/>
                <a:cs typeface="Arial MT"/>
              </a:rPr>
              <a:t> Presentation</a:t>
            </a:r>
            <a:r>
              <a:rPr sz="900" spc="-30"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F</a:t>
            </a:r>
            <a:endParaRPr sz="900">
              <a:latin typeface="Arial MT"/>
              <a:cs typeface="Arial MT"/>
            </a:endParaRPr>
          </a:p>
        </p:txBody>
      </p:sp>
      <p:sp>
        <p:nvSpPr>
          <p:cNvPr id="5" name="object 5"/>
          <p:cNvSpPr txBox="1"/>
          <p:nvPr/>
        </p:nvSpPr>
        <p:spPr>
          <a:xfrm>
            <a:off x="4119003" y="6263436"/>
            <a:ext cx="255270" cy="299720"/>
          </a:xfrm>
          <a:prstGeom prst="rect">
            <a:avLst/>
          </a:prstGeom>
        </p:spPr>
        <p:txBody>
          <a:bodyPr vert="horz" wrap="square" lIns="0" tIns="12700" rIns="0" bIns="0" rtlCol="0">
            <a:spAutoFit/>
          </a:bodyPr>
          <a:lstStyle/>
          <a:p>
            <a:pPr marL="12700" marR="5080" indent="8255">
              <a:lnSpc>
                <a:spcPct val="100000"/>
              </a:lnSpc>
              <a:spcBef>
                <a:spcPts val="100"/>
              </a:spcBef>
            </a:pPr>
            <a:r>
              <a:rPr sz="900" spc="-5" dirty="0">
                <a:solidFill>
                  <a:srgbClr val="223575"/>
                </a:solidFill>
                <a:latin typeface="Arial MT"/>
                <a:cs typeface="Arial MT"/>
              </a:rPr>
              <a:t>d </a:t>
            </a:r>
            <a:r>
              <a:rPr sz="900" dirty="0">
                <a:solidFill>
                  <a:srgbClr val="223575"/>
                </a:solidFill>
                <a:latin typeface="Arial MT"/>
                <a:cs typeface="Arial MT"/>
              </a:rPr>
              <a:t>P </a:t>
            </a:r>
            <a:r>
              <a:rPr sz="900" spc="5" dirty="0">
                <a:solidFill>
                  <a:srgbClr val="223575"/>
                </a:solidFill>
                <a:latin typeface="Arial MT"/>
                <a:cs typeface="Arial MT"/>
              </a:rPr>
              <a:t> </a:t>
            </a:r>
            <a:r>
              <a:rPr sz="900" spc="-5" dirty="0">
                <a:solidFill>
                  <a:srgbClr val="223575"/>
                </a:solidFill>
                <a:latin typeface="Arial MT"/>
                <a:cs typeface="Arial MT"/>
              </a:rPr>
              <a:t>ebru</a:t>
            </a:r>
            <a:endParaRPr sz="900">
              <a:latin typeface="Arial MT"/>
              <a:cs typeface="Arial MT"/>
            </a:endParaRPr>
          </a:p>
        </p:txBody>
      </p:sp>
      <p:sp>
        <p:nvSpPr>
          <p:cNvPr id="6" name="object 6"/>
          <p:cNvSpPr txBox="1"/>
          <p:nvPr/>
        </p:nvSpPr>
        <p:spPr>
          <a:xfrm>
            <a:off x="4311193" y="6286963"/>
            <a:ext cx="3869690" cy="265430"/>
          </a:xfrm>
          <a:prstGeom prst="rect">
            <a:avLst/>
          </a:prstGeom>
        </p:spPr>
        <p:txBody>
          <a:bodyPr vert="horz" wrap="square" lIns="0" tIns="0" rIns="0" bIns="0" rtlCol="0">
            <a:spAutoFit/>
          </a:bodyPr>
          <a:lstStyle/>
          <a:p>
            <a:pPr>
              <a:lnSpc>
                <a:spcPts val="994"/>
              </a:lnSpc>
            </a:pPr>
            <a:r>
              <a:rPr sz="900" spc="-5" dirty="0">
                <a:solidFill>
                  <a:srgbClr val="223575"/>
                </a:solidFill>
                <a:latin typeface="Arial MT"/>
                <a:cs typeface="Arial MT"/>
              </a:rPr>
              <a:t>roprietary</a:t>
            </a:r>
            <a:r>
              <a:rPr sz="900" spc="-30"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may</a:t>
            </a:r>
            <a:r>
              <a:rPr sz="900" spc="-15" dirty="0">
                <a:solidFill>
                  <a:srgbClr val="223575"/>
                </a:solidFill>
                <a:latin typeface="Arial MT"/>
                <a:cs typeface="Arial MT"/>
              </a:rPr>
              <a:t> </a:t>
            </a:r>
            <a:r>
              <a:rPr sz="900" dirty="0">
                <a:solidFill>
                  <a:srgbClr val="223575"/>
                </a:solidFill>
                <a:latin typeface="Arial MT"/>
                <a:cs typeface="Arial MT"/>
              </a:rPr>
              <a:t>not</a:t>
            </a:r>
            <a:r>
              <a:rPr sz="900" spc="-5" dirty="0">
                <a:solidFill>
                  <a:srgbClr val="223575"/>
                </a:solidFill>
                <a:latin typeface="Arial MT"/>
                <a:cs typeface="Arial MT"/>
              </a:rPr>
              <a:t> be</a:t>
            </a:r>
            <a:r>
              <a:rPr sz="900" spc="-10" dirty="0">
                <a:solidFill>
                  <a:srgbClr val="223575"/>
                </a:solidFill>
                <a:latin typeface="Arial MT"/>
                <a:cs typeface="Arial MT"/>
              </a:rPr>
              <a:t> </a:t>
            </a:r>
            <a:r>
              <a:rPr sz="900" dirty="0">
                <a:solidFill>
                  <a:srgbClr val="223575"/>
                </a:solidFill>
                <a:latin typeface="Arial MT"/>
                <a:cs typeface="Arial MT"/>
              </a:rPr>
              <a:t>disclosed</a:t>
            </a:r>
            <a:r>
              <a:rPr sz="900" spc="-30"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0" dirty="0">
                <a:solidFill>
                  <a:srgbClr val="223575"/>
                </a:solidFill>
                <a:latin typeface="Arial MT"/>
                <a:cs typeface="Arial MT"/>
              </a:rPr>
              <a:t> </a:t>
            </a:r>
            <a:r>
              <a:rPr sz="900" spc="-5" dirty="0">
                <a:solidFill>
                  <a:srgbClr val="223575"/>
                </a:solidFill>
                <a:latin typeface="Arial MT"/>
                <a:cs typeface="Arial MT"/>
              </a:rPr>
              <a:t>without</a:t>
            </a:r>
            <a:r>
              <a:rPr sz="900" spc="5" dirty="0">
                <a:solidFill>
                  <a:srgbClr val="223575"/>
                </a:solidFill>
                <a:latin typeface="Arial MT"/>
                <a:cs typeface="Arial MT"/>
              </a:rPr>
              <a:t> </a:t>
            </a:r>
            <a:r>
              <a:rPr sz="900" dirty="0">
                <a:solidFill>
                  <a:srgbClr val="223575"/>
                </a:solidFill>
                <a:latin typeface="Arial MT"/>
                <a:cs typeface="Arial MT"/>
              </a:rPr>
              <a:t>the</a:t>
            </a:r>
            <a:r>
              <a:rPr sz="900" spc="-10" dirty="0">
                <a:solidFill>
                  <a:srgbClr val="223575"/>
                </a:solidFill>
                <a:latin typeface="Arial MT"/>
                <a:cs typeface="Arial MT"/>
              </a:rPr>
              <a:t> </a:t>
            </a:r>
            <a:r>
              <a:rPr sz="900" dirty="0">
                <a:solidFill>
                  <a:srgbClr val="223575"/>
                </a:solidFill>
                <a:latin typeface="Arial MT"/>
                <a:cs typeface="Arial MT"/>
              </a:rPr>
              <a:t>pr</a:t>
            </a:r>
            <a:endParaRPr sz="900">
              <a:latin typeface="Arial MT"/>
              <a:cs typeface="Arial MT"/>
            </a:endParaRPr>
          </a:p>
          <a:p>
            <a:pPr marL="50165">
              <a:lnSpc>
                <a:spcPct val="100000"/>
              </a:lnSpc>
            </a:pPr>
            <a:r>
              <a:rPr sz="900" dirty="0">
                <a:solidFill>
                  <a:srgbClr val="223575"/>
                </a:solidFill>
                <a:latin typeface="Arial MT"/>
                <a:cs typeface="Arial MT"/>
              </a:rPr>
              <a:t>ary</a:t>
            </a:r>
            <a:r>
              <a:rPr sz="900" spc="-25" dirty="0">
                <a:solidFill>
                  <a:srgbClr val="223575"/>
                </a:solidFill>
                <a:latin typeface="Arial MT"/>
                <a:cs typeface="Arial MT"/>
              </a:rPr>
              <a:t> </a:t>
            </a:r>
            <a:r>
              <a:rPr sz="900" spc="-5" dirty="0">
                <a:solidFill>
                  <a:srgbClr val="223575"/>
                </a:solidFill>
                <a:latin typeface="Arial MT"/>
                <a:cs typeface="Arial MT"/>
              </a:rPr>
              <a:t>2022</a:t>
            </a:r>
            <a:r>
              <a:rPr sz="900" spc="-1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Version</a:t>
            </a:r>
            <a:r>
              <a:rPr sz="900" spc="-20" dirty="0">
                <a:solidFill>
                  <a:srgbClr val="223575"/>
                </a:solidFill>
                <a:latin typeface="Arial MT"/>
                <a:cs typeface="Arial MT"/>
              </a:rPr>
              <a:t> </a:t>
            </a:r>
            <a:r>
              <a:rPr sz="900" spc="-5" dirty="0">
                <a:solidFill>
                  <a:srgbClr val="223575"/>
                </a:solidFill>
                <a:latin typeface="Arial MT"/>
                <a:cs typeface="Arial MT"/>
              </a:rPr>
              <a:t>1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Client</a:t>
            </a:r>
            <a:r>
              <a:rPr sz="900" spc="-10" dirty="0">
                <a:solidFill>
                  <a:srgbClr val="223575"/>
                </a:solidFill>
                <a:latin typeface="Arial MT"/>
                <a:cs typeface="Arial MT"/>
              </a:rPr>
              <a:t> </a:t>
            </a:r>
            <a:r>
              <a:rPr sz="900" spc="-5" dirty="0">
                <a:solidFill>
                  <a:srgbClr val="223575"/>
                </a:solidFill>
                <a:latin typeface="Arial MT"/>
                <a:cs typeface="Arial MT"/>
              </a:rPr>
              <a:t>and</a:t>
            </a:r>
            <a:r>
              <a:rPr sz="900" spc="-15" dirty="0">
                <a:solidFill>
                  <a:srgbClr val="223575"/>
                </a:solidFill>
                <a:latin typeface="Arial MT"/>
                <a:cs typeface="Arial MT"/>
              </a:rPr>
              <a:t> </a:t>
            </a:r>
            <a:r>
              <a:rPr sz="900" dirty="0">
                <a:solidFill>
                  <a:srgbClr val="223575"/>
                </a:solidFill>
                <a:latin typeface="Arial MT"/>
                <a:cs typeface="Arial MT"/>
              </a:rPr>
              <a:t>Internal</a:t>
            </a:r>
            <a:r>
              <a:rPr sz="900" spc="-20" dirty="0">
                <a:solidFill>
                  <a:srgbClr val="223575"/>
                </a:solidFill>
                <a:latin typeface="Arial MT"/>
                <a:cs typeface="Arial MT"/>
              </a:rPr>
              <a:t> </a:t>
            </a:r>
            <a:r>
              <a:rPr sz="900" dirty="0">
                <a:solidFill>
                  <a:srgbClr val="223575"/>
                </a:solidFill>
                <a:latin typeface="Arial MT"/>
                <a:cs typeface="Arial MT"/>
              </a:rPr>
              <a:t>use</a:t>
            </a:r>
            <a:r>
              <a:rPr sz="900" spc="-2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7" name="object 7"/>
          <p:cNvGrpSpPr/>
          <p:nvPr/>
        </p:nvGrpSpPr>
        <p:grpSpPr>
          <a:xfrm>
            <a:off x="8432292" y="4070350"/>
            <a:ext cx="3766185" cy="2650490"/>
            <a:chOff x="8432292" y="4070350"/>
            <a:chExt cx="3766185" cy="2650490"/>
          </a:xfrm>
        </p:grpSpPr>
        <p:pic>
          <p:nvPicPr>
            <p:cNvPr id="8" name="object 8"/>
            <p:cNvPicPr/>
            <p:nvPr/>
          </p:nvPicPr>
          <p:blipFill>
            <a:blip r:embed="rId2" cstate="print"/>
            <a:stretch>
              <a:fillRect/>
            </a:stretch>
          </p:blipFill>
          <p:spPr>
            <a:xfrm>
              <a:off x="11303508" y="6174867"/>
              <a:ext cx="501396" cy="456056"/>
            </a:xfrm>
            <a:prstGeom prst="rect">
              <a:avLst/>
            </a:prstGeom>
          </p:spPr>
        </p:pic>
        <p:pic>
          <p:nvPicPr>
            <p:cNvPr id="9" name="object 9"/>
            <p:cNvPicPr/>
            <p:nvPr/>
          </p:nvPicPr>
          <p:blipFill>
            <a:blip r:embed="rId3" cstate="print"/>
            <a:stretch>
              <a:fillRect/>
            </a:stretch>
          </p:blipFill>
          <p:spPr>
            <a:xfrm>
              <a:off x="8432292" y="4076700"/>
              <a:ext cx="3759707" cy="2644140"/>
            </a:xfrm>
            <a:prstGeom prst="rect">
              <a:avLst/>
            </a:prstGeom>
          </p:spPr>
        </p:pic>
        <p:sp>
          <p:nvSpPr>
            <p:cNvPr id="10" name="object 10"/>
            <p:cNvSpPr/>
            <p:nvPr/>
          </p:nvSpPr>
          <p:spPr>
            <a:xfrm>
              <a:off x="11154156" y="4076700"/>
              <a:ext cx="1038225" cy="228600"/>
            </a:xfrm>
            <a:custGeom>
              <a:avLst/>
              <a:gdLst/>
              <a:ahLst/>
              <a:cxnLst/>
              <a:rect l="l" t="t" r="r" b="b"/>
              <a:pathLst>
                <a:path w="1038225" h="228600">
                  <a:moveTo>
                    <a:pt x="1018032" y="0"/>
                  </a:moveTo>
                  <a:lnTo>
                    <a:pt x="38100" y="0"/>
                  </a:lnTo>
                  <a:lnTo>
                    <a:pt x="23252" y="2988"/>
                  </a:lnTo>
                  <a:lnTo>
                    <a:pt x="11144" y="11144"/>
                  </a:lnTo>
                  <a:lnTo>
                    <a:pt x="2988" y="23252"/>
                  </a:lnTo>
                  <a:lnTo>
                    <a:pt x="0" y="38100"/>
                  </a:lnTo>
                  <a:lnTo>
                    <a:pt x="0" y="190500"/>
                  </a:lnTo>
                  <a:lnTo>
                    <a:pt x="2988" y="205347"/>
                  </a:lnTo>
                  <a:lnTo>
                    <a:pt x="11144" y="217455"/>
                  </a:lnTo>
                  <a:lnTo>
                    <a:pt x="23252" y="225611"/>
                  </a:lnTo>
                  <a:lnTo>
                    <a:pt x="38100" y="228600"/>
                  </a:lnTo>
                  <a:lnTo>
                    <a:pt x="1018032" y="228600"/>
                  </a:lnTo>
                  <a:lnTo>
                    <a:pt x="1032879" y="225611"/>
                  </a:lnTo>
                  <a:lnTo>
                    <a:pt x="1037844" y="222267"/>
                  </a:lnTo>
                  <a:lnTo>
                    <a:pt x="1037844" y="6332"/>
                  </a:lnTo>
                  <a:lnTo>
                    <a:pt x="1032879" y="2988"/>
                  </a:lnTo>
                  <a:lnTo>
                    <a:pt x="1018032" y="0"/>
                  </a:lnTo>
                  <a:close/>
                </a:path>
              </a:pathLst>
            </a:custGeom>
            <a:solidFill>
              <a:srgbClr val="FFFFFF"/>
            </a:solidFill>
          </p:spPr>
          <p:txBody>
            <a:bodyPr wrap="square" lIns="0" tIns="0" rIns="0" bIns="0" rtlCol="0"/>
            <a:lstStyle/>
            <a:p>
              <a:endParaRPr/>
            </a:p>
          </p:txBody>
        </p:sp>
        <p:sp>
          <p:nvSpPr>
            <p:cNvPr id="11" name="object 11"/>
            <p:cNvSpPr/>
            <p:nvPr/>
          </p:nvSpPr>
          <p:spPr>
            <a:xfrm>
              <a:off x="11154156" y="4076700"/>
              <a:ext cx="1038225" cy="228600"/>
            </a:xfrm>
            <a:custGeom>
              <a:avLst/>
              <a:gdLst/>
              <a:ahLst/>
              <a:cxnLst/>
              <a:rect l="l" t="t" r="r" b="b"/>
              <a:pathLst>
                <a:path w="1038225" h="228600">
                  <a:moveTo>
                    <a:pt x="0" y="38100"/>
                  </a:moveTo>
                  <a:lnTo>
                    <a:pt x="2988" y="23252"/>
                  </a:lnTo>
                  <a:lnTo>
                    <a:pt x="11144" y="11144"/>
                  </a:lnTo>
                  <a:lnTo>
                    <a:pt x="23252" y="2988"/>
                  </a:lnTo>
                  <a:lnTo>
                    <a:pt x="38100" y="0"/>
                  </a:lnTo>
                  <a:lnTo>
                    <a:pt x="1018032" y="0"/>
                  </a:lnTo>
                  <a:lnTo>
                    <a:pt x="1032879" y="2988"/>
                  </a:lnTo>
                  <a:lnTo>
                    <a:pt x="1037844" y="6332"/>
                  </a:lnTo>
                </a:path>
                <a:path w="1038225" h="228600">
                  <a:moveTo>
                    <a:pt x="1037844" y="222267"/>
                  </a:moveTo>
                  <a:lnTo>
                    <a:pt x="1032879" y="225611"/>
                  </a:lnTo>
                  <a:lnTo>
                    <a:pt x="1018032" y="228600"/>
                  </a:lnTo>
                  <a:lnTo>
                    <a:pt x="38100" y="228600"/>
                  </a:lnTo>
                  <a:lnTo>
                    <a:pt x="23252" y="225611"/>
                  </a:lnTo>
                  <a:lnTo>
                    <a:pt x="11144" y="217455"/>
                  </a:lnTo>
                  <a:lnTo>
                    <a:pt x="2988" y="205347"/>
                  </a:lnTo>
                  <a:lnTo>
                    <a:pt x="0" y="190500"/>
                  </a:lnTo>
                  <a:lnTo>
                    <a:pt x="0" y="38100"/>
                  </a:lnTo>
                </a:path>
              </a:pathLst>
            </a:custGeom>
            <a:ln w="12700">
              <a:solidFill>
                <a:srgbClr val="BDDBFF"/>
              </a:solidFill>
            </a:ln>
          </p:spPr>
          <p:txBody>
            <a:bodyPr wrap="square" lIns="0" tIns="0" rIns="0" bIns="0" rtlCol="0"/>
            <a:lstStyle/>
            <a:p>
              <a:endParaRPr/>
            </a:p>
          </p:txBody>
        </p:sp>
      </p:grpSp>
      <p:grpSp>
        <p:nvGrpSpPr>
          <p:cNvPr id="12" name="object 12"/>
          <p:cNvGrpSpPr/>
          <p:nvPr/>
        </p:nvGrpSpPr>
        <p:grpSpPr>
          <a:xfrm>
            <a:off x="-6350" y="0"/>
            <a:ext cx="12204700" cy="1035050"/>
            <a:chOff x="-6350" y="0"/>
            <a:chExt cx="12204700" cy="1035050"/>
          </a:xfrm>
        </p:grpSpPr>
        <p:pic>
          <p:nvPicPr>
            <p:cNvPr id="13" name="object 13"/>
            <p:cNvPicPr/>
            <p:nvPr/>
          </p:nvPicPr>
          <p:blipFill>
            <a:blip r:embed="rId4" cstate="print"/>
            <a:stretch>
              <a:fillRect/>
            </a:stretch>
          </p:blipFill>
          <p:spPr>
            <a:xfrm>
              <a:off x="11125051" y="0"/>
              <a:ext cx="1066947" cy="610435"/>
            </a:xfrm>
            <a:prstGeom prst="rect">
              <a:avLst/>
            </a:prstGeom>
          </p:spPr>
        </p:pic>
        <p:pic>
          <p:nvPicPr>
            <p:cNvPr id="14" name="object 14"/>
            <p:cNvPicPr/>
            <p:nvPr/>
          </p:nvPicPr>
          <p:blipFill>
            <a:blip r:embed="rId5" cstate="print"/>
            <a:stretch>
              <a:fillRect/>
            </a:stretch>
          </p:blipFill>
          <p:spPr>
            <a:xfrm>
              <a:off x="11175492" y="0"/>
              <a:ext cx="995172" cy="554736"/>
            </a:xfrm>
            <a:prstGeom prst="rect">
              <a:avLst/>
            </a:prstGeom>
          </p:spPr>
        </p:pic>
        <p:pic>
          <p:nvPicPr>
            <p:cNvPr id="15" name="object 15"/>
            <p:cNvPicPr/>
            <p:nvPr/>
          </p:nvPicPr>
          <p:blipFill>
            <a:blip r:embed="rId6" cstate="print"/>
            <a:stretch>
              <a:fillRect/>
            </a:stretch>
          </p:blipFill>
          <p:spPr>
            <a:xfrm>
              <a:off x="59553" y="57838"/>
              <a:ext cx="833752" cy="582241"/>
            </a:xfrm>
            <a:prstGeom prst="rect">
              <a:avLst/>
            </a:prstGeom>
          </p:spPr>
        </p:pic>
        <p:sp>
          <p:nvSpPr>
            <p:cNvPr id="16" name="object 16"/>
            <p:cNvSpPr/>
            <p:nvPr/>
          </p:nvSpPr>
          <p:spPr>
            <a:xfrm>
              <a:off x="0" y="553212"/>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006FFD"/>
            </a:solidFill>
          </p:spPr>
          <p:txBody>
            <a:bodyPr wrap="square" lIns="0" tIns="0" rIns="0" bIns="0" rtlCol="0"/>
            <a:lstStyle/>
            <a:p>
              <a:endParaRPr/>
            </a:p>
          </p:txBody>
        </p:sp>
        <p:sp>
          <p:nvSpPr>
            <p:cNvPr id="17" name="object 17"/>
            <p:cNvSpPr/>
            <p:nvPr/>
          </p:nvSpPr>
          <p:spPr>
            <a:xfrm>
              <a:off x="0" y="553212"/>
              <a:ext cx="12192000" cy="475615"/>
            </a:xfrm>
            <a:custGeom>
              <a:avLst/>
              <a:gdLst/>
              <a:ahLst/>
              <a:cxnLst/>
              <a:rect l="l" t="t" r="r" b="b"/>
              <a:pathLst>
                <a:path w="12192000" h="475615">
                  <a:moveTo>
                    <a:pt x="0" y="475488"/>
                  </a:moveTo>
                  <a:lnTo>
                    <a:pt x="12192000" y="475488"/>
                  </a:lnTo>
                  <a:lnTo>
                    <a:pt x="12192000" y="0"/>
                  </a:lnTo>
                  <a:lnTo>
                    <a:pt x="0" y="0"/>
                  </a:lnTo>
                  <a:lnTo>
                    <a:pt x="0" y="475488"/>
                  </a:lnTo>
                  <a:close/>
                </a:path>
              </a:pathLst>
            </a:custGeom>
            <a:ln w="12700">
              <a:solidFill>
                <a:srgbClr val="622574"/>
              </a:solidFill>
            </a:ln>
          </p:spPr>
          <p:txBody>
            <a:bodyPr wrap="square" lIns="0" tIns="0" rIns="0" bIns="0" rtlCol="0"/>
            <a:lstStyle/>
            <a:p>
              <a:endParaRPr/>
            </a:p>
          </p:txBody>
        </p:sp>
      </p:grpSp>
      <p:grpSp>
        <p:nvGrpSpPr>
          <p:cNvPr id="18" name="object 18"/>
          <p:cNvGrpSpPr/>
          <p:nvPr/>
        </p:nvGrpSpPr>
        <p:grpSpPr>
          <a:xfrm>
            <a:off x="4572" y="1089405"/>
            <a:ext cx="4252595" cy="2729865"/>
            <a:chOff x="4572" y="1089405"/>
            <a:chExt cx="4252595" cy="2729865"/>
          </a:xfrm>
        </p:grpSpPr>
        <p:pic>
          <p:nvPicPr>
            <p:cNvPr id="19" name="object 19"/>
            <p:cNvPicPr/>
            <p:nvPr/>
          </p:nvPicPr>
          <p:blipFill>
            <a:blip r:embed="rId7" cstate="print"/>
            <a:stretch>
              <a:fillRect/>
            </a:stretch>
          </p:blipFill>
          <p:spPr>
            <a:xfrm>
              <a:off x="4572" y="1095755"/>
              <a:ext cx="4245863" cy="2723388"/>
            </a:xfrm>
            <a:prstGeom prst="rect">
              <a:avLst/>
            </a:prstGeom>
          </p:spPr>
        </p:pic>
        <p:sp>
          <p:nvSpPr>
            <p:cNvPr id="20" name="object 20"/>
            <p:cNvSpPr/>
            <p:nvPr/>
          </p:nvSpPr>
          <p:spPr>
            <a:xfrm>
              <a:off x="934212" y="1095755"/>
              <a:ext cx="3316604" cy="181610"/>
            </a:xfrm>
            <a:custGeom>
              <a:avLst/>
              <a:gdLst/>
              <a:ahLst/>
              <a:cxnLst/>
              <a:rect l="l" t="t" r="r" b="b"/>
              <a:pathLst>
                <a:path w="3316604" h="181609">
                  <a:moveTo>
                    <a:pt x="3285998" y="0"/>
                  </a:moveTo>
                  <a:lnTo>
                    <a:pt x="30225" y="0"/>
                  </a:lnTo>
                  <a:lnTo>
                    <a:pt x="18463" y="2383"/>
                  </a:lnTo>
                  <a:lnTo>
                    <a:pt x="8855" y="8874"/>
                  </a:lnTo>
                  <a:lnTo>
                    <a:pt x="2376" y="18484"/>
                  </a:lnTo>
                  <a:lnTo>
                    <a:pt x="0" y="30226"/>
                  </a:lnTo>
                  <a:lnTo>
                    <a:pt x="0" y="151130"/>
                  </a:lnTo>
                  <a:lnTo>
                    <a:pt x="2376" y="162871"/>
                  </a:lnTo>
                  <a:lnTo>
                    <a:pt x="8855" y="172481"/>
                  </a:lnTo>
                  <a:lnTo>
                    <a:pt x="18463" y="178972"/>
                  </a:lnTo>
                  <a:lnTo>
                    <a:pt x="30225" y="181356"/>
                  </a:lnTo>
                  <a:lnTo>
                    <a:pt x="3285998" y="181356"/>
                  </a:lnTo>
                  <a:lnTo>
                    <a:pt x="3297739" y="178972"/>
                  </a:lnTo>
                  <a:lnTo>
                    <a:pt x="3307349" y="172481"/>
                  </a:lnTo>
                  <a:lnTo>
                    <a:pt x="3313840" y="162871"/>
                  </a:lnTo>
                  <a:lnTo>
                    <a:pt x="3316224" y="151130"/>
                  </a:lnTo>
                  <a:lnTo>
                    <a:pt x="3316224" y="30226"/>
                  </a:lnTo>
                  <a:lnTo>
                    <a:pt x="3313840" y="18484"/>
                  </a:lnTo>
                  <a:lnTo>
                    <a:pt x="3307349" y="8874"/>
                  </a:lnTo>
                  <a:lnTo>
                    <a:pt x="3297739" y="2383"/>
                  </a:lnTo>
                  <a:lnTo>
                    <a:pt x="3285998" y="0"/>
                  </a:lnTo>
                  <a:close/>
                </a:path>
              </a:pathLst>
            </a:custGeom>
            <a:solidFill>
              <a:srgbClr val="FFFFFF"/>
            </a:solidFill>
          </p:spPr>
          <p:txBody>
            <a:bodyPr wrap="square" lIns="0" tIns="0" rIns="0" bIns="0" rtlCol="0"/>
            <a:lstStyle/>
            <a:p>
              <a:endParaRPr/>
            </a:p>
          </p:txBody>
        </p:sp>
        <p:sp>
          <p:nvSpPr>
            <p:cNvPr id="21" name="object 21"/>
            <p:cNvSpPr/>
            <p:nvPr/>
          </p:nvSpPr>
          <p:spPr>
            <a:xfrm>
              <a:off x="934212" y="1095755"/>
              <a:ext cx="3316604" cy="181610"/>
            </a:xfrm>
            <a:custGeom>
              <a:avLst/>
              <a:gdLst/>
              <a:ahLst/>
              <a:cxnLst/>
              <a:rect l="l" t="t" r="r" b="b"/>
              <a:pathLst>
                <a:path w="3316604" h="181609">
                  <a:moveTo>
                    <a:pt x="0" y="30226"/>
                  </a:moveTo>
                  <a:lnTo>
                    <a:pt x="2376" y="18484"/>
                  </a:lnTo>
                  <a:lnTo>
                    <a:pt x="8855" y="8874"/>
                  </a:lnTo>
                  <a:lnTo>
                    <a:pt x="18463" y="2383"/>
                  </a:lnTo>
                  <a:lnTo>
                    <a:pt x="30225" y="0"/>
                  </a:lnTo>
                  <a:lnTo>
                    <a:pt x="3285998" y="0"/>
                  </a:lnTo>
                  <a:lnTo>
                    <a:pt x="3297739" y="2383"/>
                  </a:lnTo>
                  <a:lnTo>
                    <a:pt x="3307349" y="8874"/>
                  </a:lnTo>
                  <a:lnTo>
                    <a:pt x="3313840" y="18484"/>
                  </a:lnTo>
                  <a:lnTo>
                    <a:pt x="3316224" y="30226"/>
                  </a:lnTo>
                  <a:lnTo>
                    <a:pt x="3316224" y="151130"/>
                  </a:lnTo>
                  <a:lnTo>
                    <a:pt x="3313840" y="162871"/>
                  </a:lnTo>
                  <a:lnTo>
                    <a:pt x="3307349" y="172481"/>
                  </a:lnTo>
                  <a:lnTo>
                    <a:pt x="3297739" y="178972"/>
                  </a:lnTo>
                  <a:lnTo>
                    <a:pt x="3285998" y="181356"/>
                  </a:lnTo>
                  <a:lnTo>
                    <a:pt x="30225" y="181356"/>
                  </a:lnTo>
                  <a:lnTo>
                    <a:pt x="18463" y="178972"/>
                  </a:lnTo>
                  <a:lnTo>
                    <a:pt x="8855" y="172481"/>
                  </a:lnTo>
                  <a:lnTo>
                    <a:pt x="2376" y="162871"/>
                  </a:lnTo>
                  <a:lnTo>
                    <a:pt x="0" y="151130"/>
                  </a:lnTo>
                  <a:lnTo>
                    <a:pt x="0" y="30226"/>
                  </a:lnTo>
                  <a:close/>
                </a:path>
              </a:pathLst>
            </a:custGeom>
            <a:ln w="12700">
              <a:solidFill>
                <a:srgbClr val="BDDBFF"/>
              </a:solidFill>
            </a:ln>
          </p:spPr>
          <p:txBody>
            <a:bodyPr wrap="square" lIns="0" tIns="0" rIns="0" bIns="0" rtlCol="0"/>
            <a:lstStyle/>
            <a:p>
              <a:endParaRPr/>
            </a:p>
          </p:txBody>
        </p:sp>
      </p:grpSp>
      <p:grpSp>
        <p:nvGrpSpPr>
          <p:cNvPr id="22" name="object 22"/>
          <p:cNvGrpSpPr/>
          <p:nvPr/>
        </p:nvGrpSpPr>
        <p:grpSpPr>
          <a:xfrm>
            <a:off x="4395215" y="1114044"/>
            <a:ext cx="3796665" cy="2705100"/>
            <a:chOff x="4395215" y="1114044"/>
            <a:chExt cx="3796665" cy="2705100"/>
          </a:xfrm>
        </p:grpSpPr>
        <p:pic>
          <p:nvPicPr>
            <p:cNvPr id="23" name="object 23"/>
            <p:cNvPicPr/>
            <p:nvPr/>
          </p:nvPicPr>
          <p:blipFill>
            <a:blip r:embed="rId8" cstate="print"/>
            <a:stretch>
              <a:fillRect/>
            </a:stretch>
          </p:blipFill>
          <p:spPr>
            <a:xfrm>
              <a:off x="4395215" y="1117092"/>
              <a:ext cx="3791712" cy="2702051"/>
            </a:xfrm>
            <a:prstGeom prst="rect">
              <a:avLst/>
            </a:prstGeom>
          </p:spPr>
        </p:pic>
        <p:sp>
          <p:nvSpPr>
            <p:cNvPr id="24" name="object 24"/>
            <p:cNvSpPr/>
            <p:nvPr/>
          </p:nvSpPr>
          <p:spPr>
            <a:xfrm>
              <a:off x="5753099" y="1114044"/>
              <a:ext cx="2438400" cy="248920"/>
            </a:xfrm>
            <a:custGeom>
              <a:avLst/>
              <a:gdLst/>
              <a:ahLst/>
              <a:cxnLst/>
              <a:rect l="l" t="t" r="r" b="b"/>
              <a:pathLst>
                <a:path w="2438400" h="248919">
                  <a:moveTo>
                    <a:pt x="2438400" y="0"/>
                  </a:moveTo>
                  <a:lnTo>
                    <a:pt x="0" y="0"/>
                  </a:lnTo>
                  <a:lnTo>
                    <a:pt x="0" y="248412"/>
                  </a:lnTo>
                  <a:lnTo>
                    <a:pt x="2438400" y="248412"/>
                  </a:lnTo>
                  <a:lnTo>
                    <a:pt x="2438400" y="0"/>
                  </a:lnTo>
                  <a:close/>
                </a:path>
              </a:pathLst>
            </a:custGeom>
            <a:solidFill>
              <a:srgbClr val="FFFFFF"/>
            </a:solidFill>
          </p:spPr>
          <p:txBody>
            <a:bodyPr wrap="square" lIns="0" tIns="0" rIns="0" bIns="0" rtlCol="0"/>
            <a:lstStyle/>
            <a:p>
              <a:endParaRPr/>
            </a:p>
          </p:txBody>
        </p:sp>
      </p:grpSp>
      <p:grpSp>
        <p:nvGrpSpPr>
          <p:cNvPr id="25" name="object 25"/>
          <p:cNvGrpSpPr/>
          <p:nvPr/>
        </p:nvGrpSpPr>
        <p:grpSpPr>
          <a:xfrm>
            <a:off x="4572" y="4061205"/>
            <a:ext cx="4177665" cy="2660015"/>
            <a:chOff x="4572" y="4061205"/>
            <a:chExt cx="4177665" cy="2660015"/>
          </a:xfrm>
        </p:grpSpPr>
        <p:pic>
          <p:nvPicPr>
            <p:cNvPr id="26" name="object 26"/>
            <p:cNvPicPr/>
            <p:nvPr/>
          </p:nvPicPr>
          <p:blipFill>
            <a:blip r:embed="rId9" cstate="print"/>
            <a:stretch>
              <a:fillRect/>
            </a:stretch>
          </p:blipFill>
          <p:spPr>
            <a:xfrm>
              <a:off x="4572" y="4067555"/>
              <a:ext cx="4134611" cy="2653284"/>
            </a:xfrm>
            <a:prstGeom prst="rect">
              <a:avLst/>
            </a:prstGeom>
          </p:spPr>
        </p:pic>
        <p:sp>
          <p:nvSpPr>
            <p:cNvPr id="27" name="object 27"/>
            <p:cNvSpPr/>
            <p:nvPr/>
          </p:nvSpPr>
          <p:spPr>
            <a:xfrm>
              <a:off x="2328672" y="4067555"/>
              <a:ext cx="1847214" cy="295910"/>
            </a:xfrm>
            <a:custGeom>
              <a:avLst/>
              <a:gdLst/>
              <a:ahLst/>
              <a:cxnLst/>
              <a:rect l="l" t="t" r="r" b="b"/>
              <a:pathLst>
                <a:path w="1847214" h="295910">
                  <a:moveTo>
                    <a:pt x="1797812" y="0"/>
                  </a:moveTo>
                  <a:lnTo>
                    <a:pt x="49275" y="0"/>
                  </a:lnTo>
                  <a:lnTo>
                    <a:pt x="30110" y="3877"/>
                  </a:lnTo>
                  <a:lnTo>
                    <a:pt x="14446" y="14446"/>
                  </a:lnTo>
                  <a:lnTo>
                    <a:pt x="3877" y="30110"/>
                  </a:lnTo>
                  <a:lnTo>
                    <a:pt x="0" y="49276"/>
                  </a:lnTo>
                  <a:lnTo>
                    <a:pt x="0" y="246380"/>
                  </a:lnTo>
                  <a:lnTo>
                    <a:pt x="3877" y="265545"/>
                  </a:lnTo>
                  <a:lnTo>
                    <a:pt x="14446" y="281209"/>
                  </a:lnTo>
                  <a:lnTo>
                    <a:pt x="30110" y="291778"/>
                  </a:lnTo>
                  <a:lnTo>
                    <a:pt x="49275" y="295656"/>
                  </a:lnTo>
                  <a:lnTo>
                    <a:pt x="1797812" y="295656"/>
                  </a:lnTo>
                  <a:lnTo>
                    <a:pt x="1816977" y="291778"/>
                  </a:lnTo>
                  <a:lnTo>
                    <a:pt x="1832641" y="281209"/>
                  </a:lnTo>
                  <a:lnTo>
                    <a:pt x="1843210" y="265545"/>
                  </a:lnTo>
                  <a:lnTo>
                    <a:pt x="1847088" y="246380"/>
                  </a:lnTo>
                  <a:lnTo>
                    <a:pt x="1847088" y="49276"/>
                  </a:lnTo>
                  <a:lnTo>
                    <a:pt x="1843210" y="30110"/>
                  </a:lnTo>
                  <a:lnTo>
                    <a:pt x="1832641" y="14446"/>
                  </a:lnTo>
                  <a:lnTo>
                    <a:pt x="1816977" y="3877"/>
                  </a:lnTo>
                  <a:lnTo>
                    <a:pt x="1797812" y="0"/>
                  </a:lnTo>
                  <a:close/>
                </a:path>
              </a:pathLst>
            </a:custGeom>
            <a:solidFill>
              <a:srgbClr val="FFFFFF"/>
            </a:solidFill>
          </p:spPr>
          <p:txBody>
            <a:bodyPr wrap="square" lIns="0" tIns="0" rIns="0" bIns="0" rtlCol="0"/>
            <a:lstStyle/>
            <a:p>
              <a:endParaRPr/>
            </a:p>
          </p:txBody>
        </p:sp>
        <p:sp>
          <p:nvSpPr>
            <p:cNvPr id="28" name="object 28"/>
            <p:cNvSpPr/>
            <p:nvPr/>
          </p:nvSpPr>
          <p:spPr>
            <a:xfrm>
              <a:off x="2328672" y="4067555"/>
              <a:ext cx="1847214" cy="295910"/>
            </a:xfrm>
            <a:custGeom>
              <a:avLst/>
              <a:gdLst/>
              <a:ahLst/>
              <a:cxnLst/>
              <a:rect l="l" t="t" r="r" b="b"/>
              <a:pathLst>
                <a:path w="1847214" h="295910">
                  <a:moveTo>
                    <a:pt x="0" y="49276"/>
                  </a:moveTo>
                  <a:lnTo>
                    <a:pt x="3877" y="30110"/>
                  </a:lnTo>
                  <a:lnTo>
                    <a:pt x="14446" y="14446"/>
                  </a:lnTo>
                  <a:lnTo>
                    <a:pt x="30110" y="3877"/>
                  </a:lnTo>
                  <a:lnTo>
                    <a:pt x="49275" y="0"/>
                  </a:lnTo>
                  <a:lnTo>
                    <a:pt x="1797812" y="0"/>
                  </a:lnTo>
                  <a:lnTo>
                    <a:pt x="1816977" y="3877"/>
                  </a:lnTo>
                  <a:lnTo>
                    <a:pt x="1832641" y="14446"/>
                  </a:lnTo>
                  <a:lnTo>
                    <a:pt x="1843210" y="30110"/>
                  </a:lnTo>
                  <a:lnTo>
                    <a:pt x="1847088" y="49276"/>
                  </a:lnTo>
                  <a:lnTo>
                    <a:pt x="1847088" y="246380"/>
                  </a:lnTo>
                  <a:lnTo>
                    <a:pt x="1843210" y="265545"/>
                  </a:lnTo>
                  <a:lnTo>
                    <a:pt x="1832641" y="281209"/>
                  </a:lnTo>
                  <a:lnTo>
                    <a:pt x="1816977" y="291778"/>
                  </a:lnTo>
                  <a:lnTo>
                    <a:pt x="1797812" y="295656"/>
                  </a:lnTo>
                  <a:lnTo>
                    <a:pt x="49275" y="295656"/>
                  </a:lnTo>
                  <a:lnTo>
                    <a:pt x="30110" y="291778"/>
                  </a:lnTo>
                  <a:lnTo>
                    <a:pt x="14446" y="281209"/>
                  </a:lnTo>
                  <a:lnTo>
                    <a:pt x="3877" y="265545"/>
                  </a:lnTo>
                  <a:lnTo>
                    <a:pt x="0" y="246380"/>
                  </a:lnTo>
                  <a:lnTo>
                    <a:pt x="0" y="49276"/>
                  </a:lnTo>
                  <a:close/>
                </a:path>
              </a:pathLst>
            </a:custGeom>
            <a:ln w="12700">
              <a:solidFill>
                <a:srgbClr val="BDDBFF"/>
              </a:solidFill>
            </a:ln>
          </p:spPr>
          <p:txBody>
            <a:bodyPr wrap="square" lIns="0" tIns="0" rIns="0" bIns="0" rtlCol="0"/>
            <a:lstStyle/>
            <a:p>
              <a:endParaRPr/>
            </a:p>
          </p:txBody>
        </p:sp>
      </p:grpSp>
      <p:grpSp>
        <p:nvGrpSpPr>
          <p:cNvPr id="29" name="object 29"/>
          <p:cNvGrpSpPr/>
          <p:nvPr/>
        </p:nvGrpSpPr>
        <p:grpSpPr>
          <a:xfrm>
            <a:off x="4355591" y="4079747"/>
            <a:ext cx="3831590" cy="2664460"/>
            <a:chOff x="4355591" y="4079747"/>
            <a:chExt cx="3831590" cy="2664460"/>
          </a:xfrm>
        </p:grpSpPr>
        <p:pic>
          <p:nvPicPr>
            <p:cNvPr id="30" name="object 30"/>
            <p:cNvPicPr/>
            <p:nvPr/>
          </p:nvPicPr>
          <p:blipFill>
            <a:blip r:embed="rId10" cstate="print"/>
            <a:stretch>
              <a:fillRect/>
            </a:stretch>
          </p:blipFill>
          <p:spPr>
            <a:xfrm>
              <a:off x="4355591" y="4094986"/>
              <a:ext cx="3831336" cy="2648710"/>
            </a:xfrm>
            <a:prstGeom prst="rect">
              <a:avLst/>
            </a:prstGeom>
          </p:spPr>
        </p:pic>
        <p:sp>
          <p:nvSpPr>
            <p:cNvPr id="31" name="object 31"/>
            <p:cNvSpPr/>
            <p:nvPr/>
          </p:nvSpPr>
          <p:spPr>
            <a:xfrm>
              <a:off x="6554723" y="4079747"/>
              <a:ext cx="1617345" cy="228600"/>
            </a:xfrm>
            <a:custGeom>
              <a:avLst/>
              <a:gdLst/>
              <a:ahLst/>
              <a:cxnLst/>
              <a:rect l="l" t="t" r="r" b="b"/>
              <a:pathLst>
                <a:path w="1617345" h="228600">
                  <a:moveTo>
                    <a:pt x="1616964" y="0"/>
                  </a:moveTo>
                  <a:lnTo>
                    <a:pt x="0" y="0"/>
                  </a:lnTo>
                  <a:lnTo>
                    <a:pt x="0" y="228600"/>
                  </a:lnTo>
                  <a:lnTo>
                    <a:pt x="1616964" y="228600"/>
                  </a:lnTo>
                  <a:lnTo>
                    <a:pt x="1616964" y="0"/>
                  </a:lnTo>
                  <a:close/>
                </a:path>
              </a:pathLst>
            </a:custGeom>
            <a:solidFill>
              <a:srgbClr val="FFFFFF"/>
            </a:solidFill>
          </p:spPr>
          <p:txBody>
            <a:bodyPr wrap="square" lIns="0" tIns="0" rIns="0" bIns="0" rtlCol="0"/>
            <a:lstStyle/>
            <a:p>
              <a:endParaRPr/>
            </a:p>
          </p:txBody>
        </p:sp>
      </p:grpSp>
      <p:sp>
        <p:nvSpPr>
          <p:cNvPr id="32" name="object 32"/>
          <p:cNvSpPr txBox="1"/>
          <p:nvPr/>
        </p:nvSpPr>
        <p:spPr>
          <a:xfrm>
            <a:off x="1172362" y="1047115"/>
            <a:ext cx="2837180" cy="269240"/>
          </a:xfrm>
          <a:prstGeom prst="rect">
            <a:avLst/>
          </a:prstGeom>
        </p:spPr>
        <p:txBody>
          <a:bodyPr vert="horz" wrap="square" lIns="0" tIns="12065" rIns="0" bIns="0" rtlCol="0">
            <a:spAutoFit/>
          </a:bodyPr>
          <a:lstStyle/>
          <a:p>
            <a:pPr marL="12700">
              <a:lnSpc>
                <a:spcPct val="100000"/>
              </a:lnSpc>
              <a:spcBef>
                <a:spcPts val="95"/>
              </a:spcBef>
            </a:pPr>
            <a:r>
              <a:rPr sz="1600" spc="-15" dirty="0">
                <a:latin typeface="Arial MT"/>
                <a:cs typeface="Arial MT"/>
              </a:rPr>
              <a:t>Waste</a:t>
            </a:r>
            <a:r>
              <a:rPr sz="1600" dirty="0">
                <a:latin typeface="Arial MT"/>
                <a:cs typeface="Arial MT"/>
              </a:rPr>
              <a:t> </a:t>
            </a:r>
            <a:r>
              <a:rPr sz="1600" spc="-5" dirty="0">
                <a:latin typeface="Arial MT"/>
                <a:cs typeface="Arial MT"/>
              </a:rPr>
              <a:t>collection</a:t>
            </a:r>
            <a:r>
              <a:rPr sz="1600" spc="-45" dirty="0">
                <a:latin typeface="Arial MT"/>
                <a:cs typeface="Arial MT"/>
              </a:rPr>
              <a:t> </a:t>
            </a:r>
            <a:r>
              <a:rPr sz="1600" spc="-5" dirty="0">
                <a:latin typeface="Arial MT"/>
                <a:cs typeface="Arial MT"/>
              </a:rPr>
              <a:t>&amp;</a:t>
            </a:r>
            <a:r>
              <a:rPr sz="1600" spc="-10" dirty="0">
                <a:latin typeface="Arial MT"/>
                <a:cs typeface="Arial MT"/>
              </a:rPr>
              <a:t> </a:t>
            </a:r>
            <a:r>
              <a:rPr sz="1600" spc="-5" dirty="0">
                <a:latin typeface="Arial MT"/>
                <a:cs typeface="Arial MT"/>
              </a:rPr>
              <a:t>Segregation</a:t>
            </a:r>
            <a:endParaRPr sz="1600">
              <a:latin typeface="Arial MT"/>
              <a:cs typeface="Arial MT"/>
            </a:endParaRPr>
          </a:p>
        </p:txBody>
      </p:sp>
      <p:sp>
        <p:nvSpPr>
          <p:cNvPr id="33" name="object 33"/>
          <p:cNvSpPr txBox="1"/>
          <p:nvPr/>
        </p:nvSpPr>
        <p:spPr>
          <a:xfrm>
            <a:off x="5753100" y="1114044"/>
            <a:ext cx="2438400" cy="248920"/>
          </a:xfrm>
          <a:prstGeom prst="rect">
            <a:avLst/>
          </a:prstGeom>
          <a:ln w="12700">
            <a:solidFill>
              <a:srgbClr val="BDDBFF"/>
            </a:solidFill>
          </a:ln>
        </p:spPr>
        <p:txBody>
          <a:bodyPr vert="horz" wrap="square" lIns="0" tIns="0" rIns="0" bIns="0" rtlCol="0">
            <a:spAutoFit/>
          </a:bodyPr>
          <a:lstStyle/>
          <a:p>
            <a:pPr marL="163830">
              <a:lnSpc>
                <a:spcPts val="1900"/>
              </a:lnSpc>
            </a:pPr>
            <a:r>
              <a:rPr sz="1600" spc="-5" dirty="0">
                <a:latin typeface="Arial MT"/>
                <a:cs typeface="Arial MT"/>
              </a:rPr>
              <a:t>RDF</a:t>
            </a:r>
            <a:r>
              <a:rPr sz="1600" spc="-20" dirty="0">
                <a:latin typeface="Arial MT"/>
                <a:cs typeface="Arial MT"/>
              </a:rPr>
              <a:t> </a:t>
            </a:r>
            <a:r>
              <a:rPr sz="1600" spc="-5" dirty="0">
                <a:latin typeface="Arial MT"/>
                <a:cs typeface="Arial MT"/>
              </a:rPr>
              <a:t>Briquette Machine</a:t>
            </a:r>
            <a:endParaRPr sz="1600">
              <a:latin typeface="Arial MT"/>
              <a:cs typeface="Arial MT"/>
            </a:endParaRPr>
          </a:p>
        </p:txBody>
      </p:sp>
      <p:sp>
        <p:nvSpPr>
          <p:cNvPr id="34" name="object 34"/>
          <p:cNvSpPr txBox="1"/>
          <p:nvPr/>
        </p:nvSpPr>
        <p:spPr>
          <a:xfrm>
            <a:off x="11166078" y="4035628"/>
            <a:ext cx="1021080" cy="300355"/>
          </a:xfrm>
          <a:prstGeom prst="rect">
            <a:avLst/>
          </a:prstGeom>
        </p:spPr>
        <p:txBody>
          <a:bodyPr vert="horz" wrap="square" lIns="0" tIns="12700" rIns="0" bIns="0" rtlCol="0">
            <a:spAutoFit/>
          </a:bodyPr>
          <a:lstStyle/>
          <a:p>
            <a:pPr marL="282575">
              <a:lnSpc>
                <a:spcPct val="100000"/>
              </a:lnSpc>
              <a:spcBef>
                <a:spcPts val="100"/>
              </a:spcBef>
            </a:pPr>
            <a:r>
              <a:rPr sz="1800" spc="-10" dirty="0">
                <a:latin typeface="Arial MT"/>
                <a:cs typeface="Arial MT"/>
              </a:rPr>
              <a:t>RDF</a:t>
            </a:r>
            <a:endParaRPr sz="1800">
              <a:latin typeface="Arial MT"/>
              <a:cs typeface="Arial MT"/>
            </a:endParaRPr>
          </a:p>
        </p:txBody>
      </p:sp>
      <p:sp>
        <p:nvSpPr>
          <p:cNvPr id="35" name="object 35"/>
          <p:cNvSpPr txBox="1"/>
          <p:nvPr/>
        </p:nvSpPr>
        <p:spPr>
          <a:xfrm>
            <a:off x="2508885" y="4076827"/>
            <a:ext cx="1485265" cy="269240"/>
          </a:xfrm>
          <a:prstGeom prst="rect">
            <a:avLst/>
          </a:prstGeom>
        </p:spPr>
        <p:txBody>
          <a:bodyPr vert="horz" wrap="square" lIns="0" tIns="12065" rIns="0" bIns="0" rtlCol="0">
            <a:spAutoFit/>
          </a:bodyPr>
          <a:lstStyle/>
          <a:p>
            <a:pPr marL="12700">
              <a:lnSpc>
                <a:spcPct val="100000"/>
              </a:lnSpc>
              <a:spcBef>
                <a:spcPts val="95"/>
              </a:spcBef>
            </a:pPr>
            <a:r>
              <a:rPr sz="1600" spc="-15" dirty="0">
                <a:latin typeface="Arial MT"/>
                <a:cs typeface="Arial MT"/>
              </a:rPr>
              <a:t>Waste</a:t>
            </a:r>
            <a:r>
              <a:rPr sz="1600" spc="-50" dirty="0">
                <a:latin typeface="Arial MT"/>
                <a:cs typeface="Arial MT"/>
              </a:rPr>
              <a:t> </a:t>
            </a:r>
            <a:r>
              <a:rPr sz="1600" spc="-5" dirty="0">
                <a:latin typeface="Arial MT"/>
                <a:cs typeface="Arial MT"/>
              </a:rPr>
              <a:t>Shredder</a:t>
            </a:r>
            <a:endParaRPr sz="1600">
              <a:latin typeface="Arial MT"/>
              <a:cs typeface="Arial MT"/>
            </a:endParaRPr>
          </a:p>
        </p:txBody>
      </p:sp>
      <p:grpSp>
        <p:nvGrpSpPr>
          <p:cNvPr id="36" name="object 36"/>
          <p:cNvGrpSpPr/>
          <p:nvPr/>
        </p:nvGrpSpPr>
        <p:grpSpPr>
          <a:xfrm>
            <a:off x="8487156" y="1095755"/>
            <a:ext cx="3705225" cy="2809240"/>
            <a:chOff x="8487156" y="1095755"/>
            <a:chExt cx="3705225" cy="2809240"/>
          </a:xfrm>
        </p:grpSpPr>
        <p:pic>
          <p:nvPicPr>
            <p:cNvPr id="37" name="object 37"/>
            <p:cNvPicPr/>
            <p:nvPr/>
          </p:nvPicPr>
          <p:blipFill>
            <a:blip r:embed="rId11" cstate="print"/>
            <a:stretch>
              <a:fillRect/>
            </a:stretch>
          </p:blipFill>
          <p:spPr>
            <a:xfrm>
              <a:off x="8487156" y="1104899"/>
              <a:ext cx="3704844" cy="2799588"/>
            </a:xfrm>
            <a:prstGeom prst="rect">
              <a:avLst/>
            </a:prstGeom>
          </p:spPr>
        </p:pic>
        <p:sp>
          <p:nvSpPr>
            <p:cNvPr id="38" name="object 38"/>
            <p:cNvSpPr/>
            <p:nvPr/>
          </p:nvSpPr>
          <p:spPr>
            <a:xfrm>
              <a:off x="11298936" y="1095755"/>
              <a:ext cx="893444" cy="266700"/>
            </a:xfrm>
            <a:custGeom>
              <a:avLst/>
              <a:gdLst/>
              <a:ahLst/>
              <a:cxnLst/>
              <a:rect l="l" t="t" r="r" b="b"/>
              <a:pathLst>
                <a:path w="893445" h="266700">
                  <a:moveTo>
                    <a:pt x="893064" y="0"/>
                  </a:moveTo>
                  <a:lnTo>
                    <a:pt x="0" y="0"/>
                  </a:lnTo>
                  <a:lnTo>
                    <a:pt x="0" y="266700"/>
                  </a:lnTo>
                  <a:lnTo>
                    <a:pt x="893064" y="266700"/>
                  </a:lnTo>
                  <a:lnTo>
                    <a:pt x="893064" y="0"/>
                  </a:lnTo>
                  <a:close/>
                </a:path>
              </a:pathLst>
            </a:custGeom>
            <a:solidFill>
              <a:srgbClr val="FFFFFF"/>
            </a:solidFill>
          </p:spPr>
          <p:txBody>
            <a:bodyPr wrap="square" lIns="0" tIns="0" rIns="0" bIns="0" rtlCol="0"/>
            <a:lstStyle/>
            <a:p>
              <a:endParaRPr/>
            </a:p>
          </p:txBody>
        </p:sp>
      </p:grpSp>
      <p:sp>
        <p:nvSpPr>
          <p:cNvPr id="39" name="object 39"/>
          <p:cNvSpPr txBox="1"/>
          <p:nvPr/>
        </p:nvSpPr>
        <p:spPr>
          <a:xfrm>
            <a:off x="11298935" y="1095755"/>
            <a:ext cx="893444" cy="266700"/>
          </a:xfrm>
          <a:prstGeom prst="rect">
            <a:avLst/>
          </a:prstGeom>
          <a:ln w="12700">
            <a:solidFill>
              <a:srgbClr val="BDDBFF"/>
            </a:solidFill>
          </a:ln>
        </p:spPr>
        <p:txBody>
          <a:bodyPr vert="horz" wrap="square" lIns="0" tIns="0" rIns="0" bIns="0" rtlCol="0">
            <a:spAutoFit/>
          </a:bodyPr>
          <a:lstStyle/>
          <a:p>
            <a:pPr marL="213360">
              <a:lnSpc>
                <a:spcPts val="2080"/>
              </a:lnSpc>
            </a:pPr>
            <a:r>
              <a:rPr sz="1800" spc="-10" dirty="0">
                <a:latin typeface="Arial MT"/>
                <a:cs typeface="Arial MT"/>
              </a:rPr>
              <a:t>RDF</a:t>
            </a:r>
            <a:endParaRPr sz="1800">
              <a:latin typeface="Arial MT"/>
              <a:cs typeface="Arial MT"/>
            </a:endParaRPr>
          </a:p>
        </p:txBody>
      </p:sp>
      <p:sp>
        <p:nvSpPr>
          <p:cNvPr id="40" name="object 40"/>
          <p:cNvSpPr txBox="1"/>
          <p:nvPr/>
        </p:nvSpPr>
        <p:spPr>
          <a:xfrm>
            <a:off x="6554723" y="4079747"/>
            <a:ext cx="1617345" cy="228600"/>
          </a:xfrm>
          <a:prstGeom prst="rect">
            <a:avLst/>
          </a:prstGeom>
          <a:ln w="12700">
            <a:solidFill>
              <a:srgbClr val="BDDBFF"/>
            </a:solidFill>
          </a:ln>
        </p:spPr>
        <p:txBody>
          <a:bodyPr vert="horz" wrap="square" lIns="0" tIns="0" rIns="0" bIns="0" rtlCol="0">
            <a:spAutoFit/>
          </a:bodyPr>
          <a:lstStyle/>
          <a:p>
            <a:pPr marL="166370">
              <a:lnSpc>
                <a:spcPts val="1800"/>
              </a:lnSpc>
            </a:pPr>
            <a:r>
              <a:rPr sz="1600" spc="-5" dirty="0">
                <a:latin typeface="Arial MT"/>
                <a:cs typeface="Arial MT"/>
              </a:rPr>
              <a:t>RDF</a:t>
            </a:r>
            <a:r>
              <a:rPr sz="1600" spc="-35" dirty="0">
                <a:latin typeface="Arial MT"/>
                <a:cs typeface="Arial MT"/>
              </a:rPr>
              <a:t> </a:t>
            </a:r>
            <a:r>
              <a:rPr sz="1600" spc="-5" dirty="0">
                <a:latin typeface="Arial MT"/>
                <a:cs typeface="Arial MT"/>
              </a:rPr>
              <a:t>Briquette</a:t>
            </a:r>
            <a:endParaRPr sz="1600">
              <a:latin typeface="Arial MT"/>
              <a:cs typeface="Arial MT"/>
            </a:endParaRPr>
          </a:p>
        </p:txBody>
      </p:sp>
      <p:sp>
        <p:nvSpPr>
          <p:cNvPr id="41" name="object 41"/>
          <p:cNvSpPr txBox="1">
            <a:spLocks noGrp="1"/>
          </p:cNvSpPr>
          <p:nvPr>
            <p:ph type="title"/>
          </p:nvPr>
        </p:nvSpPr>
        <p:spPr>
          <a:xfrm>
            <a:off x="5563615" y="459740"/>
            <a:ext cx="1066800" cy="635000"/>
          </a:xfrm>
          <a:prstGeom prst="rect">
            <a:avLst/>
          </a:prstGeom>
        </p:spPr>
        <p:txBody>
          <a:bodyPr vert="horz" wrap="square" lIns="0" tIns="12065" rIns="0" bIns="0" rtlCol="0">
            <a:spAutoFit/>
          </a:bodyPr>
          <a:lstStyle/>
          <a:p>
            <a:pPr marL="12700">
              <a:lnSpc>
                <a:spcPct val="100000"/>
              </a:lnSpc>
              <a:spcBef>
                <a:spcPts val="95"/>
              </a:spcBef>
            </a:pPr>
            <a:r>
              <a:rPr sz="4000" b="0" spc="-15" dirty="0">
                <a:solidFill>
                  <a:srgbClr val="000000"/>
                </a:solidFill>
                <a:latin typeface="Arial MT"/>
                <a:cs typeface="Arial MT"/>
              </a:rPr>
              <a:t>RDF</a:t>
            </a:r>
            <a:endParaRPr sz="4000">
              <a:latin typeface="Arial MT"/>
              <a:cs typeface="Arial M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59553" y="172088"/>
            <a:ext cx="12050973" cy="2179443"/>
          </a:xfrm>
          <a:prstGeom prst="rect">
            <a:avLst/>
          </a:prstGeom>
        </p:spPr>
        <p:txBody>
          <a:bodyPr vert="horz" wrap="square" lIns="0" tIns="433705" rIns="0" bIns="0" rtlCol="0">
            <a:spAutoFit/>
          </a:bodyPr>
          <a:lstStyle/>
          <a:p>
            <a:pPr marL="12700" algn="ctr">
              <a:lnSpc>
                <a:spcPct val="100000"/>
              </a:lnSpc>
              <a:spcBef>
                <a:spcPts val="3415"/>
              </a:spcBef>
            </a:pPr>
            <a:r>
              <a:rPr sz="6000" b="0" spc="80" dirty="0">
                <a:solidFill>
                  <a:srgbClr val="2E469C"/>
                </a:solidFill>
                <a:latin typeface="Arial Black"/>
                <a:cs typeface="Arial Black"/>
              </a:rPr>
              <a:t>SLRM</a:t>
            </a:r>
            <a:r>
              <a:rPr sz="6000" b="0" spc="175" dirty="0">
                <a:solidFill>
                  <a:srgbClr val="2E469C"/>
                </a:solidFill>
                <a:latin typeface="Arial Black"/>
                <a:cs typeface="Arial Black"/>
              </a:rPr>
              <a:t> </a:t>
            </a:r>
            <a:r>
              <a:rPr sz="6000" b="0" spc="95" dirty="0">
                <a:solidFill>
                  <a:srgbClr val="2E469C"/>
                </a:solidFill>
                <a:latin typeface="Arial Black"/>
                <a:cs typeface="Arial Black"/>
              </a:rPr>
              <a:t>CENTRES</a:t>
            </a:r>
            <a:endParaRPr sz="6000" dirty="0">
              <a:latin typeface="Arial Black"/>
              <a:cs typeface="Arial Black"/>
            </a:endParaRPr>
          </a:p>
          <a:p>
            <a:pPr marL="206375" algn="ctr">
              <a:lnSpc>
                <a:spcPct val="100000"/>
              </a:lnSpc>
              <a:spcBef>
                <a:spcPts val="1110"/>
              </a:spcBef>
            </a:pPr>
            <a:r>
              <a:rPr dirty="0">
                <a:solidFill>
                  <a:srgbClr val="000000"/>
                </a:solidFill>
              </a:rPr>
              <a:t>Solid</a:t>
            </a:r>
            <a:r>
              <a:rPr spc="-15" dirty="0">
                <a:solidFill>
                  <a:srgbClr val="000000"/>
                </a:solidFill>
              </a:rPr>
              <a:t> </a:t>
            </a:r>
            <a:r>
              <a:rPr dirty="0">
                <a:solidFill>
                  <a:srgbClr val="000000"/>
                </a:solidFill>
              </a:rPr>
              <a:t>Liquid</a:t>
            </a:r>
            <a:r>
              <a:rPr spc="-15" dirty="0">
                <a:solidFill>
                  <a:srgbClr val="000000"/>
                </a:solidFill>
              </a:rPr>
              <a:t> </a:t>
            </a:r>
            <a:r>
              <a:rPr dirty="0">
                <a:solidFill>
                  <a:srgbClr val="000000"/>
                </a:solidFill>
              </a:rPr>
              <a:t>Resource</a:t>
            </a:r>
            <a:r>
              <a:rPr spc="-30" dirty="0">
                <a:solidFill>
                  <a:srgbClr val="000000"/>
                </a:solidFill>
              </a:rPr>
              <a:t> </a:t>
            </a:r>
            <a:r>
              <a:rPr dirty="0">
                <a:solidFill>
                  <a:srgbClr val="000000"/>
                </a:solidFill>
              </a:rPr>
              <a:t>Management</a:t>
            </a:r>
            <a:r>
              <a:rPr spc="-25" dirty="0">
                <a:solidFill>
                  <a:srgbClr val="000000"/>
                </a:solidFill>
              </a:rPr>
              <a:t> </a:t>
            </a:r>
            <a:r>
              <a:rPr dirty="0">
                <a:solidFill>
                  <a:srgbClr val="000000"/>
                </a:solidFill>
              </a:rPr>
              <a:t>(SLRM)</a:t>
            </a:r>
            <a:r>
              <a:rPr spc="-20" dirty="0">
                <a:solidFill>
                  <a:srgbClr val="000000"/>
                </a:solidFill>
              </a:rPr>
              <a:t> </a:t>
            </a:r>
            <a:r>
              <a:rPr dirty="0">
                <a:solidFill>
                  <a:srgbClr val="000000"/>
                </a:solidFill>
              </a:rPr>
              <a:t>centres</a:t>
            </a:r>
          </a:p>
        </p:txBody>
      </p:sp>
      <p:pic>
        <p:nvPicPr>
          <p:cNvPr id="9" name="object 9"/>
          <p:cNvPicPr/>
          <p:nvPr/>
        </p:nvPicPr>
        <p:blipFill>
          <a:blip r:embed="rId5" cstate="print"/>
          <a:stretch>
            <a:fillRect/>
          </a:stretch>
        </p:blipFill>
        <p:spPr>
          <a:xfrm>
            <a:off x="476429" y="2605653"/>
            <a:ext cx="5725668" cy="3797808"/>
          </a:xfrm>
          <a:prstGeom prst="rect">
            <a:avLst/>
          </a:prstGeom>
        </p:spPr>
      </p:pic>
      <p:pic>
        <p:nvPicPr>
          <p:cNvPr id="10" name="object 10"/>
          <p:cNvPicPr/>
          <p:nvPr/>
        </p:nvPicPr>
        <p:blipFill>
          <a:blip r:embed="rId6" cstate="print"/>
          <a:stretch>
            <a:fillRect/>
          </a:stretch>
        </p:blipFill>
        <p:spPr>
          <a:xfrm>
            <a:off x="6612561" y="2605653"/>
            <a:ext cx="5045963" cy="379780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1125051" y="0"/>
            <a:ext cx="1067435" cy="610870"/>
            <a:chOff x="11125051" y="0"/>
            <a:chExt cx="1067435" cy="610870"/>
          </a:xfrm>
        </p:grpSpPr>
        <p:pic>
          <p:nvPicPr>
            <p:cNvPr id="5" name="object 5"/>
            <p:cNvPicPr/>
            <p:nvPr/>
          </p:nvPicPr>
          <p:blipFill>
            <a:blip r:embed="rId2" cstate="print"/>
            <a:stretch>
              <a:fillRect/>
            </a:stretch>
          </p:blipFill>
          <p:spPr>
            <a:xfrm>
              <a:off x="11125051" y="0"/>
              <a:ext cx="1066947" cy="610435"/>
            </a:xfrm>
            <a:prstGeom prst="rect">
              <a:avLst/>
            </a:prstGeom>
          </p:spPr>
        </p:pic>
        <p:pic>
          <p:nvPicPr>
            <p:cNvPr id="6" name="object 6"/>
            <p:cNvPicPr/>
            <p:nvPr/>
          </p:nvPicPr>
          <p:blipFill>
            <a:blip r:embed="rId3" cstate="print"/>
            <a:stretch>
              <a:fillRect/>
            </a:stretch>
          </p:blipFill>
          <p:spPr>
            <a:xfrm>
              <a:off x="11175491" y="0"/>
              <a:ext cx="995172" cy="554736"/>
            </a:xfrm>
            <a:prstGeom prst="rect">
              <a:avLst/>
            </a:prstGeom>
          </p:spPr>
        </p:pic>
      </p:grpSp>
      <p:pic>
        <p:nvPicPr>
          <p:cNvPr id="7" name="object 7"/>
          <p:cNvPicPr/>
          <p:nvPr/>
        </p:nvPicPr>
        <p:blipFill>
          <a:blip r:embed="rId4" cstate="print"/>
          <a:stretch>
            <a:fillRect/>
          </a:stretch>
        </p:blipFill>
        <p:spPr>
          <a:xfrm>
            <a:off x="59553" y="57838"/>
            <a:ext cx="833752" cy="582241"/>
          </a:xfrm>
          <a:prstGeom prst="rect">
            <a:avLst/>
          </a:prstGeom>
        </p:spPr>
      </p:pic>
      <p:sp>
        <p:nvSpPr>
          <p:cNvPr id="8" name="object 8"/>
          <p:cNvSpPr txBox="1">
            <a:spLocks noGrp="1"/>
          </p:cNvSpPr>
          <p:nvPr>
            <p:ph type="title"/>
          </p:nvPr>
        </p:nvSpPr>
        <p:spPr>
          <a:xfrm>
            <a:off x="3811015" y="368249"/>
            <a:ext cx="4549775" cy="940435"/>
          </a:xfrm>
          <a:prstGeom prst="rect">
            <a:avLst/>
          </a:prstGeom>
        </p:spPr>
        <p:txBody>
          <a:bodyPr vert="horz" wrap="square" lIns="0" tIns="12700" rIns="0" bIns="0" rtlCol="0">
            <a:spAutoFit/>
          </a:bodyPr>
          <a:lstStyle/>
          <a:p>
            <a:pPr marL="12700">
              <a:lnSpc>
                <a:spcPct val="100000"/>
              </a:lnSpc>
              <a:spcBef>
                <a:spcPts val="100"/>
              </a:spcBef>
            </a:pPr>
            <a:r>
              <a:rPr sz="6000" b="0" spc="90" dirty="0">
                <a:solidFill>
                  <a:srgbClr val="2E469C"/>
                </a:solidFill>
                <a:latin typeface="Arial Black"/>
                <a:cs typeface="Arial Black"/>
              </a:rPr>
              <a:t>WASTE</a:t>
            </a:r>
            <a:r>
              <a:rPr sz="6000" b="0" spc="155" dirty="0">
                <a:solidFill>
                  <a:srgbClr val="2E469C"/>
                </a:solidFill>
                <a:latin typeface="Arial Black"/>
                <a:cs typeface="Arial Black"/>
              </a:rPr>
              <a:t> </a:t>
            </a:r>
            <a:r>
              <a:rPr sz="6000" b="0" spc="-45" dirty="0">
                <a:solidFill>
                  <a:srgbClr val="2E469C"/>
                </a:solidFill>
                <a:latin typeface="Arial Black"/>
                <a:cs typeface="Arial Black"/>
              </a:rPr>
              <a:t>TO</a:t>
            </a:r>
            <a:endParaRPr sz="6000">
              <a:latin typeface="Arial Black"/>
              <a:cs typeface="Arial Black"/>
            </a:endParaRPr>
          </a:p>
        </p:txBody>
      </p:sp>
      <p:sp>
        <p:nvSpPr>
          <p:cNvPr id="9" name="object 9"/>
          <p:cNvSpPr txBox="1"/>
          <p:nvPr/>
        </p:nvSpPr>
        <p:spPr>
          <a:xfrm>
            <a:off x="1232103" y="855768"/>
            <a:ext cx="9707880" cy="1807210"/>
          </a:xfrm>
          <a:prstGeom prst="rect">
            <a:avLst/>
          </a:prstGeom>
        </p:spPr>
        <p:txBody>
          <a:bodyPr vert="horz" wrap="square" lIns="0" tIns="257175" rIns="0" bIns="0" rtlCol="0">
            <a:spAutoFit/>
          </a:bodyPr>
          <a:lstStyle/>
          <a:p>
            <a:pPr algn="ctr">
              <a:lnSpc>
                <a:spcPct val="100000"/>
              </a:lnSpc>
              <a:spcBef>
                <a:spcPts val="2025"/>
              </a:spcBef>
            </a:pPr>
            <a:r>
              <a:rPr sz="6000" spc="95" dirty="0">
                <a:solidFill>
                  <a:srgbClr val="2E469C"/>
                </a:solidFill>
                <a:latin typeface="Arial Black"/>
                <a:cs typeface="Arial Black"/>
              </a:rPr>
              <a:t>ENERGY(WtE)</a:t>
            </a:r>
            <a:r>
              <a:rPr sz="6000" spc="190" dirty="0">
                <a:solidFill>
                  <a:srgbClr val="2E469C"/>
                </a:solidFill>
                <a:latin typeface="Arial Black"/>
                <a:cs typeface="Arial Black"/>
              </a:rPr>
              <a:t> </a:t>
            </a:r>
            <a:r>
              <a:rPr sz="6000" spc="90" dirty="0">
                <a:solidFill>
                  <a:srgbClr val="2E469C"/>
                </a:solidFill>
                <a:latin typeface="Arial Black"/>
                <a:cs typeface="Arial Black"/>
              </a:rPr>
              <a:t>PLANTS</a:t>
            </a:r>
            <a:endParaRPr sz="6000">
              <a:latin typeface="Arial Black"/>
              <a:cs typeface="Arial Black"/>
            </a:endParaRPr>
          </a:p>
          <a:p>
            <a:pPr marL="18415" algn="ctr">
              <a:lnSpc>
                <a:spcPct val="100000"/>
              </a:lnSpc>
              <a:spcBef>
                <a:spcPts val="580"/>
              </a:spcBef>
            </a:pPr>
            <a:r>
              <a:rPr sz="1800" b="1" spc="-20" dirty="0">
                <a:latin typeface="Arial"/>
                <a:cs typeface="Arial"/>
              </a:rPr>
              <a:t>Waste</a:t>
            </a:r>
            <a:r>
              <a:rPr sz="1800" b="1" spc="5" dirty="0">
                <a:latin typeface="Arial"/>
                <a:cs typeface="Arial"/>
              </a:rPr>
              <a:t> </a:t>
            </a:r>
            <a:r>
              <a:rPr sz="1800" b="1" spc="-65" dirty="0">
                <a:latin typeface="Arial"/>
                <a:cs typeface="Arial"/>
              </a:rPr>
              <a:t>To</a:t>
            </a:r>
            <a:r>
              <a:rPr sz="1800" b="1" spc="5" dirty="0">
                <a:latin typeface="Arial"/>
                <a:cs typeface="Arial"/>
              </a:rPr>
              <a:t> </a:t>
            </a:r>
            <a:r>
              <a:rPr sz="1800" b="1" spc="-5" dirty="0">
                <a:latin typeface="Arial"/>
                <a:cs typeface="Arial"/>
              </a:rPr>
              <a:t>Energy</a:t>
            </a:r>
            <a:r>
              <a:rPr sz="1800" b="1" dirty="0">
                <a:latin typeface="Arial"/>
                <a:cs typeface="Arial"/>
              </a:rPr>
              <a:t> (WtE)</a:t>
            </a:r>
            <a:r>
              <a:rPr sz="1800" b="1" spc="-10" dirty="0">
                <a:latin typeface="Arial"/>
                <a:cs typeface="Arial"/>
              </a:rPr>
              <a:t> </a:t>
            </a:r>
            <a:r>
              <a:rPr sz="1800" b="1" spc="-5" dirty="0">
                <a:latin typeface="Arial"/>
                <a:cs typeface="Arial"/>
              </a:rPr>
              <a:t>refers</a:t>
            </a:r>
            <a:r>
              <a:rPr sz="1800" b="1" spc="10" dirty="0">
                <a:latin typeface="Arial"/>
                <a:cs typeface="Arial"/>
              </a:rPr>
              <a:t> </a:t>
            </a:r>
            <a:r>
              <a:rPr sz="1800" b="1" dirty="0">
                <a:latin typeface="Arial"/>
                <a:cs typeface="Arial"/>
              </a:rPr>
              <a:t>to</a:t>
            </a:r>
            <a:r>
              <a:rPr sz="1800" b="1" spc="10" dirty="0">
                <a:latin typeface="Arial"/>
                <a:cs typeface="Arial"/>
              </a:rPr>
              <a:t> </a:t>
            </a:r>
            <a:r>
              <a:rPr sz="1800" b="1" dirty="0">
                <a:latin typeface="Arial"/>
                <a:cs typeface="Arial"/>
              </a:rPr>
              <a:t>the</a:t>
            </a:r>
            <a:r>
              <a:rPr sz="1800" b="1" spc="-10" dirty="0">
                <a:latin typeface="Arial"/>
                <a:cs typeface="Arial"/>
              </a:rPr>
              <a:t> </a:t>
            </a:r>
            <a:r>
              <a:rPr sz="1800" b="1" spc="-5" dirty="0">
                <a:latin typeface="Arial"/>
                <a:cs typeface="Arial"/>
              </a:rPr>
              <a:t>process</a:t>
            </a:r>
            <a:r>
              <a:rPr sz="1800" b="1" spc="10" dirty="0">
                <a:latin typeface="Arial"/>
                <a:cs typeface="Arial"/>
              </a:rPr>
              <a:t> </a:t>
            </a:r>
            <a:r>
              <a:rPr sz="1800" b="1" dirty="0">
                <a:latin typeface="Arial"/>
                <a:cs typeface="Arial"/>
              </a:rPr>
              <a:t>of</a:t>
            </a:r>
            <a:r>
              <a:rPr sz="1800" b="1" spc="5" dirty="0">
                <a:latin typeface="Arial"/>
                <a:cs typeface="Arial"/>
              </a:rPr>
              <a:t> </a:t>
            </a:r>
            <a:r>
              <a:rPr sz="1800" b="1" spc="-5" dirty="0">
                <a:latin typeface="Arial"/>
                <a:cs typeface="Arial"/>
              </a:rPr>
              <a:t>generating</a:t>
            </a:r>
            <a:r>
              <a:rPr sz="1800" b="1" spc="5" dirty="0">
                <a:latin typeface="Arial"/>
                <a:cs typeface="Arial"/>
              </a:rPr>
              <a:t> </a:t>
            </a:r>
            <a:r>
              <a:rPr sz="1800" b="1" spc="-5" dirty="0">
                <a:latin typeface="Arial"/>
                <a:cs typeface="Arial"/>
              </a:rPr>
              <a:t>energy</a:t>
            </a:r>
            <a:r>
              <a:rPr sz="1800" b="1" spc="5" dirty="0">
                <a:latin typeface="Arial"/>
                <a:cs typeface="Arial"/>
              </a:rPr>
              <a:t> </a:t>
            </a:r>
            <a:r>
              <a:rPr sz="1800" b="1" dirty="0">
                <a:latin typeface="Arial"/>
                <a:cs typeface="Arial"/>
              </a:rPr>
              <a:t>in the form</a:t>
            </a:r>
            <a:r>
              <a:rPr sz="1800" b="1" spc="-5" dirty="0">
                <a:latin typeface="Arial"/>
                <a:cs typeface="Arial"/>
              </a:rPr>
              <a:t> </a:t>
            </a:r>
            <a:r>
              <a:rPr sz="1800" b="1" dirty="0">
                <a:latin typeface="Arial"/>
                <a:cs typeface="Arial"/>
              </a:rPr>
              <a:t>of</a:t>
            </a:r>
            <a:r>
              <a:rPr sz="1800" b="1" spc="-5" dirty="0">
                <a:latin typeface="Arial"/>
                <a:cs typeface="Arial"/>
              </a:rPr>
              <a:t> heat</a:t>
            </a:r>
            <a:r>
              <a:rPr sz="1800" b="1" spc="5" dirty="0">
                <a:latin typeface="Arial"/>
                <a:cs typeface="Arial"/>
              </a:rPr>
              <a:t> </a:t>
            </a:r>
            <a:r>
              <a:rPr sz="1800" b="1" dirty="0">
                <a:latin typeface="Arial"/>
                <a:cs typeface="Arial"/>
              </a:rPr>
              <a:t>or</a:t>
            </a:r>
            <a:endParaRPr sz="1800">
              <a:latin typeface="Arial"/>
              <a:cs typeface="Arial"/>
            </a:endParaRPr>
          </a:p>
          <a:p>
            <a:pPr marL="19050" algn="ctr">
              <a:lnSpc>
                <a:spcPct val="100000"/>
              </a:lnSpc>
            </a:pPr>
            <a:r>
              <a:rPr sz="1800" b="1" spc="-5" dirty="0">
                <a:latin typeface="Arial"/>
                <a:cs typeface="Arial"/>
              </a:rPr>
              <a:t>electricity</a:t>
            </a:r>
            <a:r>
              <a:rPr sz="1800" b="1" spc="5" dirty="0">
                <a:latin typeface="Arial"/>
                <a:cs typeface="Arial"/>
              </a:rPr>
              <a:t> </a:t>
            </a:r>
            <a:r>
              <a:rPr sz="1800" b="1" dirty="0">
                <a:latin typeface="Arial"/>
                <a:cs typeface="Arial"/>
              </a:rPr>
              <a:t>from</a:t>
            </a:r>
            <a:r>
              <a:rPr sz="1800" b="1" spc="-15" dirty="0">
                <a:latin typeface="Arial"/>
                <a:cs typeface="Arial"/>
              </a:rPr>
              <a:t> </a:t>
            </a:r>
            <a:r>
              <a:rPr sz="1800" b="1" dirty="0">
                <a:latin typeface="Arial"/>
                <a:cs typeface="Arial"/>
              </a:rPr>
              <a:t>municipal</a:t>
            </a:r>
            <a:r>
              <a:rPr sz="1800" b="1" spc="-20" dirty="0">
                <a:latin typeface="Arial"/>
                <a:cs typeface="Arial"/>
              </a:rPr>
              <a:t> </a:t>
            </a:r>
            <a:r>
              <a:rPr sz="1800" b="1" spc="-5" dirty="0">
                <a:latin typeface="Arial"/>
                <a:cs typeface="Arial"/>
              </a:rPr>
              <a:t>solid</a:t>
            </a:r>
            <a:r>
              <a:rPr sz="1800" b="1" spc="-10" dirty="0">
                <a:latin typeface="Arial"/>
                <a:cs typeface="Arial"/>
              </a:rPr>
              <a:t> </a:t>
            </a:r>
            <a:r>
              <a:rPr sz="1800" b="1" dirty="0">
                <a:latin typeface="Arial"/>
                <a:cs typeface="Arial"/>
              </a:rPr>
              <a:t>waste.</a:t>
            </a:r>
            <a:endParaRPr sz="1800">
              <a:latin typeface="Arial"/>
              <a:cs typeface="Arial"/>
            </a:endParaRPr>
          </a:p>
        </p:txBody>
      </p:sp>
      <p:pic>
        <p:nvPicPr>
          <p:cNvPr id="10" name="object 10"/>
          <p:cNvPicPr/>
          <p:nvPr/>
        </p:nvPicPr>
        <p:blipFill>
          <a:blip r:embed="rId5" cstate="print"/>
          <a:stretch>
            <a:fillRect/>
          </a:stretch>
        </p:blipFill>
        <p:spPr>
          <a:xfrm>
            <a:off x="7057644" y="2876549"/>
            <a:ext cx="4770120" cy="3244596"/>
          </a:xfrm>
          <a:prstGeom prst="rect">
            <a:avLst/>
          </a:prstGeom>
        </p:spPr>
      </p:pic>
      <p:pic>
        <p:nvPicPr>
          <p:cNvPr id="11" name="object 11"/>
          <p:cNvPicPr/>
          <p:nvPr/>
        </p:nvPicPr>
        <p:blipFill>
          <a:blip r:embed="rId6" cstate="print"/>
          <a:stretch>
            <a:fillRect/>
          </a:stretch>
        </p:blipFill>
        <p:spPr>
          <a:xfrm>
            <a:off x="364236" y="2876549"/>
            <a:ext cx="6236208" cy="362102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614507" y="6286963"/>
            <a:ext cx="2962275" cy="265430"/>
          </a:xfrm>
          <a:prstGeom prst="rect">
            <a:avLst/>
          </a:prstGeom>
        </p:spPr>
        <p:txBody>
          <a:bodyPr vert="horz" wrap="square" lIns="0" tIns="0" rIns="0" bIns="0" rtlCol="0">
            <a:spAutoFit/>
          </a:bodyPr>
          <a:lstStyle/>
          <a:p>
            <a:pPr marL="21590">
              <a:lnSpc>
                <a:spcPts val="994"/>
              </a:lnSpc>
            </a:pPr>
            <a:r>
              <a:rPr sz="900" dirty="0">
                <a:solidFill>
                  <a:srgbClr val="223575"/>
                </a:solidFill>
                <a:latin typeface="Arial MT"/>
                <a:cs typeface="Arial MT"/>
              </a:rPr>
              <a:t>ary</a:t>
            </a:r>
            <a:r>
              <a:rPr sz="900" spc="-35" dirty="0">
                <a:solidFill>
                  <a:srgbClr val="223575"/>
                </a:solidFill>
                <a:latin typeface="Arial MT"/>
                <a:cs typeface="Arial MT"/>
              </a:rPr>
              <a:t> </a:t>
            </a:r>
            <a:r>
              <a:rPr sz="900" dirty="0">
                <a:solidFill>
                  <a:srgbClr val="223575"/>
                </a:solidFill>
                <a:latin typeface="Arial MT"/>
                <a:cs typeface="Arial MT"/>
              </a:rPr>
              <a:t>information</a:t>
            </a:r>
            <a:r>
              <a:rPr sz="900" spc="-40" dirty="0">
                <a:solidFill>
                  <a:srgbClr val="223575"/>
                </a:solidFill>
                <a:latin typeface="Arial MT"/>
                <a:cs typeface="Arial MT"/>
              </a:rPr>
              <a:t> </a:t>
            </a:r>
            <a:r>
              <a:rPr sz="900" spc="-5" dirty="0">
                <a:solidFill>
                  <a:srgbClr val="223575"/>
                </a:solidFill>
                <a:latin typeface="Arial MT"/>
                <a:cs typeface="Arial MT"/>
              </a:rPr>
              <a:t>and</a:t>
            </a:r>
            <a:r>
              <a:rPr sz="900" spc="-15" dirty="0">
                <a:solidFill>
                  <a:srgbClr val="223575"/>
                </a:solidFill>
                <a:latin typeface="Arial MT"/>
                <a:cs typeface="Arial MT"/>
              </a:rPr>
              <a:t> </a:t>
            </a:r>
            <a:r>
              <a:rPr sz="900" dirty="0">
                <a:solidFill>
                  <a:srgbClr val="223575"/>
                </a:solidFill>
                <a:latin typeface="Arial MT"/>
                <a:cs typeface="Arial MT"/>
              </a:rPr>
              <a:t>may</a:t>
            </a:r>
            <a:r>
              <a:rPr sz="900" spc="-20" dirty="0">
                <a:solidFill>
                  <a:srgbClr val="223575"/>
                </a:solidFill>
                <a:latin typeface="Arial MT"/>
                <a:cs typeface="Arial MT"/>
              </a:rPr>
              <a:t> </a:t>
            </a:r>
            <a:r>
              <a:rPr sz="900" dirty="0">
                <a:solidFill>
                  <a:srgbClr val="223575"/>
                </a:solidFill>
                <a:latin typeface="Arial MT"/>
                <a:cs typeface="Arial MT"/>
              </a:rPr>
              <a:t>not</a:t>
            </a:r>
            <a:r>
              <a:rPr sz="900" spc="-15" dirty="0">
                <a:solidFill>
                  <a:srgbClr val="223575"/>
                </a:solidFill>
                <a:latin typeface="Arial MT"/>
                <a:cs typeface="Arial MT"/>
              </a:rPr>
              <a:t> </a:t>
            </a:r>
            <a:r>
              <a:rPr sz="900" spc="-5" dirty="0">
                <a:solidFill>
                  <a:srgbClr val="223575"/>
                </a:solidFill>
                <a:latin typeface="Arial MT"/>
                <a:cs typeface="Arial MT"/>
              </a:rPr>
              <a:t>be</a:t>
            </a:r>
            <a:r>
              <a:rPr sz="900" spc="-15" dirty="0">
                <a:solidFill>
                  <a:srgbClr val="223575"/>
                </a:solidFill>
                <a:latin typeface="Arial MT"/>
                <a:cs typeface="Arial MT"/>
              </a:rPr>
              <a:t> </a:t>
            </a:r>
            <a:r>
              <a:rPr sz="900" dirty="0">
                <a:solidFill>
                  <a:srgbClr val="223575"/>
                </a:solidFill>
                <a:latin typeface="Arial MT"/>
                <a:cs typeface="Arial MT"/>
              </a:rPr>
              <a:t>disclosed</a:t>
            </a:r>
            <a:r>
              <a:rPr sz="900" spc="-35" dirty="0">
                <a:solidFill>
                  <a:srgbClr val="223575"/>
                </a:solidFill>
                <a:latin typeface="Arial MT"/>
                <a:cs typeface="Arial MT"/>
              </a:rPr>
              <a:t> </a:t>
            </a:r>
            <a:r>
              <a:rPr sz="900" spc="-5" dirty="0">
                <a:solidFill>
                  <a:srgbClr val="223575"/>
                </a:solidFill>
                <a:latin typeface="Arial MT"/>
                <a:cs typeface="Arial MT"/>
              </a:rPr>
              <a:t>or</a:t>
            </a:r>
            <a:r>
              <a:rPr sz="900" spc="-15" dirty="0">
                <a:solidFill>
                  <a:srgbClr val="223575"/>
                </a:solidFill>
                <a:latin typeface="Arial MT"/>
                <a:cs typeface="Arial MT"/>
              </a:rPr>
              <a:t> </a:t>
            </a:r>
            <a:r>
              <a:rPr sz="900" spc="5" dirty="0">
                <a:solidFill>
                  <a:srgbClr val="223575"/>
                </a:solidFill>
                <a:latin typeface="Arial MT"/>
                <a:cs typeface="Arial MT"/>
              </a:rPr>
              <a:t>reproduced</a:t>
            </a:r>
            <a:r>
              <a:rPr sz="900" spc="-40" dirty="0">
                <a:solidFill>
                  <a:srgbClr val="223575"/>
                </a:solidFill>
                <a:latin typeface="Arial MT"/>
                <a:cs typeface="Arial MT"/>
              </a:rPr>
              <a:t> </a:t>
            </a:r>
            <a:r>
              <a:rPr sz="900" dirty="0">
                <a:solidFill>
                  <a:srgbClr val="223575"/>
                </a:solidFill>
                <a:latin typeface="Arial MT"/>
                <a:cs typeface="Arial MT"/>
              </a:rPr>
              <a:t>w</a:t>
            </a:r>
            <a:endParaRPr sz="900">
              <a:latin typeface="Arial MT"/>
              <a:cs typeface="Arial MT"/>
            </a:endParaRPr>
          </a:p>
          <a:p>
            <a:pPr>
              <a:lnSpc>
                <a:spcPct val="100000"/>
              </a:lnSpc>
            </a:pPr>
            <a:r>
              <a:rPr sz="900" spc="-5" dirty="0">
                <a:solidFill>
                  <a:srgbClr val="223575"/>
                </a:solidFill>
                <a:latin typeface="Arial MT"/>
                <a:cs typeface="Arial MT"/>
              </a:rPr>
              <a:t>022</a:t>
            </a:r>
            <a:r>
              <a:rPr sz="900" spc="-1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Version</a:t>
            </a:r>
            <a:r>
              <a:rPr sz="900" spc="-20" dirty="0">
                <a:solidFill>
                  <a:srgbClr val="223575"/>
                </a:solidFill>
                <a:latin typeface="Arial MT"/>
                <a:cs typeface="Arial MT"/>
              </a:rPr>
              <a:t> </a:t>
            </a:r>
            <a:r>
              <a:rPr sz="900" spc="-5" dirty="0">
                <a:solidFill>
                  <a:srgbClr val="223575"/>
                </a:solidFill>
                <a:latin typeface="Arial MT"/>
                <a:cs typeface="Arial MT"/>
              </a:rPr>
              <a:t>1 </a:t>
            </a:r>
            <a:r>
              <a:rPr sz="900" dirty="0">
                <a:solidFill>
                  <a:srgbClr val="223575"/>
                </a:solidFill>
                <a:latin typeface="Arial MT"/>
                <a:cs typeface="Arial MT"/>
              </a:rPr>
              <a:t>|</a:t>
            </a:r>
            <a:r>
              <a:rPr sz="900" spc="-10" dirty="0">
                <a:solidFill>
                  <a:srgbClr val="223575"/>
                </a:solidFill>
                <a:latin typeface="Arial MT"/>
                <a:cs typeface="Arial MT"/>
              </a:rPr>
              <a:t> </a:t>
            </a:r>
            <a:r>
              <a:rPr sz="900" dirty="0">
                <a:solidFill>
                  <a:srgbClr val="223575"/>
                </a:solidFill>
                <a:latin typeface="Arial MT"/>
                <a:cs typeface="Arial MT"/>
              </a:rPr>
              <a:t>Client</a:t>
            </a:r>
            <a:r>
              <a:rPr sz="900" spc="-10" dirty="0">
                <a:solidFill>
                  <a:srgbClr val="223575"/>
                </a:solidFill>
                <a:latin typeface="Arial MT"/>
                <a:cs typeface="Arial MT"/>
              </a:rPr>
              <a:t> </a:t>
            </a:r>
            <a:r>
              <a:rPr sz="900" spc="-5" dirty="0">
                <a:solidFill>
                  <a:srgbClr val="223575"/>
                </a:solidFill>
                <a:latin typeface="Arial MT"/>
                <a:cs typeface="Arial MT"/>
              </a:rPr>
              <a:t>and</a:t>
            </a:r>
            <a:r>
              <a:rPr sz="900" spc="-15" dirty="0">
                <a:solidFill>
                  <a:srgbClr val="223575"/>
                </a:solidFill>
                <a:latin typeface="Arial MT"/>
                <a:cs typeface="Arial MT"/>
              </a:rPr>
              <a:t> </a:t>
            </a:r>
            <a:r>
              <a:rPr sz="900" dirty="0">
                <a:solidFill>
                  <a:srgbClr val="223575"/>
                </a:solidFill>
                <a:latin typeface="Arial MT"/>
                <a:cs typeface="Arial MT"/>
              </a:rPr>
              <a:t>Internal</a:t>
            </a:r>
            <a:r>
              <a:rPr sz="900" spc="-25" dirty="0">
                <a:solidFill>
                  <a:srgbClr val="223575"/>
                </a:solidFill>
                <a:latin typeface="Arial MT"/>
                <a:cs typeface="Arial MT"/>
              </a:rPr>
              <a:t> </a:t>
            </a:r>
            <a:r>
              <a:rPr sz="900" dirty="0">
                <a:solidFill>
                  <a:srgbClr val="223575"/>
                </a:solidFill>
                <a:latin typeface="Arial MT"/>
                <a:cs typeface="Arial MT"/>
              </a:rPr>
              <a:t>use</a:t>
            </a:r>
            <a:r>
              <a:rPr sz="900" spc="-2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7" name="object 7"/>
          <p:cNvGrpSpPr/>
          <p:nvPr/>
        </p:nvGrpSpPr>
        <p:grpSpPr>
          <a:xfrm>
            <a:off x="59553" y="0"/>
            <a:ext cx="12132945" cy="3639820"/>
            <a:chOff x="59553" y="0"/>
            <a:chExt cx="12132945" cy="3639820"/>
          </a:xfrm>
        </p:grpSpPr>
        <p:pic>
          <p:nvPicPr>
            <p:cNvPr id="8" name="object 8"/>
            <p:cNvPicPr/>
            <p:nvPr/>
          </p:nvPicPr>
          <p:blipFill>
            <a:blip r:embed="rId2" cstate="print"/>
            <a:stretch>
              <a:fillRect/>
            </a:stretch>
          </p:blipFill>
          <p:spPr>
            <a:xfrm>
              <a:off x="11125051" y="0"/>
              <a:ext cx="1066947" cy="610435"/>
            </a:xfrm>
            <a:prstGeom prst="rect">
              <a:avLst/>
            </a:prstGeom>
          </p:spPr>
        </p:pic>
        <p:pic>
          <p:nvPicPr>
            <p:cNvPr id="9" name="object 9"/>
            <p:cNvPicPr/>
            <p:nvPr/>
          </p:nvPicPr>
          <p:blipFill>
            <a:blip r:embed="rId3" cstate="print"/>
            <a:stretch>
              <a:fillRect/>
            </a:stretch>
          </p:blipFill>
          <p:spPr>
            <a:xfrm>
              <a:off x="11175491" y="0"/>
              <a:ext cx="995172" cy="554736"/>
            </a:xfrm>
            <a:prstGeom prst="rect">
              <a:avLst/>
            </a:prstGeom>
          </p:spPr>
        </p:pic>
        <p:pic>
          <p:nvPicPr>
            <p:cNvPr id="10" name="object 10"/>
            <p:cNvPicPr/>
            <p:nvPr/>
          </p:nvPicPr>
          <p:blipFill>
            <a:blip r:embed="rId4" cstate="print"/>
            <a:stretch>
              <a:fillRect/>
            </a:stretch>
          </p:blipFill>
          <p:spPr>
            <a:xfrm>
              <a:off x="59553" y="57838"/>
              <a:ext cx="833752" cy="582241"/>
            </a:xfrm>
            <a:prstGeom prst="rect">
              <a:avLst/>
            </a:prstGeom>
          </p:spPr>
        </p:pic>
        <p:pic>
          <p:nvPicPr>
            <p:cNvPr id="11" name="object 11"/>
            <p:cNvPicPr/>
            <p:nvPr/>
          </p:nvPicPr>
          <p:blipFill>
            <a:blip r:embed="rId5" cstate="print"/>
            <a:stretch>
              <a:fillRect/>
            </a:stretch>
          </p:blipFill>
          <p:spPr>
            <a:xfrm>
              <a:off x="7879079" y="1051560"/>
              <a:ext cx="4206239" cy="2514600"/>
            </a:xfrm>
            <a:prstGeom prst="rect">
              <a:avLst/>
            </a:prstGeom>
          </p:spPr>
        </p:pic>
        <p:pic>
          <p:nvPicPr>
            <p:cNvPr id="12" name="object 12"/>
            <p:cNvPicPr/>
            <p:nvPr/>
          </p:nvPicPr>
          <p:blipFill>
            <a:blip r:embed="rId6" cstate="print"/>
            <a:stretch>
              <a:fillRect/>
            </a:stretch>
          </p:blipFill>
          <p:spPr>
            <a:xfrm>
              <a:off x="243840" y="1123188"/>
              <a:ext cx="4165091" cy="2516124"/>
            </a:xfrm>
            <a:prstGeom prst="rect">
              <a:avLst/>
            </a:prstGeom>
          </p:spPr>
        </p:pic>
        <p:sp>
          <p:nvSpPr>
            <p:cNvPr id="13" name="object 13"/>
            <p:cNvSpPr/>
            <p:nvPr/>
          </p:nvSpPr>
          <p:spPr>
            <a:xfrm>
              <a:off x="1600199" y="1123188"/>
              <a:ext cx="2809240" cy="230504"/>
            </a:xfrm>
            <a:custGeom>
              <a:avLst/>
              <a:gdLst/>
              <a:ahLst/>
              <a:cxnLst/>
              <a:rect l="l" t="t" r="r" b="b"/>
              <a:pathLst>
                <a:path w="2809240" h="230505">
                  <a:moveTo>
                    <a:pt x="2770378" y="0"/>
                  </a:moveTo>
                  <a:lnTo>
                    <a:pt x="38354" y="0"/>
                  </a:lnTo>
                  <a:lnTo>
                    <a:pt x="23413" y="3010"/>
                  </a:lnTo>
                  <a:lnTo>
                    <a:pt x="11223" y="11223"/>
                  </a:lnTo>
                  <a:lnTo>
                    <a:pt x="3010" y="23413"/>
                  </a:lnTo>
                  <a:lnTo>
                    <a:pt x="0" y="38353"/>
                  </a:lnTo>
                  <a:lnTo>
                    <a:pt x="0" y="191770"/>
                  </a:lnTo>
                  <a:lnTo>
                    <a:pt x="3010" y="206710"/>
                  </a:lnTo>
                  <a:lnTo>
                    <a:pt x="11223" y="218900"/>
                  </a:lnTo>
                  <a:lnTo>
                    <a:pt x="23413" y="227113"/>
                  </a:lnTo>
                  <a:lnTo>
                    <a:pt x="38354" y="230124"/>
                  </a:lnTo>
                  <a:lnTo>
                    <a:pt x="2770378" y="230124"/>
                  </a:lnTo>
                  <a:lnTo>
                    <a:pt x="2785318" y="227113"/>
                  </a:lnTo>
                  <a:lnTo>
                    <a:pt x="2797508" y="218900"/>
                  </a:lnTo>
                  <a:lnTo>
                    <a:pt x="2805721" y="206710"/>
                  </a:lnTo>
                  <a:lnTo>
                    <a:pt x="2808732" y="191770"/>
                  </a:lnTo>
                  <a:lnTo>
                    <a:pt x="2808732" y="38353"/>
                  </a:lnTo>
                  <a:lnTo>
                    <a:pt x="2805721" y="23413"/>
                  </a:lnTo>
                  <a:lnTo>
                    <a:pt x="2797508" y="11223"/>
                  </a:lnTo>
                  <a:lnTo>
                    <a:pt x="2785318" y="3010"/>
                  </a:lnTo>
                  <a:lnTo>
                    <a:pt x="2770378" y="0"/>
                  </a:lnTo>
                  <a:close/>
                </a:path>
              </a:pathLst>
            </a:custGeom>
            <a:solidFill>
              <a:srgbClr val="FFFFFF"/>
            </a:solidFill>
          </p:spPr>
          <p:txBody>
            <a:bodyPr wrap="square" lIns="0" tIns="0" rIns="0" bIns="0" rtlCol="0"/>
            <a:lstStyle/>
            <a:p>
              <a:endParaRPr/>
            </a:p>
          </p:txBody>
        </p:sp>
        <p:sp>
          <p:nvSpPr>
            <p:cNvPr id="14" name="object 14"/>
            <p:cNvSpPr/>
            <p:nvPr/>
          </p:nvSpPr>
          <p:spPr>
            <a:xfrm>
              <a:off x="1600199" y="1123188"/>
              <a:ext cx="2809240" cy="230504"/>
            </a:xfrm>
            <a:custGeom>
              <a:avLst/>
              <a:gdLst/>
              <a:ahLst/>
              <a:cxnLst/>
              <a:rect l="l" t="t" r="r" b="b"/>
              <a:pathLst>
                <a:path w="2809240" h="230505">
                  <a:moveTo>
                    <a:pt x="0" y="38353"/>
                  </a:moveTo>
                  <a:lnTo>
                    <a:pt x="3010" y="23413"/>
                  </a:lnTo>
                  <a:lnTo>
                    <a:pt x="11223" y="11223"/>
                  </a:lnTo>
                  <a:lnTo>
                    <a:pt x="23413" y="3010"/>
                  </a:lnTo>
                  <a:lnTo>
                    <a:pt x="38354" y="0"/>
                  </a:lnTo>
                  <a:lnTo>
                    <a:pt x="2770378" y="0"/>
                  </a:lnTo>
                  <a:lnTo>
                    <a:pt x="2785318" y="3010"/>
                  </a:lnTo>
                  <a:lnTo>
                    <a:pt x="2797508" y="11223"/>
                  </a:lnTo>
                  <a:lnTo>
                    <a:pt x="2805721" y="23413"/>
                  </a:lnTo>
                  <a:lnTo>
                    <a:pt x="2808732" y="38353"/>
                  </a:lnTo>
                  <a:lnTo>
                    <a:pt x="2808732" y="191770"/>
                  </a:lnTo>
                  <a:lnTo>
                    <a:pt x="2805721" y="206710"/>
                  </a:lnTo>
                  <a:lnTo>
                    <a:pt x="2797508" y="218900"/>
                  </a:lnTo>
                  <a:lnTo>
                    <a:pt x="2785318" y="227113"/>
                  </a:lnTo>
                  <a:lnTo>
                    <a:pt x="2770378" y="230124"/>
                  </a:lnTo>
                  <a:lnTo>
                    <a:pt x="38354" y="230124"/>
                  </a:lnTo>
                  <a:lnTo>
                    <a:pt x="23413" y="227113"/>
                  </a:lnTo>
                  <a:lnTo>
                    <a:pt x="11223" y="218900"/>
                  </a:lnTo>
                  <a:lnTo>
                    <a:pt x="3010" y="206710"/>
                  </a:lnTo>
                  <a:lnTo>
                    <a:pt x="0" y="191770"/>
                  </a:lnTo>
                  <a:lnTo>
                    <a:pt x="0" y="38353"/>
                  </a:lnTo>
                  <a:close/>
                </a:path>
              </a:pathLst>
            </a:custGeom>
            <a:ln w="12700">
              <a:solidFill>
                <a:srgbClr val="BDDBFF"/>
              </a:solidFill>
            </a:ln>
          </p:spPr>
          <p:txBody>
            <a:bodyPr wrap="square" lIns="0" tIns="0" rIns="0" bIns="0" rtlCol="0"/>
            <a:lstStyle/>
            <a:p>
              <a:endParaRPr/>
            </a:p>
          </p:txBody>
        </p:sp>
      </p:grpSp>
      <p:sp>
        <p:nvSpPr>
          <p:cNvPr id="15" name="object 15"/>
          <p:cNvSpPr txBox="1"/>
          <p:nvPr/>
        </p:nvSpPr>
        <p:spPr>
          <a:xfrm>
            <a:off x="1612161" y="1099566"/>
            <a:ext cx="2785110" cy="269240"/>
          </a:xfrm>
          <a:prstGeom prst="rect">
            <a:avLst/>
          </a:prstGeom>
        </p:spPr>
        <p:txBody>
          <a:bodyPr vert="horz" wrap="square" lIns="0" tIns="12065" rIns="0" bIns="0" rtlCol="0">
            <a:spAutoFit/>
          </a:bodyPr>
          <a:lstStyle/>
          <a:p>
            <a:pPr marL="213995">
              <a:lnSpc>
                <a:spcPct val="100000"/>
              </a:lnSpc>
              <a:spcBef>
                <a:spcPts val="95"/>
              </a:spcBef>
            </a:pPr>
            <a:r>
              <a:rPr sz="1600" spc="-15" dirty="0">
                <a:latin typeface="Arial MT"/>
                <a:cs typeface="Arial MT"/>
              </a:rPr>
              <a:t>Waste</a:t>
            </a:r>
            <a:r>
              <a:rPr sz="1600" dirty="0">
                <a:latin typeface="Arial MT"/>
                <a:cs typeface="Arial MT"/>
              </a:rPr>
              <a:t> </a:t>
            </a:r>
            <a:r>
              <a:rPr sz="1600" spc="-5" dirty="0">
                <a:latin typeface="Arial MT"/>
                <a:cs typeface="Arial MT"/>
              </a:rPr>
              <a:t>storage in</a:t>
            </a:r>
            <a:r>
              <a:rPr sz="1600" spc="-1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plant</a:t>
            </a:r>
            <a:endParaRPr sz="1600">
              <a:latin typeface="Arial MT"/>
              <a:cs typeface="Arial MT"/>
            </a:endParaRPr>
          </a:p>
        </p:txBody>
      </p:sp>
      <p:sp>
        <p:nvSpPr>
          <p:cNvPr id="16" name="object 16"/>
          <p:cNvSpPr txBox="1"/>
          <p:nvPr/>
        </p:nvSpPr>
        <p:spPr>
          <a:xfrm>
            <a:off x="9796271" y="1124711"/>
            <a:ext cx="2289175" cy="250190"/>
          </a:xfrm>
          <a:prstGeom prst="rect">
            <a:avLst/>
          </a:prstGeom>
          <a:solidFill>
            <a:srgbClr val="FFFFFF"/>
          </a:solidFill>
          <a:ln w="12700">
            <a:solidFill>
              <a:srgbClr val="BDDBFF"/>
            </a:solidFill>
          </a:ln>
        </p:spPr>
        <p:txBody>
          <a:bodyPr vert="horz" wrap="square" lIns="0" tIns="0" rIns="0" bIns="0" rtlCol="0">
            <a:spAutoFit/>
          </a:bodyPr>
          <a:lstStyle/>
          <a:p>
            <a:pPr marL="133985">
              <a:lnSpc>
                <a:spcPts val="1905"/>
              </a:lnSpc>
            </a:pPr>
            <a:r>
              <a:rPr sz="1600" spc="-5" dirty="0">
                <a:latin typeface="Arial MT"/>
                <a:cs typeface="Arial MT"/>
              </a:rPr>
              <a:t>Dry </a:t>
            </a:r>
            <a:r>
              <a:rPr sz="1600" spc="-10" dirty="0">
                <a:latin typeface="Arial MT"/>
                <a:cs typeface="Arial MT"/>
              </a:rPr>
              <a:t>waste</a:t>
            </a:r>
            <a:r>
              <a:rPr sz="1600" dirty="0">
                <a:latin typeface="Arial MT"/>
                <a:cs typeface="Arial MT"/>
              </a:rPr>
              <a:t> </a:t>
            </a:r>
            <a:r>
              <a:rPr sz="1600" spc="-5" dirty="0">
                <a:latin typeface="Arial MT"/>
                <a:cs typeface="Arial MT"/>
              </a:rPr>
              <a:t>segregation</a:t>
            </a:r>
            <a:endParaRPr sz="1600">
              <a:latin typeface="Arial MT"/>
              <a:cs typeface="Arial MT"/>
            </a:endParaRPr>
          </a:p>
        </p:txBody>
      </p:sp>
      <p:grpSp>
        <p:nvGrpSpPr>
          <p:cNvPr id="17" name="object 17"/>
          <p:cNvGrpSpPr/>
          <p:nvPr/>
        </p:nvGrpSpPr>
        <p:grpSpPr>
          <a:xfrm>
            <a:off x="4623815" y="1123188"/>
            <a:ext cx="2944495" cy="5509260"/>
            <a:chOff x="4623815" y="1123188"/>
            <a:chExt cx="2944495" cy="5509260"/>
          </a:xfrm>
        </p:grpSpPr>
        <p:pic>
          <p:nvPicPr>
            <p:cNvPr id="18" name="object 18"/>
            <p:cNvPicPr/>
            <p:nvPr/>
          </p:nvPicPr>
          <p:blipFill>
            <a:blip r:embed="rId7" cstate="print"/>
            <a:stretch>
              <a:fillRect/>
            </a:stretch>
          </p:blipFill>
          <p:spPr>
            <a:xfrm>
              <a:off x="4623815" y="1144524"/>
              <a:ext cx="2944367" cy="5487924"/>
            </a:xfrm>
            <a:prstGeom prst="rect">
              <a:avLst/>
            </a:prstGeom>
          </p:spPr>
        </p:pic>
        <p:sp>
          <p:nvSpPr>
            <p:cNvPr id="19" name="object 19"/>
            <p:cNvSpPr/>
            <p:nvPr/>
          </p:nvSpPr>
          <p:spPr>
            <a:xfrm>
              <a:off x="5804915" y="1123188"/>
              <a:ext cx="1763395" cy="245745"/>
            </a:xfrm>
            <a:custGeom>
              <a:avLst/>
              <a:gdLst/>
              <a:ahLst/>
              <a:cxnLst/>
              <a:rect l="l" t="t" r="r" b="b"/>
              <a:pathLst>
                <a:path w="1763395" h="245744">
                  <a:moveTo>
                    <a:pt x="1722374" y="0"/>
                  </a:moveTo>
                  <a:lnTo>
                    <a:pt x="40894" y="0"/>
                  </a:lnTo>
                  <a:lnTo>
                    <a:pt x="24967" y="3210"/>
                  </a:lnTo>
                  <a:lnTo>
                    <a:pt x="11969" y="11969"/>
                  </a:lnTo>
                  <a:lnTo>
                    <a:pt x="3210" y="24967"/>
                  </a:lnTo>
                  <a:lnTo>
                    <a:pt x="0" y="40894"/>
                  </a:lnTo>
                  <a:lnTo>
                    <a:pt x="0" y="204470"/>
                  </a:lnTo>
                  <a:lnTo>
                    <a:pt x="3210" y="220396"/>
                  </a:lnTo>
                  <a:lnTo>
                    <a:pt x="11969" y="233394"/>
                  </a:lnTo>
                  <a:lnTo>
                    <a:pt x="24967" y="242153"/>
                  </a:lnTo>
                  <a:lnTo>
                    <a:pt x="40894" y="245363"/>
                  </a:lnTo>
                  <a:lnTo>
                    <a:pt x="1722374" y="245363"/>
                  </a:lnTo>
                  <a:lnTo>
                    <a:pt x="1738300" y="242153"/>
                  </a:lnTo>
                  <a:lnTo>
                    <a:pt x="1751298" y="233394"/>
                  </a:lnTo>
                  <a:lnTo>
                    <a:pt x="1760057" y="220396"/>
                  </a:lnTo>
                  <a:lnTo>
                    <a:pt x="1763267" y="204470"/>
                  </a:lnTo>
                  <a:lnTo>
                    <a:pt x="1763267" y="40894"/>
                  </a:lnTo>
                  <a:lnTo>
                    <a:pt x="1760057" y="24967"/>
                  </a:lnTo>
                  <a:lnTo>
                    <a:pt x="1751298" y="11969"/>
                  </a:lnTo>
                  <a:lnTo>
                    <a:pt x="1738300" y="3210"/>
                  </a:lnTo>
                  <a:lnTo>
                    <a:pt x="1722374" y="0"/>
                  </a:lnTo>
                  <a:close/>
                </a:path>
              </a:pathLst>
            </a:custGeom>
            <a:solidFill>
              <a:srgbClr val="FFFFFF"/>
            </a:solidFill>
          </p:spPr>
          <p:txBody>
            <a:bodyPr wrap="square" lIns="0" tIns="0" rIns="0" bIns="0" rtlCol="0"/>
            <a:lstStyle/>
            <a:p>
              <a:endParaRPr/>
            </a:p>
          </p:txBody>
        </p:sp>
      </p:grpSp>
      <p:pic>
        <p:nvPicPr>
          <p:cNvPr id="20" name="object 20"/>
          <p:cNvPicPr/>
          <p:nvPr/>
        </p:nvPicPr>
        <p:blipFill>
          <a:blip r:embed="rId8" cstate="print"/>
          <a:stretch>
            <a:fillRect/>
          </a:stretch>
        </p:blipFill>
        <p:spPr>
          <a:xfrm>
            <a:off x="7965947" y="3639311"/>
            <a:ext cx="4204716" cy="2953512"/>
          </a:xfrm>
          <a:prstGeom prst="rect">
            <a:avLst/>
          </a:prstGeom>
        </p:spPr>
      </p:pic>
      <p:sp>
        <p:nvSpPr>
          <p:cNvPr id="21" name="object 21"/>
          <p:cNvSpPr txBox="1"/>
          <p:nvPr/>
        </p:nvSpPr>
        <p:spPr>
          <a:xfrm>
            <a:off x="5804185" y="1090116"/>
            <a:ext cx="1765300" cy="300355"/>
          </a:xfrm>
          <a:prstGeom prst="rect">
            <a:avLst/>
          </a:prstGeom>
        </p:spPr>
        <p:txBody>
          <a:bodyPr vert="horz" wrap="square" lIns="0" tIns="12700" rIns="0" bIns="0" rtlCol="0">
            <a:spAutoFit/>
          </a:bodyPr>
          <a:lstStyle/>
          <a:p>
            <a:pPr marL="12700">
              <a:lnSpc>
                <a:spcPct val="100000"/>
              </a:lnSpc>
              <a:spcBef>
                <a:spcPts val="100"/>
              </a:spcBef>
              <a:tabLst>
                <a:tab pos="1751964" algn="l"/>
              </a:tabLst>
            </a:pPr>
            <a:r>
              <a:rPr sz="1800" u="sng" dirty="0">
                <a:uFill>
                  <a:solidFill>
                    <a:srgbClr val="BDDBFF"/>
                  </a:solidFill>
                </a:uFill>
                <a:latin typeface="Arial MT"/>
                <a:cs typeface="Arial MT"/>
              </a:rPr>
              <a:t>  </a:t>
            </a:r>
            <a:r>
              <a:rPr sz="1800" u="sng" spc="-190" dirty="0">
                <a:uFill>
                  <a:solidFill>
                    <a:srgbClr val="BDDBFF"/>
                  </a:solidFill>
                </a:uFill>
                <a:latin typeface="Arial MT"/>
                <a:cs typeface="Arial MT"/>
              </a:rPr>
              <a:t> </a:t>
            </a:r>
            <a:r>
              <a:rPr sz="1800" u="sng" spc="-10" dirty="0">
                <a:uFill>
                  <a:solidFill>
                    <a:srgbClr val="BDDBFF"/>
                  </a:solidFill>
                </a:uFill>
                <a:latin typeface="Arial MT"/>
                <a:cs typeface="Arial MT"/>
              </a:rPr>
              <a:t>Conveyor</a:t>
            </a:r>
            <a:r>
              <a:rPr sz="1800" u="sng" spc="-5" dirty="0">
                <a:uFill>
                  <a:solidFill>
                    <a:srgbClr val="BDDBFF"/>
                  </a:solidFill>
                </a:uFill>
                <a:latin typeface="Arial MT"/>
                <a:cs typeface="Arial MT"/>
              </a:rPr>
              <a:t> belt	</a:t>
            </a:r>
            <a:endParaRPr sz="1800">
              <a:latin typeface="Arial MT"/>
              <a:cs typeface="Arial MT"/>
            </a:endParaRPr>
          </a:p>
        </p:txBody>
      </p:sp>
      <p:sp>
        <p:nvSpPr>
          <p:cNvPr id="22" name="object 22"/>
          <p:cNvSpPr/>
          <p:nvPr/>
        </p:nvSpPr>
        <p:spPr>
          <a:xfrm>
            <a:off x="0" y="649223"/>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sp>
        <p:nvSpPr>
          <p:cNvPr id="23" name="object 23"/>
          <p:cNvSpPr txBox="1">
            <a:spLocks noGrp="1"/>
          </p:cNvSpPr>
          <p:nvPr>
            <p:ph type="title"/>
          </p:nvPr>
        </p:nvSpPr>
        <p:spPr>
          <a:xfrm>
            <a:off x="5331714" y="683767"/>
            <a:ext cx="1530350" cy="391160"/>
          </a:xfrm>
          <a:prstGeom prst="rect">
            <a:avLst/>
          </a:prstGeom>
        </p:spPr>
        <p:txBody>
          <a:bodyPr vert="horz" wrap="square" lIns="0" tIns="12700" rIns="0" bIns="0" rtlCol="0">
            <a:spAutoFit/>
          </a:bodyPr>
          <a:lstStyle/>
          <a:p>
            <a:pPr marL="12700">
              <a:lnSpc>
                <a:spcPct val="100000"/>
              </a:lnSpc>
              <a:spcBef>
                <a:spcPts val="100"/>
              </a:spcBef>
            </a:pPr>
            <a:r>
              <a:rPr sz="2400" b="0" dirty="0">
                <a:latin typeface="Arial MT"/>
                <a:cs typeface="Arial MT"/>
              </a:rPr>
              <a:t>WtE</a:t>
            </a:r>
            <a:r>
              <a:rPr sz="2400" b="0" spc="-90" dirty="0">
                <a:latin typeface="Arial MT"/>
                <a:cs typeface="Arial MT"/>
              </a:rPr>
              <a:t> </a:t>
            </a:r>
            <a:r>
              <a:rPr sz="2400" b="0" spc="-5" dirty="0">
                <a:latin typeface="Arial MT"/>
                <a:cs typeface="Arial MT"/>
              </a:rPr>
              <a:t>Plants</a:t>
            </a:r>
            <a:endParaRPr sz="2400">
              <a:latin typeface="Arial MT"/>
              <a:cs typeface="Arial MT"/>
            </a:endParaRPr>
          </a:p>
        </p:txBody>
      </p:sp>
      <p:pic>
        <p:nvPicPr>
          <p:cNvPr id="24" name="object 24"/>
          <p:cNvPicPr/>
          <p:nvPr/>
        </p:nvPicPr>
        <p:blipFill>
          <a:blip r:embed="rId9" cstate="print"/>
          <a:stretch>
            <a:fillRect/>
          </a:stretch>
        </p:blipFill>
        <p:spPr>
          <a:xfrm>
            <a:off x="243840" y="3771900"/>
            <a:ext cx="4066032" cy="276606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25051" y="0"/>
            <a:ext cx="1067435" cy="610870"/>
            <a:chOff x="11125051" y="0"/>
            <a:chExt cx="1067435" cy="61087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1" y="0"/>
              <a:ext cx="995172" cy="554736"/>
            </a:xfrm>
            <a:prstGeom prst="rect">
              <a:avLst/>
            </a:prstGeom>
          </p:spPr>
        </p:pic>
      </p:grpSp>
      <p:pic>
        <p:nvPicPr>
          <p:cNvPr id="6" name="object 6"/>
          <p:cNvPicPr/>
          <p:nvPr/>
        </p:nvPicPr>
        <p:blipFill>
          <a:blip r:embed="rId4" cstate="print"/>
          <a:stretch>
            <a:fillRect/>
          </a:stretch>
        </p:blipFill>
        <p:spPr>
          <a:xfrm>
            <a:off x="59553" y="57838"/>
            <a:ext cx="833752" cy="582241"/>
          </a:xfrm>
          <a:prstGeom prst="rect">
            <a:avLst/>
          </a:prstGeom>
        </p:spPr>
      </p:pic>
      <p:sp>
        <p:nvSpPr>
          <p:cNvPr id="7" name="object 7"/>
          <p:cNvSpPr txBox="1">
            <a:spLocks noGrp="1"/>
          </p:cNvSpPr>
          <p:nvPr>
            <p:ph type="title"/>
          </p:nvPr>
        </p:nvSpPr>
        <p:spPr>
          <a:xfrm>
            <a:off x="918159" y="164338"/>
            <a:ext cx="10278745" cy="939800"/>
          </a:xfrm>
          <a:prstGeom prst="rect">
            <a:avLst/>
          </a:prstGeom>
        </p:spPr>
        <p:txBody>
          <a:bodyPr vert="horz" wrap="square" lIns="0" tIns="12700" rIns="0" bIns="0" rtlCol="0">
            <a:spAutoFit/>
          </a:bodyPr>
          <a:lstStyle/>
          <a:p>
            <a:pPr marL="12700">
              <a:lnSpc>
                <a:spcPct val="100000"/>
              </a:lnSpc>
              <a:spcBef>
                <a:spcPts val="100"/>
              </a:spcBef>
            </a:pPr>
            <a:r>
              <a:rPr sz="6000" b="0" spc="15" dirty="0">
                <a:solidFill>
                  <a:srgbClr val="2E469C"/>
                </a:solidFill>
                <a:latin typeface="Arial Black"/>
                <a:cs typeface="Arial Black"/>
              </a:rPr>
              <a:t>SANITARY</a:t>
            </a:r>
            <a:r>
              <a:rPr sz="6000" b="0" spc="185" dirty="0">
                <a:solidFill>
                  <a:srgbClr val="2E469C"/>
                </a:solidFill>
                <a:latin typeface="Arial Black"/>
                <a:cs typeface="Arial Black"/>
              </a:rPr>
              <a:t> </a:t>
            </a:r>
            <a:r>
              <a:rPr sz="6000" b="0" dirty="0">
                <a:solidFill>
                  <a:srgbClr val="2E469C"/>
                </a:solidFill>
                <a:latin typeface="Arial Black"/>
                <a:cs typeface="Arial Black"/>
              </a:rPr>
              <a:t>&amp;</a:t>
            </a:r>
            <a:r>
              <a:rPr sz="6000" b="0" spc="200" dirty="0">
                <a:solidFill>
                  <a:srgbClr val="2E469C"/>
                </a:solidFill>
                <a:latin typeface="Arial Black"/>
                <a:cs typeface="Arial Black"/>
              </a:rPr>
              <a:t> </a:t>
            </a:r>
            <a:r>
              <a:rPr sz="6000" b="0" spc="95" dirty="0">
                <a:solidFill>
                  <a:srgbClr val="2E469C"/>
                </a:solidFill>
                <a:latin typeface="Arial Black"/>
                <a:cs typeface="Arial Black"/>
              </a:rPr>
              <a:t>DOMESTIC</a:t>
            </a:r>
            <a:endParaRPr sz="6000">
              <a:latin typeface="Arial Black"/>
              <a:cs typeface="Arial Black"/>
            </a:endParaRPr>
          </a:p>
        </p:txBody>
      </p:sp>
      <p:sp>
        <p:nvSpPr>
          <p:cNvPr id="8" name="object 8"/>
          <p:cNvSpPr txBox="1"/>
          <p:nvPr/>
        </p:nvSpPr>
        <p:spPr>
          <a:xfrm>
            <a:off x="1627123" y="895553"/>
            <a:ext cx="8867140" cy="1672589"/>
          </a:xfrm>
          <a:prstGeom prst="rect">
            <a:avLst/>
          </a:prstGeom>
        </p:spPr>
        <p:txBody>
          <a:bodyPr vert="horz" wrap="square" lIns="0" tIns="189865" rIns="0" bIns="0" rtlCol="0">
            <a:spAutoFit/>
          </a:bodyPr>
          <a:lstStyle/>
          <a:p>
            <a:pPr marL="1242060" marR="5080" indent="-1229995">
              <a:lnSpc>
                <a:spcPts val="5760"/>
              </a:lnSpc>
              <a:spcBef>
                <a:spcPts val="1495"/>
              </a:spcBef>
            </a:pPr>
            <a:r>
              <a:rPr sz="6000" spc="105" dirty="0">
                <a:solidFill>
                  <a:srgbClr val="2E469C"/>
                </a:solidFill>
                <a:latin typeface="Arial Black"/>
                <a:cs typeface="Arial Black"/>
              </a:rPr>
              <a:t>HAZARDOUS</a:t>
            </a:r>
            <a:r>
              <a:rPr sz="6000" spc="110" dirty="0">
                <a:solidFill>
                  <a:srgbClr val="2E469C"/>
                </a:solidFill>
                <a:latin typeface="Arial Black"/>
                <a:cs typeface="Arial Black"/>
              </a:rPr>
              <a:t> </a:t>
            </a:r>
            <a:r>
              <a:rPr sz="6000" spc="90" dirty="0">
                <a:solidFill>
                  <a:srgbClr val="2E469C"/>
                </a:solidFill>
                <a:latin typeface="Arial Black"/>
                <a:cs typeface="Arial Black"/>
              </a:rPr>
              <a:t>WASTE </a:t>
            </a:r>
            <a:r>
              <a:rPr sz="6000" spc="-1985" dirty="0">
                <a:solidFill>
                  <a:srgbClr val="2E469C"/>
                </a:solidFill>
                <a:latin typeface="Arial Black"/>
                <a:cs typeface="Arial Black"/>
              </a:rPr>
              <a:t> </a:t>
            </a:r>
            <a:r>
              <a:rPr sz="6000" spc="90" dirty="0">
                <a:solidFill>
                  <a:srgbClr val="2E469C"/>
                </a:solidFill>
                <a:latin typeface="Arial Black"/>
                <a:cs typeface="Arial Black"/>
              </a:rPr>
              <a:t>(DHW)</a:t>
            </a:r>
            <a:r>
              <a:rPr sz="6000" spc="195" dirty="0">
                <a:solidFill>
                  <a:srgbClr val="2E469C"/>
                </a:solidFill>
                <a:latin typeface="Arial Black"/>
                <a:cs typeface="Arial Black"/>
              </a:rPr>
              <a:t> </a:t>
            </a:r>
            <a:r>
              <a:rPr sz="6000" spc="90" dirty="0">
                <a:solidFill>
                  <a:srgbClr val="2E469C"/>
                </a:solidFill>
                <a:latin typeface="Arial Black"/>
                <a:cs typeface="Arial Black"/>
              </a:rPr>
              <a:t>PLANTS</a:t>
            </a:r>
            <a:endParaRPr sz="6000">
              <a:latin typeface="Arial Black"/>
              <a:cs typeface="Arial Black"/>
            </a:endParaRPr>
          </a:p>
        </p:txBody>
      </p:sp>
      <p:sp>
        <p:nvSpPr>
          <p:cNvPr id="9" name="object 9"/>
          <p:cNvSpPr txBox="1"/>
          <p:nvPr/>
        </p:nvSpPr>
        <p:spPr>
          <a:xfrm>
            <a:off x="347065" y="2494026"/>
            <a:ext cx="9358630" cy="3898503"/>
          </a:xfrm>
          <a:prstGeom prst="rect">
            <a:avLst/>
          </a:prstGeom>
        </p:spPr>
        <p:txBody>
          <a:bodyPr vert="horz" wrap="square" lIns="0" tIns="12700" rIns="0" bIns="0" rtlCol="0">
            <a:spAutoFit/>
          </a:bodyPr>
          <a:lstStyle/>
          <a:p>
            <a:pPr marL="414020" indent="-287020" algn="just">
              <a:lnSpc>
                <a:spcPct val="100000"/>
              </a:lnSpc>
              <a:spcBef>
                <a:spcPts val="100"/>
              </a:spcBef>
              <a:buFont typeface="Arial MT"/>
              <a:buChar char="•"/>
              <a:tabLst>
                <a:tab pos="414020" algn="l"/>
              </a:tabLst>
            </a:pPr>
            <a:r>
              <a:rPr sz="1800" b="1" spc="-5" dirty="0">
                <a:latin typeface="Arial"/>
                <a:cs typeface="Arial"/>
              </a:rPr>
              <a:t>Sanitary</a:t>
            </a:r>
            <a:r>
              <a:rPr sz="1800" b="1" spc="-25" dirty="0">
                <a:latin typeface="Arial"/>
                <a:cs typeface="Arial"/>
              </a:rPr>
              <a:t> </a:t>
            </a:r>
            <a:r>
              <a:rPr sz="1800" b="1" spc="-20" dirty="0">
                <a:latin typeface="Arial"/>
                <a:cs typeface="Arial"/>
              </a:rPr>
              <a:t>Waste</a:t>
            </a:r>
            <a:r>
              <a:rPr sz="1800" spc="-20" dirty="0">
                <a:latin typeface="Arial MT"/>
                <a:cs typeface="Arial MT"/>
              </a:rPr>
              <a:t>:</a:t>
            </a:r>
            <a:endParaRPr sz="1800" dirty="0">
              <a:latin typeface="Arial MT"/>
              <a:cs typeface="Arial MT"/>
            </a:endParaRPr>
          </a:p>
          <a:p>
            <a:pPr marL="871219" marR="2261235" lvl="1" indent="-287020" algn="just">
              <a:lnSpc>
                <a:spcPct val="100000"/>
              </a:lnSpc>
              <a:buChar char="•"/>
              <a:tabLst>
                <a:tab pos="871219" algn="l"/>
              </a:tabLst>
            </a:pPr>
            <a:r>
              <a:rPr sz="1800" spc="-15" dirty="0">
                <a:latin typeface="Arial MT"/>
                <a:cs typeface="Arial MT"/>
              </a:rPr>
              <a:t>Wastes</a:t>
            </a:r>
            <a:r>
              <a:rPr sz="1800" spc="-10" dirty="0">
                <a:latin typeface="Arial MT"/>
                <a:cs typeface="Arial MT"/>
              </a:rPr>
              <a:t> </a:t>
            </a:r>
            <a:r>
              <a:rPr sz="1800" spc="-5" dirty="0">
                <a:latin typeface="Arial MT"/>
                <a:cs typeface="Arial MT"/>
              </a:rPr>
              <a:t>comprising</a:t>
            </a:r>
            <a:r>
              <a:rPr sz="1800" dirty="0">
                <a:latin typeface="Arial MT"/>
                <a:cs typeface="Arial MT"/>
              </a:rPr>
              <a:t> </a:t>
            </a:r>
            <a:r>
              <a:rPr sz="1800" b="1" dirty="0">
                <a:latin typeface="Arial"/>
                <a:cs typeface="Arial"/>
              </a:rPr>
              <a:t>of</a:t>
            </a:r>
            <a:r>
              <a:rPr sz="1800" b="1" spc="5" dirty="0">
                <a:latin typeface="Arial"/>
                <a:cs typeface="Arial"/>
              </a:rPr>
              <a:t> </a:t>
            </a:r>
            <a:r>
              <a:rPr sz="1800" b="1" spc="-5" dirty="0">
                <a:latin typeface="Arial"/>
                <a:cs typeface="Arial"/>
              </a:rPr>
              <a:t>used</a:t>
            </a:r>
            <a:r>
              <a:rPr sz="1800" b="1" dirty="0">
                <a:latin typeface="Arial"/>
                <a:cs typeface="Arial"/>
              </a:rPr>
              <a:t> </a:t>
            </a:r>
            <a:r>
              <a:rPr sz="1800" b="1" spc="-5" dirty="0">
                <a:latin typeface="Arial"/>
                <a:cs typeface="Arial"/>
              </a:rPr>
              <a:t>diapers,</a:t>
            </a:r>
            <a:r>
              <a:rPr sz="1800" b="1" dirty="0">
                <a:latin typeface="Arial"/>
                <a:cs typeface="Arial"/>
              </a:rPr>
              <a:t> </a:t>
            </a:r>
            <a:r>
              <a:rPr sz="1800" b="1" spc="-5" dirty="0">
                <a:latin typeface="Arial"/>
                <a:cs typeface="Arial"/>
              </a:rPr>
              <a:t>sanitary</a:t>
            </a:r>
            <a:r>
              <a:rPr sz="1800" b="1" dirty="0">
                <a:latin typeface="Arial"/>
                <a:cs typeface="Arial"/>
              </a:rPr>
              <a:t> towels</a:t>
            </a:r>
            <a:r>
              <a:rPr sz="1800" b="1" spc="5" dirty="0">
                <a:latin typeface="Arial"/>
                <a:cs typeface="Arial"/>
              </a:rPr>
              <a:t> </a:t>
            </a:r>
            <a:r>
              <a:rPr sz="1800" b="1" dirty="0">
                <a:latin typeface="Arial"/>
                <a:cs typeface="Arial"/>
              </a:rPr>
              <a:t>or </a:t>
            </a:r>
            <a:r>
              <a:rPr sz="1800" b="1" spc="-490" dirty="0">
                <a:latin typeface="Arial"/>
                <a:cs typeface="Arial"/>
              </a:rPr>
              <a:t> </a:t>
            </a:r>
            <a:r>
              <a:rPr sz="1800" b="1" dirty="0">
                <a:latin typeface="Arial"/>
                <a:cs typeface="Arial"/>
              </a:rPr>
              <a:t>napkins,</a:t>
            </a:r>
            <a:r>
              <a:rPr sz="1800" b="1" spc="5" dirty="0">
                <a:latin typeface="Arial"/>
                <a:cs typeface="Arial"/>
              </a:rPr>
              <a:t> </a:t>
            </a:r>
            <a:r>
              <a:rPr sz="1800" b="1" spc="-5" dirty="0">
                <a:latin typeface="Arial"/>
                <a:cs typeface="Arial"/>
              </a:rPr>
              <a:t>tampons,</a:t>
            </a:r>
            <a:r>
              <a:rPr sz="1800" b="1" dirty="0">
                <a:latin typeface="Arial"/>
                <a:cs typeface="Arial"/>
              </a:rPr>
              <a:t> </a:t>
            </a:r>
            <a:r>
              <a:rPr sz="1800" b="1" spc="-5" dirty="0">
                <a:latin typeface="Arial"/>
                <a:cs typeface="Arial"/>
              </a:rPr>
              <a:t>condoms,</a:t>
            </a:r>
            <a:r>
              <a:rPr sz="1800" b="1" dirty="0">
                <a:latin typeface="Arial"/>
                <a:cs typeface="Arial"/>
              </a:rPr>
              <a:t> </a:t>
            </a:r>
            <a:r>
              <a:rPr sz="1800" b="1" spc="-5" dirty="0">
                <a:latin typeface="Arial"/>
                <a:cs typeface="Arial"/>
              </a:rPr>
              <a:t>incontinence</a:t>
            </a:r>
            <a:r>
              <a:rPr sz="1800" b="1" dirty="0">
                <a:latin typeface="Arial"/>
                <a:cs typeface="Arial"/>
              </a:rPr>
              <a:t> </a:t>
            </a:r>
            <a:r>
              <a:rPr sz="1800" b="1" spc="-5" dirty="0">
                <a:latin typeface="Arial"/>
                <a:cs typeface="Arial"/>
              </a:rPr>
              <a:t>sheets</a:t>
            </a:r>
            <a:r>
              <a:rPr sz="1800" b="1" spc="490" dirty="0">
                <a:latin typeface="Arial"/>
                <a:cs typeface="Arial"/>
              </a:rPr>
              <a:t> </a:t>
            </a:r>
            <a:r>
              <a:rPr sz="1800" dirty="0">
                <a:latin typeface="Arial MT"/>
                <a:cs typeface="Arial MT"/>
              </a:rPr>
              <a:t>and </a:t>
            </a:r>
            <a:r>
              <a:rPr sz="1800" spc="-490" dirty="0">
                <a:latin typeface="Arial MT"/>
                <a:cs typeface="Arial MT"/>
              </a:rPr>
              <a:t> </a:t>
            </a:r>
            <a:r>
              <a:rPr sz="1800" spc="-10" dirty="0">
                <a:latin typeface="Arial MT"/>
                <a:cs typeface="Arial MT"/>
              </a:rPr>
              <a:t>any</a:t>
            </a:r>
            <a:r>
              <a:rPr sz="1800" spc="-5" dirty="0">
                <a:latin typeface="Arial MT"/>
                <a:cs typeface="Arial MT"/>
              </a:rPr>
              <a:t> other</a:t>
            </a:r>
            <a:r>
              <a:rPr sz="1800" spc="10" dirty="0">
                <a:latin typeface="Arial MT"/>
                <a:cs typeface="Arial MT"/>
              </a:rPr>
              <a:t> </a:t>
            </a:r>
            <a:r>
              <a:rPr sz="1800" spc="-5" dirty="0">
                <a:latin typeface="Arial MT"/>
                <a:cs typeface="Arial MT"/>
              </a:rPr>
              <a:t>similar</a:t>
            </a:r>
            <a:r>
              <a:rPr sz="1800" spc="15" dirty="0">
                <a:latin typeface="Arial MT"/>
                <a:cs typeface="Arial MT"/>
              </a:rPr>
              <a:t> </a:t>
            </a:r>
            <a:r>
              <a:rPr sz="1800" spc="-10" dirty="0">
                <a:latin typeface="Arial MT"/>
                <a:cs typeface="Arial MT"/>
              </a:rPr>
              <a:t>waste.</a:t>
            </a:r>
            <a:endParaRPr sz="1800" dirty="0">
              <a:latin typeface="Arial MT"/>
              <a:cs typeface="Arial MT"/>
            </a:endParaRPr>
          </a:p>
          <a:p>
            <a:pPr lvl="1">
              <a:lnSpc>
                <a:spcPct val="100000"/>
              </a:lnSpc>
              <a:spcBef>
                <a:spcPts val="30"/>
              </a:spcBef>
              <a:buFont typeface="Arial MT"/>
              <a:buChar char="•"/>
            </a:pPr>
            <a:endParaRPr sz="1850" dirty="0">
              <a:latin typeface="Arial MT"/>
              <a:cs typeface="Arial MT"/>
            </a:endParaRPr>
          </a:p>
          <a:p>
            <a:pPr marL="414020" indent="-287020" algn="just">
              <a:lnSpc>
                <a:spcPct val="100000"/>
              </a:lnSpc>
              <a:spcBef>
                <a:spcPts val="5"/>
              </a:spcBef>
              <a:buFont typeface="Arial MT"/>
              <a:buChar char="•"/>
              <a:tabLst>
                <a:tab pos="414020" algn="l"/>
              </a:tabLst>
            </a:pPr>
            <a:r>
              <a:rPr sz="1800" b="1" spc="-5" dirty="0">
                <a:latin typeface="Arial"/>
                <a:cs typeface="Arial"/>
              </a:rPr>
              <a:t>Domestic</a:t>
            </a:r>
            <a:r>
              <a:rPr sz="1800" b="1" spc="10" dirty="0">
                <a:latin typeface="Arial"/>
                <a:cs typeface="Arial"/>
              </a:rPr>
              <a:t> </a:t>
            </a:r>
            <a:r>
              <a:rPr sz="1800" b="1" spc="-5" dirty="0">
                <a:latin typeface="Arial"/>
                <a:cs typeface="Arial"/>
              </a:rPr>
              <a:t>Hazardous</a:t>
            </a:r>
            <a:r>
              <a:rPr sz="1800" b="1" spc="5" dirty="0">
                <a:latin typeface="Arial"/>
                <a:cs typeface="Arial"/>
              </a:rPr>
              <a:t> </a:t>
            </a:r>
            <a:r>
              <a:rPr sz="1800" b="1" spc="-20" dirty="0">
                <a:latin typeface="Arial"/>
                <a:cs typeface="Arial"/>
              </a:rPr>
              <a:t>Waste</a:t>
            </a:r>
            <a:r>
              <a:rPr sz="1800" b="1" spc="10" dirty="0">
                <a:latin typeface="Arial"/>
                <a:cs typeface="Arial"/>
              </a:rPr>
              <a:t> </a:t>
            </a:r>
            <a:r>
              <a:rPr sz="1800" b="1" spc="-5" dirty="0">
                <a:latin typeface="Arial"/>
                <a:cs typeface="Arial"/>
              </a:rPr>
              <a:t>(DHW)</a:t>
            </a:r>
            <a:r>
              <a:rPr sz="1800" spc="-5" dirty="0">
                <a:latin typeface="Arial MT"/>
                <a:cs typeface="Arial MT"/>
              </a:rPr>
              <a:t>:</a:t>
            </a:r>
            <a:endParaRPr sz="1800" dirty="0">
              <a:latin typeface="Arial MT"/>
              <a:cs typeface="Arial MT"/>
            </a:endParaRPr>
          </a:p>
          <a:p>
            <a:pPr marL="871219" marR="2261235" lvl="1" indent="-287020" algn="just">
              <a:lnSpc>
                <a:spcPct val="100000"/>
              </a:lnSpc>
              <a:buChar char="•"/>
              <a:tabLst>
                <a:tab pos="871219" algn="l"/>
              </a:tabLst>
            </a:pPr>
            <a:r>
              <a:rPr sz="1800" spc="-5" dirty="0">
                <a:latin typeface="Arial MT"/>
                <a:cs typeface="Arial MT"/>
              </a:rPr>
              <a:t>Domestic hazardous </a:t>
            </a:r>
            <a:r>
              <a:rPr sz="1800" spc="-10" dirty="0">
                <a:latin typeface="Arial MT"/>
                <a:cs typeface="Arial MT"/>
              </a:rPr>
              <a:t>waste </a:t>
            </a:r>
            <a:r>
              <a:rPr sz="1800" spc="-5" dirty="0">
                <a:latin typeface="Arial MT"/>
                <a:cs typeface="Arial MT"/>
              </a:rPr>
              <a:t>comprises of </a:t>
            </a:r>
            <a:r>
              <a:rPr sz="1800" dirty="0">
                <a:latin typeface="Arial MT"/>
                <a:cs typeface="Arial MT"/>
              </a:rPr>
              <a:t>any </a:t>
            </a:r>
            <a:r>
              <a:rPr sz="1800" spc="-5" dirty="0">
                <a:latin typeface="Arial MT"/>
                <a:cs typeface="Arial MT"/>
              </a:rPr>
              <a:t>solid </a:t>
            </a:r>
            <a:r>
              <a:rPr sz="1800" spc="-10" dirty="0">
                <a:latin typeface="Arial MT"/>
                <a:cs typeface="Arial MT"/>
              </a:rPr>
              <a:t>waste </a:t>
            </a:r>
            <a:r>
              <a:rPr sz="1800" spc="-5" dirty="0">
                <a:latin typeface="Arial MT"/>
                <a:cs typeface="Arial MT"/>
              </a:rPr>
              <a:t>or a </a:t>
            </a:r>
            <a:r>
              <a:rPr sz="1800" spc="-490" dirty="0">
                <a:latin typeface="Arial MT"/>
                <a:cs typeface="Arial MT"/>
              </a:rPr>
              <a:t> </a:t>
            </a:r>
            <a:r>
              <a:rPr sz="1800" spc="-5" dirty="0">
                <a:latin typeface="Arial MT"/>
                <a:cs typeface="Arial MT"/>
              </a:rPr>
              <a:t>combination of solid </a:t>
            </a:r>
            <a:r>
              <a:rPr sz="1800" spc="-10" dirty="0">
                <a:latin typeface="Arial MT"/>
                <a:cs typeface="Arial MT"/>
              </a:rPr>
              <a:t>wastes </a:t>
            </a:r>
            <a:r>
              <a:rPr sz="1800" spc="-5" dirty="0">
                <a:latin typeface="Arial MT"/>
                <a:cs typeface="Arial MT"/>
              </a:rPr>
              <a:t>that </a:t>
            </a:r>
            <a:r>
              <a:rPr sz="1800" b="1" spc="-5" dirty="0">
                <a:latin typeface="Arial"/>
                <a:cs typeface="Arial"/>
              </a:rPr>
              <a:t>requires special handling </a:t>
            </a:r>
            <a:r>
              <a:rPr sz="1800" b="1" dirty="0">
                <a:latin typeface="Arial"/>
                <a:cs typeface="Arial"/>
              </a:rPr>
              <a:t> </a:t>
            </a:r>
            <a:r>
              <a:rPr sz="1800" b="1" spc="-5" dirty="0">
                <a:latin typeface="Arial"/>
                <a:cs typeface="Arial"/>
              </a:rPr>
              <a:t>and</a:t>
            </a:r>
            <a:r>
              <a:rPr sz="1800" b="1" dirty="0">
                <a:latin typeface="Arial"/>
                <a:cs typeface="Arial"/>
              </a:rPr>
              <a:t> </a:t>
            </a:r>
            <a:r>
              <a:rPr sz="1800" b="1" spc="-5" dirty="0">
                <a:latin typeface="Arial"/>
                <a:cs typeface="Arial"/>
              </a:rPr>
              <a:t>disposal</a:t>
            </a:r>
            <a:r>
              <a:rPr sz="1800" b="1" dirty="0">
                <a:latin typeface="Arial"/>
                <a:cs typeface="Arial"/>
              </a:rPr>
              <a:t> </a:t>
            </a:r>
            <a:r>
              <a:rPr sz="1800" b="1" spc="-5" dirty="0">
                <a:latin typeface="Arial"/>
                <a:cs typeface="Arial"/>
              </a:rPr>
              <a:t>as</a:t>
            </a:r>
            <a:r>
              <a:rPr sz="1800" b="1" dirty="0">
                <a:latin typeface="Arial"/>
                <a:cs typeface="Arial"/>
              </a:rPr>
              <a:t> it</a:t>
            </a:r>
            <a:r>
              <a:rPr sz="1800" b="1" spc="5" dirty="0">
                <a:latin typeface="Arial"/>
                <a:cs typeface="Arial"/>
              </a:rPr>
              <a:t> </a:t>
            </a:r>
            <a:r>
              <a:rPr sz="1800" b="1" spc="-5" dirty="0">
                <a:latin typeface="Arial"/>
                <a:cs typeface="Arial"/>
              </a:rPr>
              <a:t>harmful</a:t>
            </a:r>
            <a:r>
              <a:rPr sz="1800" b="1" dirty="0">
                <a:latin typeface="Arial"/>
                <a:cs typeface="Arial"/>
              </a:rPr>
              <a:t> </a:t>
            </a:r>
            <a:r>
              <a:rPr sz="1800" b="1" spc="-5" dirty="0">
                <a:latin typeface="Arial"/>
                <a:cs typeface="Arial"/>
              </a:rPr>
              <a:t>to</a:t>
            </a:r>
            <a:r>
              <a:rPr sz="1800" b="1" dirty="0">
                <a:latin typeface="Arial"/>
                <a:cs typeface="Arial"/>
              </a:rPr>
              <a:t> </a:t>
            </a:r>
            <a:r>
              <a:rPr sz="1800" b="1" spc="-5" dirty="0">
                <a:latin typeface="Arial"/>
                <a:cs typeface="Arial"/>
              </a:rPr>
              <a:t>human</a:t>
            </a:r>
            <a:r>
              <a:rPr sz="1800" b="1" dirty="0">
                <a:latin typeface="Arial"/>
                <a:cs typeface="Arial"/>
              </a:rPr>
              <a:t> </a:t>
            </a:r>
            <a:r>
              <a:rPr sz="1800" b="1" spc="-5" dirty="0">
                <a:latin typeface="Arial"/>
                <a:cs typeface="Arial"/>
              </a:rPr>
              <a:t>health</a:t>
            </a:r>
            <a:r>
              <a:rPr sz="1800" b="1" dirty="0">
                <a:latin typeface="Arial"/>
                <a:cs typeface="Arial"/>
              </a:rPr>
              <a:t> </a:t>
            </a:r>
            <a:r>
              <a:rPr sz="1800" b="1" spc="-10" dirty="0">
                <a:latin typeface="Arial"/>
                <a:cs typeface="Arial"/>
              </a:rPr>
              <a:t>and </a:t>
            </a:r>
            <a:r>
              <a:rPr sz="1800" b="1" spc="-5" dirty="0">
                <a:latin typeface="Arial"/>
                <a:cs typeface="Arial"/>
              </a:rPr>
              <a:t> environment</a:t>
            </a:r>
            <a:r>
              <a:rPr sz="1800" spc="-5" dirty="0">
                <a:latin typeface="Arial MT"/>
                <a:cs typeface="Arial MT"/>
              </a:rPr>
              <a:t>.</a:t>
            </a:r>
            <a:endParaRPr lang="en-IN" sz="1800" spc="-5" dirty="0">
              <a:latin typeface="Arial MT"/>
              <a:cs typeface="Arial MT"/>
            </a:endParaRPr>
          </a:p>
          <a:p>
            <a:pPr marL="871219" marR="2261235" lvl="1" indent="-287020" algn="just">
              <a:lnSpc>
                <a:spcPct val="100000"/>
              </a:lnSpc>
              <a:buChar char="•"/>
              <a:tabLst>
                <a:tab pos="871219" algn="l"/>
              </a:tabLst>
            </a:pPr>
            <a:endParaRPr sz="1800" dirty="0">
              <a:latin typeface="Arial MT"/>
              <a:cs typeface="Arial MT"/>
            </a:endParaRPr>
          </a:p>
          <a:p>
            <a:pPr marL="127000" marR="2262505" algn="just">
              <a:lnSpc>
                <a:spcPct val="100000"/>
              </a:lnSpc>
              <a:tabLst>
                <a:tab pos="4970780" algn="l"/>
              </a:tabLst>
            </a:pPr>
            <a:r>
              <a:rPr sz="1800" spc="-5" dirty="0">
                <a:latin typeface="Arial MT"/>
                <a:cs typeface="Arial MT"/>
              </a:rPr>
              <a:t>E.g. Discarded paint </a:t>
            </a:r>
            <a:r>
              <a:rPr sz="1800" dirty="0">
                <a:latin typeface="Arial MT"/>
                <a:cs typeface="Arial MT"/>
              </a:rPr>
              <a:t>drums, </a:t>
            </a:r>
            <a:r>
              <a:rPr sz="1800" spc="-5" dirty="0">
                <a:latin typeface="Arial MT"/>
                <a:cs typeface="Arial MT"/>
              </a:rPr>
              <a:t>pesticide cans, CFL bulbs, </a:t>
            </a:r>
            <a:r>
              <a:rPr sz="1800" dirty="0">
                <a:latin typeface="Arial MT"/>
                <a:cs typeface="Arial MT"/>
              </a:rPr>
              <a:t>tube </a:t>
            </a:r>
            <a:r>
              <a:rPr sz="1800" spc="-5" dirty="0">
                <a:latin typeface="Arial MT"/>
                <a:cs typeface="Arial MT"/>
              </a:rPr>
              <a:t>lights, </a:t>
            </a:r>
            <a:r>
              <a:rPr sz="1800" dirty="0">
                <a:latin typeface="Arial MT"/>
                <a:cs typeface="Arial MT"/>
              </a:rPr>
              <a:t> </a:t>
            </a:r>
            <a:r>
              <a:rPr sz="1800" spc="-5" dirty="0">
                <a:latin typeface="Arial MT"/>
                <a:cs typeface="Arial MT"/>
              </a:rPr>
              <a:t>expired</a:t>
            </a:r>
            <a:r>
              <a:rPr sz="1800" spc="680" dirty="0">
                <a:latin typeface="Arial MT"/>
                <a:cs typeface="Arial MT"/>
              </a:rPr>
              <a:t> </a:t>
            </a:r>
            <a:r>
              <a:rPr sz="1800" spc="-5" dirty="0">
                <a:latin typeface="Arial MT"/>
                <a:cs typeface="Arial MT"/>
              </a:rPr>
              <a:t>medicines,</a:t>
            </a:r>
            <a:r>
              <a:rPr sz="1800" spc="685" dirty="0">
                <a:latin typeface="Arial MT"/>
                <a:cs typeface="Arial MT"/>
              </a:rPr>
              <a:t>   </a:t>
            </a:r>
            <a:r>
              <a:rPr sz="1800" spc="-5" dirty="0">
                <a:latin typeface="Arial MT"/>
                <a:cs typeface="Arial MT"/>
              </a:rPr>
              <a:t>broken</a:t>
            </a:r>
            <a:r>
              <a:rPr sz="1800" spc="680" dirty="0">
                <a:latin typeface="Arial MT"/>
                <a:cs typeface="Arial MT"/>
              </a:rPr>
              <a:t> </a:t>
            </a:r>
            <a:r>
              <a:rPr sz="1800" spc="-5" dirty="0">
                <a:latin typeface="Arial MT"/>
                <a:cs typeface="Arial MT"/>
              </a:rPr>
              <a:t>mercury	thermometers,</a:t>
            </a:r>
            <a:r>
              <a:rPr sz="1800" spc="135" dirty="0">
                <a:latin typeface="Arial MT"/>
                <a:cs typeface="Arial MT"/>
              </a:rPr>
              <a:t> </a:t>
            </a:r>
            <a:r>
              <a:rPr sz="1800" spc="-5" dirty="0">
                <a:latin typeface="Arial MT"/>
                <a:cs typeface="Arial MT"/>
              </a:rPr>
              <a:t>used </a:t>
            </a:r>
            <a:r>
              <a:rPr sz="1800" spc="-490" dirty="0">
                <a:latin typeface="Arial MT"/>
                <a:cs typeface="Arial MT"/>
              </a:rPr>
              <a:t> </a:t>
            </a:r>
            <a:r>
              <a:rPr sz="1800" spc="-5" dirty="0">
                <a:latin typeface="Arial MT"/>
                <a:cs typeface="Arial MT"/>
              </a:rPr>
              <a:t>batteries,</a:t>
            </a:r>
            <a:r>
              <a:rPr sz="1800" dirty="0">
                <a:latin typeface="Arial MT"/>
                <a:cs typeface="Arial MT"/>
              </a:rPr>
              <a:t> </a:t>
            </a:r>
            <a:r>
              <a:rPr sz="1800" spc="-5" dirty="0">
                <a:latin typeface="Arial MT"/>
                <a:cs typeface="Arial MT"/>
              </a:rPr>
              <a:t>used</a:t>
            </a:r>
            <a:r>
              <a:rPr sz="1800" spc="10" dirty="0">
                <a:latin typeface="Arial MT"/>
                <a:cs typeface="Arial MT"/>
              </a:rPr>
              <a:t> </a:t>
            </a:r>
            <a:r>
              <a:rPr sz="1800" spc="-5" dirty="0">
                <a:latin typeface="Arial MT"/>
                <a:cs typeface="Arial MT"/>
              </a:rPr>
              <a:t>needles</a:t>
            </a:r>
            <a:r>
              <a:rPr sz="1800" spc="25" dirty="0">
                <a:latin typeface="Arial MT"/>
                <a:cs typeface="Arial MT"/>
              </a:rPr>
              <a:t> </a:t>
            </a:r>
            <a:r>
              <a:rPr sz="1800" spc="-5" dirty="0">
                <a:latin typeface="Arial MT"/>
                <a:cs typeface="Arial MT"/>
              </a:rPr>
              <a:t>and</a:t>
            </a:r>
            <a:r>
              <a:rPr sz="1800" dirty="0">
                <a:latin typeface="Arial MT"/>
                <a:cs typeface="Arial MT"/>
              </a:rPr>
              <a:t> </a:t>
            </a:r>
            <a:r>
              <a:rPr sz="1800" spc="-10" dirty="0">
                <a:latin typeface="Arial MT"/>
                <a:cs typeface="Arial MT"/>
              </a:rPr>
              <a:t>syringes</a:t>
            </a:r>
            <a:r>
              <a:rPr sz="1800" spc="35" dirty="0">
                <a:latin typeface="Arial MT"/>
                <a:cs typeface="Arial MT"/>
              </a:rPr>
              <a:t> </a:t>
            </a:r>
            <a:r>
              <a:rPr sz="1800" spc="-5" dirty="0">
                <a:latin typeface="Arial MT"/>
                <a:cs typeface="Arial MT"/>
              </a:rPr>
              <a:t>and</a:t>
            </a:r>
            <a:r>
              <a:rPr sz="1800" spc="10" dirty="0">
                <a:latin typeface="Arial MT"/>
                <a:cs typeface="Arial MT"/>
              </a:rPr>
              <a:t> </a:t>
            </a:r>
            <a:r>
              <a:rPr sz="1800" spc="-5" dirty="0">
                <a:latin typeface="Arial MT"/>
                <a:cs typeface="Arial MT"/>
              </a:rPr>
              <a:t>contaminated</a:t>
            </a:r>
            <a:r>
              <a:rPr sz="1800" spc="20" dirty="0">
                <a:latin typeface="Arial MT"/>
                <a:cs typeface="Arial MT"/>
              </a:rPr>
              <a:t> </a:t>
            </a:r>
            <a:r>
              <a:rPr sz="1800" spc="-5" dirty="0">
                <a:latin typeface="Arial MT"/>
                <a:cs typeface="Arial MT"/>
              </a:rPr>
              <a:t>gauge.</a:t>
            </a:r>
            <a:endParaRPr sz="1800" dirty="0">
              <a:latin typeface="Arial MT"/>
              <a:cs typeface="Arial MT"/>
            </a:endParaRPr>
          </a:p>
        </p:txBody>
      </p:sp>
      <p:pic>
        <p:nvPicPr>
          <p:cNvPr id="10" name="object 10"/>
          <p:cNvPicPr/>
          <p:nvPr/>
        </p:nvPicPr>
        <p:blipFill>
          <a:blip r:embed="rId5" cstate="print"/>
          <a:stretch>
            <a:fillRect/>
          </a:stretch>
        </p:blipFill>
        <p:spPr>
          <a:xfrm>
            <a:off x="7679435" y="2674620"/>
            <a:ext cx="4238244" cy="33467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1822" y="1720"/>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7" name="Object 16" hidden="1"/>
                      <p:cNvPicPr/>
                      <p:nvPr/>
                    </p:nvPicPr>
                    <p:blipFill>
                      <a:blip r:embed="rId5"/>
                      <a:stretch>
                        <a:fillRect/>
                      </a:stretch>
                    </p:blipFill>
                    <p:spPr>
                      <a:xfrm>
                        <a:off x="1822" y="1720"/>
                        <a:ext cx="1587" cy="1587"/>
                      </a:xfrm>
                      <a:prstGeom prst="rect">
                        <a:avLst/>
                      </a:prstGeom>
                    </p:spPr>
                  </p:pic>
                </p:oleObj>
              </mc:Fallback>
            </mc:AlternateContent>
          </a:graphicData>
        </a:graphic>
      </p:graphicFrame>
      <p:sp>
        <p:nvSpPr>
          <p:cNvPr id="13" name="Title 4"/>
          <p:cNvSpPr txBox="1">
            <a:spLocks/>
          </p:cNvSpPr>
          <p:nvPr/>
        </p:nvSpPr>
        <p:spPr>
          <a:xfrm>
            <a:off x="652234" y="4142064"/>
            <a:ext cx="5838439" cy="818068"/>
          </a:xfrm>
          <a:prstGeom prst="rect">
            <a:avLst/>
          </a:prstGeom>
        </p:spPr>
        <p:txBody>
          <a:bodyPr lIns="0" tIns="0" rIns="0" bIns="0" anchor="ctr"/>
          <a:lstStyle>
            <a:lvl1pPr algn="l" defTabSz="914400" rtl="0" eaLnBrk="1" latinLnBrk="0" hangingPunct="1">
              <a:lnSpc>
                <a:spcPct val="70000"/>
              </a:lnSpc>
              <a:spcBef>
                <a:spcPct val="0"/>
              </a:spcBef>
              <a:buNone/>
              <a:defRPr sz="11000" kern="1200">
                <a:solidFill>
                  <a:schemeClr val="bg1"/>
                </a:solidFill>
                <a:latin typeface="KPMG Extralight" panose="020B0303030202040204" pitchFamily="34" charset="0"/>
                <a:ea typeface="+mj-ea"/>
                <a:cs typeface="+mj-cs"/>
              </a:defRPr>
            </a:lvl1pPr>
          </a:lstStyle>
          <a:p>
            <a:pPr marL="0" marR="0" lvl="0" indent="0" algn="l" defTabSz="805769" rtl="0" eaLnBrk="1" fontAlgn="auto" latinLnBrk="0" hangingPunct="1">
              <a:lnSpc>
                <a:spcPct val="7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uLnTx/>
              <a:uFillTx/>
              <a:latin typeface="Univers for KPMG" panose="020B0603020202020204" pitchFamily="34" charset="0"/>
              <a:ea typeface="+mj-ea"/>
              <a:cs typeface="+mj-cs"/>
            </a:endParaRPr>
          </a:p>
        </p:txBody>
      </p:sp>
      <p:sp>
        <p:nvSpPr>
          <p:cNvPr id="14" name="TextBox 13">
            <a:extLst>
              <a:ext uri="{FF2B5EF4-FFF2-40B4-BE49-F238E27FC236}">
                <a16:creationId xmlns:a16="http://schemas.microsoft.com/office/drawing/2014/main" id="{C9E151BA-3FAB-430D-8EE4-24A9125E1E2B}"/>
              </a:ext>
            </a:extLst>
          </p:cNvPr>
          <p:cNvSpPr txBox="1"/>
          <p:nvPr/>
        </p:nvSpPr>
        <p:spPr>
          <a:xfrm>
            <a:off x="6952" y="3024831"/>
            <a:ext cx="12176154" cy="830997"/>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cs typeface="APPLE CHANCERY" panose="03020702040506060504" pitchFamily="66" charset="-79"/>
              </a:rPr>
              <a:t>Methodology</a:t>
            </a:r>
            <a:endParaRPr kumimoji="0" lang="en-US" sz="4800" b="1" i="0" u="none" strike="noStrike" kern="1200" cap="none" spc="0" normalizeH="0" baseline="0" noProof="0" dirty="0">
              <a:ln>
                <a:noFill/>
              </a:ln>
              <a:effectLst/>
              <a:uLnTx/>
              <a:uFillTx/>
              <a:cs typeface="APPLE CHANCERY" panose="03020702040506060504" pitchFamily="66" charset="-79"/>
            </a:endParaRPr>
          </a:p>
        </p:txBody>
      </p:sp>
      <p:pic>
        <p:nvPicPr>
          <p:cNvPr id="10" name="Picture 9">
            <a:extLst>
              <a:ext uri="{FF2B5EF4-FFF2-40B4-BE49-F238E27FC236}">
                <a16:creationId xmlns:a16="http://schemas.microsoft.com/office/drawing/2014/main" id="{7BB1ECCE-AE05-4764-97C9-6179206B8A02}"/>
              </a:ext>
            </a:extLst>
          </p:cNvPr>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462353" y="37921"/>
            <a:ext cx="1729648" cy="1035433"/>
          </a:xfrm>
          <a:prstGeom prst="rect">
            <a:avLst/>
          </a:prstGeom>
          <a:ln>
            <a:noFill/>
          </a:ln>
          <a:effectLst>
            <a:glow rad="101600">
              <a:schemeClr val="bg1">
                <a:alpha val="60000"/>
              </a:schemeClr>
            </a:glow>
          </a:effectLst>
          <a:extLst>
            <a:ext uri="{53640926-AAD7-44D8-BBD7-CCE9431645EC}">
              <a14:shadowObscured xmlns:a14="http://schemas.microsoft.com/office/drawing/2010/main"/>
            </a:ext>
          </a:extLst>
        </p:spPr>
      </p:pic>
      <p:pic>
        <p:nvPicPr>
          <p:cNvPr id="12" name="Picture 11" descr="Text&#10;&#10;Description automatically generated">
            <a:extLst>
              <a:ext uri="{FF2B5EF4-FFF2-40B4-BE49-F238E27FC236}">
                <a16:creationId xmlns:a16="http://schemas.microsoft.com/office/drawing/2014/main" id="{9F9EE247-C7B3-4168-B633-88E41334DA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44513" y="131454"/>
            <a:ext cx="2102974" cy="941900"/>
          </a:xfrm>
          <a:prstGeom prst="rect">
            <a:avLst/>
          </a:prstGeom>
        </p:spPr>
      </p:pic>
      <p:pic>
        <p:nvPicPr>
          <p:cNvPr id="15" name="Picture 14" descr="Logo, company name&#10;&#10;Description automatically generated">
            <a:extLst>
              <a:ext uri="{FF2B5EF4-FFF2-40B4-BE49-F238E27FC236}">
                <a16:creationId xmlns:a16="http://schemas.microsoft.com/office/drawing/2014/main" id="{B814C9F7-F51D-4E7F-B42F-6B2D3F5B67C4}"/>
              </a:ext>
            </a:extLst>
          </p:cNvPr>
          <p:cNvPicPr/>
          <p:nvPr/>
        </p:nvPicPr>
        <p:blipFill rotWithShape="1">
          <a:blip r:embed="rId8" cstate="screen">
            <a:extLst>
              <a:ext uri="{28A0092B-C50C-407E-A947-70E740481C1C}">
                <a14:useLocalDpi xmlns:a14="http://schemas.microsoft.com/office/drawing/2010/main"/>
              </a:ext>
            </a:extLst>
          </a:blip>
          <a:srcRect/>
          <a:stretch/>
        </p:blipFill>
        <p:spPr>
          <a:xfrm>
            <a:off x="0" y="-7570"/>
            <a:ext cx="1608463" cy="1142152"/>
          </a:xfrm>
          <a:prstGeom prst="rect">
            <a:avLst/>
          </a:prstGeom>
        </p:spPr>
      </p:pic>
    </p:spTree>
    <p:extLst>
      <p:ext uri="{BB962C8B-B14F-4D97-AF65-F5344CB8AC3E}">
        <p14:creationId xmlns:p14="http://schemas.microsoft.com/office/powerpoint/2010/main" val="1639472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5392" y="6286963"/>
            <a:ext cx="4567555" cy="265430"/>
          </a:xfrm>
          <a:prstGeom prst="rect">
            <a:avLst/>
          </a:prstGeom>
        </p:spPr>
        <p:txBody>
          <a:bodyPr vert="horz" wrap="square" lIns="0" tIns="0" rIns="0" bIns="0" rtlCol="0">
            <a:spAutoFit/>
          </a:bodyPr>
          <a:lstStyle/>
          <a:p>
            <a:pPr>
              <a:lnSpc>
                <a:spcPts val="994"/>
              </a:lnSpc>
            </a:pP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10"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15"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Confidential</a:t>
            </a:r>
            <a:r>
              <a:rPr sz="900" spc="-25"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Proprietary</a:t>
            </a:r>
            <a:r>
              <a:rPr sz="900" spc="-25"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dirty="0">
                <a:solidFill>
                  <a:srgbClr val="223575"/>
                </a:solidFill>
                <a:latin typeface="Arial MT"/>
                <a:cs typeface="Arial MT"/>
              </a:rPr>
              <a:t> ma</a:t>
            </a:r>
            <a:endParaRPr sz="900">
              <a:latin typeface="Arial MT"/>
              <a:cs typeface="Arial MT"/>
            </a:endParaRPr>
          </a:p>
          <a:p>
            <a:pPr>
              <a:lnSpc>
                <a:spcPct val="100000"/>
              </a:lnSpc>
            </a:pP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2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spc="10" dirty="0">
                <a:solidFill>
                  <a:srgbClr val="223575"/>
                </a:solidFill>
                <a:latin typeface="Arial MT"/>
                <a:cs typeface="Arial MT"/>
              </a:rPr>
              <a:t> </a:t>
            </a:r>
            <a:r>
              <a:rPr sz="900" dirty="0">
                <a:solidFill>
                  <a:srgbClr val="223575"/>
                </a:solidFill>
                <a:latin typeface="Arial MT"/>
                <a:cs typeface="Arial MT"/>
              </a:rPr>
              <a:t>Presentation</a:t>
            </a:r>
            <a:r>
              <a:rPr sz="900" spc="-30" dirty="0">
                <a:solidFill>
                  <a:srgbClr val="223575"/>
                </a:solidFill>
                <a:latin typeface="Arial MT"/>
                <a:cs typeface="Arial MT"/>
              </a:rPr>
              <a:t> </a:t>
            </a:r>
            <a:r>
              <a:rPr sz="900" dirty="0">
                <a:solidFill>
                  <a:srgbClr val="223575"/>
                </a:solidFill>
                <a:latin typeface="Arial MT"/>
                <a:cs typeface="Arial MT"/>
              </a:rPr>
              <a:t>| </a:t>
            </a:r>
            <a:r>
              <a:rPr sz="900" spc="-5" dirty="0">
                <a:solidFill>
                  <a:srgbClr val="223575"/>
                </a:solidFill>
                <a:latin typeface="Arial MT"/>
                <a:cs typeface="Arial MT"/>
              </a:rPr>
              <a:t>February</a:t>
            </a:r>
            <a:r>
              <a:rPr sz="900" spc="-10" dirty="0">
                <a:solidFill>
                  <a:srgbClr val="223575"/>
                </a:solidFill>
                <a:latin typeface="Arial MT"/>
                <a:cs typeface="Arial MT"/>
              </a:rPr>
              <a:t> </a:t>
            </a:r>
            <a:r>
              <a:rPr sz="900" spc="-5" dirty="0">
                <a:solidFill>
                  <a:srgbClr val="223575"/>
                </a:solidFill>
                <a:latin typeface="Arial MT"/>
                <a:cs typeface="Arial MT"/>
              </a:rPr>
              <a:t>2022 </a:t>
            </a:r>
            <a:r>
              <a:rPr sz="900" dirty="0">
                <a:solidFill>
                  <a:srgbClr val="223575"/>
                </a:solidFill>
                <a:latin typeface="Arial MT"/>
                <a:cs typeface="Arial MT"/>
              </a:rPr>
              <a:t>| Version</a:t>
            </a:r>
            <a:r>
              <a:rPr sz="900" spc="-15" dirty="0">
                <a:solidFill>
                  <a:srgbClr val="223575"/>
                </a:solidFill>
                <a:latin typeface="Arial MT"/>
                <a:cs typeface="Arial MT"/>
              </a:rPr>
              <a:t> </a:t>
            </a:r>
            <a:r>
              <a:rPr sz="900" spc="-5" dirty="0">
                <a:solidFill>
                  <a:srgbClr val="223575"/>
                </a:solidFill>
                <a:latin typeface="Arial MT"/>
                <a:cs typeface="Arial MT"/>
              </a:rPr>
              <a:t>1</a:t>
            </a:r>
            <a:r>
              <a:rPr sz="900" spc="10" dirty="0">
                <a:solidFill>
                  <a:srgbClr val="223575"/>
                </a:solidFill>
                <a:latin typeface="Arial MT"/>
                <a:cs typeface="Arial MT"/>
              </a:rPr>
              <a:t> </a:t>
            </a:r>
            <a:r>
              <a:rPr sz="900" dirty="0">
                <a:solidFill>
                  <a:srgbClr val="223575"/>
                </a:solidFill>
                <a:latin typeface="Arial MT"/>
                <a:cs typeface="Arial MT"/>
              </a:rPr>
              <a:t>| Client</a:t>
            </a:r>
            <a:endParaRPr sz="900">
              <a:latin typeface="Arial MT"/>
              <a:cs typeface="Arial MT"/>
            </a:endParaRPr>
          </a:p>
        </p:txBody>
      </p:sp>
      <p:sp>
        <p:nvSpPr>
          <p:cNvPr id="4" name="object 4"/>
          <p:cNvSpPr txBox="1"/>
          <p:nvPr/>
        </p:nvSpPr>
        <p:spPr>
          <a:xfrm>
            <a:off x="6313233" y="6286963"/>
            <a:ext cx="3328670" cy="265430"/>
          </a:xfrm>
          <a:prstGeom prst="rect">
            <a:avLst/>
          </a:prstGeom>
        </p:spPr>
        <p:txBody>
          <a:bodyPr vert="horz" wrap="square" lIns="0" tIns="0" rIns="0" bIns="0" rtlCol="0">
            <a:spAutoFit/>
          </a:bodyPr>
          <a:lstStyle/>
          <a:p>
            <a:pPr marL="14604">
              <a:lnSpc>
                <a:spcPts val="994"/>
              </a:lnSpc>
            </a:pPr>
            <a:r>
              <a:rPr sz="900" dirty="0">
                <a:solidFill>
                  <a:srgbClr val="223575"/>
                </a:solidFill>
                <a:latin typeface="Arial MT"/>
                <a:cs typeface="Arial MT"/>
              </a:rPr>
              <a:t>sclosed</a:t>
            </a:r>
            <a:r>
              <a:rPr sz="900" spc="-40"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5"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the</a:t>
            </a:r>
            <a:r>
              <a:rPr sz="900" spc="-15" dirty="0">
                <a:solidFill>
                  <a:srgbClr val="223575"/>
                </a:solidFill>
                <a:latin typeface="Arial MT"/>
                <a:cs typeface="Arial MT"/>
              </a:rPr>
              <a:t> </a:t>
            </a:r>
            <a:r>
              <a:rPr sz="900" dirty="0">
                <a:solidFill>
                  <a:srgbClr val="223575"/>
                </a:solidFill>
                <a:latin typeface="Arial MT"/>
                <a:cs typeface="Arial MT"/>
              </a:rPr>
              <a:t>prior</a:t>
            </a:r>
            <a:r>
              <a:rPr sz="900" spc="-25" dirty="0">
                <a:solidFill>
                  <a:srgbClr val="223575"/>
                </a:solidFill>
                <a:latin typeface="Arial MT"/>
                <a:cs typeface="Arial MT"/>
              </a:rPr>
              <a:t> </a:t>
            </a:r>
            <a:r>
              <a:rPr sz="900" spc="-5" dirty="0">
                <a:solidFill>
                  <a:srgbClr val="223575"/>
                </a:solidFill>
                <a:latin typeface="Arial MT"/>
                <a:cs typeface="Arial MT"/>
              </a:rPr>
              <a:t>written</a:t>
            </a:r>
            <a:r>
              <a:rPr sz="900" dirty="0">
                <a:solidFill>
                  <a:srgbClr val="223575"/>
                </a:solidFill>
                <a:latin typeface="Arial MT"/>
                <a:cs typeface="Arial MT"/>
              </a:rPr>
              <a:t> consent</a:t>
            </a:r>
            <a:r>
              <a:rPr sz="900" spc="-35" dirty="0">
                <a:solidFill>
                  <a:srgbClr val="223575"/>
                </a:solidFill>
                <a:latin typeface="Arial MT"/>
                <a:cs typeface="Arial MT"/>
              </a:rPr>
              <a:t> </a:t>
            </a:r>
            <a:r>
              <a:rPr sz="900" dirty="0">
                <a:solidFill>
                  <a:srgbClr val="223575"/>
                </a:solidFill>
                <a:latin typeface="Arial MT"/>
                <a:cs typeface="Arial MT"/>
              </a:rPr>
              <a:t>of</a:t>
            </a:r>
            <a:r>
              <a:rPr sz="900" spc="-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a:p>
            <a:pPr>
              <a:lnSpc>
                <a:spcPct val="100000"/>
              </a:lnSpc>
            </a:pPr>
            <a:r>
              <a:rPr sz="900" spc="-5" dirty="0">
                <a:solidFill>
                  <a:srgbClr val="223575"/>
                </a:solidFill>
                <a:latin typeface="Arial MT"/>
                <a:cs typeface="Arial MT"/>
              </a:rPr>
              <a:t>al</a:t>
            </a:r>
            <a:r>
              <a:rPr sz="900" spc="-40" dirty="0">
                <a:solidFill>
                  <a:srgbClr val="223575"/>
                </a:solidFill>
                <a:latin typeface="Arial MT"/>
                <a:cs typeface="Arial MT"/>
              </a:rPr>
              <a:t> </a:t>
            </a:r>
            <a:r>
              <a:rPr sz="900" dirty="0">
                <a:solidFill>
                  <a:srgbClr val="223575"/>
                </a:solidFill>
                <a:latin typeface="Arial MT"/>
                <a:cs typeface="Arial MT"/>
              </a:rPr>
              <a:t>use</a:t>
            </a:r>
            <a:r>
              <a:rPr sz="900" spc="-4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grpSp>
        <p:nvGrpSpPr>
          <p:cNvPr id="6" name="object 6"/>
          <p:cNvGrpSpPr/>
          <p:nvPr/>
        </p:nvGrpSpPr>
        <p:grpSpPr>
          <a:xfrm>
            <a:off x="0" y="0"/>
            <a:ext cx="12192000" cy="1082040"/>
            <a:chOff x="0" y="0"/>
            <a:chExt cx="12192000" cy="1082040"/>
          </a:xfrm>
        </p:grpSpPr>
        <p:pic>
          <p:nvPicPr>
            <p:cNvPr id="7" name="object 7"/>
            <p:cNvPicPr/>
            <p:nvPr/>
          </p:nvPicPr>
          <p:blipFill>
            <a:blip r:embed="rId2" cstate="print"/>
            <a:stretch>
              <a:fillRect/>
            </a:stretch>
          </p:blipFill>
          <p:spPr>
            <a:xfrm>
              <a:off x="11125051" y="0"/>
              <a:ext cx="1066947" cy="610435"/>
            </a:xfrm>
            <a:prstGeom prst="rect">
              <a:avLst/>
            </a:prstGeom>
          </p:spPr>
        </p:pic>
        <p:pic>
          <p:nvPicPr>
            <p:cNvPr id="8" name="object 8"/>
            <p:cNvPicPr/>
            <p:nvPr/>
          </p:nvPicPr>
          <p:blipFill>
            <a:blip r:embed="rId3" cstate="print"/>
            <a:stretch>
              <a:fillRect/>
            </a:stretch>
          </p:blipFill>
          <p:spPr>
            <a:xfrm>
              <a:off x="11175492" y="0"/>
              <a:ext cx="995172" cy="554736"/>
            </a:xfrm>
            <a:prstGeom prst="rect">
              <a:avLst/>
            </a:prstGeom>
          </p:spPr>
        </p:pic>
        <p:pic>
          <p:nvPicPr>
            <p:cNvPr id="9" name="object 9"/>
            <p:cNvPicPr/>
            <p:nvPr/>
          </p:nvPicPr>
          <p:blipFill>
            <a:blip r:embed="rId4" cstate="print"/>
            <a:stretch>
              <a:fillRect/>
            </a:stretch>
          </p:blipFill>
          <p:spPr>
            <a:xfrm>
              <a:off x="59553" y="57838"/>
              <a:ext cx="833752" cy="582241"/>
            </a:xfrm>
            <a:prstGeom prst="rect">
              <a:avLst/>
            </a:prstGeom>
          </p:spPr>
        </p:pic>
        <p:sp>
          <p:nvSpPr>
            <p:cNvPr id="10" name="object 10"/>
            <p:cNvSpPr/>
            <p:nvPr/>
          </p:nvSpPr>
          <p:spPr>
            <a:xfrm>
              <a:off x="0" y="606551"/>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pic>
        <p:nvPicPr>
          <p:cNvPr id="11" name="object 11"/>
          <p:cNvPicPr/>
          <p:nvPr/>
        </p:nvPicPr>
        <p:blipFill>
          <a:blip r:embed="rId5" cstate="print"/>
          <a:stretch>
            <a:fillRect/>
          </a:stretch>
        </p:blipFill>
        <p:spPr>
          <a:xfrm>
            <a:off x="1205483" y="4076700"/>
            <a:ext cx="4610100" cy="2578608"/>
          </a:xfrm>
          <a:prstGeom prst="rect">
            <a:avLst/>
          </a:prstGeom>
        </p:spPr>
      </p:pic>
      <p:pic>
        <p:nvPicPr>
          <p:cNvPr id="12" name="object 12"/>
          <p:cNvPicPr/>
          <p:nvPr/>
        </p:nvPicPr>
        <p:blipFill>
          <a:blip r:embed="rId6" cstate="print"/>
          <a:stretch>
            <a:fillRect/>
          </a:stretch>
        </p:blipFill>
        <p:spPr>
          <a:xfrm>
            <a:off x="1185672" y="1254252"/>
            <a:ext cx="4610100" cy="2641092"/>
          </a:xfrm>
          <a:prstGeom prst="rect">
            <a:avLst/>
          </a:prstGeom>
        </p:spPr>
      </p:pic>
      <p:grpSp>
        <p:nvGrpSpPr>
          <p:cNvPr id="13" name="object 13"/>
          <p:cNvGrpSpPr/>
          <p:nvPr/>
        </p:nvGrpSpPr>
        <p:grpSpPr>
          <a:xfrm>
            <a:off x="6342888" y="4044696"/>
            <a:ext cx="4636770" cy="2641600"/>
            <a:chOff x="6342888" y="4044696"/>
            <a:chExt cx="4636770" cy="2641600"/>
          </a:xfrm>
        </p:grpSpPr>
        <p:pic>
          <p:nvPicPr>
            <p:cNvPr id="14" name="object 14"/>
            <p:cNvPicPr/>
            <p:nvPr/>
          </p:nvPicPr>
          <p:blipFill>
            <a:blip r:embed="rId7" cstate="print"/>
            <a:stretch>
              <a:fillRect/>
            </a:stretch>
          </p:blipFill>
          <p:spPr>
            <a:xfrm>
              <a:off x="6342888" y="4044696"/>
              <a:ext cx="4629912" cy="2641092"/>
            </a:xfrm>
            <a:prstGeom prst="rect">
              <a:avLst/>
            </a:prstGeom>
          </p:spPr>
        </p:pic>
        <p:sp>
          <p:nvSpPr>
            <p:cNvPr id="15" name="object 15"/>
            <p:cNvSpPr/>
            <p:nvPr/>
          </p:nvSpPr>
          <p:spPr>
            <a:xfrm>
              <a:off x="9496044" y="4067556"/>
              <a:ext cx="1477010" cy="364490"/>
            </a:xfrm>
            <a:custGeom>
              <a:avLst/>
              <a:gdLst/>
              <a:ahLst/>
              <a:cxnLst/>
              <a:rect l="l" t="t" r="r" b="b"/>
              <a:pathLst>
                <a:path w="1477009" h="364489">
                  <a:moveTo>
                    <a:pt x="1416050" y="0"/>
                  </a:moveTo>
                  <a:lnTo>
                    <a:pt x="60705" y="0"/>
                  </a:lnTo>
                  <a:lnTo>
                    <a:pt x="37076" y="4770"/>
                  </a:lnTo>
                  <a:lnTo>
                    <a:pt x="17779" y="17780"/>
                  </a:lnTo>
                  <a:lnTo>
                    <a:pt x="4770" y="37076"/>
                  </a:lnTo>
                  <a:lnTo>
                    <a:pt x="0" y="60706"/>
                  </a:lnTo>
                  <a:lnTo>
                    <a:pt x="0" y="303530"/>
                  </a:lnTo>
                  <a:lnTo>
                    <a:pt x="4770" y="327159"/>
                  </a:lnTo>
                  <a:lnTo>
                    <a:pt x="17779" y="346456"/>
                  </a:lnTo>
                  <a:lnTo>
                    <a:pt x="37076" y="359465"/>
                  </a:lnTo>
                  <a:lnTo>
                    <a:pt x="60705" y="364236"/>
                  </a:lnTo>
                  <a:lnTo>
                    <a:pt x="1416050" y="364236"/>
                  </a:lnTo>
                  <a:lnTo>
                    <a:pt x="1439679" y="359465"/>
                  </a:lnTo>
                  <a:lnTo>
                    <a:pt x="1458976" y="346456"/>
                  </a:lnTo>
                  <a:lnTo>
                    <a:pt x="1471985" y="327159"/>
                  </a:lnTo>
                  <a:lnTo>
                    <a:pt x="1476755" y="303530"/>
                  </a:lnTo>
                  <a:lnTo>
                    <a:pt x="1476755" y="60706"/>
                  </a:lnTo>
                  <a:lnTo>
                    <a:pt x="1471985" y="37076"/>
                  </a:lnTo>
                  <a:lnTo>
                    <a:pt x="1458976" y="17780"/>
                  </a:lnTo>
                  <a:lnTo>
                    <a:pt x="1439679" y="4770"/>
                  </a:lnTo>
                  <a:lnTo>
                    <a:pt x="1416050" y="0"/>
                  </a:lnTo>
                  <a:close/>
                </a:path>
              </a:pathLst>
            </a:custGeom>
            <a:solidFill>
              <a:srgbClr val="FFFFFF"/>
            </a:solidFill>
          </p:spPr>
          <p:txBody>
            <a:bodyPr wrap="square" lIns="0" tIns="0" rIns="0" bIns="0" rtlCol="0"/>
            <a:lstStyle/>
            <a:p>
              <a:endParaRPr/>
            </a:p>
          </p:txBody>
        </p:sp>
        <p:sp>
          <p:nvSpPr>
            <p:cNvPr id="16" name="object 16"/>
            <p:cNvSpPr/>
            <p:nvPr/>
          </p:nvSpPr>
          <p:spPr>
            <a:xfrm>
              <a:off x="9496044" y="4067556"/>
              <a:ext cx="1477010" cy="364490"/>
            </a:xfrm>
            <a:custGeom>
              <a:avLst/>
              <a:gdLst/>
              <a:ahLst/>
              <a:cxnLst/>
              <a:rect l="l" t="t" r="r" b="b"/>
              <a:pathLst>
                <a:path w="1477009" h="364489">
                  <a:moveTo>
                    <a:pt x="0" y="60706"/>
                  </a:moveTo>
                  <a:lnTo>
                    <a:pt x="4770" y="37076"/>
                  </a:lnTo>
                  <a:lnTo>
                    <a:pt x="17779" y="17780"/>
                  </a:lnTo>
                  <a:lnTo>
                    <a:pt x="37076" y="4770"/>
                  </a:lnTo>
                  <a:lnTo>
                    <a:pt x="60705" y="0"/>
                  </a:lnTo>
                  <a:lnTo>
                    <a:pt x="1416050" y="0"/>
                  </a:lnTo>
                  <a:lnTo>
                    <a:pt x="1439679" y="4770"/>
                  </a:lnTo>
                  <a:lnTo>
                    <a:pt x="1458976" y="17780"/>
                  </a:lnTo>
                  <a:lnTo>
                    <a:pt x="1471985" y="37076"/>
                  </a:lnTo>
                  <a:lnTo>
                    <a:pt x="1476755" y="60706"/>
                  </a:lnTo>
                  <a:lnTo>
                    <a:pt x="1476755" y="303530"/>
                  </a:lnTo>
                  <a:lnTo>
                    <a:pt x="1471985" y="327159"/>
                  </a:lnTo>
                  <a:lnTo>
                    <a:pt x="1458976" y="346456"/>
                  </a:lnTo>
                  <a:lnTo>
                    <a:pt x="1439679" y="359465"/>
                  </a:lnTo>
                  <a:lnTo>
                    <a:pt x="1416050" y="364236"/>
                  </a:lnTo>
                  <a:lnTo>
                    <a:pt x="60705" y="364236"/>
                  </a:lnTo>
                  <a:lnTo>
                    <a:pt x="37076" y="359465"/>
                  </a:lnTo>
                  <a:lnTo>
                    <a:pt x="17779" y="346456"/>
                  </a:lnTo>
                  <a:lnTo>
                    <a:pt x="4770" y="327159"/>
                  </a:lnTo>
                  <a:lnTo>
                    <a:pt x="0" y="303530"/>
                  </a:lnTo>
                  <a:lnTo>
                    <a:pt x="0" y="60706"/>
                  </a:lnTo>
                  <a:close/>
                </a:path>
              </a:pathLst>
            </a:custGeom>
            <a:ln w="12700">
              <a:solidFill>
                <a:srgbClr val="BDDBFF"/>
              </a:solidFill>
            </a:ln>
          </p:spPr>
          <p:txBody>
            <a:bodyPr wrap="square" lIns="0" tIns="0" rIns="0" bIns="0" rtlCol="0"/>
            <a:lstStyle/>
            <a:p>
              <a:endParaRPr/>
            </a:p>
          </p:txBody>
        </p:sp>
      </p:grpSp>
      <p:grpSp>
        <p:nvGrpSpPr>
          <p:cNvPr id="17" name="object 17"/>
          <p:cNvGrpSpPr/>
          <p:nvPr/>
        </p:nvGrpSpPr>
        <p:grpSpPr>
          <a:xfrm>
            <a:off x="6342888" y="1247902"/>
            <a:ext cx="4669790" cy="2647950"/>
            <a:chOff x="6342888" y="1247902"/>
            <a:chExt cx="4669790" cy="2647950"/>
          </a:xfrm>
        </p:grpSpPr>
        <p:pic>
          <p:nvPicPr>
            <p:cNvPr id="18" name="object 18"/>
            <p:cNvPicPr/>
            <p:nvPr/>
          </p:nvPicPr>
          <p:blipFill>
            <a:blip r:embed="rId8" cstate="print"/>
            <a:stretch>
              <a:fillRect/>
            </a:stretch>
          </p:blipFill>
          <p:spPr>
            <a:xfrm>
              <a:off x="6342888" y="1254252"/>
              <a:ext cx="4663440" cy="2641092"/>
            </a:xfrm>
            <a:prstGeom prst="rect">
              <a:avLst/>
            </a:prstGeom>
          </p:spPr>
        </p:pic>
        <p:sp>
          <p:nvSpPr>
            <p:cNvPr id="19" name="object 19"/>
            <p:cNvSpPr/>
            <p:nvPr/>
          </p:nvSpPr>
          <p:spPr>
            <a:xfrm>
              <a:off x="9733788" y="1254252"/>
              <a:ext cx="1272540" cy="361315"/>
            </a:xfrm>
            <a:custGeom>
              <a:avLst/>
              <a:gdLst/>
              <a:ahLst/>
              <a:cxnLst/>
              <a:rect l="l" t="t" r="r" b="b"/>
              <a:pathLst>
                <a:path w="1272540" h="361315">
                  <a:moveTo>
                    <a:pt x="1212341" y="0"/>
                  </a:moveTo>
                  <a:lnTo>
                    <a:pt x="60197" y="0"/>
                  </a:lnTo>
                  <a:lnTo>
                    <a:pt x="36754" y="4726"/>
                  </a:lnTo>
                  <a:lnTo>
                    <a:pt x="17621" y="17621"/>
                  </a:lnTo>
                  <a:lnTo>
                    <a:pt x="4726" y="36754"/>
                  </a:lnTo>
                  <a:lnTo>
                    <a:pt x="0" y="60198"/>
                  </a:lnTo>
                  <a:lnTo>
                    <a:pt x="0" y="300989"/>
                  </a:lnTo>
                  <a:lnTo>
                    <a:pt x="4726" y="324433"/>
                  </a:lnTo>
                  <a:lnTo>
                    <a:pt x="17621" y="343566"/>
                  </a:lnTo>
                  <a:lnTo>
                    <a:pt x="36754" y="356461"/>
                  </a:lnTo>
                  <a:lnTo>
                    <a:pt x="60197" y="361188"/>
                  </a:lnTo>
                  <a:lnTo>
                    <a:pt x="1212341" y="361188"/>
                  </a:lnTo>
                  <a:lnTo>
                    <a:pt x="1235785" y="356461"/>
                  </a:lnTo>
                  <a:lnTo>
                    <a:pt x="1254918" y="343566"/>
                  </a:lnTo>
                  <a:lnTo>
                    <a:pt x="1267813" y="324433"/>
                  </a:lnTo>
                  <a:lnTo>
                    <a:pt x="1272539" y="300989"/>
                  </a:lnTo>
                  <a:lnTo>
                    <a:pt x="1272539" y="60198"/>
                  </a:lnTo>
                  <a:lnTo>
                    <a:pt x="1267813" y="36754"/>
                  </a:lnTo>
                  <a:lnTo>
                    <a:pt x="1254918" y="17621"/>
                  </a:lnTo>
                  <a:lnTo>
                    <a:pt x="1235785" y="4726"/>
                  </a:lnTo>
                  <a:lnTo>
                    <a:pt x="1212341" y="0"/>
                  </a:lnTo>
                  <a:close/>
                </a:path>
              </a:pathLst>
            </a:custGeom>
            <a:solidFill>
              <a:srgbClr val="FFFFFF"/>
            </a:solidFill>
          </p:spPr>
          <p:txBody>
            <a:bodyPr wrap="square" lIns="0" tIns="0" rIns="0" bIns="0" rtlCol="0"/>
            <a:lstStyle/>
            <a:p>
              <a:endParaRPr/>
            </a:p>
          </p:txBody>
        </p:sp>
        <p:sp>
          <p:nvSpPr>
            <p:cNvPr id="20" name="object 20"/>
            <p:cNvSpPr/>
            <p:nvPr/>
          </p:nvSpPr>
          <p:spPr>
            <a:xfrm>
              <a:off x="9733788" y="1254252"/>
              <a:ext cx="1272540" cy="361315"/>
            </a:xfrm>
            <a:custGeom>
              <a:avLst/>
              <a:gdLst/>
              <a:ahLst/>
              <a:cxnLst/>
              <a:rect l="l" t="t" r="r" b="b"/>
              <a:pathLst>
                <a:path w="1272540" h="361315">
                  <a:moveTo>
                    <a:pt x="0" y="60198"/>
                  </a:moveTo>
                  <a:lnTo>
                    <a:pt x="4726" y="36754"/>
                  </a:lnTo>
                  <a:lnTo>
                    <a:pt x="17621" y="17621"/>
                  </a:lnTo>
                  <a:lnTo>
                    <a:pt x="36754" y="4726"/>
                  </a:lnTo>
                  <a:lnTo>
                    <a:pt x="60197" y="0"/>
                  </a:lnTo>
                  <a:lnTo>
                    <a:pt x="1212341" y="0"/>
                  </a:lnTo>
                  <a:lnTo>
                    <a:pt x="1235785" y="4726"/>
                  </a:lnTo>
                  <a:lnTo>
                    <a:pt x="1254918" y="17621"/>
                  </a:lnTo>
                  <a:lnTo>
                    <a:pt x="1267813" y="36754"/>
                  </a:lnTo>
                  <a:lnTo>
                    <a:pt x="1272539" y="60198"/>
                  </a:lnTo>
                  <a:lnTo>
                    <a:pt x="1272539" y="300989"/>
                  </a:lnTo>
                  <a:lnTo>
                    <a:pt x="1267813" y="324433"/>
                  </a:lnTo>
                  <a:lnTo>
                    <a:pt x="1254918" y="343566"/>
                  </a:lnTo>
                  <a:lnTo>
                    <a:pt x="1235785" y="356461"/>
                  </a:lnTo>
                  <a:lnTo>
                    <a:pt x="1212341" y="361188"/>
                  </a:lnTo>
                  <a:lnTo>
                    <a:pt x="60197" y="361188"/>
                  </a:lnTo>
                  <a:lnTo>
                    <a:pt x="36754" y="356461"/>
                  </a:lnTo>
                  <a:lnTo>
                    <a:pt x="17621" y="343566"/>
                  </a:lnTo>
                  <a:lnTo>
                    <a:pt x="4726" y="324433"/>
                  </a:lnTo>
                  <a:lnTo>
                    <a:pt x="0" y="300989"/>
                  </a:lnTo>
                  <a:lnTo>
                    <a:pt x="0" y="60198"/>
                  </a:lnTo>
                  <a:close/>
                </a:path>
              </a:pathLst>
            </a:custGeom>
            <a:ln w="12700">
              <a:solidFill>
                <a:srgbClr val="BDDBFF"/>
              </a:solidFill>
            </a:ln>
          </p:spPr>
          <p:txBody>
            <a:bodyPr wrap="square" lIns="0" tIns="0" rIns="0" bIns="0" rtlCol="0"/>
            <a:lstStyle/>
            <a:p>
              <a:endParaRPr/>
            </a:p>
          </p:txBody>
        </p:sp>
      </p:grpSp>
      <p:sp>
        <p:nvSpPr>
          <p:cNvPr id="21" name="object 21"/>
          <p:cNvSpPr txBox="1"/>
          <p:nvPr/>
        </p:nvSpPr>
        <p:spPr>
          <a:xfrm>
            <a:off x="9879330" y="1296416"/>
            <a:ext cx="98425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Incinerator</a:t>
            </a:r>
            <a:endParaRPr sz="1600">
              <a:latin typeface="Arial MT"/>
              <a:cs typeface="Arial MT"/>
            </a:endParaRPr>
          </a:p>
        </p:txBody>
      </p:sp>
      <p:sp>
        <p:nvSpPr>
          <p:cNvPr id="22" name="object 22"/>
          <p:cNvSpPr txBox="1"/>
          <p:nvPr/>
        </p:nvSpPr>
        <p:spPr>
          <a:xfrm>
            <a:off x="1205483" y="1254252"/>
            <a:ext cx="2566670" cy="361315"/>
          </a:xfrm>
          <a:prstGeom prst="rect">
            <a:avLst/>
          </a:prstGeom>
          <a:solidFill>
            <a:srgbClr val="FFFFFF"/>
          </a:solidFill>
          <a:ln w="12700">
            <a:solidFill>
              <a:srgbClr val="BDDBFF"/>
            </a:solidFill>
          </a:ln>
        </p:spPr>
        <p:txBody>
          <a:bodyPr vert="horz" wrap="square" lIns="0" tIns="53975" rIns="0" bIns="0" rtlCol="0">
            <a:spAutoFit/>
          </a:bodyPr>
          <a:lstStyle/>
          <a:p>
            <a:pPr marL="143510">
              <a:lnSpc>
                <a:spcPct val="100000"/>
              </a:lnSpc>
              <a:spcBef>
                <a:spcPts val="425"/>
              </a:spcBef>
            </a:pPr>
            <a:r>
              <a:rPr sz="1600" spc="-5" dirty="0">
                <a:latin typeface="Arial MT"/>
                <a:cs typeface="Arial MT"/>
              </a:rPr>
              <a:t>Protected</a:t>
            </a:r>
            <a:r>
              <a:rPr sz="1600" dirty="0">
                <a:latin typeface="Arial MT"/>
                <a:cs typeface="Arial MT"/>
              </a:rPr>
              <a:t> </a:t>
            </a:r>
            <a:r>
              <a:rPr sz="1600" spc="-5" dirty="0">
                <a:latin typeface="Arial MT"/>
                <a:cs typeface="Arial MT"/>
              </a:rPr>
              <a:t>&amp;</a:t>
            </a:r>
            <a:r>
              <a:rPr sz="1600" spc="-10" dirty="0">
                <a:latin typeface="Arial MT"/>
                <a:cs typeface="Arial MT"/>
              </a:rPr>
              <a:t> </a:t>
            </a:r>
            <a:r>
              <a:rPr sz="1600" spc="-5" dirty="0">
                <a:latin typeface="Arial MT"/>
                <a:cs typeface="Arial MT"/>
              </a:rPr>
              <a:t>isolated</a:t>
            </a:r>
            <a:r>
              <a:rPr sz="1600" spc="-20" dirty="0">
                <a:latin typeface="Arial MT"/>
                <a:cs typeface="Arial MT"/>
              </a:rPr>
              <a:t> </a:t>
            </a:r>
            <a:r>
              <a:rPr sz="1600" spc="-5" dirty="0">
                <a:latin typeface="Arial MT"/>
                <a:cs typeface="Arial MT"/>
              </a:rPr>
              <a:t>area</a:t>
            </a:r>
            <a:endParaRPr sz="1600">
              <a:latin typeface="Arial MT"/>
              <a:cs typeface="Arial MT"/>
            </a:endParaRPr>
          </a:p>
        </p:txBody>
      </p:sp>
      <p:sp>
        <p:nvSpPr>
          <p:cNvPr id="23" name="object 23"/>
          <p:cNvSpPr txBox="1"/>
          <p:nvPr/>
        </p:nvSpPr>
        <p:spPr>
          <a:xfrm>
            <a:off x="9684257" y="4094733"/>
            <a:ext cx="110363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Incinerator</a:t>
            </a:r>
            <a:endParaRPr sz="1800">
              <a:latin typeface="Arial MT"/>
              <a:cs typeface="Arial MT"/>
            </a:endParaRPr>
          </a:p>
        </p:txBody>
      </p:sp>
      <p:sp>
        <p:nvSpPr>
          <p:cNvPr id="24" name="object 24"/>
          <p:cNvSpPr txBox="1"/>
          <p:nvPr/>
        </p:nvSpPr>
        <p:spPr>
          <a:xfrm>
            <a:off x="1219200" y="4152900"/>
            <a:ext cx="1696720" cy="325120"/>
          </a:xfrm>
          <a:prstGeom prst="rect">
            <a:avLst/>
          </a:prstGeom>
          <a:solidFill>
            <a:srgbClr val="FFFFFF"/>
          </a:solidFill>
          <a:ln w="12700">
            <a:solidFill>
              <a:srgbClr val="BDDBFF"/>
            </a:solidFill>
          </a:ln>
        </p:spPr>
        <p:txBody>
          <a:bodyPr vert="horz" wrap="square" lIns="0" tIns="19685" rIns="0" bIns="0" rtlCol="0">
            <a:spAutoFit/>
          </a:bodyPr>
          <a:lstStyle/>
          <a:p>
            <a:pPr marL="188595">
              <a:lnSpc>
                <a:spcPct val="100000"/>
              </a:lnSpc>
              <a:spcBef>
                <a:spcPts val="155"/>
              </a:spcBef>
            </a:pPr>
            <a:r>
              <a:rPr sz="1800" spc="-5" dirty="0">
                <a:latin typeface="Arial MT"/>
                <a:cs typeface="Arial MT"/>
              </a:rPr>
              <a:t>Storage</a:t>
            </a:r>
            <a:r>
              <a:rPr sz="1800" spc="-30" dirty="0">
                <a:latin typeface="Arial MT"/>
                <a:cs typeface="Arial MT"/>
              </a:rPr>
              <a:t> </a:t>
            </a:r>
            <a:r>
              <a:rPr sz="1800" spc="-5" dirty="0">
                <a:latin typeface="Arial MT"/>
                <a:cs typeface="Arial MT"/>
              </a:rPr>
              <a:t>area</a:t>
            </a:r>
            <a:endParaRPr sz="1800">
              <a:latin typeface="Arial MT"/>
              <a:cs typeface="Arial MT"/>
            </a:endParaRPr>
          </a:p>
        </p:txBody>
      </p:sp>
      <p:sp>
        <p:nvSpPr>
          <p:cNvPr id="26" name="object 26"/>
          <p:cNvSpPr txBox="1">
            <a:spLocks noGrp="1"/>
          </p:cNvSpPr>
          <p:nvPr>
            <p:ph type="title"/>
          </p:nvPr>
        </p:nvSpPr>
        <p:spPr>
          <a:xfrm>
            <a:off x="3582161" y="641730"/>
            <a:ext cx="5027295" cy="391160"/>
          </a:xfrm>
          <a:prstGeom prst="rect">
            <a:avLst/>
          </a:prstGeom>
        </p:spPr>
        <p:txBody>
          <a:bodyPr vert="horz" wrap="square" lIns="0" tIns="12700" rIns="0" bIns="0" rtlCol="0">
            <a:spAutoFit/>
          </a:bodyPr>
          <a:lstStyle/>
          <a:p>
            <a:pPr marL="12700">
              <a:lnSpc>
                <a:spcPct val="100000"/>
              </a:lnSpc>
              <a:spcBef>
                <a:spcPts val="100"/>
              </a:spcBef>
            </a:pPr>
            <a:r>
              <a:rPr sz="2400" spc="-5" dirty="0"/>
              <a:t>Domestic Hazardous</a:t>
            </a:r>
            <a:r>
              <a:rPr sz="2400" spc="10" dirty="0"/>
              <a:t> </a:t>
            </a:r>
            <a:r>
              <a:rPr sz="2400" spc="-20" dirty="0"/>
              <a:t>Waste</a:t>
            </a:r>
            <a:r>
              <a:rPr sz="2400" spc="-5" dirty="0"/>
              <a:t> (DHW)</a:t>
            </a:r>
            <a:endParaRPr sz="2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 y="22609"/>
            <a:ext cx="688622" cy="90150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2400" b="1" dirty="0">
                <a:solidFill>
                  <a:srgbClr val="FFFFFF"/>
                </a:solidFill>
                <a:latin typeface="Arial"/>
                <a:ea typeface="Calibri"/>
                <a:cs typeface="Times New Roman"/>
              </a:rPr>
              <a:t>2.6</a:t>
            </a:r>
            <a:endParaRPr lang="en-SG" sz="800" dirty="0">
              <a:solidFill>
                <a:prstClr val="white"/>
              </a:solidFill>
              <a:ea typeface="Calibri"/>
              <a:cs typeface="Times New Roman"/>
            </a:endParaRPr>
          </a:p>
        </p:txBody>
      </p:sp>
      <p:sp>
        <p:nvSpPr>
          <p:cNvPr id="12" name="Rounded Rectangle 11"/>
          <p:cNvSpPr/>
          <p:nvPr/>
        </p:nvSpPr>
        <p:spPr>
          <a:xfrm>
            <a:off x="692063" y="61792"/>
            <a:ext cx="10021092" cy="885752"/>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defTabSz="858440">
              <a:defRPr/>
            </a:pPr>
            <a:r>
              <a:rPr lang="en-IN" sz="2400" b="1" kern="0" dirty="0">
                <a:solidFill>
                  <a:prstClr val="black"/>
                </a:solidFill>
                <a:ea typeface="Calibri"/>
                <a:cs typeface="Arial"/>
              </a:rPr>
              <a:t>C&amp;D waste management </a:t>
            </a:r>
          </a:p>
          <a:p>
            <a:pPr lvl="0" algn="ctr" defTabSz="858440">
              <a:defRPr/>
            </a:pPr>
            <a:r>
              <a:rPr lang="en-IN" sz="2400" b="1" kern="0" dirty="0">
                <a:solidFill>
                  <a:prstClr val="black"/>
                </a:solidFill>
                <a:ea typeface="Calibri"/>
                <a:cs typeface="Arial"/>
              </a:rPr>
              <a:t>(</a:t>
            </a:r>
            <a:r>
              <a:rPr lang="en-IN" sz="2400" b="1" kern="0" dirty="0" err="1">
                <a:solidFill>
                  <a:prstClr val="black"/>
                </a:solidFill>
                <a:ea typeface="Calibri"/>
                <a:cs typeface="Arial"/>
              </a:rPr>
              <a:t>MoHUA</a:t>
            </a:r>
            <a:r>
              <a:rPr lang="en-IN" sz="2400" b="1" kern="0" dirty="0">
                <a:solidFill>
                  <a:prstClr val="black"/>
                </a:solidFill>
                <a:ea typeface="Calibri"/>
                <a:cs typeface="Arial"/>
              </a:rPr>
              <a:t> Non-NCAP ULBs)</a:t>
            </a:r>
          </a:p>
        </p:txBody>
      </p:sp>
      <p:sp>
        <p:nvSpPr>
          <p:cNvPr id="13" name="Rounded Rectangle 12"/>
          <p:cNvSpPr/>
          <p:nvPr/>
        </p:nvSpPr>
        <p:spPr>
          <a:xfrm>
            <a:off x="10713155" y="7449"/>
            <a:ext cx="1467555" cy="91666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b="1" dirty="0">
                <a:solidFill>
                  <a:srgbClr val="FFFFFF"/>
                </a:solidFill>
                <a:latin typeface="Arial"/>
                <a:ea typeface="Calibri"/>
                <a:cs typeface="Times New Roman"/>
              </a:rPr>
              <a:t>Marks 120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2803505761"/>
              </p:ext>
            </p:extLst>
          </p:nvPr>
        </p:nvGraphicFramePr>
        <p:xfrm>
          <a:off x="278296" y="1126434"/>
          <a:ext cx="11741426" cy="5446644"/>
        </p:xfrm>
        <a:graphic>
          <a:graphicData uri="http://schemas.openxmlformats.org/drawingml/2006/table">
            <a:tbl>
              <a:tblPr firstRow="1" bandRow="1">
                <a:tableStyleId>{16D9F66E-5EB9-4882-86FB-DCBF35E3C3E4}</a:tableStyleId>
              </a:tblPr>
              <a:tblGrid>
                <a:gridCol w="10071652">
                  <a:extLst>
                    <a:ext uri="{9D8B030D-6E8A-4147-A177-3AD203B41FA5}">
                      <a16:colId xmlns:a16="http://schemas.microsoft.com/office/drawing/2014/main" val="20000"/>
                    </a:ext>
                  </a:extLst>
                </a:gridCol>
                <a:gridCol w="1669774">
                  <a:extLst>
                    <a:ext uri="{9D8B030D-6E8A-4147-A177-3AD203B41FA5}">
                      <a16:colId xmlns:a16="http://schemas.microsoft.com/office/drawing/2014/main" val="4143293839"/>
                    </a:ext>
                  </a:extLst>
                </a:gridCol>
              </a:tblGrid>
              <a:tr h="861569">
                <a:tc>
                  <a:txBody>
                    <a:bodyPr/>
                    <a:lstStyle/>
                    <a:p>
                      <a:r>
                        <a:rPr lang="en-US" sz="2400" kern="1200" dirty="0">
                          <a:solidFill>
                            <a:schemeClr val="tx1"/>
                          </a:solidFill>
                        </a:rPr>
                        <a:t>Scheme of Marking</a:t>
                      </a:r>
                      <a:endParaRPr lang="en-US" sz="2400" kern="1200" dirty="0">
                        <a:solidFill>
                          <a:schemeClr val="tx1"/>
                        </a:solidFill>
                        <a:latin typeface="+mn-lt"/>
                        <a:ea typeface="+mn-ea"/>
                        <a:cs typeface="+mn-cs"/>
                      </a:endParaRP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400" dirty="0">
                          <a:solidFill>
                            <a:schemeClr val="tx1"/>
                          </a:solidFill>
                        </a:rPr>
                        <a:t>Total Marks 120</a:t>
                      </a:r>
                      <a:endParaRPr lang="en-US" sz="2400" kern="1200" dirty="0">
                        <a:solidFill>
                          <a:schemeClr val="tx1"/>
                        </a:solidFill>
                        <a:latin typeface="+mn-lt"/>
                        <a:ea typeface="+mn-ea"/>
                        <a:cs typeface="+mn-cs"/>
                      </a:endParaRP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1219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rPr>
                        <a:t>Availability of Mobile collection unit for citizens. </a:t>
                      </a:r>
                      <a:r>
                        <a:rPr lang="en-US" sz="2400" kern="1200" dirty="0">
                          <a:solidFill>
                            <a:schemeClr val="tx1"/>
                          </a:solidFill>
                        </a:rPr>
                        <a:t>(on call basis C&amp;D waste collection facility)</a:t>
                      </a:r>
                      <a:endParaRPr lang="en-US" sz="2400" kern="1200" dirty="0">
                        <a:solidFill>
                          <a:schemeClr val="tx1"/>
                        </a:solidFill>
                        <a:latin typeface="+mn-lt"/>
                        <a:ea typeface="+mn-ea"/>
                        <a:cs typeface="+mn-cs"/>
                      </a:endParaRP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30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19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rPr>
                        <a:t>Designated collection points duly geo-tagged </a:t>
                      </a:r>
                      <a:r>
                        <a:rPr lang="en-US" sz="2400" kern="1200" dirty="0">
                          <a:solidFill>
                            <a:schemeClr val="tx1"/>
                          </a:solidFill>
                        </a:rPr>
                        <a:t>within reasonable distance for C&amp;D waste generator to bring and deposit</a:t>
                      </a:r>
                      <a:endParaRPr lang="en-US" sz="2400" kern="1200" dirty="0">
                        <a:solidFill>
                          <a:schemeClr val="tx1"/>
                        </a:solidFill>
                        <a:latin typeface="+mn-lt"/>
                        <a:ea typeface="+mn-ea"/>
                        <a:cs typeface="+mn-cs"/>
                      </a:endParaRP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30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513305"/>
                  </a:ext>
                </a:extLst>
              </a:tr>
              <a:tr h="1247079">
                <a:tc>
                  <a:txBody>
                    <a:bodyPr/>
                    <a:lstStyle/>
                    <a:p>
                      <a:pPr algn="l"/>
                      <a:r>
                        <a:rPr lang="en-US" sz="2400" b="1" kern="1200" dirty="0">
                          <a:solidFill>
                            <a:schemeClr val="tx1"/>
                          </a:solidFill>
                        </a:rPr>
                        <a:t>Notification of charges</a:t>
                      </a:r>
                      <a:r>
                        <a:rPr lang="en-US" sz="2400" kern="1200" dirty="0">
                          <a:solidFill>
                            <a:schemeClr val="tx1"/>
                          </a:solidFill>
                        </a:rPr>
                        <a:t> (including in-built charges at the time of permission for construction) for Collection &amp; Transportation and  Processing &amp; Disposal of C&amp;D Waste notified and enforced </a:t>
                      </a:r>
                      <a:endParaRPr lang="en-US" sz="2400" kern="1200" dirty="0">
                        <a:solidFill>
                          <a:schemeClr val="tx1"/>
                        </a:solidFill>
                        <a:latin typeface="+mn-lt"/>
                        <a:ea typeface="+mn-ea"/>
                        <a:cs typeface="+mn-cs"/>
                      </a:endParaRP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kern="1200" dirty="0">
                          <a:solidFill>
                            <a:schemeClr val="tx1"/>
                          </a:solidFill>
                          <a:latin typeface="+mn-lt"/>
                          <a:ea typeface="+mn-ea"/>
                          <a:cs typeface="+mn-cs"/>
                        </a:rPr>
                        <a:t>30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98856">
                <a:tc>
                  <a:txBody>
                    <a:bodyPr/>
                    <a:lstStyle/>
                    <a:p>
                      <a:r>
                        <a:rPr lang="en-US" sz="2400" b="0" dirty="0">
                          <a:solidFill>
                            <a:schemeClr val="tx1"/>
                          </a:solidFill>
                        </a:rPr>
                        <a:t>Campaign conducted to promote C&amp;D waste collection from household or site for processing.</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30</a:t>
                      </a:r>
                    </a:p>
                  </a:txBody>
                  <a:tcPr marL="85911" marR="85911" marT="42955" marB="429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37991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 y="22609"/>
            <a:ext cx="688622" cy="90150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2400" b="1" dirty="0">
                <a:solidFill>
                  <a:srgbClr val="FFFFFF"/>
                </a:solidFill>
                <a:latin typeface="Arial"/>
                <a:ea typeface="Calibri"/>
                <a:cs typeface="Times New Roman"/>
              </a:rPr>
              <a:t>2.6</a:t>
            </a:r>
            <a:endParaRPr lang="en-SG" sz="800" dirty="0">
              <a:solidFill>
                <a:prstClr val="white"/>
              </a:solidFill>
              <a:ea typeface="Calibri"/>
              <a:cs typeface="Times New Roman"/>
            </a:endParaRPr>
          </a:p>
        </p:txBody>
      </p:sp>
      <p:sp>
        <p:nvSpPr>
          <p:cNvPr id="12" name="Rounded Rectangle 11"/>
          <p:cNvSpPr/>
          <p:nvPr/>
        </p:nvSpPr>
        <p:spPr>
          <a:xfrm>
            <a:off x="692063" y="61792"/>
            <a:ext cx="10021092" cy="885752"/>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defTabSz="858440">
              <a:defRPr/>
            </a:pPr>
            <a:r>
              <a:rPr lang="en-IN" sz="2400" b="1" kern="0" dirty="0">
                <a:solidFill>
                  <a:prstClr val="black"/>
                </a:solidFill>
                <a:ea typeface="Calibri"/>
                <a:cs typeface="Arial"/>
              </a:rPr>
              <a:t>C&amp;D waste management </a:t>
            </a:r>
          </a:p>
          <a:p>
            <a:pPr lvl="0" algn="ctr" defTabSz="858440">
              <a:defRPr/>
            </a:pPr>
            <a:r>
              <a:rPr lang="en-IN" sz="2400" b="1" kern="0" dirty="0">
                <a:solidFill>
                  <a:prstClr val="black"/>
                </a:solidFill>
                <a:ea typeface="Calibri"/>
                <a:cs typeface="Arial"/>
              </a:rPr>
              <a:t>(</a:t>
            </a:r>
            <a:r>
              <a:rPr lang="en-IN" sz="2400" b="1" kern="0" dirty="0" err="1">
                <a:solidFill>
                  <a:prstClr val="black"/>
                </a:solidFill>
                <a:ea typeface="Calibri"/>
                <a:cs typeface="Arial"/>
              </a:rPr>
              <a:t>MoHUA</a:t>
            </a:r>
            <a:r>
              <a:rPr lang="en-IN" sz="2400" b="1" kern="0" dirty="0">
                <a:solidFill>
                  <a:prstClr val="black"/>
                </a:solidFill>
                <a:ea typeface="Calibri"/>
                <a:cs typeface="Arial"/>
              </a:rPr>
              <a:t> NCAP ULBs)</a:t>
            </a:r>
          </a:p>
        </p:txBody>
      </p:sp>
      <p:sp>
        <p:nvSpPr>
          <p:cNvPr id="13" name="Rounded Rectangle 12"/>
          <p:cNvSpPr/>
          <p:nvPr/>
        </p:nvSpPr>
        <p:spPr>
          <a:xfrm>
            <a:off x="10713155" y="7449"/>
            <a:ext cx="1467555" cy="91666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b="1" dirty="0">
                <a:solidFill>
                  <a:srgbClr val="FFFFFF"/>
                </a:solidFill>
                <a:latin typeface="Arial"/>
                <a:ea typeface="Calibri"/>
                <a:cs typeface="Times New Roman"/>
              </a:rPr>
              <a:t>Marks 120</a:t>
            </a:r>
          </a:p>
        </p:txBody>
      </p:sp>
      <p:graphicFrame>
        <p:nvGraphicFramePr>
          <p:cNvPr id="2" name="Table 1">
            <a:extLst>
              <a:ext uri="{FF2B5EF4-FFF2-40B4-BE49-F238E27FC236}">
                <a16:creationId xmlns:a16="http://schemas.microsoft.com/office/drawing/2014/main" id="{B4C1B3FE-F00E-C95C-F1FD-A343E25A22E9}"/>
              </a:ext>
            </a:extLst>
          </p:cNvPr>
          <p:cNvGraphicFramePr>
            <a:graphicFrameLocks noGrp="1"/>
          </p:cNvGraphicFramePr>
          <p:nvPr>
            <p:extLst>
              <p:ext uri="{D42A27DB-BD31-4B8C-83A1-F6EECF244321}">
                <p14:modId xmlns:p14="http://schemas.microsoft.com/office/powerpoint/2010/main" val="3313204285"/>
              </p:ext>
            </p:extLst>
          </p:nvPr>
        </p:nvGraphicFramePr>
        <p:xfrm>
          <a:off x="149685" y="1113181"/>
          <a:ext cx="11892629" cy="5512904"/>
        </p:xfrm>
        <a:graphic>
          <a:graphicData uri="http://schemas.openxmlformats.org/drawingml/2006/table">
            <a:tbl>
              <a:tblPr firstRow="1" bandRow="1">
                <a:tableStyleId>{16D9F66E-5EB9-4882-86FB-DCBF35E3C3E4}</a:tableStyleId>
              </a:tblPr>
              <a:tblGrid>
                <a:gridCol w="10508900">
                  <a:extLst>
                    <a:ext uri="{9D8B030D-6E8A-4147-A177-3AD203B41FA5}">
                      <a16:colId xmlns:a16="http://schemas.microsoft.com/office/drawing/2014/main" val="20000"/>
                    </a:ext>
                  </a:extLst>
                </a:gridCol>
                <a:gridCol w="1383729">
                  <a:extLst>
                    <a:ext uri="{9D8B030D-6E8A-4147-A177-3AD203B41FA5}">
                      <a16:colId xmlns:a16="http://schemas.microsoft.com/office/drawing/2014/main" val="4143293839"/>
                    </a:ext>
                  </a:extLst>
                </a:gridCol>
              </a:tblGrid>
              <a:tr h="607288">
                <a:tc>
                  <a:txBody>
                    <a:bodyPr/>
                    <a:lstStyle/>
                    <a:p>
                      <a:r>
                        <a:rPr lang="en-US" sz="1600" kern="1200" dirty="0">
                          <a:solidFill>
                            <a:schemeClr val="tx1"/>
                          </a:solidFill>
                        </a:rPr>
                        <a:t>Scheme of Marking</a:t>
                      </a:r>
                      <a:endParaRPr lang="en-US" sz="1600" kern="1200" dirty="0">
                        <a:solidFill>
                          <a:schemeClr val="tx1"/>
                        </a:solidFill>
                        <a:latin typeface="+mn-lt"/>
                        <a:ea typeface="+mn-ea"/>
                        <a:cs typeface="+mn-cs"/>
                      </a:endParaRPr>
                    </a:p>
                  </a:txBody>
                  <a:tcPr marL="85911" marR="85911" marT="42955" marB="42955" anchor="ctr">
                    <a:solidFill>
                      <a:schemeClr val="bg2"/>
                    </a:solidFill>
                  </a:tcPr>
                </a:tc>
                <a:tc>
                  <a:txBody>
                    <a:bodyPr/>
                    <a:lstStyle/>
                    <a:p>
                      <a:pPr algn="ctr"/>
                      <a:r>
                        <a:rPr lang="en-US" sz="1600" dirty="0">
                          <a:solidFill>
                            <a:schemeClr val="tx1"/>
                          </a:solidFill>
                        </a:rPr>
                        <a:t>Total Marks 60</a:t>
                      </a:r>
                      <a:endParaRPr lang="en-US" sz="1600" kern="1200" dirty="0">
                        <a:solidFill>
                          <a:schemeClr val="tx1"/>
                        </a:solidFill>
                        <a:latin typeface="+mn-lt"/>
                        <a:ea typeface="+mn-ea"/>
                        <a:cs typeface="+mn-cs"/>
                      </a:endParaRPr>
                    </a:p>
                  </a:txBody>
                  <a:tcPr marL="85911" marR="85911" marT="42955" marB="42955" anchor="ctr">
                    <a:solidFill>
                      <a:schemeClr val="bg2"/>
                    </a:solidFill>
                  </a:tcPr>
                </a:tc>
                <a:extLst>
                  <a:ext uri="{0D108BD9-81ED-4DB2-BD59-A6C34878D82A}">
                    <a16:rowId xmlns:a16="http://schemas.microsoft.com/office/drawing/2014/main" val="10000"/>
                  </a:ext>
                </a:extLst>
              </a:tr>
              <a:tr h="641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rPr>
                        <a:t>Mobile collection unit for citizens. </a:t>
                      </a:r>
                      <a:r>
                        <a:rPr lang="en-US" sz="1600" kern="1200" dirty="0">
                          <a:solidFill>
                            <a:schemeClr val="tx1"/>
                          </a:solidFill>
                        </a:rPr>
                        <a:t>(on call basis C&amp;D waste collection facility - weekly schedule) available </a:t>
                      </a:r>
                      <a:r>
                        <a:rPr lang="en-US" sz="1600" b="1" kern="1200" dirty="0">
                          <a:solidFill>
                            <a:schemeClr val="tx1"/>
                          </a:solidFill>
                        </a:rPr>
                        <a:t>along with  designated collection points duly geo-tagged </a:t>
                      </a:r>
                      <a:r>
                        <a:rPr lang="en-US" sz="1600" kern="1200" dirty="0">
                          <a:solidFill>
                            <a:schemeClr val="tx1"/>
                          </a:solidFill>
                        </a:rPr>
                        <a:t>within reasonable distance for C&amp;D waste generator to bring and deposit</a:t>
                      </a:r>
                      <a:endParaRPr lang="en-US" sz="1600" kern="1200" dirty="0">
                        <a:solidFill>
                          <a:schemeClr val="tx1"/>
                        </a:solidFill>
                        <a:latin typeface="+mn-lt"/>
                        <a:ea typeface="+mn-ea"/>
                        <a:cs typeface="+mn-cs"/>
                      </a:endParaRPr>
                    </a:p>
                  </a:txBody>
                  <a:tcPr marL="85911" marR="85911" marT="42955" marB="4295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25</a:t>
                      </a:r>
                    </a:p>
                  </a:txBody>
                  <a:tcPr marL="85911" marR="85911" marT="42955" marB="42955" anchor="ctr">
                    <a:noFill/>
                  </a:tcPr>
                </a:tc>
                <a:extLst>
                  <a:ext uri="{0D108BD9-81ED-4DB2-BD59-A6C34878D82A}">
                    <a16:rowId xmlns:a16="http://schemas.microsoft.com/office/drawing/2014/main" val="10001"/>
                  </a:ext>
                </a:extLst>
              </a:tr>
              <a:tr h="607288">
                <a:tc>
                  <a:txBody>
                    <a:bodyPr/>
                    <a:lstStyle/>
                    <a:p>
                      <a:pPr algn="l"/>
                      <a:r>
                        <a:rPr lang="en-US" sz="1600" b="1" kern="1200" dirty="0">
                          <a:solidFill>
                            <a:schemeClr val="tx1"/>
                          </a:solidFill>
                        </a:rPr>
                        <a:t>Notification of charges</a:t>
                      </a:r>
                      <a:r>
                        <a:rPr lang="en-US" sz="1600" kern="1200" dirty="0">
                          <a:solidFill>
                            <a:schemeClr val="tx1"/>
                          </a:solidFill>
                        </a:rPr>
                        <a:t> (including in-built charges at the time of permission for construction) for Collection &amp; Transportation and  Processing &amp; Disposal of C&amp;D Waste notified and enforced </a:t>
                      </a:r>
                      <a:endParaRPr lang="en-US" sz="1600" kern="1200" dirty="0">
                        <a:solidFill>
                          <a:schemeClr val="tx1"/>
                        </a:solidFill>
                        <a:latin typeface="+mn-lt"/>
                        <a:ea typeface="+mn-ea"/>
                        <a:cs typeface="+mn-cs"/>
                      </a:endParaRPr>
                    </a:p>
                  </a:txBody>
                  <a:tcPr marL="85911" marR="85911" marT="42955" marB="42955" anchor="ctr">
                    <a:noFill/>
                  </a:tcPr>
                </a:tc>
                <a:tc>
                  <a:txBody>
                    <a:bodyPr/>
                    <a:lstStyle/>
                    <a:p>
                      <a:pPr algn="ctr"/>
                      <a:r>
                        <a:rPr lang="en-US" sz="1600" kern="1200" dirty="0">
                          <a:solidFill>
                            <a:schemeClr val="tx1"/>
                          </a:solidFill>
                          <a:latin typeface="+mn-lt"/>
                          <a:ea typeface="+mn-ea"/>
                          <a:cs typeface="+mn-cs"/>
                        </a:rPr>
                        <a:t>20</a:t>
                      </a:r>
                    </a:p>
                  </a:txBody>
                  <a:tcPr marL="85911" marR="85911" marT="42955" marB="42955" anchor="ctr">
                    <a:noFill/>
                  </a:tcPr>
                </a:tc>
                <a:extLst>
                  <a:ext uri="{0D108BD9-81ED-4DB2-BD59-A6C34878D82A}">
                    <a16:rowId xmlns:a16="http://schemas.microsoft.com/office/drawing/2014/main" val="10003"/>
                  </a:ext>
                </a:extLst>
              </a:tr>
              <a:tr h="349123">
                <a:tc>
                  <a:txBody>
                    <a:bodyPr/>
                    <a:lstStyle/>
                    <a:p>
                      <a:r>
                        <a:rPr lang="en-US" sz="1600" b="0" dirty="0">
                          <a:solidFill>
                            <a:schemeClr val="tx1"/>
                          </a:solidFill>
                        </a:rPr>
                        <a:t>Are the citizens aware that C&amp;D waste can be collected from their household or site for processing.</a:t>
                      </a:r>
                    </a:p>
                  </a:txBody>
                  <a:tcPr marL="85911" marR="85911" marT="42955" marB="42955" anchor="ctr">
                    <a:noFill/>
                  </a:tcPr>
                </a:tc>
                <a:tc>
                  <a:txBody>
                    <a:bodyPr/>
                    <a:lstStyle/>
                    <a:p>
                      <a:pPr algn="ctr"/>
                      <a:r>
                        <a:rPr lang="en-US" sz="1600" dirty="0">
                          <a:solidFill>
                            <a:schemeClr val="tx1"/>
                          </a:solidFill>
                        </a:rPr>
                        <a:t>15</a:t>
                      </a:r>
                      <a:endParaRPr lang="en-US" sz="1600" b="0" dirty="0">
                        <a:solidFill>
                          <a:schemeClr val="tx1"/>
                        </a:solidFill>
                      </a:endParaRPr>
                    </a:p>
                  </a:txBody>
                  <a:tcPr marL="85911" marR="85911" marT="42955" marB="42955" anchor="ctr">
                    <a:noFill/>
                  </a:tcPr>
                </a:tc>
                <a:extLst>
                  <a:ext uri="{0D108BD9-81ED-4DB2-BD59-A6C34878D82A}">
                    <a16:rowId xmlns:a16="http://schemas.microsoft.com/office/drawing/2014/main" val="10004"/>
                  </a:ext>
                </a:extLst>
              </a:tr>
              <a:tr h="607288">
                <a:tc>
                  <a:txBody>
                    <a:bodyPr/>
                    <a:lstStyle/>
                    <a:p>
                      <a:r>
                        <a:rPr lang="en-US" sz="1600" b="1" dirty="0">
                          <a:solidFill>
                            <a:schemeClr val="tx1"/>
                          </a:solidFill>
                        </a:rPr>
                        <a:t>Processing  and selling of C&amp;D waste collected from non-bulk and bulk generators (within city or at a cluster level)</a:t>
                      </a:r>
                    </a:p>
                  </a:txBody>
                  <a:tcPr marL="85911" marR="85911" marT="42955" marB="42955" anchor="ctr">
                    <a:solidFill>
                      <a:schemeClr val="bg2"/>
                    </a:solidFill>
                  </a:tcPr>
                </a:tc>
                <a:tc>
                  <a:txBody>
                    <a:bodyPr/>
                    <a:lstStyle/>
                    <a:p>
                      <a:pPr algn="ctr"/>
                      <a:r>
                        <a:rPr lang="en-US" sz="1600" b="1" dirty="0">
                          <a:solidFill>
                            <a:schemeClr val="tx1"/>
                          </a:solidFill>
                        </a:rPr>
                        <a:t>Total  Marks 60</a:t>
                      </a:r>
                    </a:p>
                  </a:txBody>
                  <a:tcPr marL="85911" marR="85911" marT="42955" marB="42955" anchor="ctr">
                    <a:solidFill>
                      <a:schemeClr val="bg2"/>
                    </a:solidFill>
                  </a:tcPr>
                </a:tc>
                <a:extLst>
                  <a:ext uri="{0D108BD9-81ED-4DB2-BD59-A6C34878D82A}">
                    <a16:rowId xmlns:a16="http://schemas.microsoft.com/office/drawing/2014/main" val="3780510741"/>
                  </a:ext>
                </a:extLst>
              </a:tr>
              <a:tr h="450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&gt;50% </a:t>
                      </a:r>
                      <a:r>
                        <a:rPr lang="en-US" sz="1600" dirty="0">
                          <a:solidFill>
                            <a:schemeClr val="tx1"/>
                          </a:solidFill>
                        </a:rPr>
                        <a:t>C&amp;D waste either processed in the facility by making products or raw-material re-used – </a:t>
                      </a:r>
                      <a:r>
                        <a:rPr lang="en-US" sz="1600" b="1" dirty="0">
                          <a:solidFill>
                            <a:schemeClr val="tx1"/>
                          </a:solidFill>
                        </a:rPr>
                        <a:t>sold (with sale receipt)</a:t>
                      </a:r>
                    </a:p>
                  </a:txBody>
                  <a:tcPr marL="85911" marR="85911" marT="42955" marB="4295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60</a:t>
                      </a:r>
                    </a:p>
                  </a:txBody>
                  <a:tcPr marL="85911" marR="85911" marT="42955" marB="42955" anchor="ctr">
                    <a:noFill/>
                  </a:tcPr>
                </a:tc>
                <a:extLst>
                  <a:ext uri="{0D108BD9-81ED-4DB2-BD59-A6C34878D82A}">
                    <a16:rowId xmlns:a16="http://schemas.microsoft.com/office/drawing/2014/main" val="10005"/>
                  </a:ext>
                </a:extLst>
              </a:tr>
              <a:tr h="450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40% -50%  </a:t>
                      </a:r>
                      <a:r>
                        <a:rPr lang="en-US" sz="1600" dirty="0">
                          <a:solidFill>
                            <a:schemeClr val="tx1"/>
                          </a:solidFill>
                        </a:rPr>
                        <a:t>C&amp;D waste either processed in the facility by making products or raw-material re-used – </a:t>
                      </a:r>
                      <a:r>
                        <a:rPr lang="en-US" sz="1600" b="1" dirty="0">
                          <a:solidFill>
                            <a:schemeClr val="tx1"/>
                          </a:solidFill>
                        </a:rPr>
                        <a:t>sold (with sale receipt)</a:t>
                      </a:r>
                    </a:p>
                  </a:txBody>
                  <a:tcPr marL="85911" marR="85911" marT="42955" marB="4295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50</a:t>
                      </a:r>
                    </a:p>
                  </a:txBody>
                  <a:tcPr marL="85911" marR="85911" marT="42955" marB="42955" anchor="ctr">
                    <a:noFill/>
                  </a:tcPr>
                </a:tc>
                <a:extLst>
                  <a:ext uri="{0D108BD9-81ED-4DB2-BD59-A6C34878D82A}">
                    <a16:rowId xmlns:a16="http://schemas.microsoft.com/office/drawing/2014/main" val="909825979"/>
                  </a:ext>
                </a:extLst>
              </a:tr>
              <a:tr h="450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30% -39%  </a:t>
                      </a:r>
                      <a:r>
                        <a:rPr lang="en-US" sz="1600" dirty="0">
                          <a:solidFill>
                            <a:schemeClr val="tx1"/>
                          </a:solidFill>
                        </a:rPr>
                        <a:t>C&amp;D waste either processed in the facility by making products or raw-material re-used – </a:t>
                      </a:r>
                      <a:r>
                        <a:rPr lang="en-US" sz="1600" b="1" dirty="0">
                          <a:solidFill>
                            <a:schemeClr val="tx1"/>
                          </a:solidFill>
                        </a:rPr>
                        <a:t>sold (with sale receipt)</a:t>
                      </a:r>
                    </a:p>
                  </a:txBody>
                  <a:tcPr marL="85911" marR="85911" marT="42955" marB="4295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40</a:t>
                      </a:r>
                    </a:p>
                  </a:txBody>
                  <a:tcPr marL="85911" marR="85911" marT="42955" marB="42955" anchor="ctr">
                    <a:noFill/>
                  </a:tcPr>
                </a:tc>
                <a:extLst>
                  <a:ext uri="{0D108BD9-81ED-4DB2-BD59-A6C34878D82A}">
                    <a16:rowId xmlns:a16="http://schemas.microsoft.com/office/drawing/2014/main" val="2141524966"/>
                  </a:ext>
                </a:extLst>
              </a:tr>
              <a:tr h="450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 -29%  </a:t>
                      </a:r>
                      <a:r>
                        <a:rPr lang="en-US" sz="1600" b="0" dirty="0">
                          <a:solidFill>
                            <a:schemeClr val="tx1"/>
                          </a:solidFill>
                        </a:rPr>
                        <a:t>C</a:t>
                      </a:r>
                      <a:r>
                        <a:rPr lang="en-US" sz="1600" dirty="0">
                          <a:solidFill>
                            <a:schemeClr val="tx1"/>
                          </a:solidFill>
                        </a:rPr>
                        <a:t>&amp;D waste either processed in the facility by making products or raw-material re-used – </a:t>
                      </a:r>
                      <a:r>
                        <a:rPr lang="en-US" sz="1600" b="1" dirty="0">
                          <a:solidFill>
                            <a:schemeClr val="tx1"/>
                          </a:solidFill>
                        </a:rPr>
                        <a:t>sold (with sale receipt)</a:t>
                      </a:r>
                    </a:p>
                  </a:txBody>
                  <a:tcPr marL="85911" marR="85911" marT="42955" marB="4295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30</a:t>
                      </a:r>
                    </a:p>
                  </a:txBody>
                  <a:tcPr marL="85911" marR="85911" marT="42955" marB="42955" anchor="ctr">
                    <a:noFill/>
                  </a:tcPr>
                </a:tc>
                <a:extLst>
                  <a:ext uri="{0D108BD9-81ED-4DB2-BD59-A6C34878D82A}">
                    <a16:rowId xmlns:a16="http://schemas.microsoft.com/office/drawing/2014/main" val="2549528897"/>
                  </a:ext>
                </a:extLst>
              </a:tr>
              <a:tr h="450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10% -19%  </a:t>
                      </a:r>
                      <a:r>
                        <a:rPr lang="en-US" sz="1600" b="0" dirty="0">
                          <a:solidFill>
                            <a:schemeClr val="tx1"/>
                          </a:solidFill>
                        </a:rPr>
                        <a:t>C</a:t>
                      </a:r>
                      <a:r>
                        <a:rPr lang="en-US" sz="1600" dirty="0">
                          <a:solidFill>
                            <a:schemeClr val="tx1"/>
                          </a:solidFill>
                        </a:rPr>
                        <a:t>&amp;D waste either processed in the facility by making products or raw-material re-used – </a:t>
                      </a:r>
                      <a:r>
                        <a:rPr lang="en-US" sz="1600" b="1" dirty="0">
                          <a:solidFill>
                            <a:schemeClr val="tx1"/>
                          </a:solidFill>
                        </a:rPr>
                        <a:t>sold (with sale receipt)</a:t>
                      </a:r>
                    </a:p>
                  </a:txBody>
                  <a:tcPr marL="85911" marR="85911" marT="42955" marB="4295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20</a:t>
                      </a:r>
                    </a:p>
                  </a:txBody>
                  <a:tcPr marL="85911" marR="85911" marT="42955" marB="42955" anchor="ctr">
                    <a:noFill/>
                  </a:tcPr>
                </a:tc>
                <a:extLst>
                  <a:ext uri="{0D108BD9-81ED-4DB2-BD59-A6C34878D82A}">
                    <a16:rowId xmlns:a16="http://schemas.microsoft.com/office/drawing/2014/main" val="3928130174"/>
                  </a:ext>
                </a:extLst>
              </a:tr>
              <a:tr h="450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&lt;10%  </a:t>
                      </a:r>
                      <a:r>
                        <a:rPr lang="en-US" sz="1600" b="0" dirty="0">
                          <a:solidFill>
                            <a:schemeClr val="tx1"/>
                          </a:solidFill>
                        </a:rPr>
                        <a:t>C</a:t>
                      </a:r>
                      <a:r>
                        <a:rPr lang="en-US" sz="1600" dirty="0">
                          <a:solidFill>
                            <a:schemeClr val="tx1"/>
                          </a:solidFill>
                        </a:rPr>
                        <a:t>&amp;D waste either processed in the facility by making products or raw-material re-used – </a:t>
                      </a:r>
                      <a:r>
                        <a:rPr lang="en-US" sz="1600" b="1" dirty="0">
                          <a:solidFill>
                            <a:schemeClr val="tx1"/>
                          </a:solidFill>
                        </a:rPr>
                        <a:t>sold (with sale receipt)</a:t>
                      </a:r>
                    </a:p>
                  </a:txBody>
                  <a:tcPr marL="85911" marR="85911" marT="42955" marB="42955"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0</a:t>
                      </a:r>
                      <a:endParaRPr lang="en-US" sz="1600" b="1" dirty="0">
                        <a:solidFill>
                          <a:schemeClr val="tx1"/>
                        </a:solidFill>
                      </a:endParaRPr>
                    </a:p>
                  </a:txBody>
                  <a:tcPr marL="85911" marR="85911" marT="42955" marB="42955" anchor="ctr">
                    <a:noFill/>
                  </a:tcPr>
                </a:tc>
                <a:extLst>
                  <a:ext uri="{0D108BD9-81ED-4DB2-BD59-A6C34878D82A}">
                    <a16:rowId xmlns:a16="http://schemas.microsoft.com/office/drawing/2014/main" val="823085233"/>
                  </a:ext>
                </a:extLst>
              </a:tr>
            </a:tbl>
          </a:graphicData>
        </a:graphic>
      </p:graphicFrame>
    </p:spTree>
    <p:extLst>
      <p:ext uri="{BB962C8B-B14F-4D97-AF65-F5344CB8AC3E}">
        <p14:creationId xmlns:p14="http://schemas.microsoft.com/office/powerpoint/2010/main" val="3555198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D2621E4F-9172-5231-9BBC-FC9BBF4E837D}"/>
              </a:ext>
            </a:extLst>
          </p:cNvPr>
          <p:cNvSpPr/>
          <p:nvPr/>
        </p:nvSpPr>
        <p:spPr>
          <a:xfrm>
            <a:off x="54670" y="66262"/>
            <a:ext cx="12076513" cy="673873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1200"/>
              </a:spcAft>
              <a:buClrTx/>
              <a:buSzTx/>
              <a:buFontTx/>
              <a:buNone/>
              <a:tabLst/>
              <a:defRPr/>
            </a:pPr>
            <a:r>
              <a:rPr lang="en-US" sz="2400" b="1" u="sng" dirty="0">
                <a:solidFill>
                  <a:prstClr val="black"/>
                </a:solidFill>
                <a:latin typeface="Cambria" panose="02040503050406030204" pitchFamily="18" charset="0"/>
                <a:ea typeface="Cambria" panose="02040503050406030204" pitchFamily="18" charset="0"/>
                <a:cs typeface="Times New Roman"/>
              </a:rPr>
              <a:t>2.6</a:t>
            </a: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Validation Methodology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The assessor will visit collections points and all plant(s) and processing facilities  updated in the MIS.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To ascertain the progress, the assessor will also interact with the officials in the plant</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The assessor will ask for the electricity bill and see other activities in the collection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a:rPr>
              <a:t>centre</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 processing plant to verify the functionality of the facility.</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Assessor will also observe if C&amp;D waste is kept segregated in 5 categories</a:t>
            </a:r>
          </a:p>
          <a:p>
            <a:pPr marL="285750" marR="0" lvl="0" indent="-28575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rPr>
              <a:t>On the basis of observation and verification of log book/electricity bills Senior assessors at the back end will arrive at the efficiency level of the plant(s) and sub-indicator wise marks will be given.</a:t>
            </a:r>
          </a:p>
        </p:txBody>
      </p:sp>
    </p:spTree>
    <p:extLst>
      <p:ext uri="{BB962C8B-B14F-4D97-AF65-F5344CB8AC3E}">
        <p14:creationId xmlns:p14="http://schemas.microsoft.com/office/powerpoint/2010/main" val="4003397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112252" y="3713988"/>
            <a:ext cx="3526536" cy="2491740"/>
          </a:xfrm>
          <a:prstGeom prst="rect">
            <a:avLst/>
          </a:prstGeom>
        </p:spPr>
      </p:pic>
      <p:grpSp>
        <p:nvGrpSpPr>
          <p:cNvPr id="5" name="object 5"/>
          <p:cNvGrpSpPr/>
          <p:nvPr/>
        </p:nvGrpSpPr>
        <p:grpSpPr>
          <a:xfrm>
            <a:off x="11125051" y="0"/>
            <a:ext cx="1067435" cy="610870"/>
            <a:chOff x="11125051" y="0"/>
            <a:chExt cx="1067435" cy="610870"/>
          </a:xfrm>
        </p:grpSpPr>
        <p:pic>
          <p:nvPicPr>
            <p:cNvPr id="6" name="object 6"/>
            <p:cNvPicPr/>
            <p:nvPr/>
          </p:nvPicPr>
          <p:blipFill>
            <a:blip r:embed="rId3" cstate="print"/>
            <a:stretch>
              <a:fillRect/>
            </a:stretch>
          </p:blipFill>
          <p:spPr>
            <a:xfrm>
              <a:off x="11125051" y="0"/>
              <a:ext cx="1066947" cy="610435"/>
            </a:xfrm>
            <a:prstGeom prst="rect">
              <a:avLst/>
            </a:prstGeom>
          </p:spPr>
        </p:pic>
        <p:pic>
          <p:nvPicPr>
            <p:cNvPr id="7" name="object 7"/>
            <p:cNvPicPr/>
            <p:nvPr/>
          </p:nvPicPr>
          <p:blipFill>
            <a:blip r:embed="rId4" cstate="print"/>
            <a:stretch>
              <a:fillRect/>
            </a:stretch>
          </p:blipFill>
          <p:spPr>
            <a:xfrm>
              <a:off x="11175491" y="0"/>
              <a:ext cx="995172" cy="554736"/>
            </a:xfrm>
            <a:prstGeom prst="rect">
              <a:avLst/>
            </a:prstGeom>
          </p:spPr>
        </p:pic>
      </p:grpSp>
      <p:pic>
        <p:nvPicPr>
          <p:cNvPr id="8" name="object 8"/>
          <p:cNvPicPr/>
          <p:nvPr/>
        </p:nvPicPr>
        <p:blipFill>
          <a:blip r:embed="rId5" cstate="print"/>
          <a:stretch>
            <a:fillRect/>
          </a:stretch>
        </p:blipFill>
        <p:spPr>
          <a:xfrm>
            <a:off x="59553" y="57838"/>
            <a:ext cx="833752" cy="582241"/>
          </a:xfrm>
          <a:prstGeom prst="rect">
            <a:avLst/>
          </a:prstGeom>
        </p:spPr>
      </p:pic>
      <p:sp>
        <p:nvSpPr>
          <p:cNvPr id="9" name="object 9"/>
          <p:cNvSpPr txBox="1">
            <a:spLocks noGrp="1"/>
          </p:cNvSpPr>
          <p:nvPr>
            <p:ph type="title"/>
          </p:nvPr>
        </p:nvSpPr>
        <p:spPr>
          <a:xfrm>
            <a:off x="3453510" y="526237"/>
            <a:ext cx="5266055" cy="940435"/>
          </a:xfrm>
          <a:prstGeom prst="rect">
            <a:avLst/>
          </a:prstGeom>
        </p:spPr>
        <p:txBody>
          <a:bodyPr vert="horz" wrap="square" lIns="0" tIns="12700" rIns="0" bIns="0" rtlCol="0">
            <a:spAutoFit/>
          </a:bodyPr>
          <a:lstStyle/>
          <a:p>
            <a:pPr marL="12700">
              <a:lnSpc>
                <a:spcPct val="100000"/>
              </a:lnSpc>
              <a:spcBef>
                <a:spcPts val="100"/>
              </a:spcBef>
            </a:pPr>
            <a:r>
              <a:rPr sz="6000" b="0" spc="75" dirty="0">
                <a:solidFill>
                  <a:srgbClr val="2E469C"/>
                </a:solidFill>
                <a:latin typeface="Arial Black"/>
                <a:cs typeface="Arial Black"/>
              </a:rPr>
              <a:t>C&amp;D</a:t>
            </a:r>
            <a:r>
              <a:rPr sz="6000" b="0" spc="135" dirty="0">
                <a:solidFill>
                  <a:srgbClr val="2E469C"/>
                </a:solidFill>
                <a:latin typeface="Arial Black"/>
                <a:cs typeface="Arial Black"/>
              </a:rPr>
              <a:t> </a:t>
            </a:r>
            <a:r>
              <a:rPr sz="6000" b="0" spc="90" dirty="0">
                <a:solidFill>
                  <a:srgbClr val="2E469C"/>
                </a:solidFill>
                <a:latin typeface="Arial Black"/>
                <a:cs typeface="Arial Black"/>
              </a:rPr>
              <a:t>WASTE</a:t>
            </a:r>
            <a:endParaRPr sz="6000">
              <a:latin typeface="Arial Black"/>
              <a:cs typeface="Arial Black"/>
            </a:endParaRPr>
          </a:p>
        </p:txBody>
      </p:sp>
      <p:sp>
        <p:nvSpPr>
          <p:cNvPr id="10" name="object 10"/>
          <p:cNvSpPr txBox="1"/>
          <p:nvPr/>
        </p:nvSpPr>
        <p:spPr>
          <a:xfrm>
            <a:off x="909015" y="1684782"/>
            <a:ext cx="10653395" cy="1855470"/>
          </a:xfrm>
          <a:prstGeom prst="rect">
            <a:avLst/>
          </a:prstGeom>
        </p:spPr>
        <p:txBody>
          <a:bodyPr vert="horz" wrap="square" lIns="0" tIns="13335" rIns="0" bIns="0" rtlCol="0">
            <a:spAutoFit/>
          </a:bodyPr>
          <a:lstStyle/>
          <a:p>
            <a:pPr marL="12700" algn="just">
              <a:lnSpc>
                <a:spcPct val="100000"/>
              </a:lnSpc>
              <a:spcBef>
                <a:spcPts val="105"/>
              </a:spcBef>
            </a:pPr>
            <a:r>
              <a:rPr sz="2000" b="1" dirty="0">
                <a:latin typeface="Arial"/>
                <a:cs typeface="Arial"/>
              </a:rPr>
              <a:t>Construction</a:t>
            </a:r>
            <a:r>
              <a:rPr sz="2000" b="1" spc="-55" dirty="0">
                <a:latin typeface="Arial"/>
                <a:cs typeface="Arial"/>
              </a:rPr>
              <a:t> </a:t>
            </a:r>
            <a:r>
              <a:rPr sz="2000" b="1" dirty="0">
                <a:latin typeface="Arial"/>
                <a:cs typeface="Arial"/>
              </a:rPr>
              <a:t>and</a:t>
            </a:r>
            <a:r>
              <a:rPr sz="2000" b="1" spc="-15" dirty="0">
                <a:latin typeface="Arial"/>
                <a:cs typeface="Arial"/>
              </a:rPr>
              <a:t> </a:t>
            </a:r>
            <a:r>
              <a:rPr sz="2000" b="1" dirty="0">
                <a:latin typeface="Arial"/>
                <a:cs typeface="Arial"/>
              </a:rPr>
              <a:t>Demolition</a:t>
            </a:r>
            <a:r>
              <a:rPr sz="2000" b="1" spc="-45" dirty="0">
                <a:latin typeface="Arial"/>
                <a:cs typeface="Arial"/>
              </a:rPr>
              <a:t> </a:t>
            </a:r>
            <a:r>
              <a:rPr sz="2000" b="1" spc="-10" dirty="0">
                <a:latin typeface="Arial"/>
                <a:cs typeface="Arial"/>
              </a:rPr>
              <a:t>Waste</a:t>
            </a:r>
            <a:r>
              <a:rPr sz="2000" spc="-10" dirty="0">
                <a:latin typeface="Arial MT"/>
                <a:cs typeface="Arial MT"/>
              </a:rPr>
              <a:t>:</a:t>
            </a:r>
            <a:endParaRPr sz="2000">
              <a:latin typeface="Arial MT"/>
              <a:cs typeface="Arial MT"/>
            </a:endParaRPr>
          </a:p>
          <a:p>
            <a:pPr>
              <a:lnSpc>
                <a:spcPct val="100000"/>
              </a:lnSpc>
              <a:spcBef>
                <a:spcPts val="40"/>
              </a:spcBef>
            </a:pPr>
            <a:endParaRPr sz="2050">
              <a:latin typeface="Arial MT"/>
              <a:cs typeface="Arial MT"/>
            </a:endParaRPr>
          </a:p>
          <a:p>
            <a:pPr marL="12700" marR="5080" algn="just">
              <a:lnSpc>
                <a:spcPct val="100000"/>
              </a:lnSpc>
            </a:pPr>
            <a:r>
              <a:rPr sz="2000" spc="-5" dirty="0">
                <a:latin typeface="Arial MT"/>
                <a:cs typeface="Arial MT"/>
              </a:rPr>
              <a:t>Cement and concrete, </a:t>
            </a:r>
            <a:r>
              <a:rPr sz="2000" dirty="0">
                <a:latin typeface="Arial MT"/>
                <a:cs typeface="Arial MT"/>
              </a:rPr>
              <a:t>bricks, </a:t>
            </a:r>
            <a:r>
              <a:rPr sz="2000" spc="-5" dirty="0">
                <a:latin typeface="Arial MT"/>
                <a:cs typeface="Arial MT"/>
              </a:rPr>
              <a:t>cement </a:t>
            </a:r>
            <a:r>
              <a:rPr sz="2000" spc="-20" dirty="0">
                <a:latin typeface="Arial MT"/>
                <a:cs typeface="Arial MT"/>
              </a:rPr>
              <a:t>plaster, </a:t>
            </a:r>
            <a:r>
              <a:rPr sz="2000" spc="-5" dirty="0">
                <a:latin typeface="Arial MT"/>
                <a:cs typeface="Arial MT"/>
              </a:rPr>
              <a:t>steel (from reinforced concrete, door </a:t>
            </a:r>
            <a:r>
              <a:rPr sz="2000" spc="-10" dirty="0">
                <a:latin typeface="Arial MT"/>
                <a:cs typeface="Arial MT"/>
              </a:rPr>
              <a:t>or </a:t>
            </a:r>
            <a:r>
              <a:rPr sz="2000" dirty="0">
                <a:latin typeface="Arial MT"/>
                <a:cs typeface="Arial MT"/>
              </a:rPr>
              <a:t>window </a:t>
            </a:r>
            <a:r>
              <a:rPr sz="2000" spc="5" dirty="0">
                <a:latin typeface="Arial MT"/>
                <a:cs typeface="Arial MT"/>
              </a:rPr>
              <a:t> </a:t>
            </a:r>
            <a:r>
              <a:rPr sz="2000" spc="-5" dirty="0">
                <a:latin typeface="Arial MT"/>
                <a:cs typeface="Arial MT"/>
              </a:rPr>
              <a:t>frames,</a:t>
            </a:r>
            <a:r>
              <a:rPr sz="2000" dirty="0">
                <a:latin typeface="Arial MT"/>
                <a:cs typeface="Arial MT"/>
              </a:rPr>
              <a:t> </a:t>
            </a:r>
            <a:r>
              <a:rPr sz="2000" spc="-5" dirty="0">
                <a:latin typeface="Arial MT"/>
                <a:cs typeface="Arial MT"/>
              </a:rPr>
              <a:t>roofing</a:t>
            </a:r>
            <a:r>
              <a:rPr sz="2000" dirty="0">
                <a:latin typeface="Arial MT"/>
                <a:cs typeface="Arial MT"/>
              </a:rPr>
              <a:t> </a:t>
            </a:r>
            <a:r>
              <a:rPr sz="2000" spc="-5" dirty="0">
                <a:latin typeface="Arial MT"/>
                <a:cs typeface="Arial MT"/>
              </a:rPr>
              <a:t>support,</a:t>
            </a:r>
            <a:r>
              <a:rPr sz="2000" dirty="0">
                <a:latin typeface="Arial MT"/>
                <a:cs typeface="Arial MT"/>
              </a:rPr>
              <a:t> railings</a:t>
            </a:r>
            <a:r>
              <a:rPr sz="2000" spc="5" dirty="0">
                <a:latin typeface="Arial MT"/>
                <a:cs typeface="Arial MT"/>
              </a:rPr>
              <a:t> </a:t>
            </a:r>
            <a:r>
              <a:rPr sz="2000" dirty="0">
                <a:latin typeface="Arial MT"/>
                <a:cs typeface="Arial MT"/>
              </a:rPr>
              <a:t>of</a:t>
            </a:r>
            <a:r>
              <a:rPr sz="2000" spc="5" dirty="0">
                <a:latin typeface="Arial MT"/>
                <a:cs typeface="Arial MT"/>
              </a:rPr>
              <a:t> </a:t>
            </a:r>
            <a:r>
              <a:rPr sz="2000" spc="-5" dirty="0">
                <a:latin typeface="Arial MT"/>
                <a:cs typeface="Arial MT"/>
              </a:rPr>
              <a:t>staircase,</a:t>
            </a:r>
            <a:r>
              <a:rPr sz="2000" dirty="0">
                <a:latin typeface="Arial MT"/>
                <a:cs typeface="Arial MT"/>
              </a:rPr>
              <a:t> </a:t>
            </a:r>
            <a:r>
              <a:rPr sz="2000" spc="-10" dirty="0">
                <a:latin typeface="Arial MT"/>
                <a:cs typeface="Arial MT"/>
              </a:rPr>
              <a:t>etc.),</a:t>
            </a:r>
            <a:r>
              <a:rPr sz="2000" spc="-5" dirty="0">
                <a:latin typeface="Arial MT"/>
                <a:cs typeface="Arial MT"/>
              </a:rPr>
              <a:t> </a:t>
            </a:r>
            <a:r>
              <a:rPr sz="2000" dirty="0">
                <a:latin typeface="Arial MT"/>
                <a:cs typeface="Arial MT"/>
              </a:rPr>
              <a:t>rubble,</a:t>
            </a:r>
            <a:r>
              <a:rPr sz="2000" spc="5" dirty="0">
                <a:latin typeface="Arial MT"/>
                <a:cs typeface="Arial MT"/>
              </a:rPr>
              <a:t> </a:t>
            </a:r>
            <a:r>
              <a:rPr sz="2000" dirty="0">
                <a:latin typeface="Arial MT"/>
                <a:cs typeface="Arial MT"/>
              </a:rPr>
              <a:t>stone,</a:t>
            </a:r>
            <a:r>
              <a:rPr sz="2000" spc="5" dirty="0">
                <a:latin typeface="Arial MT"/>
                <a:cs typeface="Arial MT"/>
              </a:rPr>
              <a:t> </a:t>
            </a:r>
            <a:r>
              <a:rPr sz="2000" spc="-5" dirty="0">
                <a:latin typeface="Arial MT"/>
                <a:cs typeface="Arial MT"/>
              </a:rPr>
              <a:t>timber</a:t>
            </a:r>
            <a:r>
              <a:rPr sz="2000" dirty="0">
                <a:latin typeface="Arial MT"/>
                <a:cs typeface="Arial MT"/>
              </a:rPr>
              <a:t> </a:t>
            </a:r>
            <a:r>
              <a:rPr sz="2000" spc="-5" dirty="0">
                <a:latin typeface="Arial MT"/>
                <a:cs typeface="Arial MT"/>
              </a:rPr>
              <a:t>or</a:t>
            </a:r>
            <a:r>
              <a:rPr sz="2000" dirty="0">
                <a:latin typeface="Arial MT"/>
                <a:cs typeface="Arial MT"/>
              </a:rPr>
              <a:t> wood</a:t>
            </a:r>
            <a:r>
              <a:rPr sz="2000" spc="5" dirty="0">
                <a:latin typeface="Arial MT"/>
                <a:cs typeface="Arial MT"/>
              </a:rPr>
              <a:t> </a:t>
            </a:r>
            <a:r>
              <a:rPr sz="2000" spc="-5" dirty="0">
                <a:latin typeface="Arial MT"/>
                <a:cs typeface="Arial MT"/>
              </a:rPr>
              <a:t>Minor </a:t>
            </a:r>
            <a:r>
              <a:rPr sz="2000" dirty="0">
                <a:latin typeface="Arial MT"/>
                <a:cs typeface="Arial MT"/>
              </a:rPr>
              <a:t> </a:t>
            </a:r>
            <a:r>
              <a:rPr sz="2000" spc="-5" dirty="0">
                <a:latin typeface="Arial MT"/>
                <a:cs typeface="Arial MT"/>
              </a:rPr>
              <a:t>components.</a:t>
            </a:r>
            <a:r>
              <a:rPr sz="2000" spc="285" dirty="0">
                <a:latin typeface="Arial MT"/>
                <a:cs typeface="Arial MT"/>
              </a:rPr>
              <a:t> </a:t>
            </a:r>
            <a:r>
              <a:rPr sz="2000" spc="-5" dirty="0">
                <a:latin typeface="Arial MT"/>
                <a:cs typeface="Arial MT"/>
              </a:rPr>
              <a:t>pipes</a:t>
            </a:r>
            <a:r>
              <a:rPr sz="2000" spc="300" dirty="0">
                <a:latin typeface="Arial MT"/>
                <a:cs typeface="Arial MT"/>
              </a:rPr>
              <a:t> </a:t>
            </a:r>
            <a:r>
              <a:rPr sz="2000" spc="-5" dirty="0">
                <a:latin typeface="Arial MT"/>
                <a:cs typeface="Arial MT"/>
              </a:rPr>
              <a:t>(GI,</a:t>
            </a:r>
            <a:r>
              <a:rPr sz="2000" spc="295" dirty="0">
                <a:latin typeface="Arial MT"/>
                <a:cs typeface="Arial MT"/>
              </a:rPr>
              <a:t> </a:t>
            </a:r>
            <a:r>
              <a:rPr sz="2000" spc="-5" dirty="0">
                <a:latin typeface="Arial MT"/>
                <a:cs typeface="Arial MT"/>
              </a:rPr>
              <a:t>iron,</a:t>
            </a:r>
            <a:r>
              <a:rPr sz="2000" spc="290" dirty="0">
                <a:latin typeface="Arial MT"/>
                <a:cs typeface="Arial MT"/>
              </a:rPr>
              <a:t> </a:t>
            </a:r>
            <a:r>
              <a:rPr sz="2000" dirty="0">
                <a:latin typeface="Arial MT"/>
                <a:cs typeface="Arial MT"/>
              </a:rPr>
              <a:t>plastic,</a:t>
            </a:r>
            <a:r>
              <a:rPr sz="2000" spc="290" dirty="0">
                <a:latin typeface="Arial MT"/>
                <a:cs typeface="Arial MT"/>
              </a:rPr>
              <a:t> </a:t>
            </a:r>
            <a:r>
              <a:rPr sz="2000" dirty="0">
                <a:latin typeface="Arial MT"/>
                <a:cs typeface="Arial MT"/>
              </a:rPr>
              <a:t>panels</a:t>
            </a:r>
            <a:r>
              <a:rPr sz="2000" spc="305" dirty="0">
                <a:latin typeface="Arial MT"/>
                <a:cs typeface="Arial MT"/>
              </a:rPr>
              <a:t> </a:t>
            </a:r>
            <a:r>
              <a:rPr sz="2000" spc="-5" dirty="0">
                <a:latin typeface="Arial MT"/>
                <a:cs typeface="Arial MT"/>
              </a:rPr>
              <a:t>(wooden,</a:t>
            </a:r>
            <a:r>
              <a:rPr sz="2000" spc="300" dirty="0">
                <a:latin typeface="Arial MT"/>
                <a:cs typeface="Arial MT"/>
              </a:rPr>
              <a:t> </a:t>
            </a:r>
            <a:r>
              <a:rPr sz="2000" spc="-5" dirty="0">
                <a:latin typeface="Arial MT"/>
                <a:cs typeface="Arial MT"/>
              </a:rPr>
              <a:t>laminated),</a:t>
            </a:r>
            <a:r>
              <a:rPr sz="2000" spc="295" dirty="0">
                <a:latin typeface="Arial MT"/>
                <a:cs typeface="Arial MT"/>
              </a:rPr>
              <a:t> </a:t>
            </a:r>
            <a:r>
              <a:rPr sz="2000" dirty="0">
                <a:latin typeface="Arial MT"/>
                <a:cs typeface="Arial MT"/>
              </a:rPr>
              <a:t>glazed</a:t>
            </a:r>
            <a:r>
              <a:rPr sz="2000" spc="295" dirty="0">
                <a:latin typeface="Arial MT"/>
                <a:cs typeface="Arial MT"/>
              </a:rPr>
              <a:t> </a:t>
            </a:r>
            <a:r>
              <a:rPr sz="2000" dirty="0">
                <a:latin typeface="Arial MT"/>
                <a:cs typeface="Arial MT"/>
              </a:rPr>
              <a:t>tiles,</a:t>
            </a:r>
            <a:r>
              <a:rPr sz="2000" spc="285" dirty="0">
                <a:latin typeface="Arial MT"/>
                <a:cs typeface="Arial MT"/>
              </a:rPr>
              <a:t> </a:t>
            </a:r>
            <a:r>
              <a:rPr sz="2000" dirty="0">
                <a:latin typeface="Arial MT"/>
                <a:cs typeface="Arial MT"/>
              </a:rPr>
              <a:t>glass</a:t>
            </a:r>
            <a:r>
              <a:rPr sz="2000" spc="295" dirty="0">
                <a:latin typeface="Arial MT"/>
                <a:cs typeface="Arial MT"/>
              </a:rPr>
              <a:t> </a:t>
            </a:r>
            <a:r>
              <a:rPr sz="2000" dirty="0">
                <a:latin typeface="Arial MT"/>
                <a:cs typeface="Arial MT"/>
              </a:rPr>
              <a:t>panes, </a:t>
            </a:r>
            <a:r>
              <a:rPr sz="2000" spc="-540" dirty="0">
                <a:latin typeface="Arial MT"/>
                <a:cs typeface="Arial MT"/>
              </a:rPr>
              <a:t> </a:t>
            </a:r>
            <a:r>
              <a:rPr sz="2000" dirty="0">
                <a:latin typeface="Arial MT"/>
                <a:cs typeface="Arial MT"/>
              </a:rPr>
              <a:t>etc.</a:t>
            </a:r>
            <a:endParaRPr sz="2000">
              <a:latin typeface="Arial MT"/>
              <a:cs typeface="Arial MT"/>
            </a:endParaRPr>
          </a:p>
        </p:txBody>
      </p:sp>
      <p:pic>
        <p:nvPicPr>
          <p:cNvPr id="11" name="object 11"/>
          <p:cNvPicPr/>
          <p:nvPr/>
        </p:nvPicPr>
        <p:blipFill>
          <a:blip r:embed="rId6" cstate="print"/>
          <a:stretch>
            <a:fillRect/>
          </a:stretch>
        </p:blipFill>
        <p:spPr>
          <a:xfrm>
            <a:off x="830580" y="3700271"/>
            <a:ext cx="3512820" cy="2505455"/>
          </a:xfrm>
          <a:prstGeom prst="rect">
            <a:avLst/>
          </a:prstGeom>
        </p:spPr>
      </p:pic>
      <p:pic>
        <p:nvPicPr>
          <p:cNvPr id="12" name="object 12"/>
          <p:cNvPicPr/>
          <p:nvPr/>
        </p:nvPicPr>
        <p:blipFill>
          <a:blip r:embed="rId7" cstate="print"/>
          <a:stretch>
            <a:fillRect/>
          </a:stretch>
        </p:blipFill>
        <p:spPr>
          <a:xfrm>
            <a:off x="4587240" y="3700271"/>
            <a:ext cx="3308604" cy="250545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25051" y="0"/>
            <a:ext cx="1067435" cy="610870"/>
            <a:chOff x="11125051" y="0"/>
            <a:chExt cx="1067435" cy="610870"/>
          </a:xfrm>
        </p:grpSpPr>
        <p:pic>
          <p:nvPicPr>
            <p:cNvPr id="3" name="object 3"/>
            <p:cNvPicPr/>
            <p:nvPr/>
          </p:nvPicPr>
          <p:blipFill>
            <a:blip r:embed="rId2" cstate="print"/>
            <a:stretch>
              <a:fillRect/>
            </a:stretch>
          </p:blipFill>
          <p:spPr>
            <a:xfrm>
              <a:off x="11125051" y="0"/>
              <a:ext cx="1066947" cy="610435"/>
            </a:xfrm>
            <a:prstGeom prst="rect">
              <a:avLst/>
            </a:prstGeom>
          </p:spPr>
        </p:pic>
        <p:pic>
          <p:nvPicPr>
            <p:cNvPr id="4" name="object 4"/>
            <p:cNvPicPr/>
            <p:nvPr/>
          </p:nvPicPr>
          <p:blipFill>
            <a:blip r:embed="rId3" cstate="print"/>
            <a:stretch>
              <a:fillRect/>
            </a:stretch>
          </p:blipFill>
          <p:spPr>
            <a:xfrm>
              <a:off x="11175491" y="0"/>
              <a:ext cx="995172" cy="554736"/>
            </a:xfrm>
            <a:prstGeom prst="rect">
              <a:avLst/>
            </a:prstGeom>
          </p:spPr>
        </p:pic>
      </p:grpSp>
      <p:pic>
        <p:nvPicPr>
          <p:cNvPr id="5" name="object 5"/>
          <p:cNvPicPr/>
          <p:nvPr/>
        </p:nvPicPr>
        <p:blipFill>
          <a:blip r:embed="rId4" cstate="print"/>
          <a:stretch>
            <a:fillRect/>
          </a:stretch>
        </p:blipFill>
        <p:spPr>
          <a:xfrm>
            <a:off x="59553" y="57838"/>
            <a:ext cx="833752" cy="582241"/>
          </a:xfrm>
          <a:prstGeom prst="rect">
            <a:avLst/>
          </a:prstGeom>
        </p:spPr>
      </p:pic>
      <p:sp>
        <p:nvSpPr>
          <p:cNvPr id="6" name="object 6"/>
          <p:cNvSpPr txBox="1"/>
          <p:nvPr/>
        </p:nvSpPr>
        <p:spPr>
          <a:xfrm>
            <a:off x="1339341" y="526237"/>
            <a:ext cx="9486900" cy="1671955"/>
          </a:xfrm>
          <a:prstGeom prst="rect">
            <a:avLst/>
          </a:prstGeom>
        </p:spPr>
        <p:txBody>
          <a:bodyPr vert="horz" wrap="square" lIns="0" tIns="189865" rIns="0" bIns="0" rtlCol="0">
            <a:spAutoFit/>
          </a:bodyPr>
          <a:lstStyle/>
          <a:p>
            <a:pPr marL="12700" marR="5080" indent="2113915">
              <a:lnSpc>
                <a:spcPts val="5760"/>
              </a:lnSpc>
              <a:spcBef>
                <a:spcPts val="1495"/>
              </a:spcBef>
            </a:pPr>
            <a:r>
              <a:rPr sz="6000" spc="75" dirty="0">
                <a:solidFill>
                  <a:srgbClr val="2E469C"/>
                </a:solidFill>
                <a:latin typeface="Arial Black"/>
                <a:cs typeface="Arial Black"/>
              </a:rPr>
              <a:t>C&amp;D</a:t>
            </a:r>
            <a:r>
              <a:rPr sz="6000" spc="210" dirty="0">
                <a:solidFill>
                  <a:srgbClr val="2E469C"/>
                </a:solidFill>
                <a:latin typeface="Arial Black"/>
                <a:cs typeface="Arial Black"/>
              </a:rPr>
              <a:t> </a:t>
            </a:r>
            <a:r>
              <a:rPr sz="6000" spc="90" dirty="0">
                <a:solidFill>
                  <a:srgbClr val="2E469C"/>
                </a:solidFill>
                <a:latin typeface="Arial Black"/>
                <a:cs typeface="Arial Black"/>
              </a:rPr>
              <a:t>WASTE </a:t>
            </a:r>
            <a:r>
              <a:rPr sz="6000" spc="95" dirty="0">
                <a:solidFill>
                  <a:srgbClr val="2E469C"/>
                </a:solidFill>
                <a:latin typeface="Arial Black"/>
                <a:cs typeface="Arial Black"/>
              </a:rPr>
              <a:t> </a:t>
            </a:r>
            <a:r>
              <a:rPr sz="6000" spc="100" dirty="0">
                <a:solidFill>
                  <a:srgbClr val="2E469C"/>
                </a:solidFill>
                <a:latin typeface="Arial Black"/>
                <a:cs typeface="Arial Black"/>
              </a:rPr>
              <a:t>COLLECTION</a:t>
            </a:r>
            <a:r>
              <a:rPr sz="6000" spc="140" dirty="0">
                <a:solidFill>
                  <a:srgbClr val="2E469C"/>
                </a:solidFill>
                <a:latin typeface="Arial Black"/>
                <a:cs typeface="Arial Black"/>
              </a:rPr>
              <a:t> </a:t>
            </a:r>
            <a:r>
              <a:rPr sz="6000" spc="95" dirty="0">
                <a:solidFill>
                  <a:srgbClr val="2E469C"/>
                </a:solidFill>
                <a:latin typeface="Arial Black"/>
                <a:cs typeface="Arial Black"/>
              </a:rPr>
              <a:t>CENTRE</a:t>
            </a:r>
            <a:endParaRPr sz="6000">
              <a:latin typeface="Arial Black"/>
              <a:cs typeface="Arial Black"/>
            </a:endParaRPr>
          </a:p>
        </p:txBody>
      </p:sp>
      <p:pic>
        <p:nvPicPr>
          <p:cNvPr id="7" name="object 7"/>
          <p:cNvPicPr/>
          <p:nvPr/>
        </p:nvPicPr>
        <p:blipFill>
          <a:blip r:embed="rId5" cstate="print"/>
          <a:stretch>
            <a:fillRect/>
          </a:stretch>
        </p:blipFill>
        <p:spPr>
          <a:xfrm>
            <a:off x="839724" y="2459735"/>
            <a:ext cx="4608576" cy="3752088"/>
          </a:xfrm>
          <a:prstGeom prst="rect">
            <a:avLst/>
          </a:prstGeom>
        </p:spPr>
      </p:pic>
      <p:pic>
        <p:nvPicPr>
          <p:cNvPr id="8" name="object 8"/>
          <p:cNvPicPr/>
          <p:nvPr/>
        </p:nvPicPr>
        <p:blipFill>
          <a:blip r:embed="rId6" cstate="print"/>
          <a:stretch>
            <a:fillRect/>
          </a:stretch>
        </p:blipFill>
        <p:spPr>
          <a:xfrm>
            <a:off x="6312408" y="2461260"/>
            <a:ext cx="4608576" cy="371703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25051" y="0"/>
            <a:ext cx="1067435" cy="610870"/>
            <a:chOff x="11125051" y="0"/>
            <a:chExt cx="1067435" cy="610870"/>
          </a:xfrm>
        </p:grpSpPr>
        <p:pic>
          <p:nvPicPr>
            <p:cNvPr id="3" name="object 3"/>
            <p:cNvPicPr/>
            <p:nvPr/>
          </p:nvPicPr>
          <p:blipFill>
            <a:blip r:embed="rId2" cstate="print"/>
            <a:stretch>
              <a:fillRect/>
            </a:stretch>
          </p:blipFill>
          <p:spPr>
            <a:xfrm>
              <a:off x="11125051" y="0"/>
              <a:ext cx="1066947" cy="610435"/>
            </a:xfrm>
            <a:prstGeom prst="rect">
              <a:avLst/>
            </a:prstGeom>
          </p:spPr>
        </p:pic>
        <p:pic>
          <p:nvPicPr>
            <p:cNvPr id="4" name="object 4"/>
            <p:cNvPicPr/>
            <p:nvPr/>
          </p:nvPicPr>
          <p:blipFill>
            <a:blip r:embed="rId3" cstate="print"/>
            <a:stretch>
              <a:fillRect/>
            </a:stretch>
          </p:blipFill>
          <p:spPr>
            <a:xfrm>
              <a:off x="11175491" y="0"/>
              <a:ext cx="995172" cy="554736"/>
            </a:xfrm>
            <a:prstGeom prst="rect">
              <a:avLst/>
            </a:prstGeom>
          </p:spPr>
        </p:pic>
      </p:grpSp>
      <p:pic>
        <p:nvPicPr>
          <p:cNvPr id="5" name="object 5"/>
          <p:cNvPicPr/>
          <p:nvPr/>
        </p:nvPicPr>
        <p:blipFill>
          <a:blip r:embed="rId4" cstate="print"/>
          <a:stretch>
            <a:fillRect/>
          </a:stretch>
        </p:blipFill>
        <p:spPr>
          <a:xfrm>
            <a:off x="59553" y="57838"/>
            <a:ext cx="833752" cy="582241"/>
          </a:xfrm>
          <a:prstGeom prst="rect">
            <a:avLst/>
          </a:prstGeom>
        </p:spPr>
      </p:pic>
      <p:sp>
        <p:nvSpPr>
          <p:cNvPr id="6" name="object 6"/>
          <p:cNvSpPr txBox="1"/>
          <p:nvPr/>
        </p:nvSpPr>
        <p:spPr>
          <a:xfrm>
            <a:off x="1804227" y="353924"/>
            <a:ext cx="8913495" cy="1671955"/>
          </a:xfrm>
          <a:prstGeom prst="rect">
            <a:avLst/>
          </a:prstGeom>
        </p:spPr>
        <p:txBody>
          <a:bodyPr vert="horz" wrap="square" lIns="0" tIns="189865" rIns="0" bIns="0" rtlCol="0">
            <a:spAutoFit/>
          </a:bodyPr>
          <a:lstStyle/>
          <a:p>
            <a:pPr marL="12700" marR="5080" indent="1825625">
              <a:lnSpc>
                <a:spcPts val="5760"/>
              </a:lnSpc>
              <a:spcBef>
                <a:spcPts val="1495"/>
              </a:spcBef>
            </a:pPr>
            <a:r>
              <a:rPr sz="6000" spc="75" dirty="0">
                <a:solidFill>
                  <a:srgbClr val="2E469C"/>
                </a:solidFill>
                <a:latin typeface="Arial Black"/>
                <a:cs typeface="Arial Black"/>
              </a:rPr>
              <a:t>C&amp;D</a:t>
            </a:r>
            <a:r>
              <a:rPr sz="6000" spc="204" dirty="0">
                <a:solidFill>
                  <a:srgbClr val="2E469C"/>
                </a:solidFill>
                <a:latin typeface="Arial Black"/>
                <a:cs typeface="Arial Black"/>
              </a:rPr>
              <a:t> </a:t>
            </a:r>
            <a:r>
              <a:rPr sz="6000" spc="90" dirty="0">
                <a:solidFill>
                  <a:srgbClr val="2E469C"/>
                </a:solidFill>
                <a:latin typeface="Arial Black"/>
                <a:cs typeface="Arial Black"/>
              </a:rPr>
              <a:t>WASTE </a:t>
            </a:r>
            <a:r>
              <a:rPr sz="6000" spc="95" dirty="0">
                <a:solidFill>
                  <a:srgbClr val="2E469C"/>
                </a:solidFill>
                <a:latin typeface="Arial Black"/>
                <a:cs typeface="Arial Black"/>
              </a:rPr>
              <a:t> </a:t>
            </a:r>
            <a:r>
              <a:rPr sz="6000" spc="90" dirty="0">
                <a:solidFill>
                  <a:srgbClr val="2E469C"/>
                </a:solidFill>
                <a:latin typeface="Arial Black"/>
                <a:cs typeface="Arial Black"/>
              </a:rPr>
              <a:t>PROCESSING</a:t>
            </a:r>
            <a:r>
              <a:rPr sz="6000" spc="175" dirty="0">
                <a:solidFill>
                  <a:srgbClr val="2E469C"/>
                </a:solidFill>
                <a:latin typeface="Arial Black"/>
                <a:cs typeface="Arial Black"/>
              </a:rPr>
              <a:t> </a:t>
            </a:r>
            <a:r>
              <a:rPr sz="6000" spc="90" dirty="0">
                <a:solidFill>
                  <a:srgbClr val="2E469C"/>
                </a:solidFill>
                <a:latin typeface="Arial Black"/>
                <a:cs typeface="Arial Black"/>
              </a:rPr>
              <a:t>PLANT</a:t>
            </a:r>
            <a:endParaRPr sz="6000" dirty="0">
              <a:latin typeface="Arial Black"/>
              <a:cs typeface="Arial Black"/>
            </a:endParaRPr>
          </a:p>
        </p:txBody>
      </p:sp>
      <p:pic>
        <p:nvPicPr>
          <p:cNvPr id="7" name="object 7"/>
          <p:cNvPicPr/>
          <p:nvPr/>
        </p:nvPicPr>
        <p:blipFill>
          <a:blip r:embed="rId5" cstate="print"/>
          <a:stretch>
            <a:fillRect/>
          </a:stretch>
        </p:blipFill>
        <p:spPr>
          <a:xfrm>
            <a:off x="922019" y="2212848"/>
            <a:ext cx="5173980" cy="3881628"/>
          </a:xfrm>
          <a:prstGeom prst="rect">
            <a:avLst/>
          </a:prstGeom>
        </p:spPr>
      </p:pic>
      <p:pic>
        <p:nvPicPr>
          <p:cNvPr id="8" name="object 8"/>
          <p:cNvPicPr/>
          <p:nvPr/>
        </p:nvPicPr>
        <p:blipFill>
          <a:blip r:embed="rId6" cstate="print"/>
          <a:stretch>
            <a:fillRect/>
          </a:stretch>
        </p:blipFill>
        <p:spPr>
          <a:xfrm>
            <a:off x="6743700" y="2212848"/>
            <a:ext cx="4728972" cy="386638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97317" y="6263436"/>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223575"/>
                </a:solidFill>
                <a:latin typeface="Arial MT"/>
                <a:cs typeface="Arial MT"/>
              </a:rPr>
              <a:t>n</a:t>
            </a:r>
            <a:endParaRPr sz="900">
              <a:latin typeface="Arial MT"/>
              <a:cs typeface="Arial MT"/>
            </a:endParaRPr>
          </a:p>
        </p:txBody>
      </p:sp>
      <p:sp>
        <p:nvSpPr>
          <p:cNvPr id="3" name="object 3"/>
          <p:cNvSpPr txBox="1"/>
          <p:nvPr/>
        </p:nvSpPr>
        <p:spPr>
          <a:xfrm>
            <a:off x="815339" y="6286963"/>
            <a:ext cx="2908935" cy="265430"/>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15" dirty="0">
                <a:solidFill>
                  <a:srgbClr val="223575"/>
                </a:solidFill>
                <a:latin typeface="Arial MT"/>
                <a:cs typeface="Arial MT"/>
              </a:rPr>
              <a:t> </a:t>
            </a:r>
            <a:r>
              <a:rPr sz="900" spc="-5" dirty="0">
                <a:solidFill>
                  <a:srgbClr val="223575"/>
                </a:solidFill>
                <a:latin typeface="Arial MT"/>
                <a:cs typeface="Arial MT"/>
              </a:rPr>
              <a:t>2022</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All</a:t>
            </a:r>
            <a:r>
              <a:rPr sz="900" spc="5" dirty="0">
                <a:solidFill>
                  <a:srgbClr val="223575"/>
                </a:solidFill>
                <a:latin typeface="Arial MT"/>
                <a:cs typeface="Arial MT"/>
              </a:rPr>
              <a:t> </a:t>
            </a:r>
            <a:r>
              <a:rPr sz="900" dirty="0">
                <a:solidFill>
                  <a:srgbClr val="223575"/>
                </a:solidFill>
                <a:latin typeface="Arial MT"/>
                <a:cs typeface="Arial MT"/>
              </a:rPr>
              <a:t>rights</a:t>
            </a:r>
            <a:r>
              <a:rPr sz="900" spc="-15" dirty="0">
                <a:solidFill>
                  <a:srgbClr val="223575"/>
                </a:solidFill>
                <a:latin typeface="Arial MT"/>
                <a:cs typeface="Arial MT"/>
              </a:rPr>
              <a:t> </a:t>
            </a:r>
            <a:r>
              <a:rPr sz="900" spc="-5" dirty="0">
                <a:solidFill>
                  <a:srgbClr val="223575"/>
                </a:solidFill>
                <a:latin typeface="Arial MT"/>
                <a:cs typeface="Arial MT"/>
              </a:rPr>
              <a:t>reserved.</a:t>
            </a:r>
            <a:r>
              <a:rPr sz="900" spc="-10" dirty="0">
                <a:solidFill>
                  <a:srgbClr val="223575"/>
                </a:solidFill>
                <a:latin typeface="Arial MT"/>
                <a:cs typeface="Arial MT"/>
              </a:rPr>
              <a:t> </a:t>
            </a:r>
            <a:r>
              <a:rPr sz="900" spc="-5" dirty="0">
                <a:solidFill>
                  <a:srgbClr val="223575"/>
                </a:solidFill>
                <a:latin typeface="Arial MT"/>
                <a:cs typeface="Arial MT"/>
              </a:rPr>
              <a:t>Contains</a:t>
            </a:r>
            <a:r>
              <a:rPr sz="900" spc="-20" dirty="0">
                <a:solidFill>
                  <a:srgbClr val="223575"/>
                </a:solidFill>
                <a:latin typeface="Arial MT"/>
                <a:cs typeface="Arial MT"/>
              </a:rPr>
              <a:t> </a:t>
            </a:r>
            <a:r>
              <a:rPr sz="900" dirty="0">
                <a:solidFill>
                  <a:srgbClr val="223575"/>
                </a:solidFill>
                <a:latin typeface="Arial MT"/>
                <a:cs typeface="Arial MT"/>
              </a:rPr>
              <a:t>Ipsos'</a:t>
            </a:r>
            <a:r>
              <a:rPr sz="900" spc="-25" dirty="0">
                <a:solidFill>
                  <a:srgbClr val="223575"/>
                </a:solidFill>
                <a:latin typeface="Arial MT"/>
                <a:cs typeface="Arial MT"/>
              </a:rPr>
              <a:t> </a:t>
            </a:r>
            <a:r>
              <a:rPr sz="900" dirty="0">
                <a:solidFill>
                  <a:srgbClr val="223575"/>
                </a:solidFill>
                <a:latin typeface="Arial MT"/>
                <a:cs typeface="Arial MT"/>
              </a:rPr>
              <a:t>Confid</a:t>
            </a:r>
            <a:endParaRPr sz="900">
              <a:latin typeface="Arial MT"/>
              <a:cs typeface="Arial MT"/>
            </a:endParaRPr>
          </a:p>
          <a:p>
            <a:pPr>
              <a:lnSpc>
                <a:spcPct val="100000"/>
              </a:lnSpc>
            </a:pP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Ipsos</a:t>
            </a:r>
            <a:r>
              <a:rPr sz="900" spc="-20"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21-099063-01_SSU2022-MoHUA</a:t>
            </a:r>
            <a:r>
              <a:rPr sz="900" spc="-25" dirty="0">
                <a:solidFill>
                  <a:srgbClr val="223575"/>
                </a:solidFill>
                <a:latin typeface="Arial MT"/>
                <a:cs typeface="Arial MT"/>
              </a:rPr>
              <a:t> </a:t>
            </a:r>
            <a:r>
              <a:rPr sz="900" dirty="0">
                <a:solidFill>
                  <a:srgbClr val="223575"/>
                </a:solidFill>
                <a:latin typeface="Arial MT"/>
                <a:cs typeface="Arial MT"/>
              </a:rPr>
              <a:t>|</a:t>
            </a:r>
            <a:r>
              <a:rPr sz="900" spc="10" dirty="0">
                <a:solidFill>
                  <a:srgbClr val="223575"/>
                </a:solidFill>
                <a:latin typeface="Arial MT"/>
                <a:cs typeface="Arial MT"/>
              </a:rPr>
              <a:t> </a:t>
            </a:r>
            <a:r>
              <a:rPr sz="900" spc="-5" dirty="0">
                <a:solidFill>
                  <a:srgbClr val="223575"/>
                </a:solidFill>
                <a:latin typeface="Arial MT"/>
                <a:cs typeface="Arial MT"/>
              </a:rPr>
              <a:t>ToT</a:t>
            </a:r>
            <a:r>
              <a:rPr sz="900" dirty="0">
                <a:solidFill>
                  <a:srgbClr val="223575"/>
                </a:solidFill>
                <a:latin typeface="Arial MT"/>
                <a:cs typeface="Arial MT"/>
              </a:rPr>
              <a:t> Present</a:t>
            </a:r>
            <a:endParaRPr sz="900">
              <a:latin typeface="Arial MT"/>
              <a:cs typeface="Arial MT"/>
            </a:endParaRPr>
          </a:p>
        </p:txBody>
      </p:sp>
      <p:sp>
        <p:nvSpPr>
          <p:cNvPr id="4" name="object 4"/>
          <p:cNvSpPr txBox="1"/>
          <p:nvPr/>
        </p:nvSpPr>
        <p:spPr>
          <a:xfrm>
            <a:off x="3697274" y="6263436"/>
            <a:ext cx="185420" cy="299720"/>
          </a:xfrm>
          <a:prstGeom prst="rect">
            <a:avLst/>
          </a:prstGeom>
        </p:spPr>
        <p:txBody>
          <a:bodyPr vert="horz" wrap="square" lIns="0" tIns="12700" rIns="0" bIns="0" rtlCol="0">
            <a:spAutoFit/>
          </a:bodyPr>
          <a:lstStyle/>
          <a:p>
            <a:pPr marL="26034" marR="5080" indent="-13970">
              <a:lnSpc>
                <a:spcPct val="100000"/>
              </a:lnSpc>
              <a:spcBef>
                <a:spcPts val="100"/>
              </a:spcBef>
            </a:pPr>
            <a:r>
              <a:rPr sz="900" spc="-5" dirty="0">
                <a:solidFill>
                  <a:srgbClr val="223575"/>
                </a:solidFill>
                <a:latin typeface="Arial MT"/>
                <a:cs typeface="Arial MT"/>
              </a:rPr>
              <a:t>en</a:t>
            </a:r>
            <a:r>
              <a:rPr sz="900" dirty="0">
                <a:solidFill>
                  <a:srgbClr val="223575"/>
                </a:solidFill>
                <a:latin typeface="Arial MT"/>
                <a:cs typeface="Arial MT"/>
              </a:rPr>
              <a:t>t  ati</a:t>
            </a:r>
            <a:endParaRPr sz="900">
              <a:latin typeface="Arial MT"/>
              <a:cs typeface="Arial MT"/>
            </a:endParaRPr>
          </a:p>
        </p:txBody>
      </p:sp>
      <p:sp>
        <p:nvSpPr>
          <p:cNvPr id="5" name="object 5"/>
          <p:cNvSpPr txBox="1"/>
          <p:nvPr/>
        </p:nvSpPr>
        <p:spPr>
          <a:xfrm>
            <a:off x="3845725" y="6286963"/>
            <a:ext cx="4764405" cy="265430"/>
          </a:xfrm>
          <a:prstGeom prst="rect">
            <a:avLst/>
          </a:prstGeom>
        </p:spPr>
        <p:txBody>
          <a:bodyPr vert="horz" wrap="square" lIns="0" tIns="0" rIns="0" bIns="0" rtlCol="0">
            <a:spAutoFit/>
          </a:bodyPr>
          <a:lstStyle/>
          <a:p>
            <a:pPr marL="23495">
              <a:lnSpc>
                <a:spcPts val="994"/>
              </a:lnSpc>
            </a:pPr>
            <a:r>
              <a:rPr sz="900" dirty="0">
                <a:solidFill>
                  <a:srgbClr val="223575"/>
                </a:solidFill>
                <a:latin typeface="Arial MT"/>
                <a:cs typeface="Arial MT"/>
              </a:rPr>
              <a:t>ial</a:t>
            </a:r>
            <a:r>
              <a:rPr sz="900" spc="-35"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Proprietary</a:t>
            </a:r>
            <a:r>
              <a:rPr sz="900" spc="-30" dirty="0">
                <a:solidFill>
                  <a:srgbClr val="223575"/>
                </a:solidFill>
                <a:latin typeface="Arial MT"/>
                <a:cs typeface="Arial MT"/>
              </a:rPr>
              <a:t> </a:t>
            </a:r>
            <a:r>
              <a:rPr sz="900" dirty="0">
                <a:solidFill>
                  <a:srgbClr val="223575"/>
                </a:solidFill>
                <a:latin typeface="Arial MT"/>
                <a:cs typeface="Arial MT"/>
              </a:rPr>
              <a:t>information</a:t>
            </a:r>
            <a:r>
              <a:rPr sz="900" spc="-30" dirty="0">
                <a:solidFill>
                  <a:srgbClr val="223575"/>
                </a:solidFill>
                <a:latin typeface="Arial MT"/>
                <a:cs typeface="Arial MT"/>
              </a:rPr>
              <a:t> </a:t>
            </a:r>
            <a:r>
              <a:rPr sz="900" spc="-5" dirty="0">
                <a:solidFill>
                  <a:srgbClr val="223575"/>
                </a:solidFill>
                <a:latin typeface="Arial MT"/>
                <a:cs typeface="Arial MT"/>
              </a:rPr>
              <a:t>and</a:t>
            </a:r>
            <a:r>
              <a:rPr sz="900" spc="-10" dirty="0">
                <a:solidFill>
                  <a:srgbClr val="223575"/>
                </a:solidFill>
                <a:latin typeface="Arial MT"/>
                <a:cs typeface="Arial MT"/>
              </a:rPr>
              <a:t> </a:t>
            </a:r>
            <a:r>
              <a:rPr sz="900" dirty="0">
                <a:solidFill>
                  <a:srgbClr val="223575"/>
                </a:solidFill>
                <a:latin typeface="Arial MT"/>
                <a:cs typeface="Arial MT"/>
              </a:rPr>
              <a:t>may</a:t>
            </a:r>
            <a:r>
              <a:rPr sz="900" spc="-20" dirty="0">
                <a:solidFill>
                  <a:srgbClr val="223575"/>
                </a:solidFill>
                <a:latin typeface="Arial MT"/>
                <a:cs typeface="Arial MT"/>
              </a:rPr>
              <a:t> </a:t>
            </a:r>
            <a:r>
              <a:rPr sz="900" dirty="0">
                <a:solidFill>
                  <a:srgbClr val="223575"/>
                </a:solidFill>
                <a:latin typeface="Arial MT"/>
                <a:cs typeface="Arial MT"/>
              </a:rPr>
              <a:t>not</a:t>
            </a:r>
            <a:r>
              <a:rPr sz="900" spc="-10" dirty="0">
                <a:solidFill>
                  <a:srgbClr val="223575"/>
                </a:solidFill>
                <a:latin typeface="Arial MT"/>
                <a:cs typeface="Arial MT"/>
              </a:rPr>
              <a:t> </a:t>
            </a:r>
            <a:r>
              <a:rPr sz="900" spc="-5" dirty="0">
                <a:solidFill>
                  <a:srgbClr val="223575"/>
                </a:solidFill>
                <a:latin typeface="Arial MT"/>
                <a:cs typeface="Arial MT"/>
              </a:rPr>
              <a:t>be </a:t>
            </a:r>
            <a:r>
              <a:rPr sz="900" dirty="0">
                <a:solidFill>
                  <a:srgbClr val="223575"/>
                </a:solidFill>
                <a:latin typeface="Arial MT"/>
                <a:cs typeface="Arial MT"/>
              </a:rPr>
              <a:t>disclosed</a:t>
            </a:r>
            <a:r>
              <a:rPr sz="900" spc="-35" dirty="0">
                <a:solidFill>
                  <a:srgbClr val="223575"/>
                </a:solidFill>
                <a:latin typeface="Arial MT"/>
                <a:cs typeface="Arial MT"/>
              </a:rPr>
              <a:t> </a:t>
            </a:r>
            <a:r>
              <a:rPr sz="900" spc="-5" dirty="0">
                <a:solidFill>
                  <a:srgbClr val="223575"/>
                </a:solidFill>
                <a:latin typeface="Arial MT"/>
                <a:cs typeface="Arial MT"/>
              </a:rPr>
              <a:t>or</a:t>
            </a:r>
            <a:r>
              <a:rPr sz="900" spc="-10" dirty="0">
                <a:solidFill>
                  <a:srgbClr val="223575"/>
                </a:solidFill>
                <a:latin typeface="Arial MT"/>
                <a:cs typeface="Arial MT"/>
              </a:rPr>
              <a:t> </a:t>
            </a:r>
            <a:r>
              <a:rPr sz="900" spc="5" dirty="0">
                <a:solidFill>
                  <a:srgbClr val="223575"/>
                </a:solidFill>
                <a:latin typeface="Arial MT"/>
                <a:cs typeface="Arial MT"/>
              </a:rPr>
              <a:t>reproduced</a:t>
            </a:r>
            <a:r>
              <a:rPr sz="900" spc="-30" dirty="0">
                <a:solidFill>
                  <a:srgbClr val="223575"/>
                </a:solidFill>
                <a:latin typeface="Arial MT"/>
                <a:cs typeface="Arial MT"/>
              </a:rPr>
              <a:t> </a:t>
            </a:r>
            <a:r>
              <a:rPr sz="900" spc="-5" dirty="0">
                <a:solidFill>
                  <a:srgbClr val="223575"/>
                </a:solidFill>
                <a:latin typeface="Arial MT"/>
                <a:cs typeface="Arial MT"/>
              </a:rPr>
              <a:t>without</a:t>
            </a:r>
            <a:r>
              <a:rPr sz="900" dirty="0">
                <a:solidFill>
                  <a:srgbClr val="223575"/>
                </a:solidFill>
                <a:latin typeface="Arial MT"/>
                <a:cs typeface="Arial MT"/>
              </a:rPr>
              <a:t> the</a:t>
            </a:r>
            <a:r>
              <a:rPr sz="900" spc="-10" dirty="0">
                <a:solidFill>
                  <a:srgbClr val="223575"/>
                </a:solidFill>
                <a:latin typeface="Arial MT"/>
                <a:cs typeface="Arial MT"/>
              </a:rPr>
              <a:t> </a:t>
            </a:r>
            <a:r>
              <a:rPr sz="900" dirty="0">
                <a:solidFill>
                  <a:srgbClr val="223575"/>
                </a:solidFill>
                <a:latin typeface="Arial MT"/>
                <a:cs typeface="Arial MT"/>
              </a:rPr>
              <a:t>prior</a:t>
            </a:r>
            <a:r>
              <a:rPr sz="900" spc="-25" dirty="0">
                <a:solidFill>
                  <a:srgbClr val="223575"/>
                </a:solidFill>
                <a:latin typeface="Arial MT"/>
                <a:cs typeface="Arial MT"/>
              </a:rPr>
              <a:t> </a:t>
            </a:r>
            <a:r>
              <a:rPr sz="900" spc="-5" dirty="0">
                <a:solidFill>
                  <a:srgbClr val="223575"/>
                </a:solidFill>
                <a:latin typeface="Arial MT"/>
                <a:cs typeface="Arial MT"/>
              </a:rPr>
              <a:t>writte</a:t>
            </a:r>
            <a:endParaRPr sz="900">
              <a:latin typeface="Arial MT"/>
              <a:cs typeface="Arial MT"/>
            </a:endParaRPr>
          </a:p>
          <a:p>
            <a:pPr>
              <a:lnSpc>
                <a:spcPct val="100000"/>
              </a:lnSpc>
            </a:pPr>
            <a:r>
              <a:rPr sz="900" spc="-5" dirty="0">
                <a:solidFill>
                  <a:srgbClr val="223575"/>
                </a:solidFill>
                <a:latin typeface="Arial MT"/>
                <a:cs typeface="Arial MT"/>
              </a:rPr>
              <a:t>on</a:t>
            </a:r>
            <a:r>
              <a:rPr sz="900" spc="-3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February</a:t>
            </a:r>
            <a:r>
              <a:rPr sz="900" spc="-20" dirty="0">
                <a:solidFill>
                  <a:srgbClr val="223575"/>
                </a:solidFill>
                <a:latin typeface="Arial MT"/>
                <a:cs typeface="Arial MT"/>
              </a:rPr>
              <a:t> </a:t>
            </a:r>
            <a:r>
              <a:rPr sz="900" spc="-5" dirty="0">
                <a:solidFill>
                  <a:srgbClr val="223575"/>
                </a:solidFill>
                <a:latin typeface="Arial MT"/>
                <a:cs typeface="Arial MT"/>
              </a:rPr>
              <a:t>2022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Version</a:t>
            </a:r>
            <a:r>
              <a:rPr sz="900" spc="-20" dirty="0">
                <a:solidFill>
                  <a:srgbClr val="223575"/>
                </a:solidFill>
                <a:latin typeface="Arial MT"/>
                <a:cs typeface="Arial MT"/>
              </a:rPr>
              <a:t> </a:t>
            </a:r>
            <a:r>
              <a:rPr sz="900" spc="-5" dirty="0">
                <a:solidFill>
                  <a:srgbClr val="223575"/>
                </a:solidFill>
                <a:latin typeface="Arial MT"/>
                <a:cs typeface="Arial MT"/>
              </a:rPr>
              <a:t>1</a:t>
            </a:r>
            <a:r>
              <a:rPr sz="900" spc="5" dirty="0">
                <a:solidFill>
                  <a:srgbClr val="223575"/>
                </a:solidFill>
                <a:latin typeface="Arial MT"/>
                <a:cs typeface="Arial MT"/>
              </a:rPr>
              <a:t> </a:t>
            </a:r>
            <a:r>
              <a:rPr sz="900" dirty="0">
                <a:solidFill>
                  <a:srgbClr val="223575"/>
                </a:solidFill>
                <a:latin typeface="Arial MT"/>
                <a:cs typeface="Arial MT"/>
              </a:rPr>
              <a:t>|</a:t>
            </a:r>
            <a:r>
              <a:rPr sz="900" spc="-5" dirty="0">
                <a:solidFill>
                  <a:srgbClr val="223575"/>
                </a:solidFill>
                <a:latin typeface="Arial MT"/>
                <a:cs typeface="Arial MT"/>
              </a:rPr>
              <a:t> </a:t>
            </a:r>
            <a:r>
              <a:rPr sz="900" dirty="0">
                <a:solidFill>
                  <a:srgbClr val="223575"/>
                </a:solidFill>
                <a:latin typeface="Arial MT"/>
                <a:cs typeface="Arial MT"/>
              </a:rPr>
              <a:t>Client</a:t>
            </a:r>
            <a:r>
              <a:rPr sz="900" spc="-10" dirty="0">
                <a:solidFill>
                  <a:srgbClr val="223575"/>
                </a:solidFill>
                <a:latin typeface="Arial MT"/>
                <a:cs typeface="Arial MT"/>
              </a:rPr>
              <a:t> </a:t>
            </a:r>
            <a:r>
              <a:rPr sz="900" spc="-5" dirty="0">
                <a:solidFill>
                  <a:srgbClr val="223575"/>
                </a:solidFill>
                <a:latin typeface="Arial MT"/>
                <a:cs typeface="Arial MT"/>
              </a:rPr>
              <a:t>and </a:t>
            </a:r>
            <a:r>
              <a:rPr sz="900" dirty="0">
                <a:solidFill>
                  <a:srgbClr val="223575"/>
                </a:solidFill>
                <a:latin typeface="Arial MT"/>
                <a:cs typeface="Arial MT"/>
              </a:rPr>
              <a:t>Internal</a:t>
            </a:r>
            <a:r>
              <a:rPr sz="900" spc="-20" dirty="0">
                <a:solidFill>
                  <a:srgbClr val="223575"/>
                </a:solidFill>
                <a:latin typeface="Arial MT"/>
                <a:cs typeface="Arial MT"/>
              </a:rPr>
              <a:t> </a:t>
            </a:r>
            <a:r>
              <a:rPr sz="900" dirty="0">
                <a:solidFill>
                  <a:srgbClr val="223575"/>
                </a:solidFill>
                <a:latin typeface="Arial MT"/>
                <a:cs typeface="Arial MT"/>
              </a:rPr>
              <a:t>use</a:t>
            </a:r>
            <a:r>
              <a:rPr sz="900" spc="-20" dirty="0">
                <a:solidFill>
                  <a:srgbClr val="223575"/>
                </a:solidFill>
                <a:latin typeface="Arial MT"/>
                <a:cs typeface="Arial MT"/>
              </a:rPr>
              <a:t> </a:t>
            </a:r>
            <a:r>
              <a:rPr sz="900" spc="-5" dirty="0">
                <a:solidFill>
                  <a:srgbClr val="223575"/>
                </a:solidFill>
                <a:latin typeface="Arial MT"/>
                <a:cs typeface="Arial MT"/>
              </a:rPr>
              <a:t>only</a:t>
            </a:r>
            <a:endParaRPr sz="900">
              <a:latin typeface="Arial MT"/>
              <a:cs typeface="Arial MT"/>
            </a:endParaRPr>
          </a:p>
        </p:txBody>
      </p:sp>
      <p:sp>
        <p:nvSpPr>
          <p:cNvPr id="6" name="object 6"/>
          <p:cNvSpPr txBox="1"/>
          <p:nvPr/>
        </p:nvSpPr>
        <p:spPr>
          <a:xfrm>
            <a:off x="8705686" y="6286963"/>
            <a:ext cx="2557145" cy="342265"/>
          </a:xfrm>
          <a:prstGeom prst="rect">
            <a:avLst/>
          </a:prstGeom>
        </p:spPr>
        <p:txBody>
          <a:bodyPr vert="horz" wrap="square" lIns="0" tIns="0" rIns="0" bIns="0" rtlCol="0">
            <a:spAutoFit/>
          </a:bodyPr>
          <a:lstStyle/>
          <a:p>
            <a:pPr>
              <a:lnSpc>
                <a:spcPts val="994"/>
              </a:lnSpc>
            </a:pPr>
            <a:r>
              <a:rPr sz="900" dirty="0">
                <a:solidFill>
                  <a:srgbClr val="223575"/>
                </a:solidFill>
                <a:latin typeface="Arial MT"/>
                <a:cs typeface="Arial MT"/>
              </a:rPr>
              <a:t>consent</a:t>
            </a:r>
            <a:r>
              <a:rPr sz="900" spc="-60" dirty="0">
                <a:solidFill>
                  <a:srgbClr val="223575"/>
                </a:solidFill>
                <a:latin typeface="Arial MT"/>
                <a:cs typeface="Arial MT"/>
              </a:rPr>
              <a:t> </a:t>
            </a:r>
            <a:r>
              <a:rPr sz="900" dirty="0">
                <a:solidFill>
                  <a:srgbClr val="223575"/>
                </a:solidFill>
                <a:latin typeface="Arial MT"/>
                <a:cs typeface="Arial MT"/>
              </a:rPr>
              <a:t>of</a:t>
            </a:r>
            <a:r>
              <a:rPr sz="900" spc="-25" dirty="0">
                <a:solidFill>
                  <a:srgbClr val="223575"/>
                </a:solidFill>
                <a:latin typeface="Arial MT"/>
                <a:cs typeface="Arial MT"/>
              </a:rPr>
              <a:t> </a:t>
            </a:r>
            <a:r>
              <a:rPr sz="900" dirty="0">
                <a:solidFill>
                  <a:srgbClr val="223575"/>
                </a:solidFill>
                <a:latin typeface="Arial MT"/>
                <a:cs typeface="Arial MT"/>
              </a:rPr>
              <a:t>Ipsos..”</a:t>
            </a:r>
            <a:endParaRPr sz="900">
              <a:latin typeface="Arial MT"/>
              <a:cs typeface="Arial MT"/>
            </a:endParaRPr>
          </a:p>
          <a:p>
            <a:pPr algn="r">
              <a:lnSpc>
                <a:spcPct val="100000"/>
              </a:lnSpc>
              <a:spcBef>
                <a:spcPts val="244"/>
              </a:spcBef>
            </a:pPr>
            <a:r>
              <a:rPr sz="1200" b="1" spc="-5" dirty="0">
                <a:solidFill>
                  <a:srgbClr val="888888"/>
                </a:solidFill>
                <a:latin typeface="Arial"/>
                <a:cs typeface="Arial"/>
              </a:rPr>
              <a:t>138</a:t>
            </a:r>
            <a:endParaRPr sz="1200">
              <a:latin typeface="Arial"/>
              <a:cs typeface="Arial"/>
            </a:endParaRPr>
          </a:p>
        </p:txBody>
      </p:sp>
      <p:pic>
        <p:nvPicPr>
          <p:cNvPr id="7" name="object 7"/>
          <p:cNvPicPr/>
          <p:nvPr/>
        </p:nvPicPr>
        <p:blipFill>
          <a:blip r:embed="rId2" cstate="print"/>
          <a:stretch>
            <a:fillRect/>
          </a:stretch>
        </p:blipFill>
        <p:spPr>
          <a:xfrm>
            <a:off x="11303507" y="6174866"/>
            <a:ext cx="501396" cy="456056"/>
          </a:xfrm>
          <a:prstGeom prst="rect">
            <a:avLst/>
          </a:prstGeom>
        </p:spPr>
      </p:pic>
      <p:grpSp>
        <p:nvGrpSpPr>
          <p:cNvPr id="8" name="object 8"/>
          <p:cNvGrpSpPr/>
          <p:nvPr/>
        </p:nvGrpSpPr>
        <p:grpSpPr>
          <a:xfrm>
            <a:off x="0" y="0"/>
            <a:ext cx="12192000" cy="1028700"/>
            <a:chOff x="0" y="0"/>
            <a:chExt cx="12192000" cy="1028700"/>
          </a:xfrm>
        </p:grpSpPr>
        <p:pic>
          <p:nvPicPr>
            <p:cNvPr id="9" name="object 9"/>
            <p:cNvPicPr/>
            <p:nvPr/>
          </p:nvPicPr>
          <p:blipFill>
            <a:blip r:embed="rId3" cstate="print"/>
            <a:stretch>
              <a:fillRect/>
            </a:stretch>
          </p:blipFill>
          <p:spPr>
            <a:xfrm>
              <a:off x="11125051" y="0"/>
              <a:ext cx="1066947" cy="610435"/>
            </a:xfrm>
            <a:prstGeom prst="rect">
              <a:avLst/>
            </a:prstGeom>
          </p:spPr>
        </p:pic>
        <p:pic>
          <p:nvPicPr>
            <p:cNvPr id="10" name="object 10"/>
            <p:cNvPicPr/>
            <p:nvPr/>
          </p:nvPicPr>
          <p:blipFill>
            <a:blip r:embed="rId4" cstate="print"/>
            <a:stretch>
              <a:fillRect/>
            </a:stretch>
          </p:blipFill>
          <p:spPr>
            <a:xfrm>
              <a:off x="11175492" y="0"/>
              <a:ext cx="995172" cy="554736"/>
            </a:xfrm>
            <a:prstGeom prst="rect">
              <a:avLst/>
            </a:prstGeom>
          </p:spPr>
        </p:pic>
        <p:pic>
          <p:nvPicPr>
            <p:cNvPr id="11" name="object 11"/>
            <p:cNvPicPr/>
            <p:nvPr/>
          </p:nvPicPr>
          <p:blipFill>
            <a:blip r:embed="rId5" cstate="print"/>
            <a:stretch>
              <a:fillRect/>
            </a:stretch>
          </p:blipFill>
          <p:spPr>
            <a:xfrm>
              <a:off x="59553" y="57838"/>
              <a:ext cx="833752" cy="582241"/>
            </a:xfrm>
            <a:prstGeom prst="rect">
              <a:avLst/>
            </a:prstGeom>
          </p:spPr>
        </p:pic>
        <p:sp>
          <p:nvSpPr>
            <p:cNvPr id="12" name="object 12"/>
            <p:cNvSpPr/>
            <p:nvPr/>
          </p:nvSpPr>
          <p:spPr>
            <a:xfrm>
              <a:off x="0" y="553212"/>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grpSp>
        <p:nvGrpSpPr>
          <p:cNvPr id="13" name="object 13"/>
          <p:cNvGrpSpPr/>
          <p:nvPr/>
        </p:nvGrpSpPr>
        <p:grpSpPr>
          <a:xfrm>
            <a:off x="0" y="1132077"/>
            <a:ext cx="3740150" cy="2524125"/>
            <a:chOff x="0" y="1132077"/>
            <a:chExt cx="3740150" cy="2524125"/>
          </a:xfrm>
        </p:grpSpPr>
        <p:pic>
          <p:nvPicPr>
            <p:cNvPr id="14" name="object 14"/>
            <p:cNvPicPr/>
            <p:nvPr/>
          </p:nvPicPr>
          <p:blipFill>
            <a:blip r:embed="rId6" cstate="print"/>
            <a:stretch>
              <a:fillRect/>
            </a:stretch>
          </p:blipFill>
          <p:spPr>
            <a:xfrm>
              <a:off x="0" y="1161287"/>
              <a:ext cx="3733799" cy="2494788"/>
            </a:xfrm>
            <a:prstGeom prst="rect">
              <a:avLst/>
            </a:prstGeom>
          </p:spPr>
        </p:pic>
        <p:sp>
          <p:nvSpPr>
            <p:cNvPr id="15" name="object 15"/>
            <p:cNvSpPr/>
            <p:nvPr/>
          </p:nvSpPr>
          <p:spPr>
            <a:xfrm>
              <a:off x="2142744" y="1138427"/>
              <a:ext cx="1591310" cy="279400"/>
            </a:xfrm>
            <a:custGeom>
              <a:avLst/>
              <a:gdLst/>
              <a:ahLst/>
              <a:cxnLst/>
              <a:rect l="l" t="t" r="r" b="b"/>
              <a:pathLst>
                <a:path w="1591310" h="279400">
                  <a:moveTo>
                    <a:pt x="1544573" y="0"/>
                  </a:moveTo>
                  <a:lnTo>
                    <a:pt x="46481" y="0"/>
                  </a:lnTo>
                  <a:lnTo>
                    <a:pt x="28396" y="3655"/>
                  </a:lnTo>
                  <a:lnTo>
                    <a:pt x="13620" y="13620"/>
                  </a:lnTo>
                  <a:lnTo>
                    <a:pt x="3655" y="28396"/>
                  </a:lnTo>
                  <a:lnTo>
                    <a:pt x="0" y="46482"/>
                  </a:lnTo>
                  <a:lnTo>
                    <a:pt x="0" y="232410"/>
                  </a:lnTo>
                  <a:lnTo>
                    <a:pt x="3655" y="250495"/>
                  </a:lnTo>
                  <a:lnTo>
                    <a:pt x="13620" y="265271"/>
                  </a:lnTo>
                  <a:lnTo>
                    <a:pt x="28396" y="275236"/>
                  </a:lnTo>
                  <a:lnTo>
                    <a:pt x="46481" y="278892"/>
                  </a:lnTo>
                  <a:lnTo>
                    <a:pt x="1544573" y="278892"/>
                  </a:lnTo>
                  <a:lnTo>
                    <a:pt x="1562659" y="275236"/>
                  </a:lnTo>
                  <a:lnTo>
                    <a:pt x="1577435" y="265271"/>
                  </a:lnTo>
                  <a:lnTo>
                    <a:pt x="1587400" y="250495"/>
                  </a:lnTo>
                  <a:lnTo>
                    <a:pt x="1591056" y="232410"/>
                  </a:lnTo>
                  <a:lnTo>
                    <a:pt x="1591056" y="46482"/>
                  </a:lnTo>
                  <a:lnTo>
                    <a:pt x="1587400" y="28396"/>
                  </a:lnTo>
                  <a:lnTo>
                    <a:pt x="1577435" y="13620"/>
                  </a:lnTo>
                  <a:lnTo>
                    <a:pt x="1562659" y="3655"/>
                  </a:lnTo>
                  <a:lnTo>
                    <a:pt x="1544573" y="0"/>
                  </a:lnTo>
                  <a:close/>
                </a:path>
              </a:pathLst>
            </a:custGeom>
            <a:solidFill>
              <a:srgbClr val="FFFFFF"/>
            </a:solidFill>
          </p:spPr>
          <p:txBody>
            <a:bodyPr wrap="square" lIns="0" tIns="0" rIns="0" bIns="0" rtlCol="0"/>
            <a:lstStyle/>
            <a:p>
              <a:endParaRPr/>
            </a:p>
          </p:txBody>
        </p:sp>
        <p:sp>
          <p:nvSpPr>
            <p:cNvPr id="16" name="object 16"/>
            <p:cNvSpPr/>
            <p:nvPr/>
          </p:nvSpPr>
          <p:spPr>
            <a:xfrm>
              <a:off x="2142744" y="1138427"/>
              <a:ext cx="1591310" cy="279400"/>
            </a:xfrm>
            <a:custGeom>
              <a:avLst/>
              <a:gdLst/>
              <a:ahLst/>
              <a:cxnLst/>
              <a:rect l="l" t="t" r="r" b="b"/>
              <a:pathLst>
                <a:path w="1591310" h="279400">
                  <a:moveTo>
                    <a:pt x="0" y="46482"/>
                  </a:moveTo>
                  <a:lnTo>
                    <a:pt x="3655" y="28396"/>
                  </a:lnTo>
                  <a:lnTo>
                    <a:pt x="13620" y="13620"/>
                  </a:lnTo>
                  <a:lnTo>
                    <a:pt x="28396" y="3655"/>
                  </a:lnTo>
                  <a:lnTo>
                    <a:pt x="46481" y="0"/>
                  </a:lnTo>
                  <a:lnTo>
                    <a:pt x="1544573" y="0"/>
                  </a:lnTo>
                  <a:lnTo>
                    <a:pt x="1562659" y="3655"/>
                  </a:lnTo>
                  <a:lnTo>
                    <a:pt x="1577435" y="13620"/>
                  </a:lnTo>
                  <a:lnTo>
                    <a:pt x="1587400" y="28396"/>
                  </a:lnTo>
                  <a:lnTo>
                    <a:pt x="1591056" y="46482"/>
                  </a:lnTo>
                  <a:lnTo>
                    <a:pt x="1591056" y="232410"/>
                  </a:lnTo>
                  <a:lnTo>
                    <a:pt x="1587400" y="250495"/>
                  </a:lnTo>
                  <a:lnTo>
                    <a:pt x="1577435" y="265271"/>
                  </a:lnTo>
                  <a:lnTo>
                    <a:pt x="1562659" y="275236"/>
                  </a:lnTo>
                  <a:lnTo>
                    <a:pt x="1544573" y="278892"/>
                  </a:lnTo>
                  <a:lnTo>
                    <a:pt x="46481" y="278892"/>
                  </a:lnTo>
                  <a:lnTo>
                    <a:pt x="28396" y="275236"/>
                  </a:lnTo>
                  <a:lnTo>
                    <a:pt x="13620" y="265271"/>
                  </a:lnTo>
                  <a:lnTo>
                    <a:pt x="3655" y="250495"/>
                  </a:lnTo>
                  <a:lnTo>
                    <a:pt x="0" y="232410"/>
                  </a:lnTo>
                  <a:lnTo>
                    <a:pt x="0" y="46482"/>
                  </a:lnTo>
                  <a:close/>
                </a:path>
              </a:pathLst>
            </a:custGeom>
            <a:ln w="12700">
              <a:solidFill>
                <a:srgbClr val="BDDBFF"/>
              </a:solidFill>
            </a:ln>
          </p:spPr>
          <p:txBody>
            <a:bodyPr wrap="square" lIns="0" tIns="0" rIns="0" bIns="0" rtlCol="0"/>
            <a:lstStyle/>
            <a:p>
              <a:endParaRPr/>
            </a:p>
          </p:txBody>
        </p:sp>
      </p:grpSp>
      <p:sp>
        <p:nvSpPr>
          <p:cNvPr id="17" name="object 17"/>
          <p:cNvSpPr txBox="1"/>
          <p:nvPr/>
        </p:nvSpPr>
        <p:spPr>
          <a:xfrm>
            <a:off x="2295905" y="1138504"/>
            <a:ext cx="128587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MT"/>
                <a:cs typeface="Arial MT"/>
              </a:rPr>
              <a:t>Weigh</a:t>
            </a:r>
            <a:r>
              <a:rPr sz="1600" spc="-55" dirty="0">
                <a:latin typeface="Arial MT"/>
                <a:cs typeface="Arial MT"/>
              </a:rPr>
              <a:t> </a:t>
            </a:r>
            <a:r>
              <a:rPr sz="1600" spc="-5" dirty="0">
                <a:latin typeface="Arial MT"/>
                <a:cs typeface="Arial MT"/>
              </a:rPr>
              <a:t>Station</a:t>
            </a:r>
            <a:endParaRPr sz="1600">
              <a:latin typeface="Arial MT"/>
              <a:cs typeface="Arial MT"/>
            </a:endParaRPr>
          </a:p>
        </p:txBody>
      </p:sp>
      <p:grpSp>
        <p:nvGrpSpPr>
          <p:cNvPr id="18" name="object 18"/>
          <p:cNvGrpSpPr/>
          <p:nvPr/>
        </p:nvGrpSpPr>
        <p:grpSpPr>
          <a:xfrm>
            <a:off x="3857244" y="3790188"/>
            <a:ext cx="8251190" cy="2931160"/>
            <a:chOff x="3857244" y="3790188"/>
            <a:chExt cx="8251190" cy="2931160"/>
          </a:xfrm>
        </p:grpSpPr>
        <p:pic>
          <p:nvPicPr>
            <p:cNvPr id="19" name="object 19"/>
            <p:cNvPicPr/>
            <p:nvPr/>
          </p:nvPicPr>
          <p:blipFill>
            <a:blip r:embed="rId7" cstate="print"/>
            <a:stretch>
              <a:fillRect/>
            </a:stretch>
          </p:blipFill>
          <p:spPr>
            <a:xfrm>
              <a:off x="8659367" y="3790188"/>
              <a:ext cx="3448812" cy="2930652"/>
            </a:xfrm>
            <a:prstGeom prst="rect">
              <a:avLst/>
            </a:prstGeom>
          </p:spPr>
        </p:pic>
        <p:pic>
          <p:nvPicPr>
            <p:cNvPr id="20" name="object 20"/>
            <p:cNvPicPr/>
            <p:nvPr/>
          </p:nvPicPr>
          <p:blipFill>
            <a:blip r:embed="rId8" cstate="print"/>
            <a:stretch>
              <a:fillRect/>
            </a:stretch>
          </p:blipFill>
          <p:spPr>
            <a:xfrm>
              <a:off x="3857244" y="3790188"/>
              <a:ext cx="4753356" cy="2930652"/>
            </a:xfrm>
            <a:prstGeom prst="rect">
              <a:avLst/>
            </a:prstGeom>
          </p:spPr>
        </p:pic>
        <p:sp>
          <p:nvSpPr>
            <p:cNvPr id="21" name="object 21"/>
            <p:cNvSpPr/>
            <p:nvPr/>
          </p:nvSpPr>
          <p:spPr>
            <a:xfrm>
              <a:off x="6286500" y="3797808"/>
              <a:ext cx="2324100" cy="279400"/>
            </a:xfrm>
            <a:custGeom>
              <a:avLst/>
              <a:gdLst/>
              <a:ahLst/>
              <a:cxnLst/>
              <a:rect l="l" t="t" r="r" b="b"/>
              <a:pathLst>
                <a:path w="2324100" h="279400">
                  <a:moveTo>
                    <a:pt x="2277618" y="0"/>
                  </a:moveTo>
                  <a:lnTo>
                    <a:pt x="46482" y="0"/>
                  </a:lnTo>
                  <a:lnTo>
                    <a:pt x="28396" y="3655"/>
                  </a:lnTo>
                  <a:lnTo>
                    <a:pt x="13620" y="13620"/>
                  </a:lnTo>
                  <a:lnTo>
                    <a:pt x="3655" y="28396"/>
                  </a:lnTo>
                  <a:lnTo>
                    <a:pt x="0" y="46482"/>
                  </a:lnTo>
                  <a:lnTo>
                    <a:pt x="0" y="232410"/>
                  </a:lnTo>
                  <a:lnTo>
                    <a:pt x="3655" y="250495"/>
                  </a:lnTo>
                  <a:lnTo>
                    <a:pt x="13620" y="265271"/>
                  </a:lnTo>
                  <a:lnTo>
                    <a:pt x="28396" y="275236"/>
                  </a:lnTo>
                  <a:lnTo>
                    <a:pt x="46482" y="278892"/>
                  </a:lnTo>
                  <a:lnTo>
                    <a:pt x="2277618" y="278892"/>
                  </a:lnTo>
                  <a:lnTo>
                    <a:pt x="2295703" y="275236"/>
                  </a:lnTo>
                  <a:lnTo>
                    <a:pt x="2310479" y="265271"/>
                  </a:lnTo>
                  <a:lnTo>
                    <a:pt x="2320444" y="250495"/>
                  </a:lnTo>
                  <a:lnTo>
                    <a:pt x="2324100" y="232410"/>
                  </a:lnTo>
                  <a:lnTo>
                    <a:pt x="2324100" y="46482"/>
                  </a:lnTo>
                  <a:lnTo>
                    <a:pt x="2320444" y="28396"/>
                  </a:lnTo>
                  <a:lnTo>
                    <a:pt x="2310479" y="13620"/>
                  </a:lnTo>
                  <a:lnTo>
                    <a:pt x="2295703" y="3655"/>
                  </a:lnTo>
                  <a:lnTo>
                    <a:pt x="2277618" y="0"/>
                  </a:lnTo>
                  <a:close/>
                </a:path>
              </a:pathLst>
            </a:custGeom>
            <a:solidFill>
              <a:srgbClr val="FFFFFF"/>
            </a:solidFill>
          </p:spPr>
          <p:txBody>
            <a:bodyPr wrap="square" lIns="0" tIns="0" rIns="0" bIns="0" rtlCol="0"/>
            <a:lstStyle/>
            <a:p>
              <a:endParaRPr/>
            </a:p>
          </p:txBody>
        </p:sp>
        <p:sp>
          <p:nvSpPr>
            <p:cNvPr id="22" name="object 22"/>
            <p:cNvSpPr/>
            <p:nvPr/>
          </p:nvSpPr>
          <p:spPr>
            <a:xfrm>
              <a:off x="6286500" y="3797808"/>
              <a:ext cx="2324100" cy="279400"/>
            </a:xfrm>
            <a:custGeom>
              <a:avLst/>
              <a:gdLst/>
              <a:ahLst/>
              <a:cxnLst/>
              <a:rect l="l" t="t" r="r" b="b"/>
              <a:pathLst>
                <a:path w="2324100" h="279400">
                  <a:moveTo>
                    <a:pt x="0" y="46482"/>
                  </a:moveTo>
                  <a:lnTo>
                    <a:pt x="3655" y="28396"/>
                  </a:lnTo>
                  <a:lnTo>
                    <a:pt x="13620" y="13620"/>
                  </a:lnTo>
                  <a:lnTo>
                    <a:pt x="28396" y="3655"/>
                  </a:lnTo>
                  <a:lnTo>
                    <a:pt x="46482" y="0"/>
                  </a:lnTo>
                  <a:lnTo>
                    <a:pt x="2277618" y="0"/>
                  </a:lnTo>
                  <a:lnTo>
                    <a:pt x="2295703" y="3655"/>
                  </a:lnTo>
                  <a:lnTo>
                    <a:pt x="2310479" y="13620"/>
                  </a:lnTo>
                  <a:lnTo>
                    <a:pt x="2320444" y="28396"/>
                  </a:lnTo>
                  <a:lnTo>
                    <a:pt x="2324100" y="46482"/>
                  </a:lnTo>
                  <a:lnTo>
                    <a:pt x="2324100" y="232410"/>
                  </a:lnTo>
                  <a:lnTo>
                    <a:pt x="2320444" y="250495"/>
                  </a:lnTo>
                  <a:lnTo>
                    <a:pt x="2310479" y="265271"/>
                  </a:lnTo>
                  <a:lnTo>
                    <a:pt x="2295703" y="275236"/>
                  </a:lnTo>
                  <a:lnTo>
                    <a:pt x="2277618" y="278892"/>
                  </a:lnTo>
                  <a:lnTo>
                    <a:pt x="46482" y="278892"/>
                  </a:lnTo>
                  <a:lnTo>
                    <a:pt x="28396" y="275236"/>
                  </a:lnTo>
                  <a:lnTo>
                    <a:pt x="13620" y="265271"/>
                  </a:lnTo>
                  <a:lnTo>
                    <a:pt x="3655" y="250495"/>
                  </a:lnTo>
                  <a:lnTo>
                    <a:pt x="0" y="232410"/>
                  </a:lnTo>
                  <a:lnTo>
                    <a:pt x="0" y="46482"/>
                  </a:lnTo>
                  <a:close/>
                </a:path>
              </a:pathLst>
            </a:custGeom>
            <a:ln w="12700">
              <a:solidFill>
                <a:srgbClr val="BDDBFF"/>
              </a:solidFill>
            </a:ln>
          </p:spPr>
          <p:txBody>
            <a:bodyPr wrap="square" lIns="0" tIns="0" rIns="0" bIns="0" rtlCol="0"/>
            <a:lstStyle/>
            <a:p>
              <a:endParaRPr/>
            </a:p>
          </p:txBody>
        </p:sp>
      </p:grpSp>
      <p:grpSp>
        <p:nvGrpSpPr>
          <p:cNvPr id="23" name="object 23"/>
          <p:cNvGrpSpPr/>
          <p:nvPr/>
        </p:nvGrpSpPr>
        <p:grpSpPr>
          <a:xfrm>
            <a:off x="0" y="3783838"/>
            <a:ext cx="3731260" cy="2937510"/>
            <a:chOff x="0" y="3783838"/>
            <a:chExt cx="3731260" cy="2937510"/>
          </a:xfrm>
        </p:grpSpPr>
        <p:pic>
          <p:nvPicPr>
            <p:cNvPr id="24" name="object 24"/>
            <p:cNvPicPr/>
            <p:nvPr/>
          </p:nvPicPr>
          <p:blipFill>
            <a:blip r:embed="rId9" cstate="print"/>
            <a:stretch>
              <a:fillRect/>
            </a:stretch>
          </p:blipFill>
          <p:spPr>
            <a:xfrm>
              <a:off x="0" y="3791712"/>
              <a:ext cx="3724655" cy="2929128"/>
            </a:xfrm>
            <a:prstGeom prst="rect">
              <a:avLst/>
            </a:prstGeom>
          </p:spPr>
        </p:pic>
        <p:sp>
          <p:nvSpPr>
            <p:cNvPr id="25" name="object 25"/>
            <p:cNvSpPr/>
            <p:nvPr/>
          </p:nvSpPr>
          <p:spPr>
            <a:xfrm>
              <a:off x="2133599" y="3790188"/>
              <a:ext cx="1591310" cy="279400"/>
            </a:xfrm>
            <a:custGeom>
              <a:avLst/>
              <a:gdLst/>
              <a:ahLst/>
              <a:cxnLst/>
              <a:rect l="l" t="t" r="r" b="b"/>
              <a:pathLst>
                <a:path w="1591310" h="279400">
                  <a:moveTo>
                    <a:pt x="1544574" y="0"/>
                  </a:moveTo>
                  <a:lnTo>
                    <a:pt x="46481" y="0"/>
                  </a:lnTo>
                  <a:lnTo>
                    <a:pt x="28396" y="3655"/>
                  </a:lnTo>
                  <a:lnTo>
                    <a:pt x="13620" y="13620"/>
                  </a:lnTo>
                  <a:lnTo>
                    <a:pt x="3655" y="28396"/>
                  </a:lnTo>
                  <a:lnTo>
                    <a:pt x="0" y="46481"/>
                  </a:lnTo>
                  <a:lnTo>
                    <a:pt x="0" y="232410"/>
                  </a:lnTo>
                  <a:lnTo>
                    <a:pt x="3655" y="250495"/>
                  </a:lnTo>
                  <a:lnTo>
                    <a:pt x="13620" y="265271"/>
                  </a:lnTo>
                  <a:lnTo>
                    <a:pt x="28396" y="275236"/>
                  </a:lnTo>
                  <a:lnTo>
                    <a:pt x="46481" y="278892"/>
                  </a:lnTo>
                  <a:lnTo>
                    <a:pt x="1544574" y="278892"/>
                  </a:lnTo>
                  <a:lnTo>
                    <a:pt x="1562659" y="275236"/>
                  </a:lnTo>
                  <a:lnTo>
                    <a:pt x="1577435" y="265271"/>
                  </a:lnTo>
                  <a:lnTo>
                    <a:pt x="1587400" y="250495"/>
                  </a:lnTo>
                  <a:lnTo>
                    <a:pt x="1591055" y="232410"/>
                  </a:lnTo>
                  <a:lnTo>
                    <a:pt x="1591055" y="46481"/>
                  </a:lnTo>
                  <a:lnTo>
                    <a:pt x="1587400" y="28396"/>
                  </a:lnTo>
                  <a:lnTo>
                    <a:pt x="1577435" y="13620"/>
                  </a:lnTo>
                  <a:lnTo>
                    <a:pt x="1562659" y="3655"/>
                  </a:lnTo>
                  <a:lnTo>
                    <a:pt x="1544574" y="0"/>
                  </a:lnTo>
                  <a:close/>
                </a:path>
              </a:pathLst>
            </a:custGeom>
            <a:solidFill>
              <a:srgbClr val="FFFFFF"/>
            </a:solidFill>
          </p:spPr>
          <p:txBody>
            <a:bodyPr wrap="square" lIns="0" tIns="0" rIns="0" bIns="0" rtlCol="0"/>
            <a:lstStyle/>
            <a:p>
              <a:endParaRPr/>
            </a:p>
          </p:txBody>
        </p:sp>
        <p:sp>
          <p:nvSpPr>
            <p:cNvPr id="26" name="object 26"/>
            <p:cNvSpPr/>
            <p:nvPr/>
          </p:nvSpPr>
          <p:spPr>
            <a:xfrm>
              <a:off x="2133599" y="3790188"/>
              <a:ext cx="1591310" cy="279400"/>
            </a:xfrm>
            <a:custGeom>
              <a:avLst/>
              <a:gdLst/>
              <a:ahLst/>
              <a:cxnLst/>
              <a:rect l="l" t="t" r="r" b="b"/>
              <a:pathLst>
                <a:path w="1591310" h="279400">
                  <a:moveTo>
                    <a:pt x="0" y="46481"/>
                  </a:moveTo>
                  <a:lnTo>
                    <a:pt x="3655" y="28396"/>
                  </a:lnTo>
                  <a:lnTo>
                    <a:pt x="13620" y="13620"/>
                  </a:lnTo>
                  <a:lnTo>
                    <a:pt x="28396" y="3655"/>
                  </a:lnTo>
                  <a:lnTo>
                    <a:pt x="46481" y="0"/>
                  </a:lnTo>
                  <a:lnTo>
                    <a:pt x="1544574" y="0"/>
                  </a:lnTo>
                  <a:lnTo>
                    <a:pt x="1562659" y="3655"/>
                  </a:lnTo>
                  <a:lnTo>
                    <a:pt x="1577435" y="13620"/>
                  </a:lnTo>
                  <a:lnTo>
                    <a:pt x="1587400" y="28396"/>
                  </a:lnTo>
                  <a:lnTo>
                    <a:pt x="1591055" y="46481"/>
                  </a:lnTo>
                  <a:lnTo>
                    <a:pt x="1591055" y="232410"/>
                  </a:lnTo>
                  <a:lnTo>
                    <a:pt x="1587400" y="250495"/>
                  </a:lnTo>
                  <a:lnTo>
                    <a:pt x="1577435" y="265271"/>
                  </a:lnTo>
                  <a:lnTo>
                    <a:pt x="1562659" y="275236"/>
                  </a:lnTo>
                  <a:lnTo>
                    <a:pt x="1544574" y="278892"/>
                  </a:lnTo>
                  <a:lnTo>
                    <a:pt x="46481" y="278892"/>
                  </a:lnTo>
                  <a:lnTo>
                    <a:pt x="28396" y="275236"/>
                  </a:lnTo>
                  <a:lnTo>
                    <a:pt x="13620" y="265271"/>
                  </a:lnTo>
                  <a:lnTo>
                    <a:pt x="3655" y="250495"/>
                  </a:lnTo>
                  <a:lnTo>
                    <a:pt x="0" y="232410"/>
                  </a:lnTo>
                  <a:lnTo>
                    <a:pt x="0" y="46481"/>
                  </a:lnTo>
                  <a:close/>
                </a:path>
              </a:pathLst>
            </a:custGeom>
            <a:ln w="12700">
              <a:solidFill>
                <a:srgbClr val="BDDBFF"/>
              </a:solidFill>
            </a:ln>
          </p:spPr>
          <p:txBody>
            <a:bodyPr wrap="square" lIns="0" tIns="0" rIns="0" bIns="0" rtlCol="0"/>
            <a:lstStyle/>
            <a:p>
              <a:endParaRPr/>
            </a:p>
          </p:txBody>
        </p:sp>
      </p:grpSp>
      <p:grpSp>
        <p:nvGrpSpPr>
          <p:cNvPr id="27" name="object 27"/>
          <p:cNvGrpSpPr/>
          <p:nvPr/>
        </p:nvGrpSpPr>
        <p:grpSpPr>
          <a:xfrm>
            <a:off x="3857244" y="1132077"/>
            <a:ext cx="4759960" cy="2524125"/>
            <a:chOff x="3857244" y="1132077"/>
            <a:chExt cx="4759960" cy="2524125"/>
          </a:xfrm>
        </p:grpSpPr>
        <p:pic>
          <p:nvPicPr>
            <p:cNvPr id="28" name="object 28"/>
            <p:cNvPicPr/>
            <p:nvPr/>
          </p:nvPicPr>
          <p:blipFill>
            <a:blip r:embed="rId10" cstate="print"/>
            <a:stretch>
              <a:fillRect/>
            </a:stretch>
          </p:blipFill>
          <p:spPr>
            <a:xfrm>
              <a:off x="3857244" y="1146047"/>
              <a:ext cx="4753356" cy="2510028"/>
            </a:xfrm>
            <a:prstGeom prst="rect">
              <a:avLst/>
            </a:prstGeom>
          </p:spPr>
        </p:pic>
        <p:sp>
          <p:nvSpPr>
            <p:cNvPr id="29" name="object 29"/>
            <p:cNvSpPr/>
            <p:nvPr/>
          </p:nvSpPr>
          <p:spPr>
            <a:xfrm>
              <a:off x="7019544" y="1138427"/>
              <a:ext cx="1591310" cy="279400"/>
            </a:xfrm>
            <a:custGeom>
              <a:avLst/>
              <a:gdLst/>
              <a:ahLst/>
              <a:cxnLst/>
              <a:rect l="l" t="t" r="r" b="b"/>
              <a:pathLst>
                <a:path w="1591309" h="279400">
                  <a:moveTo>
                    <a:pt x="1544574" y="0"/>
                  </a:moveTo>
                  <a:lnTo>
                    <a:pt x="46481" y="0"/>
                  </a:lnTo>
                  <a:lnTo>
                    <a:pt x="28396" y="3655"/>
                  </a:lnTo>
                  <a:lnTo>
                    <a:pt x="13620" y="13620"/>
                  </a:lnTo>
                  <a:lnTo>
                    <a:pt x="3655" y="28396"/>
                  </a:lnTo>
                  <a:lnTo>
                    <a:pt x="0" y="46482"/>
                  </a:lnTo>
                  <a:lnTo>
                    <a:pt x="0" y="232410"/>
                  </a:lnTo>
                  <a:lnTo>
                    <a:pt x="3655" y="250495"/>
                  </a:lnTo>
                  <a:lnTo>
                    <a:pt x="13620" y="265271"/>
                  </a:lnTo>
                  <a:lnTo>
                    <a:pt x="28396" y="275236"/>
                  </a:lnTo>
                  <a:lnTo>
                    <a:pt x="46481" y="278892"/>
                  </a:lnTo>
                  <a:lnTo>
                    <a:pt x="1544574" y="278892"/>
                  </a:lnTo>
                  <a:lnTo>
                    <a:pt x="1562659" y="275236"/>
                  </a:lnTo>
                  <a:lnTo>
                    <a:pt x="1577435" y="265271"/>
                  </a:lnTo>
                  <a:lnTo>
                    <a:pt x="1587400" y="250495"/>
                  </a:lnTo>
                  <a:lnTo>
                    <a:pt x="1591055" y="232410"/>
                  </a:lnTo>
                  <a:lnTo>
                    <a:pt x="1591055" y="46482"/>
                  </a:lnTo>
                  <a:lnTo>
                    <a:pt x="1587400" y="28396"/>
                  </a:lnTo>
                  <a:lnTo>
                    <a:pt x="1577435" y="13620"/>
                  </a:lnTo>
                  <a:lnTo>
                    <a:pt x="1562659" y="3655"/>
                  </a:lnTo>
                  <a:lnTo>
                    <a:pt x="1544574" y="0"/>
                  </a:lnTo>
                  <a:close/>
                </a:path>
              </a:pathLst>
            </a:custGeom>
            <a:solidFill>
              <a:srgbClr val="FFFFFF"/>
            </a:solidFill>
          </p:spPr>
          <p:txBody>
            <a:bodyPr wrap="square" lIns="0" tIns="0" rIns="0" bIns="0" rtlCol="0"/>
            <a:lstStyle/>
            <a:p>
              <a:endParaRPr/>
            </a:p>
          </p:txBody>
        </p:sp>
        <p:sp>
          <p:nvSpPr>
            <p:cNvPr id="30" name="object 30"/>
            <p:cNvSpPr/>
            <p:nvPr/>
          </p:nvSpPr>
          <p:spPr>
            <a:xfrm>
              <a:off x="7019544" y="1138427"/>
              <a:ext cx="1591310" cy="279400"/>
            </a:xfrm>
            <a:custGeom>
              <a:avLst/>
              <a:gdLst/>
              <a:ahLst/>
              <a:cxnLst/>
              <a:rect l="l" t="t" r="r" b="b"/>
              <a:pathLst>
                <a:path w="1591309" h="279400">
                  <a:moveTo>
                    <a:pt x="0" y="46482"/>
                  </a:moveTo>
                  <a:lnTo>
                    <a:pt x="3655" y="28396"/>
                  </a:lnTo>
                  <a:lnTo>
                    <a:pt x="13620" y="13620"/>
                  </a:lnTo>
                  <a:lnTo>
                    <a:pt x="28396" y="3655"/>
                  </a:lnTo>
                  <a:lnTo>
                    <a:pt x="46481" y="0"/>
                  </a:lnTo>
                  <a:lnTo>
                    <a:pt x="1544574" y="0"/>
                  </a:lnTo>
                  <a:lnTo>
                    <a:pt x="1562659" y="3655"/>
                  </a:lnTo>
                  <a:lnTo>
                    <a:pt x="1577435" y="13620"/>
                  </a:lnTo>
                  <a:lnTo>
                    <a:pt x="1587400" y="28396"/>
                  </a:lnTo>
                  <a:lnTo>
                    <a:pt x="1591055" y="46482"/>
                  </a:lnTo>
                  <a:lnTo>
                    <a:pt x="1591055" y="232410"/>
                  </a:lnTo>
                  <a:lnTo>
                    <a:pt x="1587400" y="250495"/>
                  </a:lnTo>
                  <a:lnTo>
                    <a:pt x="1577435" y="265271"/>
                  </a:lnTo>
                  <a:lnTo>
                    <a:pt x="1562659" y="275236"/>
                  </a:lnTo>
                  <a:lnTo>
                    <a:pt x="1544574" y="278892"/>
                  </a:lnTo>
                  <a:lnTo>
                    <a:pt x="46481" y="278892"/>
                  </a:lnTo>
                  <a:lnTo>
                    <a:pt x="28396" y="275236"/>
                  </a:lnTo>
                  <a:lnTo>
                    <a:pt x="13620" y="265271"/>
                  </a:lnTo>
                  <a:lnTo>
                    <a:pt x="3655" y="250495"/>
                  </a:lnTo>
                  <a:lnTo>
                    <a:pt x="0" y="232410"/>
                  </a:lnTo>
                  <a:lnTo>
                    <a:pt x="0" y="46482"/>
                  </a:lnTo>
                  <a:close/>
                </a:path>
              </a:pathLst>
            </a:custGeom>
            <a:ln w="12700">
              <a:solidFill>
                <a:srgbClr val="BDDBFF"/>
              </a:solidFill>
            </a:ln>
          </p:spPr>
          <p:txBody>
            <a:bodyPr wrap="square" lIns="0" tIns="0" rIns="0" bIns="0" rtlCol="0"/>
            <a:lstStyle/>
            <a:p>
              <a:endParaRPr/>
            </a:p>
          </p:txBody>
        </p:sp>
      </p:grpSp>
      <p:sp>
        <p:nvSpPr>
          <p:cNvPr id="31" name="object 31"/>
          <p:cNvSpPr txBox="1"/>
          <p:nvPr/>
        </p:nvSpPr>
        <p:spPr>
          <a:xfrm>
            <a:off x="7124445" y="1138504"/>
            <a:ext cx="138049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Crushed</a:t>
            </a:r>
            <a:r>
              <a:rPr sz="1600" spc="-40" dirty="0">
                <a:latin typeface="Arial MT"/>
                <a:cs typeface="Arial MT"/>
              </a:rPr>
              <a:t> </a:t>
            </a:r>
            <a:r>
              <a:rPr sz="1600" spc="-5" dirty="0">
                <a:latin typeface="Arial MT"/>
                <a:cs typeface="Arial MT"/>
              </a:rPr>
              <a:t>bricks</a:t>
            </a:r>
            <a:endParaRPr sz="1600">
              <a:latin typeface="Arial MT"/>
              <a:cs typeface="Arial MT"/>
            </a:endParaRPr>
          </a:p>
        </p:txBody>
      </p:sp>
      <p:sp>
        <p:nvSpPr>
          <p:cNvPr id="32" name="object 32"/>
          <p:cNvSpPr txBox="1"/>
          <p:nvPr/>
        </p:nvSpPr>
        <p:spPr>
          <a:xfrm>
            <a:off x="6299660" y="3812540"/>
            <a:ext cx="2298065" cy="239395"/>
          </a:xfrm>
          <a:prstGeom prst="rect">
            <a:avLst/>
          </a:prstGeom>
        </p:spPr>
        <p:txBody>
          <a:bodyPr vert="horz" wrap="square" lIns="0" tIns="12700" rIns="0" bIns="0" rtlCol="0">
            <a:spAutoFit/>
          </a:bodyPr>
          <a:lstStyle/>
          <a:p>
            <a:pPr marL="220979">
              <a:lnSpc>
                <a:spcPct val="100000"/>
              </a:lnSpc>
              <a:spcBef>
                <a:spcPts val="100"/>
              </a:spcBef>
            </a:pPr>
            <a:r>
              <a:rPr sz="1400" spc="-5" dirty="0">
                <a:latin typeface="Arial MT"/>
                <a:cs typeface="Arial MT"/>
              </a:rPr>
              <a:t>Segregated</a:t>
            </a:r>
            <a:r>
              <a:rPr sz="1400" spc="-65" dirty="0">
                <a:latin typeface="Arial MT"/>
                <a:cs typeface="Arial MT"/>
              </a:rPr>
              <a:t> </a:t>
            </a:r>
            <a:r>
              <a:rPr sz="1400" spc="-5" dirty="0">
                <a:latin typeface="Arial MT"/>
                <a:cs typeface="Arial MT"/>
              </a:rPr>
              <a:t>C&amp;D</a:t>
            </a:r>
            <a:r>
              <a:rPr sz="1400" spc="-25" dirty="0">
                <a:latin typeface="Arial MT"/>
                <a:cs typeface="Arial MT"/>
              </a:rPr>
              <a:t> </a:t>
            </a:r>
            <a:r>
              <a:rPr sz="1400" spc="-5" dirty="0">
                <a:latin typeface="Arial MT"/>
                <a:cs typeface="Arial MT"/>
              </a:rPr>
              <a:t>waste</a:t>
            </a:r>
            <a:endParaRPr sz="1400">
              <a:latin typeface="Arial MT"/>
              <a:cs typeface="Arial MT"/>
            </a:endParaRPr>
          </a:p>
        </p:txBody>
      </p:sp>
      <p:sp>
        <p:nvSpPr>
          <p:cNvPr id="33" name="object 33"/>
          <p:cNvSpPr txBox="1"/>
          <p:nvPr/>
        </p:nvSpPr>
        <p:spPr>
          <a:xfrm>
            <a:off x="2286126" y="3792092"/>
            <a:ext cx="128524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MT"/>
                <a:cs typeface="Arial MT"/>
              </a:rPr>
              <a:t>Weigh</a:t>
            </a:r>
            <a:r>
              <a:rPr sz="1600" spc="-60" dirty="0">
                <a:latin typeface="Arial MT"/>
                <a:cs typeface="Arial MT"/>
              </a:rPr>
              <a:t> </a:t>
            </a:r>
            <a:r>
              <a:rPr sz="1600" spc="-5" dirty="0">
                <a:latin typeface="Arial MT"/>
                <a:cs typeface="Arial MT"/>
              </a:rPr>
              <a:t>Station</a:t>
            </a:r>
            <a:endParaRPr sz="1600">
              <a:latin typeface="Arial MT"/>
              <a:cs typeface="Arial MT"/>
            </a:endParaRPr>
          </a:p>
        </p:txBody>
      </p:sp>
      <p:grpSp>
        <p:nvGrpSpPr>
          <p:cNvPr id="34" name="object 34"/>
          <p:cNvGrpSpPr/>
          <p:nvPr/>
        </p:nvGrpSpPr>
        <p:grpSpPr>
          <a:xfrm>
            <a:off x="10442193" y="3786885"/>
            <a:ext cx="1756410" cy="288925"/>
            <a:chOff x="10442193" y="3786885"/>
            <a:chExt cx="1756410" cy="288925"/>
          </a:xfrm>
        </p:grpSpPr>
        <p:sp>
          <p:nvSpPr>
            <p:cNvPr id="35" name="object 35"/>
            <p:cNvSpPr/>
            <p:nvPr/>
          </p:nvSpPr>
          <p:spPr>
            <a:xfrm>
              <a:off x="10448543" y="3793235"/>
              <a:ext cx="1743710" cy="276225"/>
            </a:xfrm>
            <a:custGeom>
              <a:avLst/>
              <a:gdLst/>
              <a:ahLst/>
              <a:cxnLst/>
              <a:rect l="l" t="t" r="r" b="b"/>
              <a:pathLst>
                <a:path w="1743709" h="276225">
                  <a:moveTo>
                    <a:pt x="1697481" y="0"/>
                  </a:moveTo>
                  <a:lnTo>
                    <a:pt x="45974" y="0"/>
                  </a:lnTo>
                  <a:lnTo>
                    <a:pt x="28074" y="3611"/>
                  </a:lnTo>
                  <a:lnTo>
                    <a:pt x="13461" y="13462"/>
                  </a:lnTo>
                  <a:lnTo>
                    <a:pt x="3611" y="28074"/>
                  </a:lnTo>
                  <a:lnTo>
                    <a:pt x="0" y="45974"/>
                  </a:lnTo>
                  <a:lnTo>
                    <a:pt x="0" y="229869"/>
                  </a:lnTo>
                  <a:lnTo>
                    <a:pt x="3611" y="247769"/>
                  </a:lnTo>
                  <a:lnTo>
                    <a:pt x="13462" y="262381"/>
                  </a:lnTo>
                  <a:lnTo>
                    <a:pt x="28074" y="272232"/>
                  </a:lnTo>
                  <a:lnTo>
                    <a:pt x="45974" y="275844"/>
                  </a:lnTo>
                  <a:lnTo>
                    <a:pt x="1697481" y="275844"/>
                  </a:lnTo>
                  <a:lnTo>
                    <a:pt x="1715381" y="272232"/>
                  </a:lnTo>
                  <a:lnTo>
                    <a:pt x="1729994" y="262381"/>
                  </a:lnTo>
                  <a:lnTo>
                    <a:pt x="1739844" y="247769"/>
                  </a:lnTo>
                  <a:lnTo>
                    <a:pt x="1743455" y="229869"/>
                  </a:lnTo>
                  <a:lnTo>
                    <a:pt x="1743455" y="45974"/>
                  </a:lnTo>
                  <a:lnTo>
                    <a:pt x="1739844" y="28074"/>
                  </a:lnTo>
                  <a:lnTo>
                    <a:pt x="1729993" y="13462"/>
                  </a:lnTo>
                  <a:lnTo>
                    <a:pt x="1715381" y="3611"/>
                  </a:lnTo>
                  <a:lnTo>
                    <a:pt x="1697481" y="0"/>
                  </a:lnTo>
                  <a:close/>
                </a:path>
              </a:pathLst>
            </a:custGeom>
            <a:solidFill>
              <a:srgbClr val="FFFFFF"/>
            </a:solidFill>
          </p:spPr>
          <p:txBody>
            <a:bodyPr wrap="square" lIns="0" tIns="0" rIns="0" bIns="0" rtlCol="0"/>
            <a:lstStyle/>
            <a:p>
              <a:endParaRPr/>
            </a:p>
          </p:txBody>
        </p:sp>
        <p:sp>
          <p:nvSpPr>
            <p:cNvPr id="36" name="object 36"/>
            <p:cNvSpPr/>
            <p:nvPr/>
          </p:nvSpPr>
          <p:spPr>
            <a:xfrm>
              <a:off x="10448543" y="3793235"/>
              <a:ext cx="1743710" cy="276225"/>
            </a:xfrm>
            <a:custGeom>
              <a:avLst/>
              <a:gdLst/>
              <a:ahLst/>
              <a:cxnLst/>
              <a:rect l="l" t="t" r="r" b="b"/>
              <a:pathLst>
                <a:path w="1743709" h="276225">
                  <a:moveTo>
                    <a:pt x="0" y="45974"/>
                  </a:moveTo>
                  <a:lnTo>
                    <a:pt x="3611" y="28074"/>
                  </a:lnTo>
                  <a:lnTo>
                    <a:pt x="13461" y="13462"/>
                  </a:lnTo>
                  <a:lnTo>
                    <a:pt x="28074" y="3611"/>
                  </a:lnTo>
                  <a:lnTo>
                    <a:pt x="45974" y="0"/>
                  </a:lnTo>
                  <a:lnTo>
                    <a:pt x="1697481" y="0"/>
                  </a:lnTo>
                  <a:lnTo>
                    <a:pt x="1715381" y="3611"/>
                  </a:lnTo>
                  <a:lnTo>
                    <a:pt x="1729993" y="13462"/>
                  </a:lnTo>
                  <a:lnTo>
                    <a:pt x="1739844" y="28074"/>
                  </a:lnTo>
                  <a:lnTo>
                    <a:pt x="1743455" y="45974"/>
                  </a:lnTo>
                  <a:lnTo>
                    <a:pt x="1743455" y="229869"/>
                  </a:lnTo>
                  <a:lnTo>
                    <a:pt x="1739844" y="247769"/>
                  </a:lnTo>
                  <a:lnTo>
                    <a:pt x="1729994" y="262381"/>
                  </a:lnTo>
                  <a:lnTo>
                    <a:pt x="1715381" y="272232"/>
                  </a:lnTo>
                  <a:lnTo>
                    <a:pt x="1697481" y="275844"/>
                  </a:lnTo>
                  <a:lnTo>
                    <a:pt x="45974" y="275844"/>
                  </a:lnTo>
                  <a:lnTo>
                    <a:pt x="28074" y="272232"/>
                  </a:lnTo>
                  <a:lnTo>
                    <a:pt x="13462" y="262381"/>
                  </a:lnTo>
                  <a:lnTo>
                    <a:pt x="3611" y="247769"/>
                  </a:lnTo>
                  <a:lnTo>
                    <a:pt x="0" y="229869"/>
                  </a:lnTo>
                  <a:lnTo>
                    <a:pt x="0" y="45974"/>
                  </a:lnTo>
                  <a:close/>
                </a:path>
              </a:pathLst>
            </a:custGeom>
            <a:ln w="12700">
              <a:solidFill>
                <a:srgbClr val="BDDBFF"/>
              </a:solidFill>
            </a:ln>
          </p:spPr>
          <p:txBody>
            <a:bodyPr wrap="square" lIns="0" tIns="0" rIns="0" bIns="0" rtlCol="0"/>
            <a:lstStyle/>
            <a:p>
              <a:endParaRPr/>
            </a:p>
          </p:txBody>
        </p:sp>
      </p:grpSp>
      <p:sp>
        <p:nvSpPr>
          <p:cNvPr id="37" name="object 37"/>
          <p:cNvSpPr txBox="1"/>
          <p:nvPr/>
        </p:nvSpPr>
        <p:spPr>
          <a:xfrm>
            <a:off x="10579734" y="3792677"/>
            <a:ext cx="148272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MT"/>
                <a:cs typeface="Arial MT"/>
              </a:rPr>
              <a:t>Concrete</a:t>
            </a:r>
            <a:r>
              <a:rPr sz="1600" spc="-55" dirty="0">
                <a:latin typeface="Arial MT"/>
                <a:cs typeface="Arial MT"/>
              </a:rPr>
              <a:t> </a:t>
            </a:r>
            <a:r>
              <a:rPr sz="1600" dirty="0">
                <a:latin typeface="Arial MT"/>
                <a:cs typeface="Arial MT"/>
              </a:rPr>
              <a:t>blocks</a:t>
            </a:r>
            <a:endParaRPr sz="1600">
              <a:latin typeface="Arial MT"/>
              <a:cs typeface="Arial MT"/>
            </a:endParaRPr>
          </a:p>
        </p:txBody>
      </p:sp>
      <p:sp>
        <p:nvSpPr>
          <p:cNvPr id="38" name="object 38"/>
          <p:cNvSpPr txBox="1">
            <a:spLocks noGrp="1"/>
          </p:cNvSpPr>
          <p:nvPr>
            <p:ph type="title"/>
          </p:nvPr>
        </p:nvSpPr>
        <p:spPr>
          <a:xfrm>
            <a:off x="4903470" y="587197"/>
            <a:ext cx="2384425" cy="391795"/>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Arial MT"/>
                <a:cs typeface="Arial MT"/>
              </a:rPr>
              <a:t>C&amp;D</a:t>
            </a:r>
            <a:r>
              <a:rPr sz="2400" b="0" spc="-30" dirty="0">
                <a:latin typeface="Arial MT"/>
                <a:cs typeface="Arial MT"/>
              </a:rPr>
              <a:t> </a:t>
            </a:r>
            <a:r>
              <a:rPr sz="2400" b="0" spc="-20" dirty="0">
                <a:latin typeface="Arial MT"/>
                <a:cs typeface="Arial MT"/>
              </a:rPr>
              <a:t>Waste</a:t>
            </a:r>
            <a:r>
              <a:rPr sz="2400" b="0" spc="-45" dirty="0">
                <a:latin typeface="Arial MT"/>
                <a:cs typeface="Arial MT"/>
              </a:rPr>
              <a:t> </a:t>
            </a:r>
            <a:r>
              <a:rPr sz="2400" b="0" spc="-5" dirty="0">
                <a:latin typeface="Arial MT"/>
                <a:cs typeface="Arial MT"/>
              </a:rPr>
              <a:t>Plant</a:t>
            </a:r>
            <a:endParaRPr sz="2400">
              <a:latin typeface="Arial MT"/>
              <a:cs typeface="Arial MT"/>
            </a:endParaRPr>
          </a:p>
        </p:txBody>
      </p:sp>
      <p:grpSp>
        <p:nvGrpSpPr>
          <p:cNvPr id="39" name="object 39"/>
          <p:cNvGrpSpPr/>
          <p:nvPr/>
        </p:nvGrpSpPr>
        <p:grpSpPr>
          <a:xfrm>
            <a:off x="8625840" y="1138427"/>
            <a:ext cx="3482340" cy="2517775"/>
            <a:chOff x="8625840" y="1138427"/>
            <a:chExt cx="3482340" cy="2517775"/>
          </a:xfrm>
        </p:grpSpPr>
        <p:pic>
          <p:nvPicPr>
            <p:cNvPr id="40" name="object 40"/>
            <p:cNvPicPr/>
            <p:nvPr/>
          </p:nvPicPr>
          <p:blipFill>
            <a:blip r:embed="rId11" cstate="print"/>
            <a:stretch>
              <a:fillRect/>
            </a:stretch>
          </p:blipFill>
          <p:spPr>
            <a:xfrm>
              <a:off x="8625840" y="1138427"/>
              <a:ext cx="3448811" cy="2517648"/>
            </a:xfrm>
            <a:prstGeom prst="rect">
              <a:avLst/>
            </a:prstGeom>
          </p:spPr>
        </p:pic>
        <p:sp>
          <p:nvSpPr>
            <p:cNvPr id="41" name="object 41"/>
            <p:cNvSpPr/>
            <p:nvPr/>
          </p:nvSpPr>
          <p:spPr>
            <a:xfrm>
              <a:off x="9643872" y="1138427"/>
              <a:ext cx="2464435" cy="355600"/>
            </a:xfrm>
            <a:custGeom>
              <a:avLst/>
              <a:gdLst/>
              <a:ahLst/>
              <a:cxnLst/>
              <a:rect l="l" t="t" r="r" b="b"/>
              <a:pathLst>
                <a:path w="2464434" h="355600">
                  <a:moveTo>
                    <a:pt x="2405126" y="0"/>
                  </a:moveTo>
                  <a:lnTo>
                    <a:pt x="59181" y="0"/>
                  </a:lnTo>
                  <a:lnTo>
                    <a:pt x="36165" y="4657"/>
                  </a:lnTo>
                  <a:lnTo>
                    <a:pt x="17351" y="17351"/>
                  </a:lnTo>
                  <a:lnTo>
                    <a:pt x="4657" y="36165"/>
                  </a:lnTo>
                  <a:lnTo>
                    <a:pt x="0" y="59182"/>
                  </a:lnTo>
                  <a:lnTo>
                    <a:pt x="0" y="295910"/>
                  </a:lnTo>
                  <a:lnTo>
                    <a:pt x="4657" y="318926"/>
                  </a:lnTo>
                  <a:lnTo>
                    <a:pt x="17351" y="337740"/>
                  </a:lnTo>
                  <a:lnTo>
                    <a:pt x="36165" y="350434"/>
                  </a:lnTo>
                  <a:lnTo>
                    <a:pt x="59181" y="355092"/>
                  </a:lnTo>
                  <a:lnTo>
                    <a:pt x="2405126" y="355092"/>
                  </a:lnTo>
                  <a:lnTo>
                    <a:pt x="2428142" y="350434"/>
                  </a:lnTo>
                  <a:lnTo>
                    <a:pt x="2446956" y="337740"/>
                  </a:lnTo>
                  <a:lnTo>
                    <a:pt x="2459650" y="318926"/>
                  </a:lnTo>
                  <a:lnTo>
                    <a:pt x="2464307" y="295910"/>
                  </a:lnTo>
                  <a:lnTo>
                    <a:pt x="2464307" y="59182"/>
                  </a:lnTo>
                  <a:lnTo>
                    <a:pt x="2459650" y="36165"/>
                  </a:lnTo>
                  <a:lnTo>
                    <a:pt x="2446956" y="17351"/>
                  </a:lnTo>
                  <a:lnTo>
                    <a:pt x="2428142" y="4657"/>
                  </a:lnTo>
                  <a:lnTo>
                    <a:pt x="2405126" y="0"/>
                  </a:lnTo>
                  <a:close/>
                </a:path>
              </a:pathLst>
            </a:custGeom>
            <a:solidFill>
              <a:srgbClr val="FFFFFF"/>
            </a:solidFill>
          </p:spPr>
          <p:txBody>
            <a:bodyPr wrap="square" lIns="0" tIns="0" rIns="0" bIns="0" rtlCol="0"/>
            <a:lstStyle/>
            <a:p>
              <a:endParaRPr/>
            </a:p>
          </p:txBody>
        </p:sp>
      </p:grpSp>
      <p:sp>
        <p:nvSpPr>
          <p:cNvPr id="42" name="object 42"/>
          <p:cNvSpPr txBox="1"/>
          <p:nvPr/>
        </p:nvSpPr>
        <p:spPr>
          <a:xfrm>
            <a:off x="9648523" y="1084326"/>
            <a:ext cx="2455545" cy="452755"/>
          </a:xfrm>
          <a:prstGeom prst="rect">
            <a:avLst/>
          </a:prstGeom>
        </p:spPr>
        <p:txBody>
          <a:bodyPr vert="horz" wrap="square" lIns="0" tIns="13335" rIns="0" bIns="0" rtlCol="0">
            <a:spAutoFit/>
          </a:bodyPr>
          <a:lstStyle/>
          <a:p>
            <a:pPr algn="ctr">
              <a:lnSpc>
                <a:spcPct val="100000"/>
              </a:lnSpc>
              <a:spcBef>
                <a:spcPts val="105"/>
              </a:spcBef>
            </a:pPr>
            <a:r>
              <a:rPr sz="1400" spc="-5" dirty="0">
                <a:latin typeface="Arial MT"/>
                <a:cs typeface="Arial MT"/>
              </a:rPr>
              <a:t>C&amp;D</a:t>
            </a:r>
            <a:r>
              <a:rPr sz="1400" spc="-20" dirty="0">
                <a:latin typeface="Arial MT"/>
                <a:cs typeface="Arial MT"/>
              </a:rPr>
              <a:t> </a:t>
            </a:r>
            <a:r>
              <a:rPr sz="1400" spc="-10" dirty="0">
                <a:latin typeface="Arial MT"/>
                <a:cs typeface="Arial MT"/>
              </a:rPr>
              <a:t>Waste</a:t>
            </a:r>
            <a:r>
              <a:rPr sz="1400" spc="320" dirty="0">
                <a:latin typeface="Arial MT"/>
                <a:cs typeface="Arial MT"/>
              </a:rPr>
              <a:t> </a:t>
            </a:r>
            <a:r>
              <a:rPr sz="1400" dirty="0">
                <a:latin typeface="Arial MT"/>
                <a:cs typeface="Arial MT"/>
              </a:rPr>
              <a:t>Processing</a:t>
            </a:r>
            <a:endParaRPr sz="1400">
              <a:latin typeface="Arial MT"/>
              <a:cs typeface="Arial MT"/>
            </a:endParaRPr>
          </a:p>
          <a:p>
            <a:pPr algn="ctr">
              <a:lnSpc>
                <a:spcPct val="100000"/>
              </a:lnSpc>
              <a:tabLst>
                <a:tab pos="937894" algn="l"/>
                <a:tab pos="2429510" algn="l"/>
              </a:tabLst>
            </a:pPr>
            <a:r>
              <a:rPr sz="1400" u="sng" dirty="0">
                <a:uFill>
                  <a:solidFill>
                    <a:srgbClr val="BDDBFF"/>
                  </a:solidFill>
                </a:uFill>
                <a:latin typeface="Arial MT"/>
                <a:cs typeface="Arial MT"/>
              </a:rPr>
              <a:t> 	Facility	</a:t>
            </a:r>
            <a:endParaRPr sz="1400">
              <a:latin typeface="Arial MT"/>
              <a:cs typeface="Arial M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0943" y="1496291"/>
            <a:ext cx="10712650" cy="704892"/>
          </a:xfrm>
          <a:prstGeom prst="rect">
            <a:avLst/>
          </a:prstGeom>
          <a:solidFill>
            <a:schemeClr val="bg1">
              <a:lumMod val="75000"/>
            </a:schemeClr>
          </a:solidFill>
        </p:spPr>
        <p:txBody>
          <a:bodyPr wrap="square" lIns="88696" tIns="44347" rIns="88696" bIns="44347" rtlCol="0">
            <a:noAutofit/>
          </a:bodyPr>
          <a:lstStyle/>
          <a:p>
            <a:pPr lvl="0" defTabSz="456932">
              <a:lnSpc>
                <a:spcPct val="107000"/>
              </a:lnSpc>
              <a:spcAft>
                <a:spcPts val="854"/>
              </a:spcAft>
            </a:pPr>
            <a:r>
              <a:rPr lang="en-US" sz="2000" dirty="0">
                <a:solidFill>
                  <a:srgbClr val="000000"/>
                </a:solidFill>
                <a:ea typeface="ＭＳ 明朝"/>
                <a:cs typeface="Mangal"/>
              </a:rPr>
              <a:t>This parameter assesses whether the landfill site of the ULB is scientific/ planned in nature or in accordance with SWM 2016 rules. </a:t>
            </a:r>
            <a:r>
              <a:rPr lang="en-US" sz="2000" dirty="0" err="1">
                <a:solidFill>
                  <a:srgbClr val="000000"/>
                </a:solidFill>
                <a:ea typeface="ＭＳ 明朝"/>
                <a:cs typeface="Mangal"/>
              </a:rPr>
              <a:t>Inerts</a:t>
            </a:r>
            <a:r>
              <a:rPr lang="en-US" sz="2000" dirty="0">
                <a:solidFill>
                  <a:srgbClr val="000000"/>
                </a:solidFill>
                <a:ea typeface="ＭＳ 明朝"/>
                <a:cs typeface="Mangal"/>
              </a:rPr>
              <a:t> can be used in low lying areas, road construction etc.</a:t>
            </a:r>
            <a:endParaRPr lang="en-SG" sz="2000" dirty="0">
              <a:solidFill>
                <a:prstClr val="black"/>
              </a:solidFill>
              <a:ea typeface="Calibri"/>
              <a:cs typeface="Times New Roman"/>
            </a:endParaRPr>
          </a:p>
        </p:txBody>
      </p:sp>
      <p:sp>
        <p:nvSpPr>
          <p:cNvPr id="9" name="Text Box 57"/>
          <p:cNvSpPr txBox="1"/>
          <p:nvPr/>
        </p:nvSpPr>
        <p:spPr>
          <a:xfrm>
            <a:off x="135128" y="1496291"/>
            <a:ext cx="1129267" cy="716767"/>
          </a:xfrm>
          <a:prstGeom prst="rect">
            <a:avLst/>
          </a:prstGeom>
          <a:solidFill>
            <a:schemeClr val="tx1"/>
          </a:solid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88696" tIns="44347" rIns="88696" bIns="44347" numCol="1" spcCol="0" rtlCol="0" fromWordArt="0" anchor="t" anchorCtr="0" forceAA="0" compatLnSpc="1">
            <a:prstTxWarp prst="textNoShape">
              <a:avLst/>
            </a:prstTxWarp>
            <a:noAutofit/>
          </a:bodyPr>
          <a:lstStyle/>
          <a:p>
            <a:pPr algn="ctr">
              <a:lnSpc>
                <a:spcPct val="107000"/>
              </a:lnSpc>
              <a:spcAft>
                <a:spcPts val="776"/>
              </a:spcAft>
            </a:pPr>
            <a:endParaRPr lang="en-US" sz="1057" b="1" dirty="0">
              <a:solidFill>
                <a:prstClr val="white"/>
              </a:solidFill>
              <a:ea typeface="Calibri"/>
              <a:cs typeface="Times New Roman"/>
            </a:endParaRPr>
          </a:p>
          <a:p>
            <a:pPr algn="ctr">
              <a:lnSpc>
                <a:spcPct val="107000"/>
              </a:lnSpc>
              <a:spcAft>
                <a:spcPts val="776"/>
              </a:spcAft>
            </a:pPr>
            <a:r>
              <a:rPr lang="en-US" sz="2467" b="1" dirty="0">
                <a:solidFill>
                  <a:prstClr val="white"/>
                </a:solidFill>
                <a:ea typeface="Calibri"/>
                <a:cs typeface="Times New Roman"/>
              </a:rPr>
              <a:t>WHY</a:t>
            </a:r>
          </a:p>
          <a:p>
            <a:pPr algn="ctr">
              <a:lnSpc>
                <a:spcPct val="107000"/>
              </a:lnSpc>
              <a:spcAft>
                <a:spcPts val="776"/>
              </a:spcAft>
            </a:pPr>
            <a:endParaRPr lang="en-US" sz="2467" b="1" dirty="0">
              <a:solidFill>
                <a:prstClr val="white"/>
              </a:solidFill>
              <a:ea typeface="Calibri"/>
              <a:cs typeface="Times New Roman"/>
            </a:endParaRPr>
          </a:p>
          <a:p>
            <a:pPr algn="ctr">
              <a:lnSpc>
                <a:spcPct val="107000"/>
              </a:lnSpc>
              <a:spcAft>
                <a:spcPts val="776"/>
              </a:spcAft>
            </a:pPr>
            <a:endParaRPr lang="en-SG" sz="1586" dirty="0">
              <a:solidFill>
                <a:prstClr val="white"/>
              </a:solidFill>
              <a:ea typeface="Calibri"/>
              <a:cs typeface="Times New Roman"/>
            </a:endParaRPr>
          </a:p>
        </p:txBody>
      </p:sp>
      <p:sp>
        <p:nvSpPr>
          <p:cNvPr id="11" name="Rounded Rectangle 10"/>
          <p:cNvSpPr/>
          <p:nvPr/>
        </p:nvSpPr>
        <p:spPr>
          <a:xfrm>
            <a:off x="135130" y="48047"/>
            <a:ext cx="1159098" cy="140267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2.7A</a:t>
            </a:r>
            <a:endParaRPr lang="en-SG" sz="1034" dirty="0">
              <a:solidFill>
                <a:prstClr val="white"/>
              </a:solidFill>
              <a:ea typeface="Calibri"/>
              <a:cs typeface="Times New Roman"/>
            </a:endParaRPr>
          </a:p>
        </p:txBody>
      </p:sp>
      <p:sp>
        <p:nvSpPr>
          <p:cNvPr id="12" name="Rounded Rectangle 11"/>
          <p:cNvSpPr/>
          <p:nvPr/>
        </p:nvSpPr>
        <p:spPr>
          <a:xfrm>
            <a:off x="1244808" y="80572"/>
            <a:ext cx="9518640" cy="1402670"/>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400" dirty="0">
                <a:solidFill>
                  <a:srgbClr val="000000"/>
                </a:solidFill>
                <a:ea typeface="Times New Roman"/>
                <a:cs typeface="Arial"/>
              </a:rPr>
              <a:t>Is the landfill in the city a </a:t>
            </a:r>
            <a:r>
              <a:rPr lang="en-US" sz="2400" b="1" dirty="0">
                <a:solidFill>
                  <a:srgbClr val="000000"/>
                </a:solidFill>
                <a:ea typeface="Times New Roman"/>
                <a:cs typeface="Arial"/>
              </a:rPr>
              <a:t>sanitary landfill</a:t>
            </a:r>
            <a:r>
              <a:rPr lang="en-US" sz="2400" dirty="0">
                <a:solidFill>
                  <a:srgbClr val="000000"/>
                </a:solidFill>
                <a:ea typeface="Times New Roman"/>
                <a:cs typeface="Arial"/>
              </a:rPr>
              <a:t>? </a:t>
            </a:r>
          </a:p>
          <a:p>
            <a:pPr lvl="0" algn="ctr"/>
            <a:r>
              <a:rPr lang="en-US" sz="2400" dirty="0">
                <a:solidFill>
                  <a:srgbClr val="000000"/>
                </a:solidFill>
                <a:ea typeface="Times New Roman"/>
                <a:cs typeface="Arial"/>
              </a:rPr>
              <a:t>(ULBs with &gt;1 Lakh population) </a:t>
            </a:r>
          </a:p>
        </p:txBody>
      </p:sp>
      <p:sp>
        <p:nvSpPr>
          <p:cNvPr id="13" name="Rounded Rectangle 12"/>
          <p:cNvSpPr/>
          <p:nvPr/>
        </p:nvSpPr>
        <p:spPr>
          <a:xfrm>
            <a:off x="10763448" y="14181"/>
            <a:ext cx="1217066" cy="143653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sz="2442" b="1" dirty="0">
                <a:solidFill>
                  <a:srgbClr val="FFFFFF"/>
                </a:solidFill>
                <a:latin typeface="Arial"/>
                <a:ea typeface="Calibri"/>
                <a:cs typeface="Times New Roman"/>
              </a:rPr>
              <a:t>Marks</a:t>
            </a:r>
          </a:p>
          <a:p>
            <a:pPr algn="ctr">
              <a:lnSpc>
                <a:spcPct val="107000"/>
              </a:lnSpc>
            </a:pPr>
            <a:r>
              <a:rPr lang="en-US" sz="2442" b="1" dirty="0">
                <a:solidFill>
                  <a:srgbClr val="FFFFFF"/>
                </a:solidFill>
                <a:latin typeface="Arial"/>
                <a:ea typeface="Calibri"/>
                <a:cs typeface="Times New Roman"/>
              </a:rPr>
              <a:t>150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3327465641"/>
              </p:ext>
            </p:extLst>
          </p:nvPr>
        </p:nvGraphicFramePr>
        <p:xfrm>
          <a:off x="7129671" y="2243650"/>
          <a:ext cx="4833924" cy="3118059"/>
        </p:xfrm>
        <a:graphic>
          <a:graphicData uri="http://schemas.openxmlformats.org/drawingml/2006/table">
            <a:tbl>
              <a:tblPr firstRow="1" bandRow="1">
                <a:tableStyleId>{16D9F66E-5EB9-4882-86FB-DCBF35E3C3E4}</a:tableStyleId>
              </a:tblPr>
              <a:tblGrid>
                <a:gridCol w="3935894">
                  <a:extLst>
                    <a:ext uri="{9D8B030D-6E8A-4147-A177-3AD203B41FA5}">
                      <a16:colId xmlns:a16="http://schemas.microsoft.com/office/drawing/2014/main" val="20000"/>
                    </a:ext>
                  </a:extLst>
                </a:gridCol>
                <a:gridCol w="898030">
                  <a:extLst>
                    <a:ext uri="{9D8B030D-6E8A-4147-A177-3AD203B41FA5}">
                      <a16:colId xmlns:a16="http://schemas.microsoft.com/office/drawing/2014/main" val="20001"/>
                    </a:ext>
                  </a:extLst>
                </a:gridCol>
              </a:tblGrid>
              <a:tr h="1095758">
                <a:tc>
                  <a:txBody>
                    <a:bodyPr/>
                    <a:lstStyle/>
                    <a:p>
                      <a:r>
                        <a:rPr lang="en-US" sz="2000" dirty="0"/>
                        <a:t>Scheme of Marking</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9605">
                <a:tc>
                  <a:txBody>
                    <a:bodyPr/>
                    <a:lstStyle/>
                    <a:p>
                      <a:r>
                        <a:rPr lang="en-US" sz="1800" kern="1200" dirty="0">
                          <a:solidFill>
                            <a:schemeClr val="dk1"/>
                          </a:solidFill>
                          <a:latin typeface="+mn-lt"/>
                          <a:ea typeface="+mn-ea"/>
                          <a:cs typeface="+mn-cs"/>
                        </a:rPr>
                        <a:t>Sanitary landfill available and being used / Zero landfill</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150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82696">
                <a:tc>
                  <a:txBody>
                    <a:bodyPr/>
                    <a:lstStyle/>
                    <a:p>
                      <a:r>
                        <a:rPr lang="en-US" sz="1800" kern="1200" dirty="0">
                          <a:solidFill>
                            <a:schemeClr val="dk1"/>
                          </a:solidFill>
                          <a:latin typeface="+mn-lt"/>
                          <a:ea typeface="+mn-ea"/>
                          <a:cs typeface="+mn-cs"/>
                        </a:rPr>
                        <a:t>Landfill is required but not available/functional</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8B93AA22-F13A-480F-A7ED-2B68C8D6261D}"/>
              </a:ext>
            </a:extLst>
          </p:cNvPr>
          <p:cNvPicPr>
            <a:picLocks noChangeAspect="1"/>
          </p:cNvPicPr>
          <p:nvPr/>
        </p:nvPicPr>
        <p:blipFill>
          <a:blip r:embed="rId3"/>
          <a:stretch>
            <a:fillRect/>
          </a:stretch>
        </p:blipFill>
        <p:spPr>
          <a:xfrm>
            <a:off x="135127" y="2210993"/>
            <a:ext cx="6901557" cy="3373881"/>
          </a:xfrm>
          <a:prstGeom prst="rect">
            <a:avLst/>
          </a:prstGeom>
        </p:spPr>
      </p:pic>
      <p:sp>
        <p:nvSpPr>
          <p:cNvPr id="15" name="Rectangle 14">
            <a:extLst>
              <a:ext uri="{FF2B5EF4-FFF2-40B4-BE49-F238E27FC236}">
                <a16:creationId xmlns:a16="http://schemas.microsoft.com/office/drawing/2014/main" id="{F6D9DA71-88C9-C243-BC68-A818AD66F6C6}"/>
              </a:ext>
            </a:extLst>
          </p:cNvPr>
          <p:cNvSpPr/>
          <p:nvPr/>
        </p:nvSpPr>
        <p:spPr>
          <a:xfrm>
            <a:off x="124366" y="5627343"/>
            <a:ext cx="11869411" cy="105175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ea typeface="Calibri"/>
                <a:cs typeface="Arial"/>
              </a:rPr>
              <a:t>Geo coordinates </a:t>
            </a:r>
            <a:r>
              <a:rPr lang="en-US" dirty="0">
                <a:solidFill>
                  <a:schemeClr val="tx1"/>
                </a:solidFill>
                <a:ea typeface="Calibri"/>
                <a:cs typeface="Arial"/>
              </a:rPr>
              <a:t>(GIS details) </a:t>
            </a:r>
            <a:r>
              <a:rPr lang="en-SG" dirty="0">
                <a:solidFill>
                  <a:schemeClr val="tx1"/>
                </a:solidFill>
                <a:ea typeface="Times New Roman"/>
                <a:cs typeface="Mangal"/>
              </a:rPr>
              <a:t>in terms of ULB boundaries, ward number, ward boundaries, landmark etc </a:t>
            </a:r>
            <a:r>
              <a:rPr lang="en-US" dirty="0">
                <a:solidFill>
                  <a:schemeClr val="tx1"/>
                </a:solidFill>
                <a:ea typeface="Calibri"/>
                <a:cs typeface="Arial"/>
              </a:rPr>
              <a:t>of all Sanitary Landfills to be mapped and updated on SBM portal as per the prescribed details (to be given by </a:t>
            </a:r>
            <a:r>
              <a:rPr lang="en-US" dirty="0" err="1">
                <a:solidFill>
                  <a:schemeClr val="tx1"/>
                </a:solidFill>
                <a:ea typeface="Calibri"/>
                <a:cs typeface="Arial"/>
              </a:rPr>
              <a:t>MoHUA</a:t>
            </a:r>
            <a:r>
              <a:rPr lang="en-US" dirty="0">
                <a:solidFill>
                  <a:schemeClr val="tx1"/>
                </a:solidFill>
                <a:ea typeface="Calibri"/>
                <a:cs typeface="Arial"/>
              </a:rPr>
              <a:t>) to qualify for marks.</a:t>
            </a:r>
          </a:p>
        </p:txBody>
      </p:sp>
    </p:spTree>
    <p:extLst>
      <p:ext uri="{BB962C8B-B14F-4D97-AF65-F5344CB8AC3E}">
        <p14:creationId xmlns:p14="http://schemas.microsoft.com/office/powerpoint/2010/main" val="226650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0943" y="1496291"/>
            <a:ext cx="10712650" cy="704892"/>
          </a:xfrm>
          <a:prstGeom prst="rect">
            <a:avLst/>
          </a:prstGeom>
          <a:solidFill>
            <a:schemeClr val="bg1">
              <a:lumMod val="75000"/>
            </a:schemeClr>
          </a:solidFill>
        </p:spPr>
        <p:txBody>
          <a:bodyPr wrap="square" lIns="88696" tIns="44347" rIns="88696" bIns="44347" rtlCol="0">
            <a:noAutofit/>
          </a:bodyPr>
          <a:lstStyle/>
          <a:p>
            <a:pPr lvl="0" defTabSz="456932">
              <a:lnSpc>
                <a:spcPct val="107000"/>
              </a:lnSpc>
              <a:spcAft>
                <a:spcPts val="854"/>
              </a:spcAft>
            </a:pPr>
            <a:r>
              <a:rPr lang="en-US" sz="2000" dirty="0">
                <a:solidFill>
                  <a:srgbClr val="000000"/>
                </a:solidFill>
                <a:ea typeface="ＭＳ 明朝"/>
                <a:cs typeface="Mangal"/>
              </a:rPr>
              <a:t>This parameter assesses whether the landfill site of the ULB is scientific/ planned in nature or in accordance with SWM 2016 rules. </a:t>
            </a:r>
            <a:r>
              <a:rPr lang="en-US" sz="2000" dirty="0" err="1">
                <a:solidFill>
                  <a:srgbClr val="000000"/>
                </a:solidFill>
                <a:ea typeface="ＭＳ 明朝"/>
                <a:cs typeface="Mangal"/>
              </a:rPr>
              <a:t>Inerts</a:t>
            </a:r>
            <a:r>
              <a:rPr lang="en-US" sz="2000" dirty="0">
                <a:solidFill>
                  <a:srgbClr val="000000"/>
                </a:solidFill>
                <a:ea typeface="ＭＳ 明朝"/>
                <a:cs typeface="Mangal"/>
              </a:rPr>
              <a:t> can be used in low lying areas, road construction etc.</a:t>
            </a:r>
            <a:endParaRPr lang="en-SG" sz="2000" dirty="0">
              <a:solidFill>
                <a:prstClr val="black"/>
              </a:solidFill>
              <a:ea typeface="Calibri"/>
              <a:cs typeface="Times New Roman"/>
            </a:endParaRPr>
          </a:p>
        </p:txBody>
      </p:sp>
      <p:sp>
        <p:nvSpPr>
          <p:cNvPr id="9" name="Text Box 57"/>
          <p:cNvSpPr txBox="1"/>
          <p:nvPr/>
        </p:nvSpPr>
        <p:spPr>
          <a:xfrm>
            <a:off x="135128" y="1496291"/>
            <a:ext cx="1129267" cy="716767"/>
          </a:xfrm>
          <a:prstGeom prst="rect">
            <a:avLst/>
          </a:prstGeom>
          <a:solidFill>
            <a:schemeClr val="tx1"/>
          </a:solid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88696" tIns="44347" rIns="88696" bIns="44347" numCol="1" spcCol="0" rtlCol="0" fromWordArt="0" anchor="t" anchorCtr="0" forceAA="0" compatLnSpc="1">
            <a:prstTxWarp prst="textNoShape">
              <a:avLst/>
            </a:prstTxWarp>
            <a:noAutofit/>
          </a:bodyPr>
          <a:lstStyle/>
          <a:p>
            <a:pPr algn="ctr">
              <a:lnSpc>
                <a:spcPct val="107000"/>
              </a:lnSpc>
              <a:spcAft>
                <a:spcPts val="776"/>
              </a:spcAft>
            </a:pPr>
            <a:endParaRPr lang="en-US" sz="1057" b="1" dirty="0">
              <a:solidFill>
                <a:prstClr val="white"/>
              </a:solidFill>
              <a:ea typeface="Calibri"/>
              <a:cs typeface="Times New Roman"/>
            </a:endParaRPr>
          </a:p>
          <a:p>
            <a:pPr algn="ctr">
              <a:lnSpc>
                <a:spcPct val="107000"/>
              </a:lnSpc>
              <a:spcAft>
                <a:spcPts val="776"/>
              </a:spcAft>
            </a:pPr>
            <a:r>
              <a:rPr lang="en-US" sz="2467" b="1" dirty="0">
                <a:solidFill>
                  <a:prstClr val="white"/>
                </a:solidFill>
                <a:ea typeface="Calibri"/>
                <a:cs typeface="Times New Roman"/>
              </a:rPr>
              <a:t>WHY</a:t>
            </a:r>
          </a:p>
          <a:p>
            <a:pPr algn="ctr">
              <a:lnSpc>
                <a:spcPct val="107000"/>
              </a:lnSpc>
              <a:spcAft>
                <a:spcPts val="776"/>
              </a:spcAft>
            </a:pPr>
            <a:endParaRPr lang="en-US" sz="2467" b="1" dirty="0">
              <a:solidFill>
                <a:prstClr val="white"/>
              </a:solidFill>
              <a:ea typeface="Calibri"/>
              <a:cs typeface="Times New Roman"/>
            </a:endParaRPr>
          </a:p>
          <a:p>
            <a:pPr algn="ctr">
              <a:lnSpc>
                <a:spcPct val="107000"/>
              </a:lnSpc>
              <a:spcAft>
                <a:spcPts val="776"/>
              </a:spcAft>
            </a:pPr>
            <a:endParaRPr lang="en-SG" sz="1586" dirty="0">
              <a:solidFill>
                <a:prstClr val="white"/>
              </a:solidFill>
              <a:ea typeface="Calibri"/>
              <a:cs typeface="Times New Roman"/>
            </a:endParaRPr>
          </a:p>
        </p:txBody>
      </p:sp>
      <p:sp>
        <p:nvSpPr>
          <p:cNvPr id="11" name="Rounded Rectangle 10"/>
          <p:cNvSpPr/>
          <p:nvPr/>
        </p:nvSpPr>
        <p:spPr>
          <a:xfrm>
            <a:off x="135130" y="48047"/>
            <a:ext cx="1159098" cy="140267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2.7 B</a:t>
            </a:r>
            <a:endParaRPr lang="en-SG" sz="1034" dirty="0">
              <a:solidFill>
                <a:prstClr val="white"/>
              </a:solidFill>
              <a:ea typeface="Calibri"/>
              <a:cs typeface="Times New Roman"/>
            </a:endParaRPr>
          </a:p>
        </p:txBody>
      </p:sp>
      <p:sp>
        <p:nvSpPr>
          <p:cNvPr id="12" name="Rounded Rectangle 11"/>
          <p:cNvSpPr/>
          <p:nvPr/>
        </p:nvSpPr>
        <p:spPr>
          <a:xfrm>
            <a:off x="1244808" y="80572"/>
            <a:ext cx="9518640" cy="1402670"/>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400" dirty="0">
                <a:solidFill>
                  <a:srgbClr val="000000"/>
                </a:solidFill>
                <a:ea typeface="Times New Roman"/>
                <a:cs typeface="Arial"/>
              </a:rPr>
              <a:t>Is the landfill in the city a </a:t>
            </a:r>
            <a:r>
              <a:rPr lang="en-US" sz="2400" b="1" dirty="0">
                <a:solidFill>
                  <a:srgbClr val="000000"/>
                </a:solidFill>
                <a:ea typeface="Times New Roman"/>
                <a:cs typeface="Arial"/>
              </a:rPr>
              <a:t>sanitary landfill</a:t>
            </a:r>
            <a:r>
              <a:rPr lang="en-US" sz="2400" dirty="0">
                <a:solidFill>
                  <a:srgbClr val="000000"/>
                </a:solidFill>
                <a:ea typeface="Times New Roman"/>
                <a:cs typeface="Arial"/>
              </a:rPr>
              <a:t>? </a:t>
            </a:r>
          </a:p>
          <a:p>
            <a:pPr lvl="0" algn="ctr"/>
            <a:r>
              <a:rPr lang="en-US" sz="2400" dirty="0">
                <a:solidFill>
                  <a:srgbClr val="000000"/>
                </a:solidFill>
                <a:ea typeface="Times New Roman"/>
                <a:cs typeface="Arial"/>
              </a:rPr>
              <a:t>(ULBs with &lt;1 Lakh population) </a:t>
            </a:r>
          </a:p>
        </p:txBody>
      </p:sp>
      <p:sp>
        <p:nvSpPr>
          <p:cNvPr id="13" name="Rounded Rectangle 12"/>
          <p:cNvSpPr/>
          <p:nvPr/>
        </p:nvSpPr>
        <p:spPr>
          <a:xfrm>
            <a:off x="10763448" y="14181"/>
            <a:ext cx="1217066" cy="143653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sz="2442" b="1" dirty="0">
                <a:solidFill>
                  <a:srgbClr val="FFFFFF"/>
                </a:solidFill>
                <a:latin typeface="Arial"/>
                <a:ea typeface="Calibri"/>
                <a:cs typeface="Times New Roman"/>
              </a:rPr>
              <a:t>Marks</a:t>
            </a:r>
          </a:p>
          <a:p>
            <a:pPr algn="ctr">
              <a:lnSpc>
                <a:spcPct val="107000"/>
              </a:lnSpc>
            </a:pPr>
            <a:r>
              <a:rPr lang="en-US" sz="2442" b="1" dirty="0">
                <a:solidFill>
                  <a:srgbClr val="FFFFFF"/>
                </a:solidFill>
                <a:latin typeface="Arial"/>
                <a:ea typeface="Calibri"/>
                <a:cs typeface="Times New Roman"/>
              </a:rPr>
              <a:t>150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1639998888"/>
              </p:ext>
            </p:extLst>
          </p:nvPr>
        </p:nvGraphicFramePr>
        <p:xfrm>
          <a:off x="7129671" y="2243650"/>
          <a:ext cx="4833924" cy="3374537"/>
        </p:xfrm>
        <a:graphic>
          <a:graphicData uri="http://schemas.openxmlformats.org/drawingml/2006/table">
            <a:tbl>
              <a:tblPr firstRow="1" bandRow="1">
                <a:tableStyleId>{16D9F66E-5EB9-4882-86FB-DCBF35E3C3E4}</a:tableStyleId>
              </a:tblPr>
              <a:tblGrid>
                <a:gridCol w="3935894">
                  <a:extLst>
                    <a:ext uri="{9D8B030D-6E8A-4147-A177-3AD203B41FA5}">
                      <a16:colId xmlns:a16="http://schemas.microsoft.com/office/drawing/2014/main" val="20000"/>
                    </a:ext>
                  </a:extLst>
                </a:gridCol>
                <a:gridCol w="898030">
                  <a:extLst>
                    <a:ext uri="{9D8B030D-6E8A-4147-A177-3AD203B41FA5}">
                      <a16:colId xmlns:a16="http://schemas.microsoft.com/office/drawing/2014/main" val="20001"/>
                    </a:ext>
                  </a:extLst>
                </a:gridCol>
              </a:tblGrid>
              <a:tr h="657391">
                <a:tc>
                  <a:txBody>
                    <a:bodyPr/>
                    <a:lstStyle/>
                    <a:p>
                      <a:r>
                        <a:rPr lang="en-US" sz="2000" dirty="0"/>
                        <a:t>Scheme of Marking</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3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Sanitary landfill available and being used / Zero landfill</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150</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3731501"/>
                  </a:ext>
                </a:extLst>
              </a:tr>
              <a:tr h="561001">
                <a:tc gridSpan="2">
                  <a:txBody>
                    <a:bodyPr/>
                    <a:lstStyle/>
                    <a:p>
                      <a:pPr algn="ctr"/>
                      <a:r>
                        <a:rPr lang="en-US" sz="1800" kern="1200" dirty="0">
                          <a:solidFill>
                            <a:schemeClr val="dk1"/>
                          </a:solidFill>
                          <a:latin typeface="+mn-lt"/>
                          <a:ea typeface="+mn-ea"/>
                          <a:cs typeface="+mn-cs"/>
                        </a:rPr>
                        <a:t>OR</a:t>
                      </a:r>
                    </a:p>
                  </a:txBody>
                  <a:tcPr marL="97492" marR="97492" marT="48746" marB="487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800" dirty="0"/>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7862564"/>
                  </a:ext>
                </a:extLst>
              </a:tr>
              <a:tr h="623703">
                <a:tc>
                  <a:txBody>
                    <a:bodyPr/>
                    <a:lstStyle/>
                    <a:p>
                      <a:r>
                        <a:rPr lang="en-US" sz="1800" kern="1200" dirty="0">
                          <a:solidFill>
                            <a:schemeClr val="dk1"/>
                          </a:solidFill>
                          <a:latin typeface="+mn-lt"/>
                          <a:ea typeface="+mn-ea"/>
                          <a:cs typeface="+mn-cs"/>
                        </a:rPr>
                        <a:t>Action Plan submitted on </a:t>
                      </a:r>
                      <a:r>
                        <a:rPr lang="en-US" sz="1800" kern="1200" dirty="0" err="1">
                          <a:solidFill>
                            <a:schemeClr val="dk1"/>
                          </a:solidFill>
                          <a:latin typeface="+mn-lt"/>
                          <a:ea typeface="+mn-ea"/>
                          <a:cs typeface="+mn-cs"/>
                        </a:rPr>
                        <a:t>Swachhatam</a:t>
                      </a:r>
                      <a:r>
                        <a:rPr lang="en-US" sz="1800" kern="1200" dirty="0">
                          <a:solidFill>
                            <a:schemeClr val="dk1"/>
                          </a:solidFill>
                          <a:latin typeface="+mn-lt"/>
                          <a:ea typeface="+mn-ea"/>
                          <a:cs typeface="+mn-cs"/>
                        </a:rPr>
                        <a:t> portal and approved by </a:t>
                      </a:r>
                      <a:r>
                        <a:rPr lang="en-US" sz="1800" kern="1200" dirty="0" err="1">
                          <a:solidFill>
                            <a:schemeClr val="dk1"/>
                          </a:solidFill>
                          <a:latin typeface="+mn-lt"/>
                          <a:ea typeface="+mn-ea"/>
                          <a:cs typeface="+mn-cs"/>
                        </a:rPr>
                        <a:t>MoHUA</a:t>
                      </a:r>
                      <a:r>
                        <a:rPr lang="en-US" sz="1800" kern="1200" dirty="0">
                          <a:solidFill>
                            <a:schemeClr val="dk1"/>
                          </a:solidFill>
                          <a:latin typeface="+mn-lt"/>
                          <a:ea typeface="+mn-ea"/>
                          <a:cs typeface="+mn-cs"/>
                        </a:rPr>
                        <a:t> for Sanitary Landfill</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t>75</a:t>
                      </a:r>
                    </a:p>
                  </a:txBody>
                  <a:tcPr marL="97492" marR="97492" marT="48746" marB="487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89561">
                <a:tc>
                  <a:txBody>
                    <a:bodyPr/>
                    <a:lstStyle/>
                    <a:p>
                      <a:r>
                        <a:rPr lang="en-US" sz="1800" kern="1200" dirty="0">
                          <a:solidFill>
                            <a:schemeClr val="dk1"/>
                          </a:solidFill>
                          <a:latin typeface="+mn-lt"/>
                          <a:ea typeface="+mn-ea"/>
                          <a:cs typeface="+mn-cs"/>
                        </a:rPr>
                        <a:t>Tender published</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75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8B93AA22-F13A-480F-A7ED-2B68C8D6261D}"/>
              </a:ext>
            </a:extLst>
          </p:cNvPr>
          <p:cNvPicPr>
            <a:picLocks noChangeAspect="1"/>
          </p:cNvPicPr>
          <p:nvPr/>
        </p:nvPicPr>
        <p:blipFill>
          <a:blip r:embed="rId3"/>
          <a:stretch>
            <a:fillRect/>
          </a:stretch>
        </p:blipFill>
        <p:spPr>
          <a:xfrm>
            <a:off x="135127" y="2210993"/>
            <a:ext cx="6901557" cy="3373881"/>
          </a:xfrm>
          <a:prstGeom prst="rect">
            <a:avLst/>
          </a:prstGeom>
        </p:spPr>
      </p:pic>
      <p:sp>
        <p:nvSpPr>
          <p:cNvPr id="15" name="Rectangle 14">
            <a:extLst>
              <a:ext uri="{FF2B5EF4-FFF2-40B4-BE49-F238E27FC236}">
                <a16:creationId xmlns:a16="http://schemas.microsoft.com/office/drawing/2014/main" id="{F6D9DA71-88C9-C243-BC68-A818AD66F6C6}"/>
              </a:ext>
            </a:extLst>
          </p:cNvPr>
          <p:cNvSpPr/>
          <p:nvPr/>
        </p:nvSpPr>
        <p:spPr>
          <a:xfrm>
            <a:off x="124366" y="5627343"/>
            <a:ext cx="11869411" cy="105175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ea typeface="Calibri"/>
                <a:cs typeface="Arial"/>
              </a:rPr>
              <a:t>Geo coordinates </a:t>
            </a:r>
            <a:r>
              <a:rPr lang="en-US" dirty="0">
                <a:solidFill>
                  <a:schemeClr val="tx1"/>
                </a:solidFill>
                <a:ea typeface="Calibri"/>
                <a:cs typeface="Arial"/>
              </a:rPr>
              <a:t>(GIS details) </a:t>
            </a:r>
            <a:r>
              <a:rPr lang="en-SG" dirty="0">
                <a:solidFill>
                  <a:schemeClr val="tx1"/>
                </a:solidFill>
                <a:ea typeface="Times New Roman"/>
                <a:cs typeface="Mangal"/>
              </a:rPr>
              <a:t>in terms of ULB boundaries, ward number, ward boundaries, landmark etc </a:t>
            </a:r>
            <a:r>
              <a:rPr lang="en-US" dirty="0">
                <a:solidFill>
                  <a:schemeClr val="tx1"/>
                </a:solidFill>
                <a:ea typeface="Calibri"/>
                <a:cs typeface="Arial"/>
              </a:rPr>
              <a:t>of all Sanitary Landfills to be mapped and updated on SBM portal as per the prescribed details (to be given by </a:t>
            </a:r>
            <a:r>
              <a:rPr lang="en-US" dirty="0" err="1">
                <a:solidFill>
                  <a:schemeClr val="tx1"/>
                </a:solidFill>
                <a:ea typeface="Calibri"/>
                <a:cs typeface="Arial"/>
              </a:rPr>
              <a:t>MoHUA</a:t>
            </a:r>
            <a:r>
              <a:rPr lang="en-US" dirty="0">
                <a:solidFill>
                  <a:schemeClr val="tx1"/>
                </a:solidFill>
                <a:ea typeface="Calibri"/>
                <a:cs typeface="Arial"/>
              </a:rPr>
              <a:t>) to qualify for marks.</a:t>
            </a:r>
          </a:p>
        </p:txBody>
      </p:sp>
    </p:spTree>
    <p:extLst>
      <p:ext uri="{BB962C8B-B14F-4D97-AF65-F5344CB8AC3E}">
        <p14:creationId xmlns:p14="http://schemas.microsoft.com/office/powerpoint/2010/main" val="422746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1822" y="1720"/>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7" name="Object 16" hidden="1"/>
                      <p:cNvPicPr/>
                      <p:nvPr/>
                    </p:nvPicPr>
                    <p:blipFill>
                      <a:blip r:embed="rId5"/>
                      <a:stretch>
                        <a:fillRect/>
                      </a:stretch>
                    </p:blipFill>
                    <p:spPr>
                      <a:xfrm>
                        <a:off x="1822" y="1720"/>
                        <a:ext cx="1587"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0030B4B-F6D9-4D55-BCF8-F0D1207C795D}"/>
              </a:ext>
            </a:extLst>
          </p:cNvPr>
          <p:cNvSpPr txBox="1"/>
          <p:nvPr/>
        </p:nvSpPr>
        <p:spPr>
          <a:xfrm>
            <a:off x="1070920" y="-6790"/>
            <a:ext cx="8934453" cy="707886"/>
          </a:xfrm>
          <a:prstGeom prst="rect">
            <a:avLst/>
          </a:prstGeom>
          <a:noFill/>
          <a:ln w="6350" cap="flat" cmpd="sng" algn="ctr">
            <a:noFill/>
            <a:prstDash val="solid"/>
            <a:miter lim="800000"/>
          </a:ln>
          <a:effectLst/>
        </p:spPr>
        <p:txBody>
          <a:bodyPr vert="horz" lIns="91440" tIns="45720" rIns="91440" bIns="45720" rtlCol="0" anchor="ctr">
            <a:normAutofit fontScale="97500"/>
          </a:bodyPr>
          <a:lstStyle>
            <a:lvl1pPr algn="ctr">
              <a:lnSpc>
                <a:spcPct val="100000"/>
              </a:lnSpc>
              <a:spcBef>
                <a:spcPts val="0"/>
              </a:spcBef>
              <a:buNone/>
              <a:defRPr sz="4000" b="1" kern="0">
                <a:solidFill>
                  <a:srgbClr val="0070C0"/>
                </a:solidFill>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Evaluation parameters</a:t>
            </a:r>
          </a:p>
        </p:txBody>
      </p:sp>
      <p:pic>
        <p:nvPicPr>
          <p:cNvPr id="70" name="Picture 69">
            <a:extLst>
              <a:ext uri="{FF2B5EF4-FFF2-40B4-BE49-F238E27FC236}">
                <a16:creationId xmlns:a16="http://schemas.microsoft.com/office/drawing/2014/main" id="{0D983175-E280-4FCB-84B8-2C3370CD4A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26534" y="112782"/>
            <a:ext cx="1027314" cy="539525"/>
          </a:xfrm>
          <a:prstGeom prst="rect">
            <a:avLst/>
          </a:prstGeom>
        </p:spPr>
      </p:pic>
      <p:pic>
        <p:nvPicPr>
          <p:cNvPr id="71" name="Picture 70">
            <a:extLst>
              <a:ext uri="{FF2B5EF4-FFF2-40B4-BE49-F238E27FC236}">
                <a16:creationId xmlns:a16="http://schemas.microsoft.com/office/drawing/2014/main" id="{47AE6FEE-A0D0-4B90-8149-8657750F5B83}"/>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10264714" y="33007"/>
            <a:ext cx="828551" cy="640803"/>
          </a:xfrm>
          <a:prstGeom prst="rect">
            <a:avLst/>
          </a:prstGeom>
          <a:ln>
            <a:noFill/>
          </a:ln>
          <a:extLst>
            <a:ext uri="{53640926-AAD7-44D8-BBD7-CCE9431645EC}">
              <a14:shadowObscured xmlns:a14="http://schemas.microsoft.com/office/drawing/2010/main"/>
            </a:ext>
          </a:extLst>
        </p:spPr>
      </p:pic>
      <p:pic>
        <p:nvPicPr>
          <p:cNvPr id="72" name="Picture 71">
            <a:extLst>
              <a:ext uri="{FF2B5EF4-FFF2-40B4-BE49-F238E27FC236}">
                <a16:creationId xmlns:a16="http://schemas.microsoft.com/office/drawing/2014/main" id="{289C2213-2043-4715-8C16-5CD4F16777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95" y="75193"/>
            <a:ext cx="932779" cy="584541"/>
          </a:xfrm>
          <a:prstGeom prst="rect">
            <a:avLst/>
          </a:prstGeom>
        </p:spPr>
      </p:pic>
      <p:sp>
        <p:nvSpPr>
          <p:cNvPr id="51" name="object 5">
            <a:extLst>
              <a:ext uri="{FF2B5EF4-FFF2-40B4-BE49-F238E27FC236}">
                <a16:creationId xmlns:a16="http://schemas.microsoft.com/office/drawing/2014/main" id="{3C7E3FB5-00D8-4BDD-9B48-DC5BA5DED0E3}"/>
              </a:ext>
            </a:extLst>
          </p:cNvPr>
          <p:cNvSpPr/>
          <p:nvPr/>
        </p:nvSpPr>
        <p:spPr>
          <a:xfrm>
            <a:off x="2532714" y="804948"/>
            <a:ext cx="6233160" cy="431512"/>
          </a:xfrm>
          <a:custGeom>
            <a:avLst/>
            <a:gdLst/>
            <a:ahLst/>
            <a:cxnLst/>
            <a:rect l="l" t="t" r="r" b="b"/>
            <a:pathLst>
              <a:path w="6233159" h="365760">
                <a:moveTo>
                  <a:pt x="0" y="0"/>
                </a:moveTo>
                <a:lnTo>
                  <a:pt x="6232831" y="0"/>
                </a:lnTo>
                <a:lnTo>
                  <a:pt x="6232831" y="365395"/>
                </a:lnTo>
                <a:lnTo>
                  <a:pt x="0" y="365395"/>
                </a:lnTo>
                <a:lnTo>
                  <a:pt x="0" y="0"/>
                </a:lnTo>
                <a:close/>
              </a:path>
            </a:pathLst>
          </a:custGeom>
          <a:solidFill>
            <a:srgbClr val="D8D5D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object 8">
            <a:extLst>
              <a:ext uri="{FF2B5EF4-FFF2-40B4-BE49-F238E27FC236}">
                <a16:creationId xmlns:a16="http://schemas.microsoft.com/office/drawing/2014/main" id="{A24FF0D3-55CE-44A5-B570-7D35A62EAC1C}"/>
              </a:ext>
            </a:extLst>
          </p:cNvPr>
          <p:cNvSpPr txBox="1"/>
          <p:nvPr/>
        </p:nvSpPr>
        <p:spPr>
          <a:xfrm>
            <a:off x="2532714" y="936396"/>
            <a:ext cx="6233159" cy="223459"/>
          </a:xfrm>
          <a:prstGeom prst="rect">
            <a:avLst/>
          </a:prstGeom>
        </p:spPr>
        <p:txBody>
          <a:bodyPr vert="horz" wrap="square" lIns="0" tIns="12700" rIns="0" bIns="0" rtlCol="0" anchor="ctr">
            <a:spAutoFit/>
          </a:bodyPr>
          <a:lstStyle/>
          <a:p>
            <a:pPr marL="12700" marR="5080" lvl="0" indent="307975" algn="ctr" defTabSz="914400" rtl="0" eaLnBrk="1" fontAlgn="auto" latinLnBrk="0" hangingPunct="1">
              <a:lnSpc>
                <a:spcPct val="50000"/>
              </a:lnSpc>
              <a:spcBef>
                <a:spcPts val="0"/>
              </a:spcBef>
              <a:spcAft>
                <a:spcPts val="0"/>
              </a:spcAft>
              <a:buClrTx/>
              <a:buSzTx/>
              <a:buFontTx/>
              <a:buNone/>
              <a:tabLst/>
              <a:defRPr/>
            </a:pPr>
            <a:r>
              <a:rPr kumimoji="0" sz="2400" b="1" i="0" u="none" strike="noStrike" kern="1200" cap="none" spc="-3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SS-2023 </a:t>
            </a:r>
            <a:r>
              <a:rPr kumimoji="0" sz="2400" b="1" i="0" u="none" strike="noStrike" kern="1200" cap="none" spc="-1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Total </a:t>
            </a:r>
            <a:r>
              <a:rPr kumimoji="0" sz="2400" b="1" i="0" u="none" strike="noStrike" kern="1200" cap="none" spc="-14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Marks</a:t>
            </a:r>
            <a:r>
              <a:rPr kumimoji="0" sz="2400" b="1" i="0" u="none" strike="noStrike" kern="1200" cap="none" spc="-3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240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9,500</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grpSp>
        <p:nvGrpSpPr>
          <p:cNvPr id="5" name="Group 4">
            <a:extLst>
              <a:ext uri="{FF2B5EF4-FFF2-40B4-BE49-F238E27FC236}">
                <a16:creationId xmlns:a16="http://schemas.microsoft.com/office/drawing/2014/main" id="{8E22A78D-A6A4-4336-B23A-ACD467304E80}"/>
              </a:ext>
            </a:extLst>
          </p:cNvPr>
          <p:cNvGrpSpPr/>
          <p:nvPr/>
        </p:nvGrpSpPr>
        <p:grpSpPr>
          <a:xfrm>
            <a:off x="1984071" y="1308627"/>
            <a:ext cx="7328738" cy="2433380"/>
            <a:chOff x="2532714" y="1266423"/>
            <a:chExt cx="6243320" cy="2180159"/>
          </a:xfrm>
        </p:grpSpPr>
        <p:sp>
          <p:nvSpPr>
            <p:cNvPr id="90" name="object 4">
              <a:extLst>
                <a:ext uri="{FF2B5EF4-FFF2-40B4-BE49-F238E27FC236}">
                  <a16:creationId xmlns:a16="http://schemas.microsoft.com/office/drawing/2014/main" id="{367602EC-D90A-445B-BE83-91116B69BFD8}"/>
                </a:ext>
              </a:extLst>
            </p:cNvPr>
            <p:cNvSpPr/>
            <p:nvPr/>
          </p:nvSpPr>
          <p:spPr>
            <a:xfrm>
              <a:off x="2532714" y="1266423"/>
              <a:ext cx="6243320" cy="2180159"/>
            </a:xfrm>
            <a:custGeom>
              <a:avLst/>
              <a:gdLst/>
              <a:ahLst/>
              <a:cxnLst/>
              <a:rect l="l" t="t" r="r" b="b"/>
              <a:pathLst>
                <a:path w="6243320" h="3409950">
                  <a:moveTo>
                    <a:pt x="0" y="3409624"/>
                  </a:moveTo>
                  <a:lnTo>
                    <a:pt x="6242792" y="3409624"/>
                  </a:lnTo>
                  <a:lnTo>
                    <a:pt x="6242792" y="0"/>
                  </a:lnTo>
                  <a:lnTo>
                    <a:pt x="0" y="0"/>
                  </a:lnTo>
                  <a:lnTo>
                    <a:pt x="0" y="3409624"/>
                  </a:lnTo>
                  <a:close/>
                </a:path>
              </a:pathLst>
            </a:custGeom>
            <a:solidFill>
              <a:srgbClr val="F5F5F5"/>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object 25">
              <a:extLst>
                <a:ext uri="{FF2B5EF4-FFF2-40B4-BE49-F238E27FC236}">
                  <a16:creationId xmlns:a16="http://schemas.microsoft.com/office/drawing/2014/main" id="{FC08E950-B1EF-45D5-B44F-EEFACC112FD5}"/>
                </a:ext>
              </a:extLst>
            </p:cNvPr>
            <p:cNvSpPr/>
            <p:nvPr/>
          </p:nvSpPr>
          <p:spPr>
            <a:xfrm>
              <a:off x="6867660" y="1483403"/>
              <a:ext cx="1704975" cy="1754505"/>
            </a:xfrm>
            <a:custGeom>
              <a:avLst/>
              <a:gdLst/>
              <a:ahLst/>
              <a:cxnLst/>
              <a:rect l="l" t="t" r="r" b="b"/>
              <a:pathLst>
                <a:path w="1704975" h="1754504">
                  <a:moveTo>
                    <a:pt x="852224" y="0"/>
                  </a:moveTo>
                  <a:lnTo>
                    <a:pt x="805465" y="1297"/>
                  </a:lnTo>
                  <a:lnTo>
                    <a:pt x="759365" y="5146"/>
                  </a:lnTo>
                  <a:lnTo>
                    <a:pt x="713988" y="11478"/>
                  </a:lnTo>
                  <a:lnTo>
                    <a:pt x="669401" y="20228"/>
                  </a:lnTo>
                  <a:lnTo>
                    <a:pt x="625669" y="31327"/>
                  </a:lnTo>
                  <a:lnTo>
                    <a:pt x="582855" y="44710"/>
                  </a:lnTo>
                  <a:lnTo>
                    <a:pt x="541025" y="60310"/>
                  </a:lnTo>
                  <a:lnTo>
                    <a:pt x="500244" y="78059"/>
                  </a:lnTo>
                  <a:lnTo>
                    <a:pt x="460577" y="97890"/>
                  </a:lnTo>
                  <a:lnTo>
                    <a:pt x="422089" y="119738"/>
                  </a:lnTo>
                  <a:lnTo>
                    <a:pt x="384846" y="143534"/>
                  </a:lnTo>
                  <a:lnTo>
                    <a:pt x="348911" y="169212"/>
                  </a:lnTo>
                  <a:lnTo>
                    <a:pt x="314350" y="196706"/>
                  </a:lnTo>
                  <a:lnTo>
                    <a:pt x="281228" y="225948"/>
                  </a:lnTo>
                  <a:lnTo>
                    <a:pt x="249610" y="256871"/>
                  </a:lnTo>
                  <a:lnTo>
                    <a:pt x="219561" y="289409"/>
                  </a:lnTo>
                  <a:lnTo>
                    <a:pt x="191145" y="323495"/>
                  </a:lnTo>
                  <a:lnTo>
                    <a:pt x="164429" y="359061"/>
                  </a:lnTo>
                  <a:lnTo>
                    <a:pt x="139476"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9"/>
                  </a:lnTo>
                  <a:lnTo>
                    <a:pt x="75852" y="1239236"/>
                  </a:lnTo>
                  <a:lnTo>
                    <a:pt x="95123" y="1280056"/>
                  </a:lnTo>
                  <a:lnTo>
                    <a:pt x="116353" y="1319664"/>
                  </a:lnTo>
                  <a:lnTo>
                    <a:pt x="139476" y="1357991"/>
                  </a:lnTo>
                  <a:lnTo>
                    <a:pt x="164429" y="1394971"/>
                  </a:lnTo>
                  <a:lnTo>
                    <a:pt x="191145" y="1430537"/>
                  </a:lnTo>
                  <a:lnTo>
                    <a:pt x="219561" y="1464623"/>
                  </a:lnTo>
                  <a:lnTo>
                    <a:pt x="249610" y="1497161"/>
                  </a:lnTo>
                  <a:lnTo>
                    <a:pt x="281228" y="1528084"/>
                  </a:lnTo>
                  <a:lnTo>
                    <a:pt x="314350" y="1557326"/>
                  </a:lnTo>
                  <a:lnTo>
                    <a:pt x="348911" y="1584819"/>
                  </a:lnTo>
                  <a:lnTo>
                    <a:pt x="384846" y="1610498"/>
                  </a:lnTo>
                  <a:lnTo>
                    <a:pt x="422089" y="1634294"/>
                  </a:lnTo>
                  <a:lnTo>
                    <a:pt x="460577" y="1656141"/>
                  </a:lnTo>
                  <a:lnTo>
                    <a:pt x="500244" y="1675973"/>
                  </a:lnTo>
                  <a:lnTo>
                    <a:pt x="541025" y="1693722"/>
                  </a:lnTo>
                  <a:lnTo>
                    <a:pt x="582855" y="1709321"/>
                  </a:lnTo>
                  <a:lnTo>
                    <a:pt x="625669" y="1722704"/>
                  </a:lnTo>
                  <a:lnTo>
                    <a:pt x="669401" y="1733804"/>
                  </a:lnTo>
                  <a:lnTo>
                    <a:pt x="713988" y="1742553"/>
                  </a:lnTo>
                  <a:lnTo>
                    <a:pt x="759365" y="1748886"/>
                  </a:lnTo>
                  <a:lnTo>
                    <a:pt x="805465" y="1752734"/>
                  </a:lnTo>
                  <a:lnTo>
                    <a:pt x="852224" y="1754032"/>
                  </a:lnTo>
                  <a:lnTo>
                    <a:pt x="898983" y="1752734"/>
                  </a:lnTo>
                  <a:lnTo>
                    <a:pt x="945083" y="1748886"/>
                  </a:lnTo>
                  <a:lnTo>
                    <a:pt x="990458" y="1742553"/>
                  </a:lnTo>
                  <a:lnTo>
                    <a:pt x="1035045" y="1733804"/>
                  </a:lnTo>
                  <a:lnTo>
                    <a:pt x="1078778" y="1722704"/>
                  </a:lnTo>
                  <a:lnTo>
                    <a:pt x="1121591" y="1709321"/>
                  </a:lnTo>
                  <a:lnTo>
                    <a:pt x="1163421" y="1693722"/>
                  </a:lnTo>
                  <a:lnTo>
                    <a:pt x="1204201" y="1675973"/>
                  </a:lnTo>
                  <a:lnTo>
                    <a:pt x="1243868" y="1656141"/>
                  </a:lnTo>
                  <a:lnTo>
                    <a:pt x="1282356" y="1634294"/>
                  </a:lnTo>
                  <a:lnTo>
                    <a:pt x="1319599" y="1610498"/>
                  </a:lnTo>
                  <a:lnTo>
                    <a:pt x="1355534" y="1584819"/>
                  </a:lnTo>
                  <a:lnTo>
                    <a:pt x="1390095" y="1557326"/>
                  </a:lnTo>
                  <a:lnTo>
                    <a:pt x="1423217" y="1528084"/>
                  </a:lnTo>
                  <a:lnTo>
                    <a:pt x="1454835" y="1497161"/>
                  </a:lnTo>
                  <a:lnTo>
                    <a:pt x="1484884" y="1464623"/>
                  </a:lnTo>
                  <a:lnTo>
                    <a:pt x="1513299" y="1430537"/>
                  </a:lnTo>
                  <a:lnTo>
                    <a:pt x="1540015" y="1394971"/>
                  </a:lnTo>
                  <a:lnTo>
                    <a:pt x="1564968" y="1357991"/>
                  </a:lnTo>
                  <a:lnTo>
                    <a:pt x="1588091" y="1319664"/>
                  </a:lnTo>
                  <a:lnTo>
                    <a:pt x="1609321" y="1280056"/>
                  </a:lnTo>
                  <a:lnTo>
                    <a:pt x="1628592" y="1239236"/>
                  </a:lnTo>
                  <a:lnTo>
                    <a:pt x="1645840" y="1197269"/>
                  </a:lnTo>
                  <a:lnTo>
                    <a:pt x="1660998" y="1154222"/>
                  </a:lnTo>
                  <a:lnTo>
                    <a:pt x="1674003" y="1110163"/>
                  </a:lnTo>
                  <a:lnTo>
                    <a:pt x="1684789" y="1065158"/>
                  </a:lnTo>
                  <a:lnTo>
                    <a:pt x="1693291" y="1019274"/>
                  </a:lnTo>
                  <a:lnTo>
                    <a:pt x="1699444" y="972578"/>
                  </a:lnTo>
                  <a:lnTo>
                    <a:pt x="1703184" y="925136"/>
                  </a:lnTo>
                  <a:lnTo>
                    <a:pt x="1704445" y="877017"/>
                  </a:lnTo>
                  <a:lnTo>
                    <a:pt x="1703184" y="828897"/>
                  </a:lnTo>
                  <a:lnTo>
                    <a:pt x="1699444" y="781456"/>
                  </a:lnTo>
                  <a:lnTo>
                    <a:pt x="1693291" y="734760"/>
                  </a:lnTo>
                  <a:lnTo>
                    <a:pt x="1684789" y="688876"/>
                  </a:lnTo>
                  <a:lnTo>
                    <a:pt x="1674003" y="643870"/>
                  </a:lnTo>
                  <a:lnTo>
                    <a:pt x="1660998" y="599811"/>
                  </a:lnTo>
                  <a:lnTo>
                    <a:pt x="1645840" y="556764"/>
                  </a:lnTo>
                  <a:lnTo>
                    <a:pt x="1628592" y="514797"/>
                  </a:lnTo>
                  <a:lnTo>
                    <a:pt x="1609321" y="473976"/>
                  </a:lnTo>
                  <a:lnTo>
                    <a:pt x="1588091" y="434369"/>
                  </a:lnTo>
                  <a:lnTo>
                    <a:pt x="1564968" y="396041"/>
                  </a:lnTo>
                  <a:lnTo>
                    <a:pt x="1540015" y="359061"/>
                  </a:lnTo>
                  <a:lnTo>
                    <a:pt x="1513299" y="323495"/>
                  </a:lnTo>
                  <a:lnTo>
                    <a:pt x="1484884" y="289409"/>
                  </a:lnTo>
                  <a:lnTo>
                    <a:pt x="1454835" y="256871"/>
                  </a:lnTo>
                  <a:lnTo>
                    <a:pt x="1423217" y="225948"/>
                  </a:lnTo>
                  <a:lnTo>
                    <a:pt x="1390095" y="196706"/>
                  </a:lnTo>
                  <a:lnTo>
                    <a:pt x="1355534" y="169212"/>
                  </a:lnTo>
                  <a:lnTo>
                    <a:pt x="1319599" y="143534"/>
                  </a:lnTo>
                  <a:lnTo>
                    <a:pt x="1282356" y="119738"/>
                  </a:lnTo>
                  <a:lnTo>
                    <a:pt x="1243868" y="97890"/>
                  </a:lnTo>
                  <a:lnTo>
                    <a:pt x="1204201" y="78059"/>
                  </a:lnTo>
                  <a:lnTo>
                    <a:pt x="1163421" y="60310"/>
                  </a:lnTo>
                  <a:lnTo>
                    <a:pt x="1121591" y="44710"/>
                  </a:lnTo>
                  <a:lnTo>
                    <a:pt x="1078778" y="31327"/>
                  </a:lnTo>
                  <a:lnTo>
                    <a:pt x="1035045" y="20228"/>
                  </a:lnTo>
                  <a:lnTo>
                    <a:pt x="990458" y="11478"/>
                  </a:lnTo>
                  <a:lnTo>
                    <a:pt x="945083" y="5146"/>
                  </a:lnTo>
                  <a:lnTo>
                    <a:pt x="898983" y="1297"/>
                  </a:lnTo>
                  <a:lnTo>
                    <a:pt x="852224"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26">
              <a:extLst>
                <a:ext uri="{FF2B5EF4-FFF2-40B4-BE49-F238E27FC236}">
                  <a16:creationId xmlns:a16="http://schemas.microsoft.com/office/drawing/2014/main" id="{CD750C82-2148-4396-83CC-4037B0244A94}"/>
                </a:ext>
              </a:extLst>
            </p:cNvPr>
            <p:cNvSpPr/>
            <p:nvPr/>
          </p:nvSpPr>
          <p:spPr>
            <a:xfrm>
              <a:off x="6867660" y="1483403"/>
              <a:ext cx="1704975" cy="1754505"/>
            </a:xfrm>
            <a:custGeom>
              <a:avLst/>
              <a:gdLst/>
              <a:ahLst/>
              <a:cxnLst/>
              <a:rect l="l" t="t" r="r" b="b"/>
              <a:pathLst>
                <a:path w="1704975" h="1754504">
                  <a:moveTo>
                    <a:pt x="852224" y="0"/>
                  </a:moveTo>
                  <a:lnTo>
                    <a:pt x="898983" y="1297"/>
                  </a:lnTo>
                  <a:lnTo>
                    <a:pt x="945083" y="5146"/>
                  </a:lnTo>
                  <a:lnTo>
                    <a:pt x="990458" y="11478"/>
                  </a:lnTo>
                  <a:lnTo>
                    <a:pt x="1035045" y="20228"/>
                  </a:lnTo>
                  <a:lnTo>
                    <a:pt x="1078778" y="31327"/>
                  </a:lnTo>
                  <a:lnTo>
                    <a:pt x="1121591" y="44710"/>
                  </a:lnTo>
                  <a:lnTo>
                    <a:pt x="1163421" y="60310"/>
                  </a:lnTo>
                  <a:lnTo>
                    <a:pt x="1204201" y="78059"/>
                  </a:lnTo>
                  <a:lnTo>
                    <a:pt x="1243868" y="97890"/>
                  </a:lnTo>
                  <a:lnTo>
                    <a:pt x="1282356" y="119738"/>
                  </a:lnTo>
                  <a:lnTo>
                    <a:pt x="1319599" y="143534"/>
                  </a:lnTo>
                  <a:lnTo>
                    <a:pt x="1355534" y="169212"/>
                  </a:lnTo>
                  <a:lnTo>
                    <a:pt x="1390095" y="196706"/>
                  </a:lnTo>
                  <a:lnTo>
                    <a:pt x="1423217" y="225948"/>
                  </a:lnTo>
                  <a:lnTo>
                    <a:pt x="1454835" y="256871"/>
                  </a:lnTo>
                  <a:lnTo>
                    <a:pt x="1484884" y="289409"/>
                  </a:lnTo>
                  <a:lnTo>
                    <a:pt x="1513299" y="323495"/>
                  </a:lnTo>
                  <a:lnTo>
                    <a:pt x="1540015" y="359061"/>
                  </a:lnTo>
                  <a:lnTo>
                    <a:pt x="1564968" y="396041"/>
                  </a:lnTo>
                  <a:lnTo>
                    <a:pt x="1588091" y="434369"/>
                  </a:lnTo>
                  <a:lnTo>
                    <a:pt x="1609321" y="473976"/>
                  </a:lnTo>
                  <a:lnTo>
                    <a:pt x="1628592" y="514797"/>
                  </a:lnTo>
                  <a:lnTo>
                    <a:pt x="1645840" y="556764"/>
                  </a:lnTo>
                  <a:lnTo>
                    <a:pt x="1660998" y="599811"/>
                  </a:lnTo>
                  <a:lnTo>
                    <a:pt x="1674003" y="643870"/>
                  </a:lnTo>
                  <a:lnTo>
                    <a:pt x="1684789" y="688876"/>
                  </a:lnTo>
                  <a:lnTo>
                    <a:pt x="1693291" y="734760"/>
                  </a:lnTo>
                  <a:lnTo>
                    <a:pt x="1699444" y="781456"/>
                  </a:lnTo>
                  <a:lnTo>
                    <a:pt x="1703184" y="828897"/>
                  </a:lnTo>
                  <a:lnTo>
                    <a:pt x="1704445" y="877017"/>
                  </a:lnTo>
                  <a:lnTo>
                    <a:pt x="1703184" y="925136"/>
                  </a:lnTo>
                  <a:lnTo>
                    <a:pt x="1699444" y="972578"/>
                  </a:lnTo>
                  <a:lnTo>
                    <a:pt x="1693291" y="1019274"/>
                  </a:lnTo>
                  <a:lnTo>
                    <a:pt x="1684789" y="1065158"/>
                  </a:lnTo>
                  <a:lnTo>
                    <a:pt x="1674003" y="1110163"/>
                  </a:lnTo>
                  <a:lnTo>
                    <a:pt x="1660998" y="1154222"/>
                  </a:lnTo>
                  <a:lnTo>
                    <a:pt x="1645840" y="1197269"/>
                  </a:lnTo>
                  <a:lnTo>
                    <a:pt x="1628592" y="1239236"/>
                  </a:lnTo>
                  <a:lnTo>
                    <a:pt x="1609321" y="1280056"/>
                  </a:lnTo>
                  <a:lnTo>
                    <a:pt x="1588091" y="1319664"/>
                  </a:lnTo>
                  <a:lnTo>
                    <a:pt x="1564968" y="1357991"/>
                  </a:lnTo>
                  <a:lnTo>
                    <a:pt x="1540015" y="1394971"/>
                  </a:lnTo>
                  <a:lnTo>
                    <a:pt x="1513299" y="1430537"/>
                  </a:lnTo>
                  <a:lnTo>
                    <a:pt x="1484884" y="1464623"/>
                  </a:lnTo>
                  <a:lnTo>
                    <a:pt x="1454835" y="1497161"/>
                  </a:lnTo>
                  <a:lnTo>
                    <a:pt x="1423217" y="1528084"/>
                  </a:lnTo>
                  <a:lnTo>
                    <a:pt x="1390095" y="1557326"/>
                  </a:lnTo>
                  <a:lnTo>
                    <a:pt x="1355534" y="1584819"/>
                  </a:lnTo>
                  <a:lnTo>
                    <a:pt x="1319599" y="1610498"/>
                  </a:lnTo>
                  <a:lnTo>
                    <a:pt x="1282356" y="1634294"/>
                  </a:lnTo>
                  <a:lnTo>
                    <a:pt x="1243868" y="1656141"/>
                  </a:lnTo>
                  <a:lnTo>
                    <a:pt x="1204201" y="1675973"/>
                  </a:lnTo>
                  <a:lnTo>
                    <a:pt x="1163421" y="1693722"/>
                  </a:lnTo>
                  <a:lnTo>
                    <a:pt x="1121591" y="1709321"/>
                  </a:lnTo>
                  <a:lnTo>
                    <a:pt x="1078778" y="1722704"/>
                  </a:lnTo>
                  <a:lnTo>
                    <a:pt x="1035045" y="1733804"/>
                  </a:lnTo>
                  <a:lnTo>
                    <a:pt x="990458" y="1742553"/>
                  </a:lnTo>
                  <a:lnTo>
                    <a:pt x="945083" y="1748886"/>
                  </a:lnTo>
                  <a:lnTo>
                    <a:pt x="898983" y="1752734"/>
                  </a:lnTo>
                  <a:lnTo>
                    <a:pt x="852224" y="1754032"/>
                  </a:lnTo>
                  <a:lnTo>
                    <a:pt x="805465" y="1752734"/>
                  </a:lnTo>
                  <a:lnTo>
                    <a:pt x="759365" y="1748886"/>
                  </a:lnTo>
                  <a:lnTo>
                    <a:pt x="713988" y="1742553"/>
                  </a:lnTo>
                  <a:lnTo>
                    <a:pt x="669401" y="1733804"/>
                  </a:lnTo>
                  <a:lnTo>
                    <a:pt x="625669" y="1722704"/>
                  </a:lnTo>
                  <a:lnTo>
                    <a:pt x="582855" y="1709321"/>
                  </a:lnTo>
                  <a:lnTo>
                    <a:pt x="541025" y="1693722"/>
                  </a:lnTo>
                  <a:lnTo>
                    <a:pt x="500244" y="1675973"/>
                  </a:lnTo>
                  <a:lnTo>
                    <a:pt x="460577" y="1656141"/>
                  </a:lnTo>
                  <a:lnTo>
                    <a:pt x="422089" y="1634294"/>
                  </a:lnTo>
                  <a:lnTo>
                    <a:pt x="384846" y="1610498"/>
                  </a:lnTo>
                  <a:lnTo>
                    <a:pt x="348911" y="1584819"/>
                  </a:lnTo>
                  <a:lnTo>
                    <a:pt x="314350" y="1557326"/>
                  </a:lnTo>
                  <a:lnTo>
                    <a:pt x="281228" y="1528084"/>
                  </a:lnTo>
                  <a:lnTo>
                    <a:pt x="249610" y="1497161"/>
                  </a:lnTo>
                  <a:lnTo>
                    <a:pt x="219561" y="1464623"/>
                  </a:lnTo>
                  <a:lnTo>
                    <a:pt x="191145" y="1430537"/>
                  </a:lnTo>
                  <a:lnTo>
                    <a:pt x="164429" y="1394971"/>
                  </a:lnTo>
                  <a:lnTo>
                    <a:pt x="139476" y="1357991"/>
                  </a:lnTo>
                  <a:lnTo>
                    <a:pt x="116353" y="1319664"/>
                  </a:lnTo>
                  <a:lnTo>
                    <a:pt x="95123" y="1280056"/>
                  </a:lnTo>
                  <a:lnTo>
                    <a:pt x="75852" y="1239236"/>
                  </a:lnTo>
                  <a:lnTo>
                    <a:pt x="58605" y="1197269"/>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6" y="396041"/>
                  </a:lnTo>
                  <a:lnTo>
                    <a:pt x="164429" y="359061"/>
                  </a:lnTo>
                  <a:lnTo>
                    <a:pt x="191145" y="323495"/>
                  </a:lnTo>
                  <a:lnTo>
                    <a:pt x="219561" y="289409"/>
                  </a:lnTo>
                  <a:lnTo>
                    <a:pt x="249610" y="256871"/>
                  </a:lnTo>
                  <a:lnTo>
                    <a:pt x="281228" y="225948"/>
                  </a:lnTo>
                  <a:lnTo>
                    <a:pt x="314350" y="196706"/>
                  </a:lnTo>
                  <a:lnTo>
                    <a:pt x="348911" y="169212"/>
                  </a:lnTo>
                  <a:lnTo>
                    <a:pt x="384846" y="143534"/>
                  </a:lnTo>
                  <a:lnTo>
                    <a:pt x="422089" y="119738"/>
                  </a:lnTo>
                  <a:lnTo>
                    <a:pt x="460577" y="97890"/>
                  </a:lnTo>
                  <a:lnTo>
                    <a:pt x="500244" y="78059"/>
                  </a:lnTo>
                  <a:lnTo>
                    <a:pt x="541025" y="60310"/>
                  </a:lnTo>
                  <a:lnTo>
                    <a:pt x="582855" y="44710"/>
                  </a:lnTo>
                  <a:lnTo>
                    <a:pt x="625669" y="31327"/>
                  </a:lnTo>
                  <a:lnTo>
                    <a:pt x="669401" y="20228"/>
                  </a:lnTo>
                  <a:lnTo>
                    <a:pt x="713988" y="11478"/>
                  </a:lnTo>
                  <a:lnTo>
                    <a:pt x="759365" y="5146"/>
                  </a:lnTo>
                  <a:lnTo>
                    <a:pt x="805465" y="1297"/>
                  </a:lnTo>
                  <a:lnTo>
                    <a:pt x="852224"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27">
              <a:extLst>
                <a:ext uri="{FF2B5EF4-FFF2-40B4-BE49-F238E27FC236}">
                  <a16:creationId xmlns:a16="http://schemas.microsoft.com/office/drawing/2014/main" id="{CE2C5257-14AC-4251-B679-35B538292AAE}"/>
                </a:ext>
              </a:extLst>
            </p:cNvPr>
            <p:cNvSpPr/>
            <p:nvPr/>
          </p:nvSpPr>
          <p:spPr>
            <a:xfrm>
              <a:off x="7670543" y="1455082"/>
              <a:ext cx="930275" cy="869950"/>
            </a:xfrm>
            <a:custGeom>
              <a:avLst/>
              <a:gdLst/>
              <a:ahLst/>
              <a:cxnLst/>
              <a:rect l="l" t="t" r="r" b="b"/>
              <a:pathLst>
                <a:path w="930275" h="869950">
                  <a:moveTo>
                    <a:pt x="338772" y="49014"/>
                  </a:moveTo>
                  <a:lnTo>
                    <a:pt x="51335" y="49014"/>
                  </a:lnTo>
                  <a:lnTo>
                    <a:pt x="102259" y="50455"/>
                  </a:lnTo>
                  <a:lnTo>
                    <a:pt x="152655" y="55052"/>
                  </a:lnTo>
                  <a:lnTo>
                    <a:pt x="202406" y="62752"/>
                  </a:lnTo>
                  <a:lnTo>
                    <a:pt x="251397" y="73500"/>
                  </a:lnTo>
                  <a:lnTo>
                    <a:pt x="299509" y="87242"/>
                  </a:lnTo>
                  <a:lnTo>
                    <a:pt x="346627" y="103924"/>
                  </a:lnTo>
                  <a:lnTo>
                    <a:pt x="392633" y="123490"/>
                  </a:lnTo>
                  <a:lnTo>
                    <a:pt x="437412" y="145886"/>
                  </a:lnTo>
                  <a:lnTo>
                    <a:pt x="480847" y="171059"/>
                  </a:lnTo>
                  <a:lnTo>
                    <a:pt x="522820" y="198953"/>
                  </a:lnTo>
                  <a:lnTo>
                    <a:pt x="563216" y="229513"/>
                  </a:lnTo>
                  <a:lnTo>
                    <a:pt x="601918" y="262687"/>
                  </a:lnTo>
                  <a:lnTo>
                    <a:pt x="638808" y="298418"/>
                  </a:lnTo>
                  <a:lnTo>
                    <a:pt x="670641" y="333054"/>
                  </a:lnTo>
                  <a:lnTo>
                    <a:pt x="700571" y="369483"/>
                  </a:lnTo>
                  <a:lnTo>
                    <a:pt x="728516" y="407619"/>
                  </a:lnTo>
                  <a:lnTo>
                    <a:pt x="754392" y="447378"/>
                  </a:lnTo>
                  <a:lnTo>
                    <a:pt x="778119" y="488675"/>
                  </a:lnTo>
                  <a:lnTo>
                    <a:pt x="799613" y="531426"/>
                  </a:lnTo>
                  <a:lnTo>
                    <a:pt x="818791" y="575544"/>
                  </a:lnTo>
                  <a:lnTo>
                    <a:pt x="835573" y="620946"/>
                  </a:lnTo>
                  <a:lnTo>
                    <a:pt x="849875" y="667546"/>
                  </a:lnTo>
                  <a:lnTo>
                    <a:pt x="861615" y="715261"/>
                  </a:lnTo>
                  <a:lnTo>
                    <a:pt x="870711" y="764004"/>
                  </a:lnTo>
                  <a:lnTo>
                    <a:pt x="877079" y="813691"/>
                  </a:lnTo>
                  <a:lnTo>
                    <a:pt x="880639" y="864237"/>
                  </a:lnTo>
                  <a:lnTo>
                    <a:pt x="893165" y="864483"/>
                  </a:lnTo>
                  <a:lnTo>
                    <a:pt x="905566" y="865461"/>
                  </a:lnTo>
                  <a:lnTo>
                    <a:pt x="917815" y="867149"/>
                  </a:lnTo>
                  <a:lnTo>
                    <a:pt x="929891" y="869529"/>
                  </a:lnTo>
                  <a:lnTo>
                    <a:pt x="926833" y="819315"/>
                  </a:lnTo>
                  <a:lnTo>
                    <a:pt x="921145" y="769879"/>
                  </a:lnTo>
                  <a:lnTo>
                    <a:pt x="912897" y="721295"/>
                  </a:lnTo>
                  <a:lnTo>
                    <a:pt x="902162" y="673638"/>
                  </a:lnTo>
                  <a:lnTo>
                    <a:pt x="889012" y="626981"/>
                  </a:lnTo>
                  <a:lnTo>
                    <a:pt x="873518" y="581399"/>
                  </a:lnTo>
                  <a:lnTo>
                    <a:pt x="855753" y="536967"/>
                  </a:lnTo>
                  <a:lnTo>
                    <a:pt x="835789" y="493757"/>
                  </a:lnTo>
                  <a:lnTo>
                    <a:pt x="813697" y="451845"/>
                  </a:lnTo>
                  <a:lnTo>
                    <a:pt x="789550" y="411304"/>
                  </a:lnTo>
                  <a:lnTo>
                    <a:pt x="763420" y="372209"/>
                  </a:lnTo>
                  <a:lnTo>
                    <a:pt x="735378" y="334635"/>
                  </a:lnTo>
                  <a:lnTo>
                    <a:pt x="705497" y="298654"/>
                  </a:lnTo>
                  <a:lnTo>
                    <a:pt x="673848" y="264341"/>
                  </a:lnTo>
                  <a:lnTo>
                    <a:pt x="638927" y="230312"/>
                  </a:lnTo>
                  <a:lnTo>
                    <a:pt x="602234" y="198274"/>
                  </a:lnTo>
                  <a:lnTo>
                    <a:pt x="563853" y="168313"/>
                  </a:lnTo>
                  <a:lnTo>
                    <a:pt x="523865" y="140513"/>
                  </a:lnTo>
                  <a:lnTo>
                    <a:pt x="482353" y="114959"/>
                  </a:lnTo>
                  <a:lnTo>
                    <a:pt x="439398" y="91735"/>
                  </a:lnTo>
                  <a:lnTo>
                    <a:pt x="395083" y="70926"/>
                  </a:lnTo>
                  <a:lnTo>
                    <a:pt x="349491" y="52617"/>
                  </a:lnTo>
                  <a:lnTo>
                    <a:pt x="338772" y="49014"/>
                  </a:lnTo>
                  <a:close/>
                </a:path>
                <a:path w="930275" h="869950">
                  <a:moveTo>
                    <a:pt x="53715" y="0"/>
                  </a:moveTo>
                  <a:lnTo>
                    <a:pt x="6390" y="1303"/>
                  </a:lnTo>
                  <a:lnTo>
                    <a:pt x="5389" y="8287"/>
                  </a:lnTo>
                  <a:lnTo>
                    <a:pt x="4170" y="15325"/>
                  </a:lnTo>
                  <a:lnTo>
                    <a:pt x="2729" y="22412"/>
                  </a:lnTo>
                  <a:lnTo>
                    <a:pt x="1057" y="29549"/>
                  </a:lnTo>
                  <a:lnTo>
                    <a:pt x="1057" y="37652"/>
                  </a:lnTo>
                  <a:lnTo>
                    <a:pt x="641" y="44557"/>
                  </a:lnTo>
                  <a:lnTo>
                    <a:pt x="0" y="50786"/>
                  </a:lnTo>
                  <a:lnTo>
                    <a:pt x="51335" y="49014"/>
                  </a:lnTo>
                  <a:lnTo>
                    <a:pt x="338772" y="49014"/>
                  </a:lnTo>
                  <a:lnTo>
                    <a:pt x="302704" y="36892"/>
                  </a:lnTo>
                  <a:lnTo>
                    <a:pt x="254803" y="23837"/>
                  </a:lnTo>
                  <a:lnTo>
                    <a:pt x="205872" y="13535"/>
                  </a:lnTo>
                  <a:lnTo>
                    <a:pt x="155992" y="6072"/>
                  </a:lnTo>
                  <a:lnTo>
                    <a:pt x="105246" y="1532"/>
                  </a:lnTo>
                  <a:lnTo>
                    <a:pt x="53715"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bject 28">
              <a:extLst>
                <a:ext uri="{FF2B5EF4-FFF2-40B4-BE49-F238E27FC236}">
                  <a16:creationId xmlns:a16="http://schemas.microsoft.com/office/drawing/2014/main" id="{8554424D-F0C9-430E-8EC9-9341DA214587}"/>
                </a:ext>
              </a:extLst>
            </p:cNvPr>
            <p:cNvSpPr txBox="1"/>
            <p:nvPr/>
          </p:nvSpPr>
          <p:spPr>
            <a:xfrm>
              <a:off x="7281516" y="1609684"/>
              <a:ext cx="917575" cy="566434"/>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sz="4000" b="1" i="0" u="none" strike="noStrike" kern="1200" cap="none" spc="-330" normalizeH="0" baseline="0" noProof="0" dirty="0">
                  <a:ln>
                    <a:noFill/>
                  </a:ln>
                  <a:solidFill>
                    <a:srgbClr val="00AFEF"/>
                  </a:solidFill>
                  <a:effectLst/>
                  <a:uLnTx/>
                  <a:uFillTx/>
                  <a:latin typeface="Times New Roman"/>
                  <a:ea typeface="+mn-ea"/>
                  <a:cs typeface="Times New Roman"/>
                </a:rPr>
                <a:t>2</a:t>
              </a:r>
              <a:r>
                <a:rPr lang="en-IN" sz="4000" b="1" spc="-330" dirty="0">
                  <a:solidFill>
                    <a:srgbClr val="00AFEF"/>
                  </a:solidFill>
                  <a:latin typeface="Times New Roman"/>
                  <a:cs typeface="Times New Roman"/>
                </a:rPr>
                <a:t>3</a:t>
              </a:r>
              <a:r>
                <a:rPr kumimoji="0" sz="4000" b="1" i="0" u="none" strike="noStrike" kern="1200" cap="none" spc="-330" normalizeH="0" baseline="0" noProof="0" dirty="0">
                  <a:ln>
                    <a:noFill/>
                  </a:ln>
                  <a:solidFill>
                    <a:srgbClr val="00AFEF"/>
                  </a:solidFill>
                  <a:effectLst/>
                  <a:uLnTx/>
                  <a:uFillTx/>
                  <a:latin typeface="Times New Roman"/>
                  <a:ea typeface="+mn-ea"/>
                  <a:cs typeface="Times New Roman"/>
                </a:rPr>
                <a:t>%</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5" name="object 29">
              <a:extLst>
                <a:ext uri="{FF2B5EF4-FFF2-40B4-BE49-F238E27FC236}">
                  <a16:creationId xmlns:a16="http://schemas.microsoft.com/office/drawing/2014/main" id="{529A3A02-19A2-44D5-B6A9-C6680008E8F7}"/>
                </a:ext>
              </a:extLst>
            </p:cNvPr>
            <p:cNvSpPr txBox="1"/>
            <p:nvPr/>
          </p:nvSpPr>
          <p:spPr>
            <a:xfrm>
              <a:off x="7074403" y="2339065"/>
              <a:ext cx="1341755" cy="493476"/>
            </a:xfrm>
            <a:prstGeom prst="rect">
              <a:avLst/>
            </a:prstGeom>
          </p:spPr>
          <p:txBody>
            <a:bodyPr vert="horz" wrap="square" lIns="0" tIns="12065" rIns="0" bIns="0" rtlCol="0">
              <a:spAutoFit/>
            </a:bodyPr>
            <a:lstStyle/>
            <a:p>
              <a:pPr marL="118745" marR="5080" lvl="0" indent="-106680" algn="ctr" defTabSz="914400" rtl="0" eaLnBrk="1" fontAlgn="auto" latinLnBrk="0" hangingPunct="1">
                <a:lnSpc>
                  <a:spcPct val="100000"/>
                </a:lnSpc>
                <a:spcBef>
                  <a:spcPts val="95"/>
                </a:spcBef>
                <a:spcAft>
                  <a:spcPts val="0"/>
                </a:spcAft>
                <a:buClrTx/>
                <a:buSzTx/>
                <a:buFontTx/>
                <a:buNone/>
                <a:tabLst/>
                <a:defRPr/>
              </a:pPr>
              <a:r>
                <a:rPr kumimoji="0" sz="1750" b="1" i="0" u="none" strike="noStrike" kern="1200" cap="none" spc="-55" normalizeH="0" baseline="0" noProof="0" dirty="0">
                  <a:ln>
                    <a:noFill/>
                  </a:ln>
                  <a:solidFill>
                    <a:srgbClr val="373435"/>
                  </a:solidFill>
                  <a:effectLst/>
                  <a:uLnTx/>
                  <a:uFillTx/>
                  <a:latin typeface="Times New Roman"/>
                  <a:ea typeface="+mn-ea"/>
                  <a:cs typeface="Times New Roman"/>
                </a:rPr>
                <a:t>Citizens’</a:t>
              </a:r>
              <a:r>
                <a:rPr kumimoji="0" sz="175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1750" b="1" i="0" u="none" strike="noStrike" kern="1200" cap="none" spc="-60" normalizeH="0" baseline="0" noProof="0" dirty="0">
                  <a:ln>
                    <a:noFill/>
                  </a:ln>
                  <a:solidFill>
                    <a:srgbClr val="373435"/>
                  </a:solidFill>
                  <a:effectLst/>
                  <a:uLnTx/>
                  <a:uFillTx/>
                  <a:latin typeface="Times New Roman"/>
                  <a:ea typeface="+mn-ea"/>
                  <a:cs typeface="Times New Roman"/>
                </a:rPr>
                <a:t>Voice  </a:t>
              </a:r>
              <a:r>
                <a:rPr kumimoji="0" sz="1750" b="1" i="0" u="none" strike="noStrike" kern="1200" cap="none" spc="5" normalizeH="0" baseline="0" noProof="0" dirty="0">
                  <a:ln>
                    <a:noFill/>
                  </a:ln>
                  <a:solidFill>
                    <a:srgbClr val="ED3237"/>
                  </a:solidFill>
                  <a:effectLst/>
                  <a:uLnTx/>
                  <a:uFillTx/>
                  <a:latin typeface="Times New Roman"/>
                  <a:ea typeface="+mn-ea"/>
                  <a:cs typeface="Times New Roman"/>
                </a:rPr>
                <a:t>2,</a:t>
              </a:r>
              <a:r>
                <a:rPr kumimoji="0" lang="en-IN" sz="1750" b="1" i="0" u="none" strike="noStrike" kern="1200" cap="none" spc="5" normalizeH="0" baseline="0" noProof="0" dirty="0">
                  <a:ln>
                    <a:noFill/>
                  </a:ln>
                  <a:solidFill>
                    <a:srgbClr val="ED3237"/>
                  </a:solidFill>
                  <a:effectLst/>
                  <a:uLnTx/>
                  <a:uFillTx/>
                  <a:latin typeface="Times New Roman"/>
                  <a:ea typeface="+mn-ea"/>
                  <a:cs typeface="Times New Roman"/>
                </a:rPr>
                <a:t>170</a:t>
              </a:r>
              <a:r>
                <a:rPr kumimoji="0" sz="1750" b="1" i="0" u="none" strike="noStrike" kern="1200" cap="none" spc="-155" normalizeH="0" baseline="0" noProof="0" dirty="0">
                  <a:ln>
                    <a:noFill/>
                  </a:ln>
                  <a:solidFill>
                    <a:srgbClr val="ED3237"/>
                  </a:solidFill>
                  <a:effectLst/>
                  <a:uLnTx/>
                  <a:uFillTx/>
                  <a:latin typeface="Times New Roman"/>
                  <a:ea typeface="+mn-ea"/>
                  <a:cs typeface="Times New Roman"/>
                </a:rPr>
                <a:t> </a:t>
              </a:r>
              <a:r>
                <a:rPr kumimoji="0" sz="175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17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6" name="object 30">
              <a:extLst>
                <a:ext uri="{FF2B5EF4-FFF2-40B4-BE49-F238E27FC236}">
                  <a16:creationId xmlns:a16="http://schemas.microsoft.com/office/drawing/2014/main" id="{355A16C2-225E-499B-97F1-422AB12BFBC6}"/>
                </a:ext>
              </a:extLst>
            </p:cNvPr>
            <p:cNvSpPr/>
            <p:nvPr/>
          </p:nvSpPr>
          <p:spPr>
            <a:xfrm>
              <a:off x="4794135" y="1481495"/>
              <a:ext cx="1704975" cy="1754505"/>
            </a:xfrm>
            <a:custGeom>
              <a:avLst/>
              <a:gdLst/>
              <a:ahLst/>
              <a:cxnLst/>
              <a:rect l="l" t="t" r="r" b="b"/>
              <a:pathLst>
                <a:path w="1704975" h="1754504">
                  <a:moveTo>
                    <a:pt x="852220" y="0"/>
                  </a:moveTo>
                  <a:lnTo>
                    <a:pt x="805461" y="1297"/>
                  </a:lnTo>
                  <a:lnTo>
                    <a:pt x="759362" y="5146"/>
                  </a:lnTo>
                  <a:lnTo>
                    <a:pt x="713986" y="11478"/>
                  </a:lnTo>
                  <a:lnTo>
                    <a:pt x="669399" y="20228"/>
                  </a:lnTo>
                  <a:lnTo>
                    <a:pt x="625667" y="31327"/>
                  </a:lnTo>
                  <a:lnTo>
                    <a:pt x="582853" y="44710"/>
                  </a:lnTo>
                  <a:lnTo>
                    <a:pt x="541024" y="60310"/>
                  </a:lnTo>
                  <a:lnTo>
                    <a:pt x="500243" y="78059"/>
                  </a:lnTo>
                  <a:lnTo>
                    <a:pt x="460576" y="97890"/>
                  </a:lnTo>
                  <a:lnTo>
                    <a:pt x="422089" y="119738"/>
                  </a:lnTo>
                  <a:lnTo>
                    <a:pt x="384845" y="143534"/>
                  </a:lnTo>
                  <a:lnTo>
                    <a:pt x="348910" y="169212"/>
                  </a:lnTo>
                  <a:lnTo>
                    <a:pt x="314350" y="196706"/>
                  </a:lnTo>
                  <a:lnTo>
                    <a:pt x="281228" y="225948"/>
                  </a:lnTo>
                  <a:lnTo>
                    <a:pt x="249610" y="256871"/>
                  </a:lnTo>
                  <a:lnTo>
                    <a:pt x="219561" y="289409"/>
                  </a:lnTo>
                  <a:lnTo>
                    <a:pt x="191145" y="323495"/>
                  </a:lnTo>
                  <a:lnTo>
                    <a:pt x="164429" y="359061"/>
                  </a:lnTo>
                  <a:lnTo>
                    <a:pt x="139477"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8"/>
                  </a:lnTo>
                  <a:lnTo>
                    <a:pt x="75852" y="1239235"/>
                  </a:lnTo>
                  <a:lnTo>
                    <a:pt x="95123" y="1280056"/>
                  </a:lnTo>
                  <a:lnTo>
                    <a:pt x="116353" y="1319663"/>
                  </a:lnTo>
                  <a:lnTo>
                    <a:pt x="139477" y="1357990"/>
                  </a:lnTo>
                  <a:lnTo>
                    <a:pt x="164429" y="1394971"/>
                  </a:lnTo>
                  <a:lnTo>
                    <a:pt x="191145" y="1430537"/>
                  </a:lnTo>
                  <a:lnTo>
                    <a:pt x="219561" y="1464622"/>
                  </a:lnTo>
                  <a:lnTo>
                    <a:pt x="249610" y="1497160"/>
                  </a:lnTo>
                  <a:lnTo>
                    <a:pt x="281228" y="1528083"/>
                  </a:lnTo>
                  <a:lnTo>
                    <a:pt x="314350" y="1557325"/>
                  </a:lnTo>
                  <a:lnTo>
                    <a:pt x="348910" y="1584818"/>
                  </a:lnTo>
                  <a:lnTo>
                    <a:pt x="384845" y="1610497"/>
                  </a:lnTo>
                  <a:lnTo>
                    <a:pt x="422089" y="1634293"/>
                  </a:lnTo>
                  <a:lnTo>
                    <a:pt x="460576" y="1656140"/>
                  </a:lnTo>
                  <a:lnTo>
                    <a:pt x="500243" y="1675972"/>
                  </a:lnTo>
                  <a:lnTo>
                    <a:pt x="541024" y="1693721"/>
                  </a:lnTo>
                  <a:lnTo>
                    <a:pt x="582853" y="1709320"/>
                  </a:lnTo>
                  <a:lnTo>
                    <a:pt x="625667" y="1722703"/>
                  </a:lnTo>
                  <a:lnTo>
                    <a:pt x="669399" y="1733803"/>
                  </a:lnTo>
                  <a:lnTo>
                    <a:pt x="713986" y="1742552"/>
                  </a:lnTo>
                  <a:lnTo>
                    <a:pt x="759362" y="1748885"/>
                  </a:lnTo>
                  <a:lnTo>
                    <a:pt x="805461" y="1752733"/>
                  </a:lnTo>
                  <a:lnTo>
                    <a:pt x="852220" y="1754031"/>
                  </a:lnTo>
                  <a:lnTo>
                    <a:pt x="898979" y="1752733"/>
                  </a:lnTo>
                  <a:lnTo>
                    <a:pt x="945079" y="1748885"/>
                  </a:lnTo>
                  <a:lnTo>
                    <a:pt x="990455" y="1742552"/>
                  </a:lnTo>
                  <a:lnTo>
                    <a:pt x="1035042" y="1733803"/>
                  </a:lnTo>
                  <a:lnTo>
                    <a:pt x="1078775" y="1722703"/>
                  </a:lnTo>
                  <a:lnTo>
                    <a:pt x="1121588" y="1709320"/>
                  </a:lnTo>
                  <a:lnTo>
                    <a:pt x="1163418" y="1693721"/>
                  </a:lnTo>
                  <a:lnTo>
                    <a:pt x="1204199" y="1675972"/>
                  </a:lnTo>
                  <a:lnTo>
                    <a:pt x="1243866" y="1656140"/>
                  </a:lnTo>
                  <a:lnTo>
                    <a:pt x="1282353" y="1634293"/>
                  </a:lnTo>
                  <a:lnTo>
                    <a:pt x="1319597" y="1610497"/>
                  </a:lnTo>
                  <a:lnTo>
                    <a:pt x="1355532" y="1584818"/>
                  </a:lnTo>
                  <a:lnTo>
                    <a:pt x="1390093" y="1557325"/>
                  </a:lnTo>
                  <a:lnTo>
                    <a:pt x="1423215" y="1528083"/>
                  </a:lnTo>
                  <a:lnTo>
                    <a:pt x="1454833" y="1497160"/>
                  </a:lnTo>
                  <a:lnTo>
                    <a:pt x="1484882" y="1464622"/>
                  </a:lnTo>
                  <a:lnTo>
                    <a:pt x="1513298" y="1430537"/>
                  </a:lnTo>
                  <a:lnTo>
                    <a:pt x="1540014" y="1394971"/>
                  </a:lnTo>
                  <a:lnTo>
                    <a:pt x="1564967" y="1357990"/>
                  </a:lnTo>
                  <a:lnTo>
                    <a:pt x="1588091" y="1319663"/>
                  </a:lnTo>
                  <a:lnTo>
                    <a:pt x="1609321" y="1280056"/>
                  </a:lnTo>
                  <a:lnTo>
                    <a:pt x="1628592" y="1239235"/>
                  </a:lnTo>
                  <a:lnTo>
                    <a:pt x="1645839" y="1197268"/>
                  </a:lnTo>
                  <a:lnTo>
                    <a:pt x="1660998" y="1154222"/>
                  </a:lnTo>
                  <a:lnTo>
                    <a:pt x="1674002" y="1110163"/>
                  </a:lnTo>
                  <a:lnTo>
                    <a:pt x="1684788" y="1065158"/>
                  </a:lnTo>
                  <a:lnTo>
                    <a:pt x="1693291" y="1019274"/>
                  </a:lnTo>
                  <a:lnTo>
                    <a:pt x="1699444" y="972578"/>
                  </a:lnTo>
                  <a:lnTo>
                    <a:pt x="1703184" y="925136"/>
                  </a:lnTo>
                  <a:lnTo>
                    <a:pt x="1704445" y="877017"/>
                  </a:lnTo>
                  <a:lnTo>
                    <a:pt x="1703184" y="828897"/>
                  </a:lnTo>
                  <a:lnTo>
                    <a:pt x="1699444" y="781456"/>
                  </a:lnTo>
                  <a:lnTo>
                    <a:pt x="1693291" y="734760"/>
                  </a:lnTo>
                  <a:lnTo>
                    <a:pt x="1684788" y="688876"/>
                  </a:lnTo>
                  <a:lnTo>
                    <a:pt x="1674002" y="643870"/>
                  </a:lnTo>
                  <a:lnTo>
                    <a:pt x="1660998" y="599811"/>
                  </a:lnTo>
                  <a:lnTo>
                    <a:pt x="1645839" y="556764"/>
                  </a:lnTo>
                  <a:lnTo>
                    <a:pt x="1628592" y="514797"/>
                  </a:lnTo>
                  <a:lnTo>
                    <a:pt x="1609321" y="473976"/>
                  </a:lnTo>
                  <a:lnTo>
                    <a:pt x="1588091" y="434369"/>
                  </a:lnTo>
                  <a:lnTo>
                    <a:pt x="1564967" y="396041"/>
                  </a:lnTo>
                  <a:lnTo>
                    <a:pt x="1540014" y="359061"/>
                  </a:lnTo>
                  <a:lnTo>
                    <a:pt x="1513298" y="323495"/>
                  </a:lnTo>
                  <a:lnTo>
                    <a:pt x="1484882" y="289409"/>
                  </a:lnTo>
                  <a:lnTo>
                    <a:pt x="1454833" y="256871"/>
                  </a:lnTo>
                  <a:lnTo>
                    <a:pt x="1423215" y="225948"/>
                  </a:lnTo>
                  <a:lnTo>
                    <a:pt x="1390093" y="196706"/>
                  </a:lnTo>
                  <a:lnTo>
                    <a:pt x="1355532" y="169212"/>
                  </a:lnTo>
                  <a:lnTo>
                    <a:pt x="1319597" y="143534"/>
                  </a:lnTo>
                  <a:lnTo>
                    <a:pt x="1282353" y="119738"/>
                  </a:lnTo>
                  <a:lnTo>
                    <a:pt x="1243866" y="97890"/>
                  </a:lnTo>
                  <a:lnTo>
                    <a:pt x="1204199" y="78059"/>
                  </a:lnTo>
                  <a:lnTo>
                    <a:pt x="1163418" y="60310"/>
                  </a:lnTo>
                  <a:lnTo>
                    <a:pt x="1121588" y="44710"/>
                  </a:lnTo>
                  <a:lnTo>
                    <a:pt x="1078775" y="31327"/>
                  </a:lnTo>
                  <a:lnTo>
                    <a:pt x="1035042" y="20228"/>
                  </a:lnTo>
                  <a:lnTo>
                    <a:pt x="990455" y="11478"/>
                  </a:lnTo>
                  <a:lnTo>
                    <a:pt x="945079" y="5146"/>
                  </a:lnTo>
                  <a:lnTo>
                    <a:pt x="898979" y="1297"/>
                  </a:lnTo>
                  <a:lnTo>
                    <a:pt x="852220"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object 31">
              <a:extLst>
                <a:ext uri="{FF2B5EF4-FFF2-40B4-BE49-F238E27FC236}">
                  <a16:creationId xmlns:a16="http://schemas.microsoft.com/office/drawing/2014/main" id="{97AD7F57-B626-4C59-AF04-762B6721B2D1}"/>
                </a:ext>
              </a:extLst>
            </p:cNvPr>
            <p:cNvSpPr/>
            <p:nvPr/>
          </p:nvSpPr>
          <p:spPr>
            <a:xfrm>
              <a:off x="4794135" y="1481495"/>
              <a:ext cx="1704975" cy="1754505"/>
            </a:xfrm>
            <a:custGeom>
              <a:avLst/>
              <a:gdLst/>
              <a:ahLst/>
              <a:cxnLst/>
              <a:rect l="l" t="t" r="r" b="b"/>
              <a:pathLst>
                <a:path w="1704975" h="1754504">
                  <a:moveTo>
                    <a:pt x="852220" y="0"/>
                  </a:moveTo>
                  <a:lnTo>
                    <a:pt x="898979" y="1297"/>
                  </a:lnTo>
                  <a:lnTo>
                    <a:pt x="945079" y="5146"/>
                  </a:lnTo>
                  <a:lnTo>
                    <a:pt x="990455" y="11478"/>
                  </a:lnTo>
                  <a:lnTo>
                    <a:pt x="1035042" y="20228"/>
                  </a:lnTo>
                  <a:lnTo>
                    <a:pt x="1078775" y="31327"/>
                  </a:lnTo>
                  <a:lnTo>
                    <a:pt x="1121588" y="44710"/>
                  </a:lnTo>
                  <a:lnTo>
                    <a:pt x="1163418" y="60310"/>
                  </a:lnTo>
                  <a:lnTo>
                    <a:pt x="1204199" y="78059"/>
                  </a:lnTo>
                  <a:lnTo>
                    <a:pt x="1243866" y="97890"/>
                  </a:lnTo>
                  <a:lnTo>
                    <a:pt x="1282353" y="119738"/>
                  </a:lnTo>
                  <a:lnTo>
                    <a:pt x="1319597" y="143534"/>
                  </a:lnTo>
                  <a:lnTo>
                    <a:pt x="1355532" y="169212"/>
                  </a:lnTo>
                  <a:lnTo>
                    <a:pt x="1390093" y="196706"/>
                  </a:lnTo>
                  <a:lnTo>
                    <a:pt x="1423215" y="225948"/>
                  </a:lnTo>
                  <a:lnTo>
                    <a:pt x="1454833" y="256871"/>
                  </a:lnTo>
                  <a:lnTo>
                    <a:pt x="1484882" y="289409"/>
                  </a:lnTo>
                  <a:lnTo>
                    <a:pt x="1513298" y="323495"/>
                  </a:lnTo>
                  <a:lnTo>
                    <a:pt x="1540014" y="359061"/>
                  </a:lnTo>
                  <a:lnTo>
                    <a:pt x="1564967" y="396041"/>
                  </a:lnTo>
                  <a:lnTo>
                    <a:pt x="1588091" y="434369"/>
                  </a:lnTo>
                  <a:lnTo>
                    <a:pt x="1609321" y="473976"/>
                  </a:lnTo>
                  <a:lnTo>
                    <a:pt x="1628592" y="514797"/>
                  </a:lnTo>
                  <a:lnTo>
                    <a:pt x="1645839" y="556764"/>
                  </a:lnTo>
                  <a:lnTo>
                    <a:pt x="1660998" y="599811"/>
                  </a:lnTo>
                  <a:lnTo>
                    <a:pt x="1674002" y="643870"/>
                  </a:lnTo>
                  <a:lnTo>
                    <a:pt x="1684788" y="688876"/>
                  </a:lnTo>
                  <a:lnTo>
                    <a:pt x="1693291" y="734760"/>
                  </a:lnTo>
                  <a:lnTo>
                    <a:pt x="1699444" y="781456"/>
                  </a:lnTo>
                  <a:lnTo>
                    <a:pt x="1703184" y="828897"/>
                  </a:lnTo>
                  <a:lnTo>
                    <a:pt x="1704445" y="877017"/>
                  </a:lnTo>
                  <a:lnTo>
                    <a:pt x="1703184" y="925136"/>
                  </a:lnTo>
                  <a:lnTo>
                    <a:pt x="1699444" y="972578"/>
                  </a:lnTo>
                  <a:lnTo>
                    <a:pt x="1693291" y="1019274"/>
                  </a:lnTo>
                  <a:lnTo>
                    <a:pt x="1684788" y="1065158"/>
                  </a:lnTo>
                  <a:lnTo>
                    <a:pt x="1674002" y="1110163"/>
                  </a:lnTo>
                  <a:lnTo>
                    <a:pt x="1660998" y="1154222"/>
                  </a:lnTo>
                  <a:lnTo>
                    <a:pt x="1645839" y="1197268"/>
                  </a:lnTo>
                  <a:lnTo>
                    <a:pt x="1628592" y="1239235"/>
                  </a:lnTo>
                  <a:lnTo>
                    <a:pt x="1609321" y="1280056"/>
                  </a:lnTo>
                  <a:lnTo>
                    <a:pt x="1588091" y="1319663"/>
                  </a:lnTo>
                  <a:lnTo>
                    <a:pt x="1564967" y="1357990"/>
                  </a:lnTo>
                  <a:lnTo>
                    <a:pt x="1540014" y="1394971"/>
                  </a:lnTo>
                  <a:lnTo>
                    <a:pt x="1513298" y="1430537"/>
                  </a:lnTo>
                  <a:lnTo>
                    <a:pt x="1484882" y="1464622"/>
                  </a:lnTo>
                  <a:lnTo>
                    <a:pt x="1454833" y="1497160"/>
                  </a:lnTo>
                  <a:lnTo>
                    <a:pt x="1423215" y="1528083"/>
                  </a:lnTo>
                  <a:lnTo>
                    <a:pt x="1390093" y="1557325"/>
                  </a:lnTo>
                  <a:lnTo>
                    <a:pt x="1355532" y="1584818"/>
                  </a:lnTo>
                  <a:lnTo>
                    <a:pt x="1319597" y="1610497"/>
                  </a:lnTo>
                  <a:lnTo>
                    <a:pt x="1282353" y="1634293"/>
                  </a:lnTo>
                  <a:lnTo>
                    <a:pt x="1243866" y="1656140"/>
                  </a:lnTo>
                  <a:lnTo>
                    <a:pt x="1204199" y="1675972"/>
                  </a:lnTo>
                  <a:lnTo>
                    <a:pt x="1163418" y="1693721"/>
                  </a:lnTo>
                  <a:lnTo>
                    <a:pt x="1121588" y="1709320"/>
                  </a:lnTo>
                  <a:lnTo>
                    <a:pt x="1078775" y="1722703"/>
                  </a:lnTo>
                  <a:lnTo>
                    <a:pt x="1035042" y="1733803"/>
                  </a:lnTo>
                  <a:lnTo>
                    <a:pt x="990455" y="1742552"/>
                  </a:lnTo>
                  <a:lnTo>
                    <a:pt x="945079" y="1748885"/>
                  </a:lnTo>
                  <a:lnTo>
                    <a:pt x="898979" y="1752733"/>
                  </a:lnTo>
                  <a:lnTo>
                    <a:pt x="852220" y="1754031"/>
                  </a:lnTo>
                  <a:lnTo>
                    <a:pt x="805461" y="1752733"/>
                  </a:lnTo>
                  <a:lnTo>
                    <a:pt x="759362" y="1748885"/>
                  </a:lnTo>
                  <a:lnTo>
                    <a:pt x="713986" y="1742552"/>
                  </a:lnTo>
                  <a:lnTo>
                    <a:pt x="669399" y="1733803"/>
                  </a:lnTo>
                  <a:lnTo>
                    <a:pt x="625667" y="1722703"/>
                  </a:lnTo>
                  <a:lnTo>
                    <a:pt x="582853" y="1709320"/>
                  </a:lnTo>
                  <a:lnTo>
                    <a:pt x="541024" y="1693721"/>
                  </a:lnTo>
                  <a:lnTo>
                    <a:pt x="500243" y="1675972"/>
                  </a:lnTo>
                  <a:lnTo>
                    <a:pt x="460576" y="1656140"/>
                  </a:lnTo>
                  <a:lnTo>
                    <a:pt x="422089" y="1634293"/>
                  </a:lnTo>
                  <a:lnTo>
                    <a:pt x="384845" y="1610497"/>
                  </a:lnTo>
                  <a:lnTo>
                    <a:pt x="348910" y="1584818"/>
                  </a:lnTo>
                  <a:lnTo>
                    <a:pt x="314350" y="1557325"/>
                  </a:lnTo>
                  <a:lnTo>
                    <a:pt x="281228" y="1528083"/>
                  </a:lnTo>
                  <a:lnTo>
                    <a:pt x="249610" y="1497160"/>
                  </a:lnTo>
                  <a:lnTo>
                    <a:pt x="219561" y="1464622"/>
                  </a:lnTo>
                  <a:lnTo>
                    <a:pt x="191145" y="1430537"/>
                  </a:lnTo>
                  <a:lnTo>
                    <a:pt x="164429" y="1394971"/>
                  </a:lnTo>
                  <a:lnTo>
                    <a:pt x="139477" y="1357990"/>
                  </a:lnTo>
                  <a:lnTo>
                    <a:pt x="116353" y="1319663"/>
                  </a:lnTo>
                  <a:lnTo>
                    <a:pt x="95123" y="1280056"/>
                  </a:lnTo>
                  <a:lnTo>
                    <a:pt x="75852" y="1239235"/>
                  </a:lnTo>
                  <a:lnTo>
                    <a:pt x="58605" y="1197268"/>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7" y="396041"/>
                  </a:lnTo>
                  <a:lnTo>
                    <a:pt x="164429" y="359061"/>
                  </a:lnTo>
                  <a:lnTo>
                    <a:pt x="191145" y="323495"/>
                  </a:lnTo>
                  <a:lnTo>
                    <a:pt x="219561" y="289409"/>
                  </a:lnTo>
                  <a:lnTo>
                    <a:pt x="249610" y="256871"/>
                  </a:lnTo>
                  <a:lnTo>
                    <a:pt x="281228" y="225948"/>
                  </a:lnTo>
                  <a:lnTo>
                    <a:pt x="314350" y="196706"/>
                  </a:lnTo>
                  <a:lnTo>
                    <a:pt x="348910" y="169212"/>
                  </a:lnTo>
                  <a:lnTo>
                    <a:pt x="384845" y="143534"/>
                  </a:lnTo>
                  <a:lnTo>
                    <a:pt x="422089" y="119738"/>
                  </a:lnTo>
                  <a:lnTo>
                    <a:pt x="460576" y="97890"/>
                  </a:lnTo>
                  <a:lnTo>
                    <a:pt x="500243" y="78059"/>
                  </a:lnTo>
                  <a:lnTo>
                    <a:pt x="541024" y="60310"/>
                  </a:lnTo>
                  <a:lnTo>
                    <a:pt x="582853" y="44710"/>
                  </a:lnTo>
                  <a:lnTo>
                    <a:pt x="625667" y="31327"/>
                  </a:lnTo>
                  <a:lnTo>
                    <a:pt x="669399" y="20228"/>
                  </a:lnTo>
                  <a:lnTo>
                    <a:pt x="713986" y="11478"/>
                  </a:lnTo>
                  <a:lnTo>
                    <a:pt x="759362" y="5146"/>
                  </a:lnTo>
                  <a:lnTo>
                    <a:pt x="805461" y="1297"/>
                  </a:lnTo>
                  <a:lnTo>
                    <a:pt x="852220"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bject 32">
              <a:extLst>
                <a:ext uri="{FF2B5EF4-FFF2-40B4-BE49-F238E27FC236}">
                  <a16:creationId xmlns:a16="http://schemas.microsoft.com/office/drawing/2014/main" id="{EB950301-59C2-402E-9D5A-2A3C9D23A27A}"/>
                </a:ext>
              </a:extLst>
            </p:cNvPr>
            <p:cNvSpPr/>
            <p:nvPr/>
          </p:nvSpPr>
          <p:spPr>
            <a:xfrm>
              <a:off x="5587090" y="1456990"/>
              <a:ext cx="930910" cy="918210"/>
            </a:xfrm>
            <a:custGeom>
              <a:avLst/>
              <a:gdLst/>
              <a:ahLst/>
              <a:cxnLst/>
              <a:rect l="l" t="t" r="r" b="b"/>
              <a:pathLst>
                <a:path w="930910" h="918209">
                  <a:moveTo>
                    <a:pt x="338760" y="49009"/>
                  </a:moveTo>
                  <a:lnTo>
                    <a:pt x="51335" y="49009"/>
                  </a:lnTo>
                  <a:lnTo>
                    <a:pt x="102258" y="50450"/>
                  </a:lnTo>
                  <a:lnTo>
                    <a:pt x="152654" y="55048"/>
                  </a:lnTo>
                  <a:lnTo>
                    <a:pt x="202405" y="62748"/>
                  </a:lnTo>
                  <a:lnTo>
                    <a:pt x="251395" y="73497"/>
                  </a:lnTo>
                  <a:lnTo>
                    <a:pt x="299507" y="87239"/>
                  </a:lnTo>
                  <a:lnTo>
                    <a:pt x="346625" y="103921"/>
                  </a:lnTo>
                  <a:lnTo>
                    <a:pt x="392631" y="123488"/>
                  </a:lnTo>
                  <a:lnTo>
                    <a:pt x="437410" y="145885"/>
                  </a:lnTo>
                  <a:lnTo>
                    <a:pt x="480845" y="171057"/>
                  </a:lnTo>
                  <a:lnTo>
                    <a:pt x="522819" y="198952"/>
                  </a:lnTo>
                  <a:lnTo>
                    <a:pt x="563215" y="229513"/>
                  </a:lnTo>
                  <a:lnTo>
                    <a:pt x="601917" y="262686"/>
                  </a:lnTo>
                  <a:lnTo>
                    <a:pt x="638808" y="298418"/>
                  </a:lnTo>
                  <a:lnTo>
                    <a:pt x="672159" y="334789"/>
                  </a:lnTo>
                  <a:lnTo>
                    <a:pt x="703172" y="372805"/>
                  </a:lnTo>
                  <a:lnTo>
                    <a:pt x="731815" y="412357"/>
                  </a:lnTo>
                  <a:lnTo>
                    <a:pt x="758056" y="453338"/>
                  </a:lnTo>
                  <a:lnTo>
                    <a:pt x="781863" y="495638"/>
                  </a:lnTo>
                  <a:lnTo>
                    <a:pt x="803204" y="539148"/>
                  </a:lnTo>
                  <a:lnTo>
                    <a:pt x="822046" y="583762"/>
                  </a:lnTo>
                  <a:lnTo>
                    <a:pt x="838357" y="629369"/>
                  </a:lnTo>
                  <a:lnTo>
                    <a:pt x="852106" y="675863"/>
                  </a:lnTo>
                  <a:lnTo>
                    <a:pt x="863260" y="723133"/>
                  </a:lnTo>
                  <a:lnTo>
                    <a:pt x="871790" y="771103"/>
                  </a:lnTo>
                  <a:lnTo>
                    <a:pt x="877654" y="819572"/>
                  </a:lnTo>
                  <a:lnTo>
                    <a:pt x="880830" y="868524"/>
                  </a:lnTo>
                  <a:lnTo>
                    <a:pt x="881283" y="917820"/>
                  </a:lnTo>
                  <a:lnTo>
                    <a:pt x="893443" y="916202"/>
                  </a:lnTo>
                  <a:lnTo>
                    <a:pt x="905746" y="915238"/>
                  </a:lnTo>
                  <a:lnTo>
                    <a:pt x="918082" y="914929"/>
                  </a:lnTo>
                  <a:lnTo>
                    <a:pt x="930339" y="914929"/>
                  </a:lnTo>
                  <a:lnTo>
                    <a:pt x="929794" y="866863"/>
                  </a:lnTo>
                  <a:lnTo>
                    <a:pt x="926763" y="818774"/>
                  </a:lnTo>
                  <a:lnTo>
                    <a:pt x="921274" y="771073"/>
                  </a:lnTo>
                  <a:lnTo>
                    <a:pt x="913367" y="723940"/>
                  </a:lnTo>
                  <a:lnTo>
                    <a:pt x="903056" y="677375"/>
                  </a:lnTo>
                  <a:lnTo>
                    <a:pt x="890371" y="631498"/>
                  </a:lnTo>
                  <a:lnTo>
                    <a:pt x="875339" y="586397"/>
                  </a:lnTo>
                  <a:lnTo>
                    <a:pt x="857988" y="542164"/>
                  </a:lnTo>
                  <a:lnTo>
                    <a:pt x="838345" y="498887"/>
                  </a:lnTo>
                  <a:lnTo>
                    <a:pt x="816436" y="456656"/>
                  </a:lnTo>
                  <a:lnTo>
                    <a:pt x="792288" y="415562"/>
                  </a:lnTo>
                  <a:lnTo>
                    <a:pt x="765928" y="375693"/>
                  </a:lnTo>
                  <a:lnTo>
                    <a:pt x="737384" y="337139"/>
                  </a:lnTo>
                  <a:lnTo>
                    <a:pt x="706681" y="299990"/>
                  </a:lnTo>
                  <a:lnTo>
                    <a:pt x="673848" y="264336"/>
                  </a:lnTo>
                  <a:lnTo>
                    <a:pt x="638927" y="230308"/>
                  </a:lnTo>
                  <a:lnTo>
                    <a:pt x="602234" y="198271"/>
                  </a:lnTo>
                  <a:lnTo>
                    <a:pt x="563853" y="168310"/>
                  </a:lnTo>
                  <a:lnTo>
                    <a:pt x="523865" y="140511"/>
                  </a:lnTo>
                  <a:lnTo>
                    <a:pt x="482353" y="114957"/>
                  </a:lnTo>
                  <a:lnTo>
                    <a:pt x="439398" y="91733"/>
                  </a:lnTo>
                  <a:lnTo>
                    <a:pt x="395083" y="70925"/>
                  </a:lnTo>
                  <a:lnTo>
                    <a:pt x="349491" y="52616"/>
                  </a:lnTo>
                  <a:lnTo>
                    <a:pt x="338760" y="49009"/>
                  </a:lnTo>
                  <a:close/>
                </a:path>
                <a:path w="930910" h="918209">
                  <a:moveTo>
                    <a:pt x="930339" y="914929"/>
                  </a:moveTo>
                  <a:lnTo>
                    <a:pt x="918082" y="914929"/>
                  </a:lnTo>
                  <a:lnTo>
                    <a:pt x="930343" y="915281"/>
                  </a:lnTo>
                  <a:lnTo>
                    <a:pt x="930339" y="914929"/>
                  </a:lnTo>
                  <a:close/>
                </a:path>
                <a:path w="930910" h="918209">
                  <a:moveTo>
                    <a:pt x="53714" y="0"/>
                  </a:moveTo>
                  <a:lnTo>
                    <a:pt x="6385" y="1299"/>
                  </a:lnTo>
                  <a:lnTo>
                    <a:pt x="5385" y="8283"/>
                  </a:lnTo>
                  <a:lnTo>
                    <a:pt x="4168" y="15320"/>
                  </a:lnTo>
                  <a:lnTo>
                    <a:pt x="2726" y="22408"/>
                  </a:lnTo>
                  <a:lnTo>
                    <a:pt x="1054" y="29545"/>
                  </a:lnTo>
                  <a:lnTo>
                    <a:pt x="1054" y="37647"/>
                  </a:lnTo>
                  <a:lnTo>
                    <a:pt x="640" y="44552"/>
                  </a:lnTo>
                  <a:lnTo>
                    <a:pt x="0" y="50780"/>
                  </a:lnTo>
                  <a:lnTo>
                    <a:pt x="51335" y="49009"/>
                  </a:lnTo>
                  <a:lnTo>
                    <a:pt x="338760" y="49009"/>
                  </a:lnTo>
                  <a:lnTo>
                    <a:pt x="302703" y="36892"/>
                  </a:lnTo>
                  <a:lnTo>
                    <a:pt x="254803" y="23836"/>
                  </a:lnTo>
                  <a:lnTo>
                    <a:pt x="205871" y="13535"/>
                  </a:lnTo>
                  <a:lnTo>
                    <a:pt x="155991" y="6072"/>
                  </a:lnTo>
                  <a:lnTo>
                    <a:pt x="105245" y="1532"/>
                  </a:lnTo>
                  <a:lnTo>
                    <a:pt x="53714"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bject 33">
              <a:extLst>
                <a:ext uri="{FF2B5EF4-FFF2-40B4-BE49-F238E27FC236}">
                  <a16:creationId xmlns:a16="http://schemas.microsoft.com/office/drawing/2014/main" id="{E22C46A9-0DC6-4FBA-8ACD-1A64A73D5CD7}"/>
                </a:ext>
              </a:extLst>
            </p:cNvPr>
            <p:cNvSpPr txBox="1"/>
            <p:nvPr/>
          </p:nvSpPr>
          <p:spPr>
            <a:xfrm>
              <a:off x="5059497" y="1418687"/>
              <a:ext cx="1165225" cy="1313254"/>
            </a:xfrm>
            <a:prstGeom prst="rect">
              <a:avLst/>
            </a:prstGeom>
          </p:spPr>
          <p:txBody>
            <a:bodyPr vert="horz" wrap="square" lIns="0" tIns="219710" rIns="0" bIns="0" rtlCol="0">
              <a:spAutoFit/>
            </a:bodyPr>
            <a:lstStyle/>
            <a:p>
              <a:pPr marL="131445" marR="0" lvl="0" indent="0" algn="ctr" defTabSz="914400" rtl="0" eaLnBrk="1" fontAlgn="auto" latinLnBrk="0" hangingPunct="1">
                <a:lnSpc>
                  <a:spcPct val="100000"/>
                </a:lnSpc>
                <a:spcBef>
                  <a:spcPts val="1730"/>
                </a:spcBef>
                <a:spcAft>
                  <a:spcPts val="0"/>
                </a:spcAft>
                <a:buClrTx/>
                <a:buSzTx/>
                <a:buFontTx/>
                <a:buNone/>
                <a:tabLst/>
                <a:defRPr/>
              </a:pPr>
              <a:r>
                <a:rPr kumimoji="0" sz="4000" b="1" i="0" u="none" strike="noStrike" kern="1200" cap="none" spc="-330" normalizeH="0" baseline="0" noProof="0" dirty="0">
                  <a:ln>
                    <a:noFill/>
                  </a:ln>
                  <a:solidFill>
                    <a:srgbClr val="F58634"/>
                  </a:solidFill>
                  <a:effectLst/>
                  <a:uLnTx/>
                  <a:uFillTx/>
                  <a:latin typeface="Times New Roman"/>
                  <a:ea typeface="+mn-ea"/>
                  <a:cs typeface="Times New Roman"/>
                </a:rPr>
                <a:t>26%</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 marR="5080" lvl="0" indent="-23495" algn="ctr" defTabSz="914400" rtl="0" eaLnBrk="1" fontAlgn="auto" latinLnBrk="0" hangingPunct="1">
                <a:lnSpc>
                  <a:spcPct val="100000"/>
                </a:lnSpc>
                <a:spcBef>
                  <a:spcPts val="695"/>
                </a:spcBef>
                <a:spcAft>
                  <a:spcPts val="0"/>
                </a:spcAft>
                <a:buClrTx/>
                <a:buSzTx/>
                <a:buFontTx/>
                <a:buNone/>
                <a:tabLst/>
                <a:defRPr/>
              </a:pPr>
              <a:r>
                <a:rPr kumimoji="0" sz="1750" b="1" i="0" u="none" strike="noStrike" kern="1200" cap="none" spc="-120" normalizeH="0" baseline="0" noProof="0" dirty="0">
                  <a:ln>
                    <a:noFill/>
                  </a:ln>
                  <a:solidFill>
                    <a:srgbClr val="373435"/>
                  </a:solidFill>
                  <a:effectLst/>
                  <a:uLnTx/>
                  <a:uFillTx/>
                  <a:latin typeface="Times New Roman"/>
                  <a:ea typeface="+mn-ea"/>
                  <a:cs typeface="Times New Roman"/>
                </a:rPr>
                <a:t>C</a:t>
              </a:r>
              <a:r>
                <a:rPr kumimoji="0" sz="1750" b="1" i="0" u="none" strike="noStrike" kern="1200" cap="none" spc="-10" normalizeH="0" baseline="0" noProof="0" dirty="0">
                  <a:ln>
                    <a:noFill/>
                  </a:ln>
                  <a:solidFill>
                    <a:srgbClr val="373435"/>
                  </a:solidFill>
                  <a:effectLst/>
                  <a:uLnTx/>
                  <a:uFillTx/>
                  <a:latin typeface="Times New Roman"/>
                  <a:ea typeface="+mn-ea"/>
                  <a:cs typeface="Times New Roman"/>
                </a:rPr>
                <a:t>e</a:t>
              </a:r>
              <a:r>
                <a:rPr kumimoji="0" sz="1750" b="1" i="0" u="none" strike="noStrike" kern="1200" cap="none" spc="-85" normalizeH="0" baseline="0" noProof="0" dirty="0">
                  <a:ln>
                    <a:noFill/>
                  </a:ln>
                  <a:solidFill>
                    <a:srgbClr val="373435"/>
                  </a:solidFill>
                  <a:effectLst/>
                  <a:uLnTx/>
                  <a:uFillTx/>
                  <a:latin typeface="Times New Roman"/>
                  <a:ea typeface="+mn-ea"/>
                  <a:cs typeface="Times New Roman"/>
                </a:rPr>
                <a:t>r</a:t>
              </a:r>
              <a:r>
                <a:rPr kumimoji="0" sz="1750" b="1" i="0" u="none" strike="noStrike" kern="1200" cap="none" spc="-35" normalizeH="0" baseline="0" noProof="0" dirty="0">
                  <a:ln>
                    <a:noFill/>
                  </a:ln>
                  <a:solidFill>
                    <a:srgbClr val="373435"/>
                  </a:solidFill>
                  <a:effectLst/>
                  <a:uLnTx/>
                  <a:uFillTx/>
                  <a:latin typeface="Times New Roman"/>
                  <a:ea typeface="+mn-ea"/>
                  <a:cs typeface="Times New Roman"/>
                </a:rPr>
                <a:t>tifi</a:t>
              </a:r>
              <a:r>
                <a:rPr kumimoji="0" sz="1750" b="1" i="0" u="none" strike="noStrike" kern="1200" cap="none" spc="-60" normalizeH="0" baseline="0" noProof="0" dirty="0">
                  <a:ln>
                    <a:noFill/>
                  </a:ln>
                  <a:solidFill>
                    <a:srgbClr val="373435"/>
                  </a:solidFill>
                  <a:effectLst/>
                  <a:uLnTx/>
                  <a:uFillTx/>
                  <a:latin typeface="Times New Roman"/>
                  <a:ea typeface="+mn-ea"/>
                  <a:cs typeface="Times New Roman"/>
                </a:rPr>
                <a:t>c</a:t>
              </a:r>
              <a:r>
                <a:rPr kumimoji="0" sz="1750" b="1" i="0" u="none" strike="noStrike" kern="1200" cap="none" spc="-125" normalizeH="0" baseline="0" noProof="0" dirty="0">
                  <a:ln>
                    <a:noFill/>
                  </a:ln>
                  <a:solidFill>
                    <a:srgbClr val="373435"/>
                  </a:solidFill>
                  <a:effectLst/>
                  <a:uLnTx/>
                  <a:uFillTx/>
                  <a:latin typeface="Times New Roman"/>
                  <a:ea typeface="+mn-ea"/>
                  <a:cs typeface="Times New Roman"/>
                </a:rPr>
                <a:t>a</a:t>
              </a:r>
              <a:r>
                <a:rPr kumimoji="0" sz="1750" b="1" i="0" u="none" strike="noStrike" kern="1200" cap="none" spc="0" normalizeH="0" baseline="0" noProof="0" dirty="0">
                  <a:ln>
                    <a:noFill/>
                  </a:ln>
                  <a:solidFill>
                    <a:srgbClr val="373435"/>
                  </a:solidFill>
                  <a:effectLst/>
                  <a:uLnTx/>
                  <a:uFillTx/>
                  <a:latin typeface="Times New Roman"/>
                  <a:ea typeface="+mn-ea"/>
                  <a:cs typeface="Times New Roman"/>
                </a:rPr>
                <a:t>ti</a:t>
              </a:r>
              <a:r>
                <a:rPr kumimoji="0" sz="1750" b="1" i="0" u="none" strike="noStrike" kern="1200" cap="none" spc="-10" normalizeH="0" baseline="0" noProof="0" dirty="0">
                  <a:ln>
                    <a:noFill/>
                  </a:ln>
                  <a:solidFill>
                    <a:srgbClr val="373435"/>
                  </a:solidFill>
                  <a:effectLst/>
                  <a:uLnTx/>
                  <a:uFillTx/>
                  <a:latin typeface="Times New Roman"/>
                  <a:ea typeface="+mn-ea"/>
                  <a:cs typeface="Times New Roman"/>
                </a:rPr>
                <a:t>o</a:t>
              </a:r>
              <a:r>
                <a:rPr kumimoji="0" sz="1750" b="1" i="0" u="none" strike="noStrike" kern="1200" cap="none" spc="-25" normalizeH="0" baseline="0" noProof="0" dirty="0">
                  <a:ln>
                    <a:noFill/>
                  </a:ln>
                  <a:solidFill>
                    <a:srgbClr val="373435"/>
                  </a:solidFill>
                  <a:effectLst/>
                  <a:uLnTx/>
                  <a:uFillTx/>
                  <a:latin typeface="Times New Roman"/>
                  <a:ea typeface="+mn-ea"/>
                  <a:cs typeface="Times New Roman"/>
                </a:rPr>
                <a:t>n  </a:t>
              </a:r>
              <a:r>
                <a:rPr kumimoji="0" sz="1750" b="1" i="0" u="none" strike="noStrike" kern="1200" cap="none" spc="5" normalizeH="0" baseline="0" noProof="0" dirty="0">
                  <a:ln>
                    <a:noFill/>
                  </a:ln>
                  <a:solidFill>
                    <a:srgbClr val="ED3237"/>
                  </a:solidFill>
                  <a:effectLst/>
                  <a:uLnTx/>
                  <a:uFillTx/>
                  <a:latin typeface="Times New Roman"/>
                  <a:ea typeface="+mn-ea"/>
                  <a:cs typeface="Times New Roman"/>
                </a:rPr>
                <a:t>2,500</a:t>
              </a:r>
              <a:r>
                <a:rPr kumimoji="0" sz="1750" b="1" i="0" u="none" strike="noStrike" kern="1200" cap="none" spc="-220" normalizeH="0" baseline="0" noProof="0" dirty="0">
                  <a:ln>
                    <a:noFill/>
                  </a:ln>
                  <a:solidFill>
                    <a:srgbClr val="ED3237"/>
                  </a:solidFill>
                  <a:effectLst/>
                  <a:uLnTx/>
                  <a:uFillTx/>
                  <a:latin typeface="Times New Roman"/>
                  <a:ea typeface="+mn-ea"/>
                  <a:cs typeface="Times New Roman"/>
                </a:rPr>
                <a:t> </a:t>
              </a:r>
              <a:r>
                <a:rPr kumimoji="0" sz="175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17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0" name="object 34">
              <a:extLst>
                <a:ext uri="{FF2B5EF4-FFF2-40B4-BE49-F238E27FC236}">
                  <a16:creationId xmlns:a16="http://schemas.microsoft.com/office/drawing/2014/main" id="{155731F4-9024-465B-A49E-70E9243EB618}"/>
                </a:ext>
              </a:extLst>
            </p:cNvPr>
            <p:cNvSpPr/>
            <p:nvPr/>
          </p:nvSpPr>
          <p:spPr>
            <a:xfrm>
              <a:off x="2715333" y="1481495"/>
              <a:ext cx="1704975" cy="1754505"/>
            </a:xfrm>
            <a:custGeom>
              <a:avLst/>
              <a:gdLst/>
              <a:ahLst/>
              <a:cxnLst/>
              <a:rect l="l" t="t" r="r" b="b"/>
              <a:pathLst>
                <a:path w="1704975" h="1754504">
                  <a:moveTo>
                    <a:pt x="852220" y="0"/>
                  </a:moveTo>
                  <a:lnTo>
                    <a:pt x="805461" y="1297"/>
                  </a:lnTo>
                  <a:lnTo>
                    <a:pt x="759362" y="5146"/>
                  </a:lnTo>
                  <a:lnTo>
                    <a:pt x="713986" y="11478"/>
                  </a:lnTo>
                  <a:lnTo>
                    <a:pt x="669399" y="20228"/>
                  </a:lnTo>
                  <a:lnTo>
                    <a:pt x="625667" y="31327"/>
                  </a:lnTo>
                  <a:lnTo>
                    <a:pt x="582853" y="44710"/>
                  </a:lnTo>
                  <a:lnTo>
                    <a:pt x="541024" y="60310"/>
                  </a:lnTo>
                  <a:lnTo>
                    <a:pt x="500243" y="78059"/>
                  </a:lnTo>
                  <a:lnTo>
                    <a:pt x="460576" y="97890"/>
                  </a:lnTo>
                  <a:lnTo>
                    <a:pt x="422089" y="119738"/>
                  </a:lnTo>
                  <a:lnTo>
                    <a:pt x="384845" y="143534"/>
                  </a:lnTo>
                  <a:lnTo>
                    <a:pt x="348910" y="169212"/>
                  </a:lnTo>
                  <a:lnTo>
                    <a:pt x="314350" y="196706"/>
                  </a:lnTo>
                  <a:lnTo>
                    <a:pt x="281228" y="225948"/>
                  </a:lnTo>
                  <a:lnTo>
                    <a:pt x="249610" y="256871"/>
                  </a:lnTo>
                  <a:lnTo>
                    <a:pt x="219561" y="289409"/>
                  </a:lnTo>
                  <a:lnTo>
                    <a:pt x="191145" y="323495"/>
                  </a:lnTo>
                  <a:lnTo>
                    <a:pt x="164429" y="359061"/>
                  </a:lnTo>
                  <a:lnTo>
                    <a:pt x="139477"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8"/>
                  </a:lnTo>
                  <a:lnTo>
                    <a:pt x="75852" y="1239235"/>
                  </a:lnTo>
                  <a:lnTo>
                    <a:pt x="95123" y="1280056"/>
                  </a:lnTo>
                  <a:lnTo>
                    <a:pt x="116353" y="1319663"/>
                  </a:lnTo>
                  <a:lnTo>
                    <a:pt x="139477" y="1357990"/>
                  </a:lnTo>
                  <a:lnTo>
                    <a:pt x="164429" y="1394971"/>
                  </a:lnTo>
                  <a:lnTo>
                    <a:pt x="191145" y="1430537"/>
                  </a:lnTo>
                  <a:lnTo>
                    <a:pt x="219561" y="1464622"/>
                  </a:lnTo>
                  <a:lnTo>
                    <a:pt x="249610" y="1497160"/>
                  </a:lnTo>
                  <a:lnTo>
                    <a:pt x="281228" y="1528083"/>
                  </a:lnTo>
                  <a:lnTo>
                    <a:pt x="314350" y="1557325"/>
                  </a:lnTo>
                  <a:lnTo>
                    <a:pt x="348910" y="1584818"/>
                  </a:lnTo>
                  <a:lnTo>
                    <a:pt x="384845" y="1610497"/>
                  </a:lnTo>
                  <a:lnTo>
                    <a:pt x="422089" y="1634293"/>
                  </a:lnTo>
                  <a:lnTo>
                    <a:pt x="460576" y="1656140"/>
                  </a:lnTo>
                  <a:lnTo>
                    <a:pt x="500243" y="1675972"/>
                  </a:lnTo>
                  <a:lnTo>
                    <a:pt x="541024" y="1693721"/>
                  </a:lnTo>
                  <a:lnTo>
                    <a:pt x="582853" y="1709320"/>
                  </a:lnTo>
                  <a:lnTo>
                    <a:pt x="625667" y="1722703"/>
                  </a:lnTo>
                  <a:lnTo>
                    <a:pt x="669399" y="1733803"/>
                  </a:lnTo>
                  <a:lnTo>
                    <a:pt x="713986" y="1742552"/>
                  </a:lnTo>
                  <a:lnTo>
                    <a:pt x="759362" y="1748885"/>
                  </a:lnTo>
                  <a:lnTo>
                    <a:pt x="805461" y="1752733"/>
                  </a:lnTo>
                  <a:lnTo>
                    <a:pt x="852220" y="1754031"/>
                  </a:lnTo>
                  <a:lnTo>
                    <a:pt x="898979" y="1752733"/>
                  </a:lnTo>
                  <a:lnTo>
                    <a:pt x="945079" y="1748885"/>
                  </a:lnTo>
                  <a:lnTo>
                    <a:pt x="990455" y="1742552"/>
                  </a:lnTo>
                  <a:lnTo>
                    <a:pt x="1035042" y="1733803"/>
                  </a:lnTo>
                  <a:lnTo>
                    <a:pt x="1078774" y="1722703"/>
                  </a:lnTo>
                  <a:lnTo>
                    <a:pt x="1121588" y="1709320"/>
                  </a:lnTo>
                  <a:lnTo>
                    <a:pt x="1163418" y="1693721"/>
                  </a:lnTo>
                  <a:lnTo>
                    <a:pt x="1204198" y="1675972"/>
                  </a:lnTo>
                  <a:lnTo>
                    <a:pt x="1243865" y="1656140"/>
                  </a:lnTo>
                  <a:lnTo>
                    <a:pt x="1282352" y="1634293"/>
                  </a:lnTo>
                  <a:lnTo>
                    <a:pt x="1319596" y="1610497"/>
                  </a:lnTo>
                  <a:lnTo>
                    <a:pt x="1355531" y="1584818"/>
                  </a:lnTo>
                  <a:lnTo>
                    <a:pt x="1390092" y="1557325"/>
                  </a:lnTo>
                  <a:lnTo>
                    <a:pt x="1423213" y="1528083"/>
                  </a:lnTo>
                  <a:lnTo>
                    <a:pt x="1454831" y="1497160"/>
                  </a:lnTo>
                  <a:lnTo>
                    <a:pt x="1484880" y="1464622"/>
                  </a:lnTo>
                  <a:lnTo>
                    <a:pt x="1513296" y="1430537"/>
                  </a:lnTo>
                  <a:lnTo>
                    <a:pt x="1540012" y="1394971"/>
                  </a:lnTo>
                  <a:lnTo>
                    <a:pt x="1564964" y="1357990"/>
                  </a:lnTo>
                  <a:lnTo>
                    <a:pt x="1588088" y="1319663"/>
                  </a:lnTo>
                  <a:lnTo>
                    <a:pt x="1609318" y="1280056"/>
                  </a:lnTo>
                  <a:lnTo>
                    <a:pt x="1628589" y="1239235"/>
                  </a:lnTo>
                  <a:lnTo>
                    <a:pt x="1645836" y="1197268"/>
                  </a:lnTo>
                  <a:lnTo>
                    <a:pt x="1660994" y="1154222"/>
                  </a:lnTo>
                  <a:lnTo>
                    <a:pt x="1673999" y="1110163"/>
                  </a:lnTo>
                  <a:lnTo>
                    <a:pt x="1684785" y="1065158"/>
                  </a:lnTo>
                  <a:lnTo>
                    <a:pt x="1693287" y="1019274"/>
                  </a:lnTo>
                  <a:lnTo>
                    <a:pt x="1699440" y="972578"/>
                  </a:lnTo>
                  <a:lnTo>
                    <a:pt x="1703180" y="925136"/>
                  </a:lnTo>
                  <a:lnTo>
                    <a:pt x="1704441" y="877017"/>
                  </a:lnTo>
                  <a:lnTo>
                    <a:pt x="1703180" y="828897"/>
                  </a:lnTo>
                  <a:lnTo>
                    <a:pt x="1699440" y="781456"/>
                  </a:lnTo>
                  <a:lnTo>
                    <a:pt x="1693287" y="734760"/>
                  </a:lnTo>
                  <a:lnTo>
                    <a:pt x="1684785" y="688876"/>
                  </a:lnTo>
                  <a:lnTo>
                    <a:pt x="1673999" y="643870"/>
                  </a:lnTo>
                  <a:lnTo>
                    <a:pt x="1660994" y="599811"/>
                  </a:lnTo>
                  <a:lnTo>
                    <a:pt x="1645836" y="556764"/>
                  </a:lnTo>
                  <a:lnTo>
                    <a:pt x="1628589" y="514797"/>
                  </a:lnTo>
                  <a:lnTo>
                    <a:pt x="1609318" y="473976"/>
                  </a:lnTo>
                  <a:lnTo>
                    <a:pt x="1588088" y="434369"/>
                  </a:lnTo>
                  <a:lnTo>
                    <a:pt x="1564964" y="396041"/>
                  </a:lnTo>
                  <a:lnTo>
                    <a:pt x="1540012" y="359061"/>
                  </a:lnTo>
                  <a:lnTo>
                    <a:pt x="1513296" y="323495"/>
                  </a:lnTo>
                  <a:lnTo>
                    <a:pt x="1484880" y="289409"/>
                  </a:lnTo>
                  <a:lnTo>
                    <a:pt x="1454831" y="256871"/>
                  </a:lnTo>
                  <a:lnTo>
                    <a:pt x="1423213" y="225948"/>
                  </a:lnTo>
                  <a:lnTo>
                    <a:pt x="1390092" y="196706"/>
                  </a:lnTo>
                  <a:lnTo>
                    <a:pt x="1355531" y="169212"/>
                  </a:lnTo>
                  <a:lnTo>
                    <a:pt x="1319596" y="143534"/>
                  </a:lnTo>
                  <a:lnTo>
                    <a:pt x="1282352" y="119738"/>
                  </a:lnTo>
                  <a:lnTo>
                    <a:pt x="1243865" y="97890"/>
                  </a:lnTo>
                  <a:lnTo>
                    <a:pt x="1204198" y="78059"/>
                  </a:lnTo>
                  <a:lnTo>
                    <a:pt x="1163418" y="60310"/>
                  </a:lnTo>
                  <a:lnTo>
                    <a:pt x="1121588" y="44710"/>
                  </a:lnTo>
                  <a:lnTo>
                    <a:pt x="1078774" y="31327"/>
                  </a:lnTo>
                  <a:lnTo>
                    <a:pt x="1035042" y="20228"/>
                  </a:lnTo>
                  <a:lnTo>
                    <a:pt x="990455" y="11478"/>
                  </a:lnTo>
                  <a:lnTo>
                    <a:pt x="945079" y="5146"/>
                  </a:lnTo>
                  <a:lnTo>
                    <a:pt x="898979" y="1297"/>
                  </a:lnTo>
                  <a:lnTo>
                    <a:pt x="852220"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bject 35">
              <a:extLst>
                <a:ext uri="{FF2B5EF4-FFF2-40B4-BE49-F238E27FC236}">
                  <a16:creationId xmlns:a16="http://schemas.microsoft.com/office/drawing/2014/main" id="{9B35519D-4EFD-4404-AEB1-325E86D2956B}"/>
                </a:ext>
              </a:extLst>
            </p:cNvPr>
            <p:cNvSpPr/>
            <p:nvPr/>
          </p:nvSpPr>
          <p:spPr>
            <a:xfrm>
              <a:off x="2715333" y="1481495"/>
              <a:ext cx="1704975" cy="1754505"/>
            </a:xfrm>
            <a:custGeom>
              <a:avLst/>
              <a:gdLst/>
              <a:ahLst/>
              <a:cxnLst/>
              <a:rect l="l" t="t" r="r" b="b"/>
              <a:pathLst>
                <a:path w="1704975" h="1754504">
                  <a:moveTo>
                    <a:pt x="852220" y="0"/>
                  </a:moveTo>
                  <a:lnTo>
                    <a:pt x="898979" y="1297"/>
                  </a:lnTo>
                  <a:lnTo>
                    <a:pt x="945079" y="5146"/>
                  </a:lnTo>
                  <a:lnTo>
                    <a:pt x="990455" y="11478"/>
                  </a:lnTo>
                  <a:lnTo>
                    <a:pt x="1035042" y="20228"/>
                  </a:lnTo>
                  <a:lnTo>
                    <a:pt x="1078774" y="31327"/>
                  </a:lnTo>
                  <a:lnTo>
                    <a:pt x="1121588" y="44710"/>
                  </a:lnTo>
                  <a:lnTo>
                    <a:pt x="1163418" y="60310"/>
                  </a:lnTo>
                  <a:lnTo>
                    <a:pt x="1204198" y="78059"/>
                  </a:lnTo>
                  <a:lnTo>
                    <a:pt x="1243865" y="97890"/>
                  </a:lnTo>
                  <a:lnTo>
                    <a:pt x="1282352" y="119738"/>
                  </a:lnTo>
                  <a:lnTo>
                    <a:pt x="1319596" y="143534"/>
                  </a:lnTo>
                  <a:lnTo>
                    <a:pt x="1355531" y="169212"/>
                  </a:lnTo>
                  <a:lnTo>
                    <a:pt x="1390092" y="196706"/>
                  </a:lnTo>
                  <a:lnTo>
                    <a:pt x="1423213" y="225948"/>
                  </a:lnTo>
                  <a:lnTo>
                    <a:pt x="1454831" y="256871"/>
                  </a:lnTo>
                  <a:lnTo>
                    <a:pt x="1484880" y="289409"/>
                  </a:lnTo>
                  <a:lnTo>
                    <a:pt x="1513296" y="323495"/>
                  </a:lnTo>
                  <a:lnTo>
                    <a:pt x="1540012" y="359061"/>
                  </a:lnTo>
                  <a:lnTo>
                    <a:pt x="1564964" y="396041"/>
                  </a:lnTo>
                  <a:lnTo>
                    <a:pt x="1588088" y="434369"/>
                  </a:lnTo>
                  <a:lnTo>
                    <a:pt x="1609318" y="473976"/>
                  </a:lnTo>
                  <a:lnTo>
                    <a:pt x="1628589" y="514797"/>
                  </a:lnTo>
                  <a:lnTo>
                    <a:pt x="1645836" y="556764"/>
                  </a:lnTo>
                  <a:lnTo>
                    <a:pt x="1660994" y="599811"/>
                  </a:lnTo>
                  <a:lnTo>
                    <a:pt x="1673999" y="643870"/>
                  </a:lnTo>
                  <a:lnTo>
                    <a:pt x="1684785" y="688876"/>
                  </a:lnTo>
                  <a:lnTo>
                    <a:pt x="1693287" y="734760"/>
                  </a:lnTo>
                  <a:lnTo>
                    <a:pt x="1699440" y="781456"/>
                  </a:lnTo>
                  <a:lnTo>
                    <a:pt x="1703180" y="828897"/>
                  </a:lnTo>
                  <a:lnTo>
                    <a:pt x="1704441" y="877017"/>
                  </a:lnTo>
                  <a:lnTo>
                    <a:pt x="1703180" y="925136"/>
                  </a:lnTo>
                  <a:lnTo>
                    <a:pt x="1699440" y="972578"/>
                  </a:lnTo>
                  <a:lnTo>
                    <a:pt x="1693287" y="1019274"/>
                  </a:lnTo>
                  <a:lnTo>
                    <a:pt x="1684785" y="1065158"/>
                  </a:lnTo>
                  <a:lnTo>
                    <a:pt x="1673999" y="1110163"/>
                  </a:lnTo>
                  <a:lnTo>
                    <a:pt x="1660994" y="1154222"/>
                  </a:lnTo>
                  <a:lnTo>
                    <a:pt x="1645836" y="1197268"/>
                  </a:lnTo>
                  <a:lnTo>
                    <a:pt x="1628589" y="1239235"/>
                  </a:lnTo>
                  <a:lnTo>
                    <a:pt x="1609318" y="1280056"/>
                  </a:lnTo>
                  <a:lnTo>
                    <a:pt x="1588088" y="1319663"/>
                  </a:lnTo>
                  <a:lnTo>
                    <a:pt x="1564964" y="1357990"/>
                  </a:lnTo>
                  <a:lnTo>
                    <a:pt x="1540012" y="1394971"/>
                  </a:lnTo>
                  <a:lnTo>
                    <a:pt x="1513296" y="1430537"/>
                  </a:lnTo>
                  <a:lnTo>
                    <a:pt x="1484880" y="1464622"/>
                  </a:lnTo>
                  <a:lnTo>
                    <a:pt x="1454831" y="1497160"/>
                  </a:lnTo>
                  <a:lnTo>
                    <a:pt x="1423213" y="1528083"/>
                  </a:lnTo>
                  <a:lnTo>
                    <a:pt x="1390092" y="1557325"/>
                  </a:lnTo>
                  <a:lnTo>
                    <a:pt x="1355531" y="1584818"/>
                  </a:lnTo>
                  <a:lnTo>
                    <a:pt x="1319596" y="1610497"/>
                  </a:lnTo>
                  <a:lnTo>
                    <a:pt x="1282352" y="1634293"/>
                  </a:lnTo>
                  <a:lnTo>
                    <a:pt x="1243865" y="1656140"/>
                  </a:lnTo>
                  <a:lnTo>
                    <a:pt x="1204198" y="1675972"/>
                  </a:lnTo>
                  <a:lnTo>
                    <a:pt x="1163418" y="1693721"/>
                  </a:lnTo>
                  <a:lnTo>
                    <a:pt x="1121588" y="1709320"/>
                  </a:lnTo>
                  <a:lnTo>
                    <a:pt x="1078774" y="1722703"/>
                  </a:lnTo>
                  <a:lnTo>
                    <a:pt x="1035042" y="1733803"/>
                  </a:lnTo>
                  <a:lnTo>
                    <a:pt x="990455" y="1742552"/>
                  </a:lnTo>
                  <a:lnTo>
                    <a:pt x="945079" y="1748885"/>
                  </a:lnTo>
                  <a:lnTo>
                    <a:pt x="898979" y="1752733"/>
                  </a:lnTo>
                  <a:lnTo>
                    <a:pt x="852220" y="1754031"/>
                  </a:lnTo>
                  <a:lnTo>
                    <a:pt x="805461" y="1752733"/>
                  </a:lnTo>
                  <a:lnTo>
                    <a:pt x="759362" y="1748885"/>
                  </a:lnTo>
                  <a:lnTo>
                    <a:pt x="713986" y="1742552"/>
                  </a:lnTo>
                  <a:lnTo>
                    <a:pt x="669399" y="1733803"/>
                  </a:lnTo>
                  <a:lnTo>
                    <a:pt x="625667" y="1722703"/>
                  </a:lnTo>
                  <a:lnTo>
                    <a:pt x="582853" y="1709320"/>
                  </a:lnTo>
                  <a:lnTo>
                    <a:pt x="541024" y="1693721"/>
                  </a:lnTo>
                  <a:lnTo>
                    <a:pt x="500243" y="1675972"/>
                  </a:lnTo>
                  <a:lnTo>
                    <a:pt x="460576" y="1656140"/>
                  </a:lnTo>
                  <a:lnTo>
                    <a:pt x="422089" y="1634293"/>
                  </a:lnTo>
                  <a:lnTo>
                    <a:pt x="384845" y="1610497"/>
                  </a:lnTo>
                  <a:lnTo>
                    <a:pt x="348910" y="1584818"/>
                  </a:lnTo>
                  <a:lnTo>
                    <a:pt x="314350" y="1557325"/>
                  </a:lnTo>
                  <a:lnTo>
                    <a:pt x="281228" y="1528083"/>
                  </a:lnTo>
                  <a:lnTo>
                    <a:pt x="249610" y="1497160"/>
                  </a:lnTo>
                  <a:lnTo>
                    <a:pt x="219561" y="1464622"/>
                  </a:lnTo>
                  <a:lnTo>
                    <a:pt x="191145" y="1430537"/>
                  </a:lnTo>
                  <a:lnTo>
                    <a:pt x="164429" y="1394971"/>
                  </a:lnTo>
                  <a:lnTo>
                    <a:pt x="139477" y="1357990"/>
                  </a:lnTo>
                  <a:lnTo>
                    <a:pt x="116353" y="1319663"/>
                  </a:lnTo>
                  <a:lnTo>
                    <a:pt x="95123" y="1280056"/>
                  </a:lnTo>
                  <a:lnTo>
                    <a:pt x="75852" y="1239235"/>
                  </a:lnTo>
                  <a:lnTo>
                    <a:pt x="58605" y="1197268"/>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7" y="396041"/>
                  </a:lnTo>
                  <a:lnTo>
                    <a:pt x="164429" y="359061"/>
                  </a:lnTo>
                  <a:lnTo>
                    <a:pt x="191145" y="323495"/>
                  </a:lnTo>
                  <a:lnTo>
                    <a:pt x="219561" y="289409"/>
                  </a:lnTo>
                  <a:lnTo>
                    <a:pt x="249610" y="256871"/>
                  </a:lnTo>
                  <a:lnTo>
                    <a:pt x="281228" y="225948"/>
                  </a:lnTo>
                  <a:lnTo>
                    <a:pt x="314350" y="196706"/>
                  </a:lnTo>
                  <a:lnTo>
                    <a:pt x="348910" y="169212"/>
                  </a:lnTo>
                  <a:lnTo>
                    <a:pt x="384845" y="143534"/>
                  </a:lnTo>
                  <a:lnTo>
                    <a:pt x="422089" y="119738"/>
                  </a:lnTo>
                  <a:lnTo>
                    <a:pt x="460576" y="97890"/>
                  </a:lnTo>
                  <a:lnTo>
                    <a:pt x="500243" y="78059"/>
                  </a:lnTo>
                  <a:lnTo>
                    <a:pt x="541024" y="60310"/>
                  </a:lnTo>
                  <a:lnTo>
                    <a:pt x="582853" y="44710"/>
                  </a:lnTo>
                  <a:lnTo>
                    <a:pt x="625667" y="31327"/>
                  </a:lnTo>
                  <a:lnTo>
                    <a:pt x="669399" y="20228"/>
                  </a:lnTo>
                  <a:lnTo>
                    <a:pt x="713986" y="11478"/>
                  </a:lnTo>
                  <a:lnTo>
                    <a:pt x="759362" y="5146"/>
                  </a:lnTo>
                  <a:lnTo>
                    <a:pt x="805461" y="1297"/>
                  </a:lnTo>
                  <a:lnTo>
                    <a:pt x="852220"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object 36">
              <a:extLst>
                <a:ext uri="{FF2B5EF4-FFF2-40B4-BE49-F238E27FC236}">
                  <a16:creationId xmlns:a16="http://schemas.microsoft.com/office/drawing/2014/main" id="{031715C9-764C-4812-B186-5A6BB9C0EE23}"/>
                </a:ext>
              </a:extLst>
            </p:cNvPr>
            <p:cNvSpPr/>
            <p:nvPr/>
          </p:nvSpPr>
          <p:spPr>
            <a:xfrm>
              <a:off x="3564326" y="1456990"/>
              <a:ext cx="880110" cy="1766570"/>
            </a:xfrm>
            <a:custGeom>
              <a:avLst/>
              <a:gdLst/>
              <a:ahLst/>
              <a:cxnLst/>
              <a:rect l="l" t="t" r="r" b="b"/>
              <a:pathLst>
                <a:path w="880110" h="1766570">
                  <a:moveTo>
                    <a:pt x="288283" y="49013"/>
                  </a:moveTo>
                  <a:lnTo>
                    <a:pt x="3228" y="49013"/>
                  </a:lnTo>
                  <a:lnTo>
                    <a:pt x="55556" y="50688"/>
                  </a:lnTo>
                  <a:lnTo>
                    <a:pt x="107020" y="55647"/>
                  </a:lnTo>
                  <a:lnTo>
                    <a:pt x="157522" y="63791"/>
                  </a:lnTo>
                  <a:lnTo>
                    <a:pt x="206966" y="75020"/>
                  </a:lnTo>
                  <a:lnTo>
                    <a:pt x="255255" y="89233"/>
                  </a:lnTo>
                  <a:lnTo>
                    <a:pt x="302290" y="106331"/>
                  </a:lnTo>
                  <a:lnTo>
                    <a:pt x="347976" y="126214"/>
                  </a:lnTo>
                  <a:lnTo>
                    <a:pt x="392216" y="148783"/>
                  </a:lnTo>
                  <a:lnTo>
                    <a:pt x="434912" y="173938"/>
                  </a:lnTo>
                  <a:lnTo>
                    <a:pt x="475968" y="201579"/>
                  </a:lnTo>
                  <a:lnTo>
                    <a:pt x="515286" y="231605"/>
                  </a:lnTo>
                  <a:lnTo>
                    <a:pt x="552770" y="263918"/>
                  </a:lnTo>
                  <a:lnTo>
                    <a:pt x="588322" y="298418"/>
                  </a:lnTo>
                  <a:lnTo>
                    <a:pt x="621883" y="335046"/>
                  </a:lnTo>
                  <a:lnTo>
                    <a:pt x="653317" y="373668"/>
                  </a:lnTo>
                  <a:lnTo>
                    <a:pt x="682527" y="414184"/>
                  </a:lnTo>
                  <a:lnTo>
                    <a:pt x="709416" y="456494"/>
                  </a:lnTo>
                  <a:lnTo>
                    <a:pt x="733887" y="500498"/>
                  </a:lnTo>
                  <a:lnTo>
                    <a:pt x="755842" y="546095"/>
                  </a:lnTo>
                  <a:lnTo>
                    <a:pt x="775184" y="593187"/>
                  </a:lnTo>
                  <a:lnTo>
                    <a:pt x="791818" y="641673"/>
                  </a:lnTo>
                  <a:lnTo>
                    <a:pt x="805644" y="691454"/>
                  </a:lnTo>
                  <a:lnTo>
                    <a:pt x="816567" y="742429"/>
                  </a:lnTo>
                  <a:lnTo>
                    <a:pt x="824490" y="794498"/>
                  </a:lnTo>
                  <a:lnTo>
                    <a:pt x="829314" y="847563"/>
                  </a:lnTo>
                  <a:lnTo>
                    <a:pt x="830944" y="901522"/>
                  </a:lnTo>
                  <a:lnTo>
                    <a:pt x="829314" y="955479"/>
                  </a:lnTo>
                  <a:lnTo>
                    <a:pt x="824490" y="1008542"/>
                  </a:lnTo>
                  <a:lnTo>
                    <a:pt x="816567" y="1060611"/>
                  </a:lnTo>
                  <a:lnTo>
                    <a:pt x="805644" y="1111585"/>
                  </a:lnTo>
                  <a:lnTo>
                    <a:pt x="791818" y="1161366"/>
                  </a:lnTo>
                  <a:lnTo>
                    <a:pt x="775184" y="1209852"/>
                  </a:lnTo>
                  <a:lnTo>
                    <a:pt x="755842" y="1256944"/>
                  </a:lnTo>
                  <a:lnTo>
                    <a:pt x="733887" y="1302542"/>
                  </a:lnTo>
                  <a:lnTo>
                    <a:pt x="709416" y="1346546"/>
                  </a:lnTo>
                  <a:lnTo>
                    <a:pt x="682527" y="1388856"/>
                  </a:lnTo>
                  <a:lnTo>
                    <a:pt x="653317" y="1429372"/>
                  </a:lnTo>
                  <a:lnTo>
                    <a:pt x="621883" y="1467994"/>
                  </a:lnTo>
                  <a:lnTo>
                    <a:pt x="588322" y="1504623"/>
                  </a:lnTo>
                  <a:lnTo>
                    <a:pt x="550775" y="1540940"/>
                  </a:lnTo>
                  <a:lnTo>
                    <a:pt x="511086" y="1574819"/>
                  </a:lnTo>
                  <a:lnTo>
                    <a:pt x="469368" y="1606143"/>
                  </a:lnTo>
                  <a:lnTo>
                    <a:pt x="425736" y="1634795"/>
                  </a:lnTo>
                  <a:lnTo>
                    <a:pt x="380304" y="1660659"/>
                  </a:lnTo>
                  <a:lnTo>
                    <a:pt x="333184" y="1683617"/>
                  </a:lnTo>
                  <a:lnTo>
                    <a:pt x="284492" y="1703554"/>
                  </a:lnTo>
                  <a:lnTo>
                    <a:pt x="234341" y="1720353"/>
                  </a:lnTo>
                  <a:lnTo>
                    <a:pt x="239372" y="1731558"/>
                  </a:lnTo>
                  <a:lnTo>
                    <a:pt x="243804" y="1743013"/>
                  </a:lnTo>
                  <a:lnTo>
                    <a:pt x="247622" y="1754690"/>
                  </a:lnTo>
                  <a:lnTo>
                    <a:pt x="250808" y="1766558"/>
                  </a:lnTo>
                  <a:lnTo>
                    <a:pt x="297782" y="1750856"/>
                  </a:lnTo>
                  <a:lnTo>
                    <a:pt x="343554" y="1732551"/>
                  </a:lnTo>
                  <a:lnTo>
                    <a:pt x="388043" y="1711729"/>
                  </a:lnTo>
                  <a:lnTo>
                    <a:pt x="431166" y="1688475"/>
                  </a:lnTo>
                  <a:lnTo>
                    <a:pt x="472837" y="1662873"/>
                  </a:lnTo>
                  <a:lnTo>
                    <a:pt x="512976" y="1635010"/>
                  </a:lnTo>
                  <a:lnTo>
                    <a:pt x="551498" y="1604970"/>
                  </a:lnTo>
                  <a:lnTo>
                    <a:pt x="588321" y="1572840"/>
                  </a:lnTo>
                  <a:lnTo>
                    <a:pt x="623361" y="1538704"/>
                  </a:lnTo>
                  <a:lnTo>
                    <a:pt x="656393" y="1502807"/>
                  </a:lnTo>
                  <a:lnTo>
                    <a:pt x="687492" y="1465092"/>
                  </a:lnTo>
                  <a:lnTo>
                    <a:pt x="716575" y="1425644"/>
                  </a:lnTo>
                  <a:lnTo>
                    <a:pt x="743561" y="1384548"/>
                  </a:lnTo>
                  <a:lnTo>
                    <a:pt x="768367" y="1341887"/>
                  </a:lnTo>
                  <a:lnTo>
                    <a:pt x="790910" y="1297747"/>
                  </a:lnTo>
                  <a:lnTo>
                    <a:pt x="811110" y="1252212"/>
                  </a:lnTo>
                  <a:lnTo>
                    <a:pt x="828882" y="1205367"/>
                  </a:lnTo>
                  <a:lnTo>
                    <a:pt x="844146" y="1157296"/>
                  </a:lnTo>
                  <a:lnTo>
                    <a:pt x="856819" y="1108085"/>
                  </a:lnTo>
                  <a:lnTo>
                    <a:pt x="866819" y="1057817"/>
                  </a:lnTo>
                  <a:lnTo>
                    <a:pt x="874064" y="1006577"/>
                  </a:lnTo>
                  <a:lnTo>
                    <a:pt x="878471" y="954451"/>
                  </a:lnTo>
                  <a:lnTo>
                    <a:pt x="879958" y="901522"/>
                  </a:lnTo>
                  <a:lnTo>
                    <a:pt x="878471" y="848592"/>
                  </a:lnTo>
                  <a:lnTo>
                    <a:pt x="874064" y="796465"/>
                  </a:lnTo>
                  <a:lnTo>
                    <a:pt x="866819" y="745225"/>
                  </a:lnTo>
                  <a:lnTo>
                    <a:pt x="856819" y="694957"/>
                  </a:lnTo>
                  <a:lnTo>
                    <a:pt x="844146" y="645745"/>
                  </a:lnTo>
                  <a:lnTo>
                    <a:pt x="828882" y="597675"/>
                  </a:lnTo>
                  <a:lnTo>
                    <a:pt x="811110" y="550830"/>
                  </a:lnTo>
                  <a:lnTo>
                    <a:pt x="790910" y="505295"/>
                  </a:lnTo>
                  <a:lnTo>
                    <a:pt x="768367" y="461154"/>
                  </a:lnTo>
                  <a:lnTo>
                    <a:pt x="743561" y="418494"/>
                  </a:lnTo>
                  <a:lnTo>
                    <a:pt x="716575" y="377397"/>
                  </a:lnTo>
                  <a:lnTo>
                    <a:pt x="687492" y="337949"/>
                  </a:lnTo>
                  <a:lnTo>
                    <a:pt x="656393" y="300233"/>
                  </a:lnTo>
                  <a:lnTo>
                    <a:pt x="623361" y="264336"/>
                  </a:lnTo>
                  <a:lnTo>
                    <a:pt x="588440" y="230308"/>
                  </a:lnTo>
                  <a:lnTo>
                    <a:pt x="551748" y="198271"/>
                  </a:lnTo>
                  <a:lnTo>
                    <a:pt x="513367" y="168310"/>
                  </a:lnTo>
                  <a:lnTo>
                    <a:pt x="473379" y="140511"/>
                  </a:lnTo>
                  <a:lnTo>
                    <a:pt x="431866" y="114957"/>
                  </a:lnTo>
                  <a:lnTo>
                    <a:pt x="388912" y="91733"/>
                  </a:lnTo>
                  <a:lnTo>
                    <a:pt x="344597" y="70925"/>
                  </a:lnTo>
                  <a:lnTo>
                    <a:pt x="299005" y="52616"/>
                  </a:lnTo>
                  <a:lnTo>
                    <a:pt x="288283" y="49013"/>
                  </a:lnTo>
                  <a:close/>
                </a:path>
                <a:path w="880110" h="1766570">
                  <a:moveTo>
                    <a:pt x="3228" y="0"/>
                  </a:moveTo>
                  <a:lnTo>
                    <a:pt x="0" y="17"/>
                  </a:lnTo>
                  <a:lnTo>
                    <a:pt x="383" y="11221"/>
                  </a:lnTo>
                  <a:lnTo>
                    <a:pt x="580" y="22968"/>
                  </a:lnTo>
                  <a:lnTo>
                    <a:pt x="647" y="49032"/>
                  </a:lnTo>
                  <a:lnTo>
                    <a:pt x="288283" y="49013"/>
                  </a:lnTo>
                  <a:lnTo>
                    <a:pt x="252217" y="36892"/>
                  </a:lnTo>
                  <a:lnTo>
                    <a:pt x="204316" y="23836"/>
                  </a:lnTo>
                  <a:lnTo>
                    <a:pt x="155385" y="13535"/>
                  </a:lnTo>
                  <a:lnTo>
                    <a:pt x="105505" y="6072"/>
                  </a:lnTo>
                  <a:lnTo>
                    <a:pt x="54758" y="1532"/>
                  </a:lnTo>
                  <a:lnTo>
                    <a:pt x="3228"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bject 37">
              <a:extLst>
                <a:ext uri="{FF2B5EF4-FFF2-40B4-BE49-F238E27FC236}">
                  <a16:creationId xmlns:a16="http://schemas.microsoft.com/office/drawing/2014/main" id="{FF331E4D-D9F9-4E6C-BDCE-5F90054325B7}"/>
                </a:ext>
              </a:extLst>
            </p:cNvPr>
            <p:cNvSpPr txBox="1"/>
            <p:nvPr/>
          </p:nvSpPr>
          <p:spPr>
            <a:xfrm>
              <a:off x="3114279" y="1635634"/>
              <a:ext cx="917575" cy="566434"/>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lang="en-IN" sz="4000" b="1" spc="-330" dirty="0">
                  <a:solidFill>
                    <a:srgbClr val="00A859"/>
                  </a:solidFill>
                  <a:latin typeface="Times New Roman"/>
                  <a:cs typeface="Times New Roman"/>
                </a:rPr>
                <a:t>51</a:t>
              </a:r>
              <a:r>
                <a:rPr kumimoji="0" sz="4000" b="1" i="0" u="none" strike="noStrike" kern="1200" cap="none" spc="-330" normalizeH="0" baseline="0" noProof="0" dirty="0">
                  <a:ln>
                    <a:noFill/>
                  </a:ln>
                  <a:solidFill>
                    <a:srgbClr val="00A859"/>
                  </a:solidFill>
                  <a:effectLst/>
                  <a:uLnTx/>
                  <a:uFillTx/>
                  <a:latin typeface="Times New Roman"/>
                  <a:ea typeface="+mn-ea"/>
                  <a:cs typeface="Times New Roman"/>
                </a:rPr>
                <a:t>%</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4" name="object 38">
              <a:extLst>
                <a:ext uri="{FF2B5EF4-FFF2-40B4-BE49-F238E27FC236}">
                  <a16:creationId xmlns:a16="http://schemas.microsoft.com/office/drawing/2014/main" id="{982C9331-A4A7-4CF8-A75F-2EAB59B218E9}"/>
                </a:ext>
              </a:extLst>
            </p:cNvPr>
            <p:cNvSpPr txBox="1"/>
            <p:nvPr/>
          </p:nvSpPr>
          <p:spPr>
            <a:xfrm>
              <a:off x="2975358" y="2224429"/>
              <a:ext cx="1207135" cy="2921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750" b="1" i="0" u="none" strike="noStrike" kern="1200" cap="none" spc="-40" normalizeH="0" baseline="0" noProof="0" dirty="0">
                  <a:ln>
                    <a:noFill/>
                  </a:ln>
                  <a:solidFill>
                    <a:srgbClr val="373435"/>
                  </a:solidFill>
                  <a:effectLst/>
                  <a:uLnTx/>
                  <a:uFillTx/>
                  <a:latin typeface="Times New Roman"/>
                  <a:ea typeface="+mn-ea"/>
                  <a:cs typeface="Times New Roman"/>
                </a:rPr>
                <a:t>Service</a:t>
              </a:r>
              <a:r>
                <a:rPr kumimoji="0" sz="175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1750" b="1" i="0" u="none" strike="noStrike" kern="1200" cap="none" spc="-60" normalizeH="0" baseline="0" noProof="0" dirty="0">
                  <a:ln>
                    <a:noFill/>
                  </a:ln>
                  <a:solidFill>
                    <a:srgbClr val="373435"/>
                  </a:solidFill>
                  <a:effectLst/>
                  <a:uLnTx/>
                  <a:uFillTx/>
                  <a:latin typeface="Times New Roman"/>
                  <a:ea typeface="+mn-ea"/>
                  <a:cs typeface="Times New Roman"/>
                </a:rPr>
                <a:t>Level</a:t>
              </a:r>
              <a:endParaRPr kumimoji="0" sz="17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5" name="object 39">
              <a:extLst>
                <a:ext uri="{FF2B5EF4-FFF2-40B4-BE49-F238E27FC236}">
                  <a16:creationId xmlns:a16="http://schemas.microsoft.com/office/drawing/2014/main" id="{89A33C5D-40C4-4E68-8B32-734C0F11F48F}"/>
                </a:ext>
              </a:extLst>
            </p:cNvPr>
            <p:cNvSpPr txBox="1"/>
            <p:nvPr/>
          </p:nvSpPr>
          <p:spPr>
            <a:xfrm>
              <a:off x="3002438" y="2423245"/>
              <a:ext cx="1134745" cy="493476"/>
            </a:xfrm>
            <a:prstGeom prst="rect">
              <a:avLst/>
            </a:prstGeom>
          </p:spPr>
          <p:txBody>
            <a:bodyPr vert="horz" wrap="square" lIns="0" tIns="12065" rIns="0" bIns="0" rtlCol="0">
              <a:spAutoFit/>
            </a:bodyPr>
            <a:lstStyle/>
            <a:p>
              <a:pPr marL="12700" marR="5080" lvl="0" indent="158750" algn="l" defTabSz="914400" rtl="0" eaLnBrk="1" fontAlgn="auto" latinLnBrk="0" hangingPunct="1">
                <a:lnSpc>
                  <a:spcPct val="100000"/>
                </a:lnSpc>
                <a:spcBef>
                  <a:spcPts val="95"/>
                </a:spcBef>
                <a:spcAft>
                  <a:spcPts val="0"/>
                </a:spcAft>
                <a:buClrTx/>
                <a:buSzTx/>
                <a:buFontTx/>
                <a:buNone/>
                <a:tabLst/>
                <a:defRPr/>
              </a:pPr>
              <a:r>
                <a:rPr kumimoji="0" sz="1750" b="1" i="0" u="none" strike="noStrike" kern="1200" cap="none" spc="-50" normalizeH="0" baseline="0" noProof="0" dirty="0">
                  <a:ln>
                    <a:noFill/>
                  </a:ln>
                  <a:solidFill>
                    <a:srgbClr val="373435"/>
                  </a:solidFill>
                  <a:effectLst/>
                  <a:uLnTx/>
                  <a:uFillTx/>
                  <a:latin typeface="Times New Roman"/>
                  <a:ea typeface="+mn-ea"/>
                  <a:cs typeface="Times New Roman"/>
                </a:rPr>
                <a:t>Progress  </a:t>
              </a:r>
              <a:r>
                <a:rPr kumimoji="0" sz="1750" b="1" i="0" u="none" strike="noStrike" kern="1200" cap="none" spc="5" normalizeH="0" baseline="0" noProof="0" dirty="0">
                  <a:ln>
                    <a:noFill/>
                  </a:ln>
                  <a:solidFill>
                    <a:srgbClr val="ED3237"/>
                  </a:solidFill>
                  <a:effectLst/>
                  <a:uLnTx/>
                  <a:uFillTx/>
                  <a:latin typeface="Times New Roman"/>
                  <a:ea typeface="+mn-ea"/>
                  <a:cs typeface="Times New Roman"/>
                </a:rPr>
                <a:t>4,</a:t>
              </a:r>
              <a:r>
                <a:rPr lang="en-IN" sz="1750" b="1" spc="5" dirty="0">
                  <a:solidFill>
                    <a:srgbClr val="ED3237"/>
                  </a:solidFill>
                  <a:latin typeface="Times New Roman"/>
                  <a:cs typeface="Times New Roman"/>
                </a:rPr>
                <a:t>83</a:t>
              </a:r>
              <a:r>
                <a:rPr kumimoji="0" lang="en-IN" sz="1750" b="1" i="0" u="none" strike="noStrike" kern="1200" cap="none" spc="5" normalizeH="0" baseline="0" noProof="0" dirty="0">
                  <a:ln>
                    <a:noFill/>
                  </a:ln>
                  <a:solidFill>
                    <a:srgbClr val="ED3237"/>
                  </a:solidFill>
                  <a:effectLst/>
                  <a:uLnTx/>
                  <a:uFillTx/>
                  <a:latin typeface="Times New Roman"/>
                  <a:ea typeface="+mn-ea"/>
                  <a:cs typeface="Times New Roman"/>
                </a:rPr>
                <a:t>0</a:t>
              </a:r>
              <a:r>
                <a:rPr kumimoji="0" sz="1750" b="1" i="0" u="none" strike="noStrike" kern="1200" cap="none" spc="-210" normalizeH="0" baseline="0" noProof="0" dirty="0">
                  <a:ln>
                    <a:noFill/>
                  </a:ln>
                  <a:solidFill>
                    <a:srgbClr val="ED3237"/>
                  </a:solidFill>
                  <a:effectLst/>
                  <a:uLnTx/>
                  <a:uFillTx/>
                  <a:latin typeface="Times New Roman"/>
                  <a:ea typeface="+mn-ea"/>
                  <a:cs typeface="Times New Roman"/>
                </a:rPr>
                <a:t> </a:t>
              </a:r>
              <a:r>
                <a:rPr kumimoji="0" sz="175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1750" b="0" i="0" u="none" strike="noStrike" kern="1200" cap="none" spc="0" normalizeH="0" baseline="0" noProof="0" dirty="0">
                <a:ln>
                  <a:noFill/>
                </a:ln>
                <a:solidFill>
                  <a:prstClr val="black"/>
                </a:solidFill>
                <a:effectLst/>
                <a:uLnTx/>
                <a:uFillTx/>
                <a:latin typeface="Times New Roman"/>
                <a:ea typeface="+mn-ea"/>
                <a:cs typeface="Times New Roman"/>
              </a:endParaRPr>
            </a:p>
          </p:txBody>
        </p:sp>
      </p:grpSp>
      <p:sp>
        <p:nvSpPr>
          <p:cNvPr id="109" name="object 6">
            <a:extLst>
              <a:ext uri="{FF2B5EF4-FFF2-40B4-BE49-F238E27FC236}">
                <a16:creationId xmlns:a16="http://schemas.microsoft.com/office/drawing/2014/main" id="{85D01D2F-0DD0-4E44-B2AB-17EA5F0B3F45}"/>
              </a:ext>
            </a:extLst>
          </p:cNvPr>
          <p:cNvSpPr/>
          <p:nvPr/>
        </p:nvSpPr>
        <p:spPr>
          <a:xfrm>
            <a:off x="2532714" y="3799476"/>
            <a:ext cx="6233160" cy="436894"/>
          </a:xfrm>
          <a:custGeom>
            <a:avLst/>
            <a:gdLst/>
            <a:ahLst/>
            <a:cxnLst/>
            <a:rect l="l" t="t" r="r" b="b"/>
            <a:pathLst>
              <a:path w="6233159" h="365760">
                <a:moveTo>
                  <a:pt x="0" y="0"/>
                </a:moveTo>
                <a:lnTo>
                  <a:pt x="6232831" y="0"/>
                </a:lnTo>
                <a:lnTo>
                  <a:pt x="6232831" y="365395"/>
                </a:lnTo>
                <a:lnTo>
                  <a:pt x="0" y="365395"/>
                </a:lnTo>
                <a:lnTo>
                  <a:pt x="0" y="0"/>
                </a:lnTo>
                <a:close/>
              </a:path>
            </a:pathLst>
          </a:custGeom>
          <a:solidFill>
            <a:srgbClr val="D2D3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bject 7">
            <a:extLst>
              <a:ext uri="{FF2B5EF4-FFF2-40B4-BE49-F238E27FC236}">
                <a16:creationId xmlns:a16="http://schemas.microsoft.com/office/drawing/2014/main" id="{1CBE7638-E90D-4188-93E5-D3455365D584}"/>
              </a:ext>
            </a:extLst>
          </p:cNvPr>
          <p:cNvSpPr txBox="1"/>
          <p:nvPr/>
        </p:nvSpPr>
        <p:spPr>
          <a:xfrm>
            <a:off x="2532714" y="3796382"/>
            <a:ext cx="6233159" cy="382156"/>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3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SS-2022 </a:t>
            </a:r>
            <a:r>
              <a:rPr kumimoji="0" sz="2400" b="1" i="0" u="none" strike="noStrike" kern="1200" cap="none" spc="-10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Total </a:t>
            </a:r>
            <a:r>
              <a:rPr kumimoji="0" sz="2400" b="1" i="0" u="none" strike="noStrike" kern="1200" cap="none" spc="-14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Marks</a:t>
            </a:r>
            <a:r>
              <a:rPr kumimoji="0" sz="2400" b="1" i="0" u="none" strike="noStrike" kern="1200" cap="none" spc="-4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lang="en-US" sz="2400" b="1" i="0" u="none" strike="noStrike" kern="1200" cap="none" spc="-455"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  </a:t>
            </a:r>
            <a:r>
              <a:rPr kumimoji="0" sz="2400" b="1" i="0" u="none" strike="noStrike" kern="1200" cap="none" spc="10" normalizeH="0" baseline="0" noProof="0" dirty="0">
                <a:ln>
                  <a:noFill/>
                </a:ln>
                <a:solidFill>
                  <a:srgbClr val="373435"/>
                </a:solidFill>
                <a:effectLst/>
                <a:uLnTx/>
                <a:uFillTx/>
                <a:latin typeface="Cambria" panose="02040503050406030204" pitchFamily="18" charset="0"/>
                <a:ea typeface="Cambria" panose="02040503050406030204" pitchFamily="18" charset="0"/>
                <a:cs typeface="Times New Roman"/>
              </a:rPr>
              <a:t>7,500</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a:endParaRPr>
          </a:p>
        </p:txBody>
      </p:sp>
      <p:grpSp>
        <p:nvGrpSpPr>
          <p:cNvPr id="6" name="Group 5">
            <a:extLst>
              <a:ext uri="{FF2B5EF4-FFF2-40B4-BE49-F238E27FC236}">
                <a16:creationId xmlns:a16="http://schemas.microsoft.com/office/drawing/2014/main" id="{39BFDC23-0552-4668-9B4E-8434A4B82E56}"/>
              </a:ext>
            </a:extLst>
          </p:cNvPr>
          <p:cNvGrpSpPr/>
          <p:nvPr/>
        </p:nvGrpSpPr>
        <p:grpSpPr>
          <a:xfrm>
            <a:off x="1991955" y="4278572"/>
            <a:ext cx="7328738" cy="2453697"/>
            <a:chOff x="2520874" y="4399189"/>
            <a:chExt cx="6243320" cy="2229387"/>
          </a:xfrm>
        </p:grpSpPr>
        <p:sp>
          <p:nvSpPr>
            <p:cNvPr id="112" name="object 3">
              <a:extLst>
                <a:ext uri="{FF2B5EF4-FFF2-40B4-BE49-F238E27FC236}">
                  <a16:creationId xmlns:a16="http://schemas.microsoft.com/office/drawing/2014/main" id="{437423AB-66D0-40EB-8F59-D8386BB6F598}"/>
                </a:ext>
              </a:extLst>
            </p:cNvPr>
            <p:cNvSpPr/>
            <p:nvPr/>
          </p:nvSpPr>
          <p:spPr>
            <a:xfrm>
              <a:off x="2520874" y="4399189"/>
              <a:ext cx="6243320" cy="2229387"/>
            </a:xfrm>
            <a:custGeom>
              <a:avLst/>
              <a:gdLst/>
              <a:ahLst/>
              <a:cxnLst/>
              <a:rect l="l" t="t" r="r" b="b"/>
              <a:pathLst>
                <a:path w="6243320" h="3342640">
                  <a:moveTo>
                    <a:pt x="0" y="3342302"/>
                  </a:moveTo>
                  <a:lnTo>
                    <a:pt x="6242792" y="3342302"/>
                  </a:lnTo>
                  <a:lnTo>
                    <a:pt x="6242792" y="0"/>
                  </a:lnTo>
                  <a:lnTo>
                    <a:pt x="0" y="0"/>
                  </a:lnTo>
                  <a:lnTo>
                    <a:pt x="0" y="3342302"/>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object 10">
              <a:extLst>
                <a:ext uri="{FF2B5EF4-FFF2-40B4-BE49-F238E27FC236}">
                  <a16:creationId xmlns:a16="http://schemas.microsoft.com/office/drawing/2014/main" id="{2CB75925-1099-4C65-A1B1-5006E533150A}"/>
                </a:ext>
              </a:extLst>
            </p:cNvPr>
            <p:cNvSpPr/>
            <p:nvPr/>
          </p:nvSpPr>
          <p:spPr>
            <a:xfrm>
              <a:off x="6851635" y="4645269"/>
              <a:ext cx="1704975" cy="1754505"/>
            </a:xfrm>
            <a:custGeom>
              <a:avLst/>
              <a:gdLst/>
              <a:ahLst/>
              <a:cxnLst/>
              <a:rect l="l" t="t" r="r" b="b"/>
              <a:pathLst>
                <a:path w="1704975" h="1754504">
                  <a:moveTo>
                    <a:pt x="852220" y="0"/>
                  </a:moveTo>
                  <a:lnTo>
                    <a:pt x="805461" y="1297"/>
                  </a:lnTo>
                  <a:lnTo>
                    <a:pt x="759361" y="5146"/>
                  </a:lnTo>
                  <a:lnTo>
                    <a:pt x="713986" y="11478"/>
                  </a:lnTo>
                  <a:lnTo>
                    <a:pt x="669399" y="20228"/>
                  </a:lnTo>
                  <a:lnTo>
                    <a:pt x="625666" y="31327"/>
                  </a:lnTo>
                  <a:lnTo>
                    <a:pt x="582853" y="44710"/>
                  </a:lnTo>
                  <a:lnTo>
                    <a:pt x="541023" y="60310"/>
                  </a:lnTo>
                  <a:lnTo>
                    <a:pt x="500242" y="78059"/>
                  </a:lnTo>
                  <a:lnTo>
                    <a:pt x="460576" y="97890"/>
                  </a:lnTo>
                  <a:lnTo>
                    <a:pt x="422088" y="119738"/>
                  </a:lnTo>
                  <a:lnTo>
                    <a:pt x="384845" y="143534"/>
                  </a:lnTo>
                  <a:lnTo>
                    <a:pt x="348910" y="169212"/>
                  </a:lnTo>
                  <a:lnTo>
                    <a:pt x="314349" y="196706"/>
                  </a:lnTo>
                  <a:lnTo>
                    <a:pt x="281227" y="225948"/>
                  </a:lnTo>
                  <a:lnTo>
                    <a:pt x="249609" y="256871"/>
                  </a:lnTo>
                  <a:lnTo>
                    <a:pt x="219560" y="289409"/>
                  </a:lnTo>
                  <a:lnTo>
                    <a:pt x="191145" y="323495"/>
                  </a:lnTo>
                  <a:lnTo>
                    <a:pt x="164429" y="359061"/>
                  </a:lnTo>
                  <a:lnTo>
                    <a:pt x="139476"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7"/>
                  </a:lnTo>
                  <a:lnTo>
                    <a:pt x="11154" y="1019273"/>
                  </a:lnTo>
                  <a:lnTo>
                    <a:pt x="19656" y="1065157"/>
                  </a:lnTo>
                  <a:lnTo>
                    <a:pt x="30442" y="1110162"/>
                  </a:lnTo>
                  <a:lnTo>
                    <a:pt x="43446" y="1154221"/>
                  </a:lnTo>
                  <a:lnTo>
                    <a:pt x="58605" y="1197268"/>
                  </a:lnTo>
                  <a:lnTo>
                    <a:pt x="75852" y="1239235"/>
                  </a:lnTo>
                  <a:lnTo>
                    <a:pt x="95123" y="1280055"/>
                  </a:lnTo>
                  <a:lnTo>
                    <a:pt x="116353" y="1319663"/>
                  </a:lnTo>
                  <a:lnTo>
                    <a:pt x="139476" y="1357990"/>
                  </a:lnTo>
                  <a:lnTo>
                    <a:pt x="164429" y="1394970"/>
                  </a:lnTo>
                  <a:lnTo>
                    <a:pt x="191145" y="1430536"/>
                  </a:lnTo>
                  <a:lnTo>
                    <a:pt x="219560" y="1464622"/>
                  </a:lnTo>
                  <a:lnTo>
                    <a:pt x="249609" y="1497159"/>
                  </a:lnTo>
                  <a:lnTo>
                    <a:pt x="281227" y="1528083"/>
                  </a:lnTo>
                  <a:lnTo>
                    <a:pt x="314349" y="1557325"/>
                  </a:lnTo>
                  <a:lnTo>
                    <a:pt x="348910" y="1584818"/>
                  </a:lnTo>
                  <a:lnTo>
                    <a:pt x="384845" y="1610496"/>
                  </a:lnTo>
                  <a:lnTo>
                    <a:pt x="422088" y="1634293"/>
                  </a:lnTo>
                  <a:lnTo>
                    <a:pt x="460576" y="1656140"/>
                  </a:lnTo>
                  <a:lnTo>
                    <a:pt x="500242" y="1675972"/>
                  </a:lnTo>
                  <a:lnTo>
                    <a:pt x="541023" y="1693721"/>
                  </a:lnTo>
                  <a:lnTo>
                    <a:pt x="582853" y="1709320"/>
                  </a:lnTo>
                  <a:lnTo>
                    <a:pt x="625666" y="1722703"/>
                  </a:lnTo>
                  <a:lnTo>
                    <a:pt x="669399" y="1733803"/>
                  </a:lnTo>
                  <a:lnTo>
                    <a:pt x="713986" y="1742552"/>
                  </a:lnTo>
                  <a:lnTo>
                    <a:pt x="759361" y="1748885"/>
                  </a:lnTo>
                  <a:lnTo>
                    <a:pt x="805461" y="1752733"/>
                  </a:lnTo>
                  <a:lnTo>
                    <a:pt x="852220" y="1754031"/>
                  </a:lnTo>
                  <a:lnTo>
                    <a:pt x="898979" y="1752733"/>
                  </a:lnTo>
                  <a:lnTo>
                    <a:pt x="945080" y="1748885"/>
                  </a:lnTo>
                  <a:lnTo>
                    <a:pt x="990456" y="1742552"/>
                  </a:lnTo>
                  <a:lnTo>
                    <a:pt x="1035042" y="1733803"/>
                  </a:lnTo>
                  <a:lnTo>
                    <a:pt x="1078775" y="1722703"/>
                  </a:lnTo>
                  <a:lnTo>
                    <a:pt x="1121589" y="1709320"/>
                  </a:lnTo>
                  <a:lnTo>
                    <a:pt x="1163419" y="1693721"/>
                  </a:lnTo>
                  <a:lnTo>
                    <a:pt x="1204200" y="1675972"/>
                  </a:lnTo>
                  <a:lnTo>
                    <a:pt x="1243866" y="1656140"/>
                  </a:lnTo>
                  <a:lnTo>
                    <a:pt x="1282354" y="1634293"/>
                  </a:lnTo>
                  <a:lnTo>
                    <a:pt x="1319598" y="1610496"/>
                  </a:lnTo>
                  <a:lnTo>
                    <a:pt x="1355533" y="1584818"/>
                  </a:lnTo>
                  <a:lnTo>
                    <a:pt x="1390094" y="1557325"/>
                  </a:lnTo>
                  <a:lnTo>
                    <a:pt x="1423216" y="1528083"/>
                  </a:lnTo>
                  <a:lnTo>
                    <a:pt x="1454834" y="1497159"/>
                  </a:lnTo>
                  <a:lnTo>
                    <a:pt x="1484883" y="1464622"/>
                  </a:lnTo>
                  <a:lnTo>
                    <a:pt x="1513298" y="1430536"/>
                  </a:lnTo>
                  <a:lnTo>
                    <a:pt x="1540014" y="1394970"/>
                  </a:lnTo>
                  <a:lnTo>
                    <a:pt x="1564967" y="1357990"/>
                  </a:lnTo>
                  <a:lnTo>
                    <a:pt x="1588090" y="1319663"/>
                  </a:lnTo>
                  <a:lnTo>
                    <a:pt x="1609320" y="1280055"/>
                  </a:lnTo>
                  <a:lnTo>
                    <a:pt x="1628591" y="1239235"/>
                  </a:lnTo>
                  <a:lnTo>
                    <a:pt x="1645838" y="1197268"/>
                  </a:lnTo>
                  <a:lnTo>
                    <a:pt x="1660997" y="1154221"/>
                  </a:lnTo>
                  <a:lnTo>
                    <a:pt x="1674001" y="1110162"/>
                  </a:lnTo>
                  <a:lnTo>
                    <a:pt x="1684787" y="1065157"/>
                  </a:lnTo>
                  <a:lnTo>
                    <a:pt x="1693290" y="1019273"/>
                  </a:lnTo>
                  <a:lnTo>
                    <a:pt x="1699443" y="972577"/>
                  </a:lnTo>
                  <a:lnTo>
                    <a:pt x="1703183" y="925136"/>
                  </a:lnTo>
                  <a:lnTo>
                    <a:pt x="1704444" y="877017"/>
                  </a:lnTo>
                  <a:lnTo>
                    <a:pt x="1703183" y="828897"/>
                  </a:lnTo>
                  <a:lnTo>
                    <a:pt x="1699443" y="781456"/>
                  </a:lnTo>
                  <a:lnTo>
                    <a:pt x="1693290" y="734760"/>
                  </a:lnTo>
                  <a:lnTo>
                    <a:pt x="1684787" y="688876"/>
                  </a:lnTo>
                  <a:lnTo>
                    <a:pt x="1674001" y="643870"/>
                  </a:lnTo>
                  <a:lnTo>
                    <a:pt x="1660997" y="599811"/>
                  </a:lnTo>
                  <a:lnTo>
                    <a:pt x="1645838" y="556764"/>
                  </a:lnTo>
                  <a:lnTo>
                    <a:pt x="1628591" y="514797"/>
                  </a:lnTo>
                  <a:lnTo>
                    <a:pt x="1609320" y="473976"/>
                  </a:lnTo>
                  <a:lnTo>
                    <a:pt x="1588090" y="434369"/>
                  </a:lnTo>
                  <a:lnTo>
                    <a:pt x="1564967" y="396041"/>
                  </a:lnTo>
                  <a:lnTo>
                    <a:pt x="1540014" y="359061"/>
                  </a:lnTo>
                  <a:lnTo>
                    <a:pt x="1513298" y="323495"/>
                  </a:lnTo>
                  <a:lnTo>
                    <a:pt x="1484883" y="289409"/>
                  </a:lnTo>
                  <a:lnTo>
                    <a:pt x="1454834" y="256871"/>
                  </a:lnTo>
                  <a:lnTo>
                    <a:pt x="1423216" y="225948"/>
                  </a:lnTo>
                  <a:lnTo>
                    <a:pt x="1390094" y="196706"/>
                  </a:lnTo>
                  <a:lnTo>
                    <a:pt x="1355533" y="169212"/>
                  </a:lnTo>
                  <a:lnTo>
                    <a:pt x="1319598" y="143534"/>
                  </a:lnTo>
                  <a:lnTo>
                    <a:pt x="1282354" y="119738"/>
                  </a:lnTo>
                  <a:lnTo>
                    <a:pt x="1243866" y="97890"/>
                  </a:lnTo>
                  <a:lnTo>
                    <a:pt x="1204200" y="78059"/>
                  </a:lnTo>
                  <a:lnTo>
                    <a:pt x="1163419" y="60310"/>
                  </a:lnTo>
                  <a:lnTo>
                    <a:pt x="1121589" y="44710"/>
                  </a:lnTo>
                  <a:lnTo>
                    <a:pt x="1078775" y="31327"/>
                  </a:lnTo>
                  <a:lnTo>
                    <a:pt x="1035042" y="20228"/>
                  </a:lnTo>
                  <a:lnTo>
                    <a:pt x="990456" y="11478"/>
                  </a:lnTo>
                  <a:lnTo>
                    <a:pt x="945080" y="5146"/>
                  </a:lnTo>
                  <a:lnTo>
                    <a:pt x="898979" y="1297"/>
                  </a:lnTo>
                  <a:lnTo>
                    <a:pt x="852220"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object 11">
              <a:extLst>
                <a:ext uri="{FF2B5EF4-FFF2-40B4-BE49-F238E27FC236}">
                  <a16:creationId xmlns:a16="http://schemas.microsoft.com/office/drawing/2014/main" id="{D0A1801E-D25F-46EE-9D29-726E76211421}"/>
                </a:ext>
              </a:extLst>
            </p:cNvPr>
            <p:cNvSpPr/>
            <p:nvPr/>
          </p:nvSpPr>
          <p:spPr>
            <a:xfrm>
              <a:off x="6851635" y="4645269"/>
              <a:ext cx="1704975" cy="1754505"/>
            </a:xfrm>
            <a:custGeom>
              <a:avLst/>
              <a:gdLst/>
              <a:ahLst/>
              <a:cxnLst/>
              <a:rect l="l" t="t" r="r" b="b"/>
              <a:pathLst>
                <a:path w="1704975" h="1754504">
                  <a:moveTo>
                    <a:pt x="852220" y="0"/>
                  </a:moveTo>
                  <a:lnTo>
                    <a:pt x="898979" y="1297"/>
                  </a:lnTo>
                  <a:lnTo>
                    <a:pt x="945080" y="5146"/>
                  </a:lnTo>
                  <a:lnTo>
                    <a:pt x="990456" y="11478"/>
                  </a:lnTo>
                  <a:lnTo>
                    <a:pt x="1035042" y="20228"/>
                  </a:lnTo>
                  <a:lnTo>
                    <a:pt x="1078775" y="31327"/>
                  </a:lnTo>
                  <a:lnTo>
                    <a:pt x="1121589" y="44710"/>
                  </a:lnTo>
                  <a:lnTo>
                    <a:pt x="1163419" y="60310"/>
                  </a:lnTo>
                  <a:lnTo>
                    <a:pt x="1204200" y="78059"/>
                  </a:lnTo>
                  <a:lnTo>
                    <a:pt x="1243866" y="97890"/>
                  </a:lnTo>
                  <a:lnTo>
                    <a:pt x="1282354" y="119738"/>
                  </a:lnTo>
                  <a:lnTo>
                    <a:pt x="1319598" y="143534"/>
                  </a:lnTo>
                  <a:lnTo>
                    <a:pt x="1355533" y="169212"/>
                  </a:lnTo>
                  <a:lnTo>
                    <a:pt x="1390094" y="196706"/>
                  </a:lnTo>
                  <a:lnTo>
                    <a:pt x="1423216" y="225948"/>
                  </a:lnTo>
                  <a:lnTo>
                    <a:pt x="1454834" y="256871"/>
                  </a:lnTo>
                  <a:lnTo>
                    <a:pt x="1484883" y="289409"/>
                  </a:lnTo>
                  <a:lnTo>
                    <a:pt x="1513298" y="323495"/>
                  </a:lnTo>
                  <a:lnTo>
                    <a:pt x="1540014" y="359061"/>
                  </a:lnTo>
                  <a:lnTo>
                    <a:pt x="1564967" y="396041"/>
                  </a:lnTo>
                  <a:lnTo>
                    <a:pt x="1588090" y="434369"/>
                  </a:lnTo>
                  <a:lnTo>
                    <a:pt x="1609320" y="473976"/>
                  </a:lnTo>
                  <a:lnTo>
                    <a:pt x="1628591" y="514797"/>
                  </a:lnTo>
                  <a:lnTo>
                    <a:pt x="1645838" y="556764"/>
                  </a:lnTo>
                  <a:lnTo>
                    <a:pt x="1660997" y="599811"/>
                  </a:lnTo>
                  <a:lnTo>
                    <a:pt x="1674001" y="643870"/>
                  </a:lnTo>
                  <a:lnTo>
                    <a:pt x="1684787" y="688876"/>
                  </a:lnTo>
                  <a:lnTo>
                    <a:pt x="1693290" y="734760"/>
                  </a:lnTo>
                  <a:lnTo>
                    <a:pt x="1699443" y="781456"/>
                  </a:lnTo>
                  <a:lnTo>
                    <a:pt x="1703183" y="828897"/>
                  </a:lnTo>
                  <a:lnTo>
                    <a:pt x="1704444" y="877017"/>
                  </a:lnTo>
                  <a:lnTo>
                    <a:pt x="1703183" y="925136"/>
                  </a:lnTo>
                  <a:lnTo>
                    <a:pt x="1699443" y="972577"/>
                  </a:lnTo>
                  <a:lnTo>
                    <a:pt x="1693290" y="1019273"/>
                  </a:lnTo>
                  <a:lnTo>
                    <a:pt x="1684787" y="1065157"/>
                  </a:lnTo>
                  <a:lnTo>
                    <a:pt x="1674001" y="1110162"/>
                  </a:lnTo>
                  <a:lnTo>
                    <a:pt x="1660997" y="1154221"/>
                  </a:lnTo>
                  <a:lnTo>
                    <a:pt x="1645838" y="1197268"/>
                  </a:lnTo>
                  <a:lnTo>
                    <a:pt x="1628591" y="1239235"/>
                  </a:lnTo>
                  <a:lnTo>
                    <a:pt x="1609320" y="1280055"/>
                  </a:lnTo>
                  <a:lnTo>
                    <a:pt x="1588090" y="1319663"/>
                  </a:lnTo>
                  <a:lnTo>
                    <a:pt x="1564967" y="1357990"/>
                  </a:lnTo>
                  <a:lnTo>
                    <a:pt x="1540014" y="1394970"/>
                  </a:lnTo>
                  <a:lnTo>
                    <a:pt x="1513298" y="1430536"/>
                  </a:lnTo>
                  <a:lnTo>
                    <a:pt x="1484883" y="1464622"/>
                  </a:lnTo>
                  <a:lnTo>
                    <a:pt x="1454834" y="1497159"/>
                  </a:lnTo>
                  <a:lnTo>
                    <a:pt x="1423216" y="1528083"/>
                  </a:lnTo>
                  <a:lnTo>
                    <a:pt x="1390094" y="1557325"/>
                  </a:lnTo>
                  <a:lnTo>
                    <a:pt x="1355533" y="1584818"/>
                  </a:lnTo>
                  <a:lnTo>
                    <a:pt x="1319598" y="1610496"/>
                  </a:lnTo>
                  <a:lnTo>
                    <a:pt x="1282354" y="1634293"/>
                  </a:lnTo>
                  <a:lnTo>
                    <a:pt x="1243866" y="1656140"/>
                  </a:lnTo>
                  <a:lnTo>
                    <a:pt x="1204200" y="1675972"/>
                  </a:lnTo>
                  <a:lnTo>
                    <a:pt x="1163419" y="1693721"/>
                  </a:lnTo>
                  <a:lnTo>
                    <a:pt x="1121589" y="1709320"/>
                  </a:lnTo>
                  <a:lnTo>
                    <a:pt x="1078775" y="1722703"/>
                  </a:lnTo>
                  <a:lnTo>
                    <a:pt x="1035042" y="1733803"/>
                  </a:lnTo>
                  <a:lnTo>
                    <a:pt x="990456" y="1742552"/>
                  </a:lnTo>
                  <a:lnTo>
                    <a:pt x="945080" y="1748885"/>
                  </a:lnTo>
                  <a:lnTo>
                    <a:pt x="898979" y="1752733"/>
                  </a:lnTo>
                  <a:lnTo>
                    <a:pt x="852220" y="1754031"/>
                  </a:lnTo>
                  <a:lnTo>
                    <a:pt x="805461" y="1752733"/>
                  </a:lnTo>
                  <a:lnTo>
                    <a:pt x="759361" y="1748885"/>
                  </a:lnTo>
                  <a:lnTo>
                    <a:pt x="713986" y="1742552"/>
                  </a:lnTo>
                  <a:lnTo>
                    <a:pt x="669399" y="1733803"/>
                  </a:lnTo>
                  <a:lnTo>
                    <a:pt x="625666" y="1722703"/>
                  </a:lnTo>
                  <a:lnTo>
                    <a:pt x="582853" y="1709320"/>
                  </a:lnTo>
                  <a:lnTo>
                    <a:pt x="541023" y="1693721"/>
                  </a:lnTo>
                  <a:lnTo>
                    <a:pt x="500242" y="1675972"/>
                  </a:lnTo>
                  <a:lnTo>
                    <a:pt x="460576" y="1656140"/>
                  </a:lnTo>
                  <a:lnTo>
                    <a:pt x="422088" y="1634293"/>
                  </a:lnTo>
                  <a:lnTo>
                    <a:pt x="384845" y="1610496"/>
                  </a:lnTo>
                  <a:lnTo>
                    <a:pt x="348910" y="1584818"/>
                  </a:lnTo>
                  <a:lnTo>
                    <a:pt x="314349" y="1557325"/>
                  </a:lnTo>
                  <a:lnTo>
                    <a:pt x="281227" y="1528083"/>
                  </a:lnTo>
                  <a:lnTo>
                    <a:pt x="249609" y="1497159"/>
                  </a:lnTo>
                  <a:lnTo>
                    <a:pt x="219560" y="1464622"/>
                  </a:lnTo>
                  <a:lnTo>
                    <a:pt x="191145" y="1430536"/>
                  </a:lnTo>
                  <a:lnTo>
                    <a:pt x="164429" y="1394970"/>
                  </a:lnTo>
                  <a:lnTo>
                    <a:pt x="139476" y="1357990"/>
                  </a:lnTo>
                  <a:lnTo>
                    <a:pt x="116353" y="1319663"/>
                  </a:lnTo>
                  <a:lnTo>
                    <a:pt x="95123" y="1280055"/>
                  </a:lnTo>
                  <a:lnTo>
                    <a:pt x="75852" y="1239235"/>
                  </a:lnTo>
                  <a:lnTo>
                    <a:pt x="58605" y="1197268"/>
                  </a:lnTo>
                  <a:lnTo>
                    <a:pt x="43446" y="1154221"/>
                  </a:lnTo>
                  <a:lnTo>
                    <a:pt x="30442" y="1110162"/>
                  </a:lnTo>
                  <a:lnTo>
                    <a:pt x="19656" y="1065157"/>
                  </a:lnTo>
                  <a:lnTo>
                    <a:pt x="11154" y="1019273"/>
                  </a:lnTo>
                  <a:lnTo>
                    <a:pt x="5000" y="972577"/>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6" y="396041"/>
                  </a:lnTo>
                  <a:lnTo>
                    <a:pt x="164429" y="359061"/>
                  </a:lnTo>
                  <a:lnTo>
                    <a:pt x="191145" y="323495"/>
                  </a:lnTo>
                  <a:lnTo>
                    <a:pt x="219560" y="289409"/>
                  </a:lnTo>
                  <a:lnTo>
                    <a:pt x="249609" y="256871"/>
                  </a:lnTo>
                  <a:lnTo>
                    <a:pt x="281227" y="225948"/>
                  </a:lnTo>
                  <a:lnTo>
                    <a:pt x="314349" y="196706"/>
                  </a:lnTo>
                  <a:lnTo>
                    <a:pt x="348910" y="169212"/>
                  </a:lnTo>
                  <a:lnTo>
                    <a:pt x="384845" y="143534"/>
                  </a:lnTo>
                  <a:lnTo>
                    <a:pt x="422088" y="119738"/>
                  </a:lnTo>
                  <a:lnTo>
                    <a:pt x="460576" y="97890"/>
                  </a:lnTo>
                  <a:lnTo>
                    <a:pt x="500242" y="78059"/>
                  </a:lnTo>
                  <a:lnTo>
                    <a:pt x="541023" y="60310"/>
                  </a:lnTo>
                  <a:lnTo>
                    <a:pt x="582853" y="44710"/>
                  </a:lnTo>
                  <a:lnTo>
                    <a:pt x="625666" y="31327"/>
                  </a:lnTo>
                  <a:lnTo>
                    <a:pt x="669399" y="20228"/>
                  </a:lnTo>
                  <a:lnTo>
                    <a:pt x="713986" y="11478"/>
                  </a:lnTo>
                  <a:lnTo>
                    <a:pt x="759361" y="5146"/>
                  </a:lnTo>
                  <a:lnTo>
                    <a:pt x="805461" y="1297"/>
                  </a:lnTo>
                  <a:lnTo>
                    <a:pt x="852220" y="0"/>
                  </a:lnTo>
                  <a:close/>
                </a:path>
              </a:pathLst>
            </a:custGeom>
            <a:ln w="50800">
              <a:solidFill>
                <a:schemeClr val="bg2">
                  <a:lumMod val="9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object 12">
              <a:extLst>
                <a:ext uri="{FF2B5EF4-FFF2-40B4-BE49-F238E27FC236}">
                  <a16:creationId xmlns:a16="http://schemas.microsoft.com/office/drawing/2014/main" id="{59C90434-00EE-46D3-9B22-9E39863DCF48}"/>
                </a:ext>
              </a:extLst>
            </p:cNvPr>
            <p:cNvSpPr/>
            <p:nvPr/>
          </p:nvSpPr>
          <p:spPr>
            <a:xfrm>
              <a:off x="7654518" y="4616948"/>
              <a:ext cx="930910" cy="1078865"/>
            </a:xfrm>
            <a:custGeom>
              <a:avLst/>
              <a:gdLst/>
              <a:ahLst/>
              <a:cxnLst/>
              <a:rect l="l" t="t" r="r" b="b"/>
              <a:pathLst>
                <a:path w="930909" h="1078864">
                  <a:moveTo>
                    <a:pt x="338759" y="49010"/>
                  </a:moveTo>
                  <a:lnTo>
                    <a:pt x="51335" y="49010"/>
                  </a:lnTo>
                  <a:lnTo>
                    <a:pt x="102258" y="50451"/>
                  </a:lnTo>
                  <a:lnTo>
                    <a:pt x="152654" y="55049"/>
                  </a:lnTo>
                  <a:lnTo>
                    <a:pt x="202405" y="62750"/>
                  </a:lnTo>
                  <a:lnTo>
                    <a:pt x="251395" y="73499"/>
                  </a:lnTo>
                  <a:lnTo>
                    <a:pt x="299507" y="87241"/>
                  </a:lnTo>
                  <a:lnTo>
                    <a:pt x="346625" y="103923"/>
                  </a:lnTo>
                  <a:lnTo>
                    <a:pt x="392631" y="123489"/>
                  </a:lnTo>
                  <a:lnTo>
                    <a:pt x="437410" y="145886"/>
                  </a:lnTo>
                  <a:lnTo>
                    <a:pt x="480845" y="171058"/>
                  </a:lnTo>
                  <a:lnTo>
                    <a:pt x="522819" y="198952"/>
                  </a:lnTo>
                  <a:lnTo>
                    <a:pt x="563215" y="229513"/>
                  </a:lnTo>
                  <a:lnTo>
                    <a:pt x="601917" y="262686"/>
                  </a:lnTo>
                  <a:lnTo>
                    <a:pt x="638808" y="298418"/>
                  </a:lnTo>
                  <a:lnTo>
                    <a:pt x="672369" y="335047"/>
                  </a:lnTo>
                  <a:lnTo>
                    <a:pt x="703802" y="373670"/>
                  </a:lnTo>
                  <a:lnTo>
                    <a:pt x="733012" y="414186"/>
                  </a:lnTo>
                  <a:lnTo>
                    <a:pt x="759900" y="456496"/>
                  </a:lnTo>
                  <a:lnTo>
                    <a:pt x="784370" y="500499"/>
                  </a:lnTo>
                  <a:lnTo>
                    <a:pt x="806325" y="546097"/>
                  </a:lnTo>
                  <a:lnTo>
                    <a:pt x="825667" y="593188"/>
                  </a:lnTo>
                  <a:lnTo>
                    <a:pt x="842300" y="641674"/>
                  </a:lnTo>
                  <a:lnTo>
                    <a:pt x="856127" y="691455"/>
                  </a:lnTo>
                  <a:lnTo>
                    <a:pt x="867050" y="742429"/>
                  </a:lnTo>
                  <a:lnTo>
                    <a:pt x="874972" y="794499"/>
                  </a:lnTo>
                  <a:lnTo>
                    <a:pt x="879797" y="847563"/>
                  </a:lnTo>
                  <a:lnTo>
                    <a:pt x="881426" y="901522"/>
                  </a:lnTo>
                  <a:lnTo>
                    <a:pt x="880386" y="944625"/>
                  </a:lnTo>
                  <a:lnTo>
                    <a:pt x="877297" y="987171"/>
                  </a:lnTo>
                  <a:lnTo>
                    <a:pt x="872214" y="1029110"/>
                  </a:lnTo>
                  <a:lnTo>
                    <a:pt x="865187" y="1070391"/>
                  </a:lnTo>
                  <a:lnTo>
                    <a:pt x="877420" y="1071449"/>
                  </a:lnTo>
                  <a:lnTo>
                    <a:pt x="889573" y="1073172"/>
                  </a:lnTo>
                  <a:lnTo>
                    <a:pt x="901613" y="1075552"/>
                  </a:lnTo>
                  <a:lnTo>
                    <a:pt x="913510" y="1078580"/>
                  </a:lnTo>
                  <a:lnTo>
                    <a:pt x="920839" y="1035282"/>
                  </a:lnTo>
                  <a:lnTo>
                    <a:pt x="926140" y="991305"/>
                  </a:lnTo>
                  <a:lnTo>
                    <a:pt x="929359" y="946701"/>
                  </a:lnTo>
                  <a:lnTo>
                    <a:pt x="930445" y="901522"/>
                  </a:lnTo>
                  <a:lnTo>
                    <a:pt x="928957" y="848593"/>
                  </a:lnTo>
                  <a:lnTo>
                    <a:pt x="924550" y="796466"/>
                  </a:lnTo>
                  <a:lnTo>
                    <a:pt x="917306" y="745227"/>
                  </a:lnTo>
                  <a:lnTo>
                    <a:pt x="907306" y="694959"/>
                  </a:lnTo>
                  <a:lnTo>
                    <a:pt x="894633" y="645747"/>
                  </a:lnTo>
                  <a:lnTo>
                    <a:pt x="879369" y="597677"/>
                  </a:lnTo>
                  <a:lnTo>
                    <a:pt x="861596" y="550832"/>
                  </a:lnTo>
                  <a:lnTo>
                    <a:pt x="841397" y="505297"/>
                  </a:lnTo>
                  <a:lnTo>
                    <a:pt x="818853" y="461156"/>
                  </a:lnTo>
                  <a:lnTo>
                    <a:pt x="794047" y="418496"/>
                  </a:lnTo>
                  <a:lnTo>
                    <a:pt x="767062" y="377399"/>
                  </a:lnTo>
                  <a:lnTo>
                    <a:pt x="737978" y="337951"/>
                  </a:lnTo>
                  <a:lnTo>
                    <a:pt x="706880" y="300237"/>
                  </a:lnTo>
                  <a:lnTo>
                    <a:pt x="673848" y="264340"/>
                  </a:lnTo>
                  <a:lnTo>
                    <a:pt x="638926" y="230311"/>
                  </a:lnTo>
                  <a:lnTo>
                    <a:pt x="602233" y="198273"/>
                  </a:lnTo>
                  <a:lnTo>
                    <a:pt x="563852" y="168312"/>
                  </a:lnTo>
                  <a:lnTo>
                    <a:pt x="523863" y="140512"/>
                  </a:lnTo>
                  <a:lnTo>
                    <a:pt x="482351" y="114958"/>
                  </a:lnTo>
                  <a:lnTo>
                    <a:pt x="439396" y="91734"/>
                  </a:lnTo>
                  <a:lnTo>
                    <a:pt x="395082" y="70925"/>
                  </a:lnTo>
                  <a:lnTo>
                    <a:pt x="349489" y="52616"/>
                  </a:lnTo>
                  <a:lnTo>
                    <a:pt x="338759" y="49010"/>
                  </a:lnTo>
                  <a:close/>
                </a:path>
                <a:path w="930909" h="1078864">
                  <a:moveTo>
                    <a:pt x="53712" y="0"/>
                  </a:moveTo>
                  <a:lnTo>
                    <a:pt x="6385" y="1303"/>
                  </a:lnTo>
                  <a:lnTo>
                    <a:pt x="5385" y="8287"/>
                  </a:lnTo>
                  <a:lnTo>
                    <a:pt x="4168" y="15323"/>
                  </a:lnTo>
                  <a:lnTo>
                    <a:pt x="2726" y="22410"/>
                  </a:lnTo>
                  <a:lnTo>
                    <a:pt x="1054" y="29547"/>
                  </a:lnTo>
                  <a:lnTo>
                    <a:pt x="1054" y="37651"/>
                  </a:lnTo>
                  <a:lnTo>
                    <a:pt x="636" y="44556"/>
                  </a:lnTo>
                  <a:lnTo>
                    <a:pt x="0" y="50780"/>
                  </a:lnTo>
                  <a:lnTo>
                    <a:pt x="51335" y="49010"/>
                  </a:lnTo>
                  <a:lnTo>
                    <a:pt x="338759" y="49010"/>
                  </a:lnTo>
                  <a:lnTo>
                    <a:pt x="302702" y="36892"/>
                  </a:lnTo>
                  <a:lnTo>
                    <a:pt x="254801" y="23836"/>
                  </a:lnTo>
                  <a:lnTo>
                    <a:pt x="205869" y="13535"/>
                  </a:lnTo>
                  <a:lnTo>
                    <a:pt x="155989" y="6072"/>
                  </a:lnTo>
                  <a:lnTo>
                    <a:pt x="105242" y="1532"/>
                  </a:lnTo>
                  <a:lnTo>
                    <a:pt x="53712" y="0"/>
                  </a:lnTo>
                  <a:close/>
                </a:path>
              </a:pathLst>
            </a:custGeom>
            <a:solidFill>
              <a:srgbClr val="00A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object 13">
              <a:extLst>
                <a:ext uri="{FF2B5EF4-FFF2-40B4-BE49-F238E27FC236}">
                  <a16:creationId xmlns:a16="http://schemas.microsoft.com/office/drawing/2014/main" id="{6726EF0D-0E21-4091-B679-50B918B08F27}"/>
                </a:ext>
              </a:extLst>
            </p:cNvPr>
            <p:cNvSpPr txBox="1"/>
            <p:nvPr/>
          </p:nvSpPr>
          <p:spPr>
            <a:xfrm>
              <a:off x="7245361" y="4767640"/>
              <a:ext cx="917575" cy="579224"/>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0" sz="4000" b="1" i="0" u="none" strike="noStrike" kern="1200" cap="none" spc="-330" normalizeH="0" baseline="0" noProof="0" dirty="0">
                  <a:ln>
                    <a:noFill/>
                  </a:ln>
                  <a:solidFill>
                    <a:srgbClr val="00AFEF"/>
                  </a:solidFill>
                  <a:effectLst/>
                  <a:uLnTx/>
                  <a:uFillTx/>
                  <a:latin typeface="Times New Roman"/>
                  <a:ea typeface="+mn-ea"/>
                  <a:cs typeface="Times New Roman"/>
                </a:rPr>
                <a:t>30%</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17" name="object 14">
              <a:extLst>
                <a:ext uri="{FF2B5EF4-FFF2-40B4-BE49-F238E27FC236}">
                  <a16:creationId xmlns:a16="http://schemas.microsoft.com/office/drawing/2014/main" id="{13084286-5D14-46E5-BCF2-82874B14ADF8}"/>
                </a:ext>
              </a:extLst>
            </p:cNvPr>
            <p:cNvSpPr txBox="1"/>
            <p:nvPr/>
          </p:nvSpPr>
          <p:spPr>
            <a:xfrm>
              <a:off x="7030241" y="5360250"/>
              <a:ext cx="1341755" cy="504618"/>
            </a:xfrm>
            <a:prstGeom prst="rect">
              <a:avLst/>
            </a:prstGeom>
          </p:spPr>
          <p:txBody>
            <a:bodyPr vert="horz" wrap="square" lIns="0" tIns="12065" rIns="0" bIns="0" rtlCol="0">
              <a:spAutoFit/>
            </a:bodyPr>
            <a:lstStyle/>
            <a:p>
              <a:pPr marL="118745" marR="5080" lvl="0" indent="-106680" algn="ctr" defTabSz="914400" rtl="0" eaLnBrk="1" fontAlgn="auto" latinLnBrk="0" hangingPunct="1">
                <a:lnSpc>
                  <a:spcPct val="100000"/>
                </a:lnSpc>
                <a:spcBef>
                  <a:spcPts val="95"/>
                </a:spcBef>
                <a:spcAft>
                  <a:spcPts val="0"/>
                </a:spcAft>
                <a:buClrTx/>
                <a:buSzTx/>
                <a:buFontTx/>
                <a:buNone/>
                <a:tabLst/>
                <a:defRPr/>
              </a:pPr>
              <a:r>
                <a:rPr kumimoji="0" sz="1750" b="1" i="0" u="none" strike="noStrike" kern="1200" cap="none" spc="-55" normalizeH="0" baseline="0" noProof="0" dirty="0">
                  <a:ln>
                    <a:noFill/>
                  </a:ln>
                  <a:solidFill>
                    <a:srgbClr val="373435"/>
                  </a:solidFill>
                  <a:effectLst/>
                  <a:uLnTx/>
                  <a:uFillTx/>
                  <a:latin typeface="Times New Roman"/>
                  <a:ea typeface="+mn-ea"/>
                  <a:cs typeface="Times New Roman"/>
                </a:rPr>
                <a:t>Citizens’</a:t>
              </a:r>
              <a:r>
                <a:rPr kumimoji="0" sz="175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1750" b="1" i="0" u="none" strike="noStrike" kern="1200" cap="none" spc="-60" normalizeH="0" baseline="0" noProof="0" dirty="0">
                  <a:ln>
                    <a:noFill/>
                  </a:ln>
                  <a:solidFill>
                    <a:srgbClr val="373435"/>
                  </a:solidFill>
                  <a:effectLst/>
                  <a:uLnTx/>
                  <a:uFillTx/>
                  <a:latin typeface="Times New Roman"/>
                  <a:ea typeface="+mn-ea"/>
                  <a:cs typeface="Times New Roman"/>
                </a:rPr>
                <a:t>Voice  </a:t>
              </a:r>
              <a:r>
                <a:rPr kumimoji="0" sz="1750" b="1" i="0" u="none" strike="noStrike" kern="1200" cap="none" spc="5" normalizeH="0" baseline="0" noProof="0" dirty="0">
                  <a:ln>
                    <a:noFill/>
                  </a:ln>
                  <a:solidFill>
                    <a:srgbClr val="ED3237"/>
                  </a:solidFill>
                  <a:effectLst/>
                  <a:uLnTx/>
                  <a:uFillTx/>
                  <a:latin typeface="Times New Roman"/>
                  <a:ea typeface="+mn-ea"/>
                  <a:cs typeface="Times New Roman"/>
                </a:rPr>
                <a:t>2,250</a:t>
              </a:r>
              <a:r>
                <a:rPr kumimoji="0" sz="1750" b="1" i="0" u="none" strike="noStrike" kern="1200" cap="none" spc="-155" normalizeH="0" baseline="0" noProof="0" dirty="0">
                  <a:ln>
                    <a:noFill/>
                  </a:ln>
                  <a:solidFill>
                    <a:srgbClr val="ED3237"/>
                  </a:solidFill>
                  <a:effectLst/>
                  <a:uLnTx/>
                  <a:uFillTx/>
                  <a:latin typeface="Times New Roman"/>
                  <a:ea typeface="+mn-ea"/>
                  <a:cs typeface="Times New Roman"/>
                </a:rPr>
                <a:t> </a:t>
              </a:r>
              <a:r>
                <a:rPr kumimoji="0" sz="175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17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18" name="object 15">
              <a:extLst>
                <a:ext uri="{FF2B5EF4-FFF2-40B4-BE49-F238E27FC236}">
                  <a16:creationId xmlns:a16="http://schemas.microsoft.com/office/drawing/2014/main" id="{2E65846B-92F4-4438-A3D3-E9EB7BB8AE0A}"/>
                </a:ext>
              </a:extLst>
            </p:cNvPr>
            <p:cNvSpPr/>
            <p:nvPr/>
          </p:nvSpPr>
          <p:spPr>
            <a:xfrm>
              <a:off x="4778384" y="4643361"/>
              <a:ext cx="1704975" cy="1754505"/>
            </a:xfrm>
            <a:custGeom>
              <a:avLst/>
              <a:gdLst/>
              <a:ahLst/>
              <a:cxnLst/>
              <a:rect l="l" t="t" r="r" b="b"/>
              <a:pathLst>
                <a:path w="1704975" h="1754504">
                  <a:moveTo>
                    <a:pt x="852223" y="0"/>
                  </a:moveTo>
                  <a:lnTo>
                    <a:pt x="805464" y="1297"/>
                  </a:lnTo>
                  <a:lnTo>
                    <a:pt x="759364" y="5146"/>
                  </a:lnTo>
                  <a:lnTo>
                    <a:pt x="713988" y="11478"/>
                  </a:lnTo>
                  <a:lnTo>
                    <a:pt x="669401" y="20228"/>
                  </a:lnTo>
                  <a:lnTo>
                    <a:pt x="625668" y="31327"/>
                  </a:lnTo>
                  <a:lnTo>
                    <a:pt x="582854" y="44710"/>
                  </a:lnTo>
                  <a:lnTo>
                    <a:pt x="541024" y="60310"/>
                  </a:lnTo>
                  <a:lnTo>
                    <a:pt x="500243" y="78059"/>
                  </a:lnTo>
                  <a:lnTo>
                    <a:pt x="460577" y="97890"/>
                  </a:lnTo>
                  <a:lnTo>
                    <a:pt x="422089" y="119738"/>
                  </a:lnTo>
                  <a:lnTo>
                    <a:pt x="384845" y="143534"/>
                  </a:lnTo>
                  <a:lnTo>
                    <a:pt x="348910" y="169212"/>
                  </a:lnTo>
                  <a:lnTo>
                    <a:pt x="314350" y="196706"/>
                  </a:lnTo>
                  <a:lnTo>
                    <a:pt x="281228" y="225948"/>
                  </a:lnTo>
                  <a:lnTo>
                    <a:pt x="249610" y="256871"/>
                  </a:lnTo>
                  <a:lnTo>
                    <a:pt x="219560" y="289409"/>
                  </a:lnTo>
                  <a:lnTo>
                    <a:pt x="191145" y="323495"/>
                  </a:lnTo>
                  <a:lnTo>
                    <a:pt x="164429" y="359061"/>
                  </a:lnTo>
                  <a:lnTo>
                    <a:pt x="139476"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9"/>
                  </a:lnTo>
                  <a:lnTo>
                    <a:pt x="75852" y="1239236"/>
                  </a:lnTo>
                  <a:lnTo>
                    <a:pt x="95123" y="1280056"/>
                  </a:lnTo>
                  <a:lnTo>
                    <a:pt x="116353" y="1319664"/>
                  </a:lnTo>
                  <a:lnTo>
                    <a:pt x="139476" y="1357991"/>
                  </a:lnTo>
                  <a:lnTo>
                    <a:pt x="164429" y="1394971"/>
                  </a:lnTo>
                  <a:lnTo>
                    <a:pt x="191145" y="1430537"/>
                  </a:lnTo>
                  <a:lnTo>
                    <a:pt x="219560" y="1464623"/>
                  </a:lnTo>
                  <a:lnTo>
                    <a:pt x="249610" y="1497161"/>
                  </a:lnTo>
                  <a:lnTo>
                    <a:pt x="281228" y="1528084"/>
                  </a:lnTo>
                  <a:lnTo>
                    <a:pt x="314350" y="1557326"/>
                  </a:lnTo>
                  <a:lnTo>
                    <a:pt x="348910" y="1584819"/>
                  </a:lnTo>
                  <a:lnTo>
                    <a:pt x="384845" y="1610498"/>
                  </a:lnTo>
                  <a:lnTo>
                    <a:pt x="422089" y="1634294"/>
                  </a:lnTo>
                  <a:lnTo>
                    <a:pt x="460577" y="1656141"/>
                  </a:lnTo>
                  <a:lnTo>
                    <a:pt x="500243" y="1675973"/>
                  </a:lnTo>
                  <a:lnTo>
                    <a:pt x="541024" y="1693722"/>
                  </a:lnTo>
                  <a:lnTo>
                    <a:pt x="582854" y="1709321"/>
                  </a:lnTo>
                  <a:lnTo>
                    <a:pt x="625668" y="1722704"/>
                  </a:lnTo>
                  <a:lnTo>
                    <a:pt x="669401" y="1733804"/>
                  </a:lnTo>
                  <a:lnTo>
                    <a:pt x="713988" y="1742553"/>
                  </a:lnTo>
                  <a:lnTo>
                    <a:pt x="759364" y="1748886"/>
                  </a:lnTo>
                  <a:lnTo>
                    <a:pt x="805464" y="1752734"/>
                  </a:lnTo>
                  <a:lnTo>
                    <a:pt x="852223" y="1754032"/>
                  </a:lnTo>
                  <a:lnTo>
                    <a:pt x="898982" y="1752734"/>
                  </a:lnTo>
                  <a:lnTo>
                    <a:pt x="945082" y="1748886"/>
                  </a:lnTo>
                  <a:lnTo>
                    <a:pt x="990457" y="1742553"/>
                  </a:lnTo>
                  <a:lnTo>
                    <a:pt x="1035044" y="1733804"/>
                  </a:lnTo>
                  <a:lnTo>
                    <a:pt x="1078777" y="1722704"/>
                  </a:lnTo>
                  <a:lnTo>
                    <a:pt x="1121590" y="1709321"/>
                  </a:lnTo>
                  <a:lnTo>
                    <a:pt x="1163420" y="1693722"/>
                  </a:lnTo>
                  <a:lnTo>
                    <a:pt x="1204201" y="1675973"/>
                  </a:lnTo>
                  <a:lnTo>
                    <a:pt x="1243867" y="1656141"/>
                  </a:lnTo>
                  <a:lnTo>
                    <a:pt x="1282355" y="1634294"/>
                  </a:lnTo>
                  <a:lnTo>
                    <a:pt x="1319599" y="1610498"/>
                  </a:lnTo>
                  <a:lnTo>
                    <a:pt x="1355533" y="1584819"/>
                  </a:lnTo>
                  <a:lnTo>
                    <a:pt x="1390094" y="1557326"/>
                  </a:lnTo>
                  <a:lnTo>
                    <a:pt x="1423216" y="1528084"/>
                  </a:lnTo>
                  <a:lnTo>
                    <a:pt x="1454834" y="1497161"/>
                  </a:lnTo>
                  <a:lnTo>
                    <a:pt x="1484883" y="1464623"/>
                  </a:lnTo>
                  <a:lnTo>
                    <a:pt x="1513298" y="1430537"/>
                  </a:lnTo>
                  <a:lnTo>
                    <a:pt x="1540014" y="1394971"/>
                  </a:lnTo>
                  <a:lnTo>
                    <a:pt x="1564967" y="1357991"/>
                  </a:lnTo>
                  <a:lnTo>
                    <a:pt x="1588090" y="1319664"/>
                  </a:lnTo>
                  <a:lnTo>
                    <a:pt x="1609320" y="1280056"/>
                  </a:lnTo>
                  <a:lnTo>
                    <a:pt x="1628591" y="1239236"/>
                  </a:lnTo>
                  <a:lnTo>
                    <a:pt x="1645838" y="1197269"/>
                  </a:lnTo>
                  <a:lnTo>
                    <a:pt x="1660997" y="1154222"/>
                  </a:lnTo>
                  <a:lnTo>
                    <a:pt x="1674001" y="1110163"/>
                  </a:lnTo>
                  <a:lnTo>
                    <a:pt x="1684787" y="1065158"/>
                  </a:lnTo>
                  <a:lnTo>
                    <a:pt x="1693290" y="1019274"/>
                  </a:lnTo>
                  <a:lnTo>
                    <a:pt x="1699443" y="972578"/>
                  </a:lnTo>
                  <a:lnTo>
                    <a:pt x="1703183" y="925136"/>
                  </a:lnTo>
                  <a:lnTo>
                    <a:pt x="1704444" y="877017"/>
                  </a:lnTo>
                  <a:lnTo>
                    <a:pt x="1703183" y="828897"/>
                  </a:lnTo>
                  <a:lnTo>
                    <a:pt x="1699443" y="781456"/>
                  </a:lnTo>
                  <a:lnTo>
                    <a:pt x="1693290" y="734760"/>
                  </a:lnTo>
                  <a:lnTo>
                    <a:pt x="1684787" y="688876"/>
                  </a:lnTo>
                  <a:lnTo>
                    <a:pt x="1674001" y="643870"/>
                  </a:lnTo>
                  <a:lnTo>
                    <a:pt x="1660997" y="599811"/>
                  </a:lnTo>
                  <a:lnTo>
                    <a:pt x="1645838" y="556764"/>
                  </a:lnTo>
                  <a:lnTo>
                    <a:pt x="1628591" y="514797"/>
                  </a:lnTo>
                  <a:lnTo>
                    <a:pt x="1609320" y="473976"/>
                  </a:lnTo>
                  <a:lnTo>
                    <a:pt x="1588090" y="434369"/>
                  </a:lnTo>
                  <a:lnTo>
                    <a:pt x="1564967" y="396041"/>
                  </a:lnTo>
                  <a:lnTo>
                    <a:pt x="1540014" y="359061"/>
                  </a:lnTo>
                  <a:lnTo>
                    <a:pt x="1513298" y="323495"/>
                  </a:lnTo>
                  <a:lnTo>
                    <a:pt x="1484883" y="289409"/>
                  </a:lnTo>
                  <a:lnTo>
                    <a:pt x="1454834" y="256871"/>
                  </a:lnTo>
                  <a:lnTo>
                    <a:pt x="1423216" y="225948"/>
                  </a:lnTo>
                  <a:lnTo>
                    <a:pt x="1390094" y="196706"/>
                  </a:lnTo>
                  <a:lnTo>
                    <a:pt x="1355533" y="169212"/>
                  </a:lnTo>
                  <a:lnTo>
                    <a:pt x="1319599" y="143534"/>
                  </a:lnTo>
                  <a:lnTo>
                    <a:pt x="1282355" y="119738"/>
                  </a:lnTo>
                  <a:lnTo>
                    <a:pt x="1243867" y="97890"/>
                  </a:lnTo>
                  <a:lnTo>
                    <a:pt x="1204201" y="78059"/>
                  </a:lnTo>
                  <a:lnTo>
                    <a:pt x="1163420" y="60310"/>
                  </a:lnTo>
                  <a:lnTo>
                    <a:pt x="1121590" y="44710"/>
                  </a:lnTo>
                  <a:lnTo>
                    <a:pt x="1078777" y="31327"/>
                  </a:lnTo>
                  <a:lnTo>
                    <a:pt x="1035044" y="20228"/>
                  </a:lnTo>
                  <a:lnTo>
                    <a:pt x="990457" y="11478"/>
                  </a:lnTo>
                  <a:lnTo>
                    <a:pt x="945082" y="5146"/>
                  </a:lnTo>
                  <a:lnTo>
                    <a:pt x="898982" y="1297"/>
                  </a:lnTo>
                  <a:lnTo>
                    <a:pt x="85222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object 16">
              <a:extLst>
                <a:ext uri="{FF2B5EF4-FFF2-40B4-BE49-F238E27FC236}">
                  <a16:creationId xmlns:a16="http://schemas.microsoft.com/office/drawing/2014/main" id="{FCBC2B3D-A56B-4BE8-A000-4D223D66EED5}"/>
                </a:ext>
              </a:extLst>
            </p:cNvPr>
            <p:cNvSpPr/>
            <p:nvPr/>
          </p:nvSpPr>
          <p:spPr>
            <a:xfrm>
              <a:off x="4778384" y="4643361"/>
              <a:ext cx="1704975" cy="1754505"/>
            </a:xfrm>
            <a:custGeom>
              <a:avLst/>
              <a:gdLst/>
              <a:ahLst/>
              <a:cxnLst/>
              <a:rect l="l" t="t" r="r" b="b"/>
              <a:pathLst>
                <a:path w="1704975" h="1754504">
                  <a:moveTo>
                    <a:pt x="852223" y="0"/>
                  </a:moveTo>
                  <a:lnTo>
                    <a:pt x="898982" y="1297"/>
                  </a:lnTo>
                  <a:lnTo>
                    <a:pt x="945082" y="5146"/>
                  </a:lnTo>
                  <a:lnTo>
                    <a:pt x="990457" y="11478"/>
                  </a:lnTo>
                  <a:lnTo>
                    <a:pt x="1035044" y="20228"/>
                  </a:lnTo>
                  <a:lnTo>
                    <a:pt x="1078777" y="31327"/>
                  </a:lnTo>
                  <a:lnTo>
                    <a:pt x="1121590" y="44710"/>
                  </a:lnTo>
                  <a:lnTo>
                    <a:pt x="1163420" y="60310"/>
                  </a:lnTo>
                  <a:lnTo>
                    <a:pt x="1204201" y="78059"/>
                  </a:lnTo>
                  <a:lnTo>
                    <a:pt x="1243867" y="97890"/>
                  </a:lnTo>
                  <a:lnTo>
                    <a:pt x="1282355" y="119738"/>
                  </a:lnTo>
                  <a:lnTo>
                    <a:pt x="1319599" y="143534"/>
                  </a:lnTo>
                  <a:lnTo>
                    <a:pt x="1355533" y="169212"/>
                  </a:lnTo>
                  <a:lnTo>
                    <a:pt x="1390094" y="196706"/>
                  </a:lnTo>
                  <a:lnTo>
                    <a:pt x="1423216" y="225948"/>
                  </a:lnTo>
                  <a:lnTo>
                    <a:pt x="1454834" y="256871"/>
                  </a:lnTo>
                  <a:lnTo>
                    <a:pt x="1484883" y="289409"/>
                  </a:lnTo>
                  <a:lnTo>
                    <a:pt x="1513298" y="323495"/>
                  </a:lnTo>
                  <a:lnTo>
                    <a:pt x="1540014" y="359061"/>
                  </a:lnTo>
                  <a:lnTo>
                    <a:pt x="1564967" y="396041"/>
                  </a:lnTo>
                  <a:lnTo>
                    <a:pt x="1588090" y="434369"/>
                  </a:lnTo>
                  <a:lnTo>
                    <a:pt x="1609320" y="473976"/>
                  </a:lnTo>
                  <a:lnTo>
                    <a:pt x="1628591" y="514797"/>
                  </a:lnTo>
                  <a:lnTo>
                    <a:pt x="1645838" y="556764"/>
                  </a:lnTo>
                  <a:lnTo>
                    <a:pt x="1660997" y="599811"/>
                  </a:lnTo>
                  <a:lnTo>
                    <a:pt x="1674001" y="643870"/>
                  </a:lnTo>
                  <a:lnTo>
                    <a:pt x="1684787" y="688876"/>
                  </a:lnTo>
                  <a:lnTo>
                    <a:pt x="1693290" y="734760"/>
                  </a:lnTo>
                  <a:lnTo>
                    <a:pt x="1699443" y="781456"/>
                  </a:lnTo>
                  <a:lnTo>
                    <a:pt x="1703183" y="828897"/>
                  </a:lnTo>
                  <a:lnTo>
                    <a:pt x="1704444" y="877017"/>
                  </a:lnTo>
                  <a:lnTo>
                    <a:pt x="1703183" y="925136"/>
                  </a:lnTo>
                  <a:lnTo>
                    <a:pt x="1699443" y="972578"/>
                  </a:lnTo>
                  <a:lnTo>
                    <a:pt x="1693290" y="1019274"/>
                  </a:lnTo>
                  <a:lnTo>
                    <a:pt x="1684787" y="1065158"/>
                  </a:lnTo>
                  <a:lnTo>
                    <a:pt x="1674001" y="1110163"/>
                  </a:lnTo>
                  <a:lnTo>
                    <a:pt x="1660997" y="1154222"/>
                  </a:lnTo>
                  <a:lnTo>
                    <a:pt x="1645838" y="1197269"/>
                  </a:lnTo>
                  <a:lnTo>
                    <a:pt x="1628591" y="1239236"/>
                  </a:lnTo>
                  <a:lnTo>
                    <a:pt x="1609320" y="1280056"/>
                  </a:lnTo>
                  <a:lnTo>
                    <a:pt x="1588090" y="1319664"/>
                  </a:lnTo>
                  <a:lnTo>
                    <a:pt x="1564967" y="1357991"/>
                  </a:lnTo>
                  <a:lnTo>
                    <a:pt x="1540014" y="1394971"/>
                  </a:lnTo>
                  <a:lnTo>
                    <a:pt x="1513298" y="1430537"/>
                  </a:lnTo>
                  <a:lnTo>
                    <a:pt x="1484883" y="1464623"/>
                  </a:lnTo>
                  <a:lnTo>
                    <a:pt x="1454834" y="1497161"/>
                  </a:lnTo>
                  <a:lnTo>
                    <a:pt x="1423216" y="1528084"/>
                  </a:lnTo>
                  <a:lnTo>
                    <a:pt x="1390094" y="1557326"/>
                  </a:lnTo>
                  <a:lnTo>
                    <a:pt x="1355533" y="1584819"/>
                  </a:lnTo>
                  <a:lnTo>
                    <a:pt x="1319599" y="1610498"/>
                  </a:lnTo>
                  <a:lnTo>
                    <a:pt x="1282355" y="1634294"/>
                  </a:lnTo>
                  <a:lnTo>
                    <a:pt x="1243867" y="1656141"/>
                  </a:lnTo>
                  <a:lnTo>
                    <a:pt x="1204201" y="1675973"/>
                  </a:lnTo>
                  <a:lnTo>
                    <a:pt x="1163420" y="1693722"/>
                  </a:lnTo>
                  <a:lnTo>
                    <a:pt x="1121590" y="1709321"/>
                  </a:lnTo>
                  <a:lnTo>
                    <a:pt x="1078777" y="1722704"/>
                  </a:lnTo>
                  <a:lnTo>
                    <a:pt x="1035044" y="1733804"/>
                  </a:lnTo>
                  <a:lnTo>
                    <a:pt x="990457" y="1742553"/>
                  </a:lnTo>
                  <a:lnTo>
                    <a:pt x="945082" y="1748886"/>
                  </a:lnTo>
                  <a:lnTo>
                    <a:pt x="898982" y="1752734"/>
                  </a:lnTo>
                  <a:lnTo>
                    <a:pt x="852223" y="1754032"/>
                  </a:lnTo>
                  <a:lnTo>
                    <a:pt x="805464" y="1752734"/>
                  </a:lnTo>
                  <a:lnTo>
                    <a:pt x="759364" y="1748886"/>
                  </a:lnTo>
                  <a:lnTo>
                    <a:pt x="713988" y="1742553"/>
                  </a:lnTo>
                  <a:lnTo>
                    <a:pt x="669401" y="1733804"/>
                  </a:lnTo>
                  <a:lnTo>
                    <a:pt x="625668" y="1722704"/>
                  </a:lnTo>
                  <a:lnTo>
                    <a:pt x="582854" y="1709321"/>
                  </a:lnTo>
                  <a:lnTo>
                    <a:pt x="541024" y="1693722"/>
                  </a:lnTo>
                  <a:lnTo>
                    <a:pt x="500243" y="1675973"/>
                  </a:lnTo>
                  <a:lnTo>
                    <a:pt x="460577" y="1656141"/>
                  </a:lnTo>
                  <a:lnTo>
                    <a:pt x="422089" y="1634294"/>
                  </a:lnTo>
                  <a:lnTo>
                    <a:pt x="384845" y="1610498"/>
                  </a:lnTo>
                  <a:lnTo>
                    <a:pt x="348910" y="1584819"/>
                  </a:lnTo>
                  <a:lnTo>
                    <a:pt x="314350" y="1557326"/>
                  </a:lnTo>
                  <a:lnTo>
                    <a:pt x="281228" y="1528084"/>
                  </a:lnTo>
                  <a:lnTo>
                    <a:pt x="249610" y="1497161"/>
                  </a:lnTo>
                  <a:lnTo>
                    <a:pt x="219560" y="1464623"/>
                  </a:lnTo>
                  <a:lnTo>
                    <a:pt x="191145" y="1430537"/>
                  </a:lnTo>
                  <a:lnTo>
                    <a:pt x="164429" y="1394971"/>
                  </a:lnTo>
                  <a:lnTo>
                    <a:pt x="139476" y="1357991"/>
                  </a:lnTo>
                  <a:lnTo>
                    <a:pt x="116353" y="1319664"/>
                  </a:lnTo>
                  <a:lnTo>
                    <a:pt x="95123" y="1280056"/>
                  </a:lnTo>
                  <a:lnTo>
                    <a:pt x="75852" y="1239236"/>
                  </a:lnTo>
                  <a:lnTo>
                    <a:pt x="58605" y="1197269"/>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6" y="396041"/>
                  </a:lnTo>
                  <a:lnTo>
                    <a:pt x="164429" y="359061"/>
                  </a:lnTo>
                  <a:lnTo>
                    <a:pt x="191145" y="323495"/>
                  </a:lnTo>
                  <a:lnTo>
                    <a:pt x="219560" y="289409"/>
                  </a:lnTo>
                  <a:lnTo>
                    <a:pt x="249610" y="256871"/>
                  </a:lnTo>
                  <a:lnTo>
                    <a:pt x="281228" y="225948"/>
                  </a:lnTo>
                  <a:lnTo>
                    <a:pt x="314350" y="196706"/>
                  </a:lnTo>
                  <a:lnTo>
                    <a:pt x="348910" y="169212"/>
                  </a:lnTo>
                  <a:lnTo>
                    <a:pt x="384845" y="143534"/>
                  </a:lnTo>
                  <a:lnTo>
                    <a:pt x="422089" y="119738"/>
                  </a:lnTo>
                  <a:lnTo>
                    <a:pt x="460577" y="97890"/>
                  </a:lnTo>
                  <a:lnTo>
                    <a:pt x="500243" y="78059"/>
                  </a:lnTo>
                  <a:lnTo>
                    <a:pt x="541024" y="60310"/>
                  </a:lnTo>
                  <a:lnTo>
                    <a:pt x="582854" y="44710"/>
                  </a:lnTo>
                  <a:lnTo>
                    <a:pt x="625668" y="31327"/>
                  </a:lnTo>
                  <a:lnTo>
                    <a:pt x="669401" y="20228"/>
                  </a:lnTo>
                  <a:lnTo>
                    <a:pt x="713988" y="11478"/>
                  </a:lnTo>
                  <a:lnTo>
                    <a:pt x="759364" y="5146"/>
                  </a:lnTo>
                  <a:lnTo>
                    <a:pt x="805464" y="1297"/>
                  </a:lnTo>
                  <a:lnTo>
                    <a:pt x="852223" y="0"/>
                  </a:lnTo>
                  <a:close/>
                </a:path>
              </a:pathLst>
            </a:custGeom>
            <a:ln w="50800">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bject 17">
              <a:extLst>
                <a:ext uri="{FF2B5EF4-FFF2-40B4-BE49-F238E27FC236}">
                  <a16:creationId xmlns:a16="http://schemas.microsoft.com/office/drawing/2014/main" id="{314041B5-42CA-4188-900D-1633DF37F177}"/>
                </a:ext>
              </a:extLst>
            </p:cNvPr>
            <p:cNvSpPr/>
            <p:nvPr/>
          </p:nvSpPr>
          <p:spPr>
            <a:xfrm>
              <a:off x="5571342" y="4618856"/>
              <a:ext cx="930910" cy="1078865"/>
            </a:xfrm>
            <a:custGeom>
              <a:avLst/>
              <a:gdLst/>
              <a:ahLst/>
              <a:cxnLst/>
              <a:rect l="l" t="t" r="r" b="b"/>
              <a:pathLst>
                <a:path w="930910" h="1078864">
                  <a:moveTo>
                    <a:pt x="338758" y="49010"/>
                  </a:moveTo>
                  <a:lnTo>
                    <a:pt x="51335" y="49010"/>
                  </a:lnTo>
                  <a:lnTo>
                    <a:pt x="102258" y="50451"/>
                  </a:lnTo>
                  <a:lnTo>
                    <a:pt x="152654" y="55048"/>
                  </a:lnTo>
                  <a:lnTo>
                    <a:pt x="202405" y="62749"/>
                  </a:lnTo>
                  <a:lnTo>
                    <a:pt x="251395" y="73497"/>
                  </a:lnTo>
                  <a:lnTo>
                    <a:pt x="299507" y="87240"/>
                  </a:lnTo>
                  <a:lnTo>
                    <a:pt x="346625" y="103921"/>
                  </a:lnTo>
                  <a:lnTo>
                    <a:pt x="392631" y="123488"/>
                  </a:lnTo>
                  <a:lnTo>
                    <a:pt x="437410" y="145885"/>
                  </a:lnTo>
                  <a:lnTo>
                    <a:pt x="480845" y="171057"/>
                  </a:lnTo>
                  <a:lnTo>
                    <a:pt x="522819" y="198952"/>
                  </a:lnTo>
                  <a:lnTo>
                    <a:pt x="563215" y="229513"/>
                  </a:lnTo>
                  <a:lnTo>
                    <a:pt x="601917" y="262686"/>
                  </a:lnTo>
                  <a:lnTo>
                    <a:pt x="638808" y="298418"/>
                  </a:lnTo>
                  <a:lnTo>
                    <a:pt x="672369" y="335046"/>
                  </a:lnTo>
                  <a:lnTo>
                    <a:pt x="703802" y="373669"/>
                  </a:lnTo>
                  <a:lnTo>
                    <a:pt x="733012" y="414185"/>
                  </a:lnTo>
                  <a:lnTo>
                    <a:pt x="759900" y="456495"/>
                  </a:lnTo>
                  <a:lnTo>
                    <a:pt x="784370" y="500498"/>
                  </a:lnTo>
                  <a:lnTo>
                    <a:pt x="806325" y="546096"/>
                  </a:lnTo>
                  <a:lnTo>
                    <a:pt x="825667" y="593188"/>
                  </a:lnTo>
                  <a:lnTo>
                    <a:pt x="842300" y="641674"/>
                  </a:lnTo>
                  <a:lnTo>
                    <a:pt x="856127" y="691455"/>
                  </a:lnTo>
                  <a:lnTo>
                    <a:pt x="867050" y="742430"/>
                  </a:lnTo>
                  <a:lnTo>
                    <a:pt x="874972" y="794499"/>
                  </a:lnTo>
                  <a:lnTo>
                    <a:pt x="879797" y="847563"/>
                  </a:lnTo>
                  <a:lnTo>
                    <a:pt x="881426" y="901522"/>
                  </a:lnTo>
                  <a:lnTo>
                    <a:pt x="880386" y="944623"/>
                  </a:lnTo>
                  <a:lnTo>
                    <a:pt x="877297" y="987169"/>
                  </a:lnTo>
                  <a:lnTo>
                    <a:pt x="872214" y="1029108"/>
                  </a:lnTo>
                  <a:lnTo>
                    <a:pt x="865187" y="1070391"/>
                  </a:lnTo>
                  <a:lnTo>
                    <a:pt x="877420" y="1071448"/>
                  </a:lnTo>
                  <a:lnTo>
                    <a:pt x="889573" y="1073170"/>
                  </a:lnTo>
                  <a:lnTo>
                    <a:pt x="901613" y="1075550"/>
                  </a:lnTo>
                  <a:lnTo>
                    <a:pt x="913511" y="1078581"/>
                  </a:lnTo>
                  <a:lnTo>
                    <a:pt x="920839" y="1035281"/>
                  </a:lnTo>
                  <a:lnTo>
                    <a:pt x="926140" y="991303"/>
                  </a:lnTo>
                  <a:lnTo>
                    <a:pt x="929359" y="946699"/>
                  </a:lnTo>
                  <a:lnTo>
                    <a:pt x="930445" y="901522"/>
                  </a:lnTo>
                  <a:lnTo>
                    <a:pt x="928957" y="848592"/>
                  </a:lnTo>
                  <a:lnTo>
                    <a:pt x="924550" y="796465"/>
                  </a:lnTo>
                  <a:lnTo>
                    <a:pt x="917306" y="745225"/>
                  </a:lnTo>
                  <a:lnTo>
                    <a:pt x="907306" y="694957"/>
                  </a:lnTo>
                  <a:lnTo>
                    <a:pt x="894633" y="645745"/>
                  </a:lnTo>
                  <a:lnTo>
                    <a:pt x="879368" y="597675"/>
                  </a:lnTo>
                  <a:lnTo>
                    <a:pt x="861595" y="550829"/>
                  </a:lnTo>
                  <a:lnTo>
                    <a:pt x="841396" y="505294"/>
                  </a:lnTo>
                  <a:lnTo>
                    <a:pt x="818852" y="461154"/>
                  </a:lnTo>
                  <a:lnTo>
                    <a:pt x="794046" y="418493"/>
                  </a:lnTo>
                  <a:lnTo>
                    <a:pt x="767060" y="377397"/>
                  </a:lnTo>
                  <a:lnTo>
                    <a:pt x="737976" y="337949"/>
                  </a:lnTo>
                  <a:lnTo>
                    <a:pt x="706877" y="300234"/>
                  </a:lnTo>
                  <a:lnTo>
                    <a:pt x="673844" y="264337"/>
                  </a:lnTo>
                  <a:lnTo>
                    <a:pt x="638923" y="230309"/>
                  </a:lnTo>
                  <a:lnTo>
                    <a:pt x="602231" y="198272"/>
                  </a:lnTo>
                  <a:lnTo>
                    <a:pt x="563849" y="168311"/>
                  </a:lnTo>
                  <a:lnTo>
                    <a:pt x="523861" y="140512"/>
                  </a:lnTo>
                  <a:lnTo>
                    <a:pt x="482349" y="114958"/>
                  </a:lnTo>
                  <a:lnTo>
                    <a:pt x="439394" y="91734"/>
                  </a:lnTo>
                  <a:lnTo>
                    <a:pt x="395080" y="70926"/>
                  </a:lnTo>
                  <a:lnTo>
                    <a:pt x="349487" y="52617"/>
                  </a:lnTo>
                  <a:lnTo>
                    <a:pt x="338758" y="49010"/>
                  </a:lnTo>
                  <a:close/>
                </a:path>
                <a:path w="930910" h="1078864">
                  <a:moveTo>
                    <a:pt x="53712" y="0"/>
                  </a:moveTo>
                  <a:lnTo>
                    <a:pt x="6385" y="1299"/>
                  </a:lnTo>
                  <a:lnTo>
                    <a:pt x="5385" y="8283"/>
                  </a:lnTo>
                  <a:lnTo>
                    <a:pt x="4168" y="15320"/>
                  </a:lnTo>
                  <a:lnTo>
                    <a:pt x="2726" y="22408"/>
                  </a:lnTo>
                  <a:lnTo>
                    <a:pt x="1054" y="29545"/>
                  </a:lnTo>
                  <a:lnTo>
                    <a:pt x="1054" y="37649"/>
                  </a:lnTo>
                  <a:lnTo>
                    <a:pt x="636" y="44554"/>
                  </a:lnTo>
                  <a:lnTo>
                    <a:pt x="0" y="50782"/>
                  </a:lnTo>
                  <a:lnTo>
                    <a:pt x="51335" y="49010"/>
                  </a:lnTo>
                  <a:lnTo>
                    <a:pt x="338758" y="49010"/>
                  </a:lnTo>
                  <a:lnTo>
                    <a:pt x="302700" y="36892"/>
                  </a:lnTo>
                  <a:lnTo>
                    <a:pt x="254799" y="23837"/>
                  </a:lnTo>
                  <a:lnTo>
                    <a:pt x="205868" y="13535"/>
                  </a:lnTo>
                  <a:lnTo>
                    <a:pt x="155988" y="6072"/>
                  </a:lnTo>
                  <a:lnTo>
                    <a:pt x="105242" y="1532"/>
                  </a:lnTo>
                  <a:lnTo>
                    <a:pt x="53712" y="0"/>
                  </a:lnTo>
                  <a:close/>
                </a:path>
              </a:pathLst>
            </a:custGeom>
            <a:solidFill>
              <a:srgbClr val="F586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object 18">
              <a:extLst>
                <a:ext uri="{FF2B5EF4-FFF2-40B4-BE49-F238E27FC236}">
                  <a16:creationId xmlns:a16="http://schemas.microsoft.com/office/drawing/2014/main" id="{1B59CCA0-1B87-4F36-BC47-29A474F436F4}"/>
                </a:ext>
              </a:extLst>
            </p:cNvPr>
            <p:cNvSpPr txBox="1"/>
            <p:nvPr/>
          </p:nvSpPr>
          <p:spPr>
            <a:xfrm>
              <a:off x="5043749" y="4580554"/>
              <a:ext cx="1165225" cy="1342908"/>
            </a:xfrm>
            <a:prstGeom prst="rect">
              <a:avLst/>
            </a:prstGeom>
          </p:spPr>
          <p:txBody>
            <a:bodyPr vert="horz" wrap="square" lIns="0" tIns="219710" rIns="0" bIns="0" rtlCol="0">
              <a:spAutoFit/>
            </a:bodyPr>
            <a:lstStyle/>
            <a:p>
              <a:pPr marL="131445" marR="0" lvl="0" indent="0" algn="ctr" defTabSz="914400" rtl="0" eaLnBrk="1" fontAlgn="auto" latinLnBrk="0" hangingPunct="1">
                <a:lnSpc>
                  <a:spcPct val="100000"/>
                </a:lnSpc>
                <a:spcBef>
                  <a:spcPts val="1730"/>
                </a:spcBef>
                <a:spcAft>
                  <a:spcPts val="0"/>
                </a:spcAft>
                <a:buClrTx/>
                <a:buSzTx/>
                <a:buFontTx/>
                <a:buNone/>
                <a:tabLst/>
                <a:defRPr/>
              </a:pPr>
              <a:r>
                <a:rPr kumimoji="0" sz="4000" b="1" i="0" u="none" strike="noStrike" kern="1200" cap="none" spc="-330" normalizeH="0" baseline="0" noProof="0" dirty="0">
                  <a:ln>
                    <a:noFill/>
                  </a:ln>
                  <a:solidFill>
                    <a:srgbClr val="F58634"/>
                  </a:solidFill>
                  <a:effectLst/>
                  <a:uLnTx/>
                  <a:uFillTx/>
                  <a:latin typeface="Times New Roman"/>
                  <a:ea typeface="+mn-ea"/>
                  <a:cs typeface="Times New Roman"/>
                </a:rPr>
                <a:t>30%</a:t>
              </a:r>
              <a:endParaRPr kumimoji="0" sz="4000" b="0" i="0" u="none" strike="noStrike" kern="1200" cap="none" spc="0" normalizeH="0" baseline="0" noProof="0" dirty="0">
                <a:ln>
                  <a:noFill/>
                </a:ln>
                <a:solidFill>
                  <a:prstClr val="black"/>
                </a:solidFill>
                <a:effectLst/>
                <a:uLnTx/>
                <a:uFillTx/>
                <a:latin typeface="Times New Roman"/>
                <a:ea typeface="+mn-ea"/>
                <a:cs typeface="Times New Roman"/>
              </a:endParaRPr>
            </a:p>
            <a:p>
              <a:pPr marL="35560" marR="5080" lvl="0" indent="-23495" algn="ctr" defTabSz="914400" rtl="0" eaLnBrk="1" fontAlgn="auto" latinLnBrk="0" hangingPunct="1">
                <a:lnSpc>
                  <a:spcPct val="100000"/>
                </a:lnSpc>
                <a:spcBef>
                  <a:spcPts val="695"/>
                </a:spcBef>
                <a:spcAft>
                  <a:spcPts val="0"/>
                </a:spcAft>
                <a:buClrTx/>
                <a:buSzTx/>
                <a:buFontTx/>
                <a:buNone/>
                <a:tabLst/>
                <a:defRPr/>
              </a:pPr>
              <a:r>
                <a:rPr kumimoji="0" sz="1750" b="1" i="0" u="none" strike="noStrike" kern="1200" cap="none" spc="-120" normalizeH="0" baseline="0" noProof="0" dirty="0">
                  <a:ln>
                    <a:noFill/>
                  </a:ln>
                  <a:solidFill>
                    <a:srgbClr val="373435"/>
                  </a:solidFill>
                  <a:effectLst/>
                  <a:uLnTx/>
                  <a:uFillTx/>
                  <a:latin typeface="Times New Roman"/>
                  <a:ea typeface="+mn-ea"/>
                  <a:cs typeface="Times New Roman"/>
                </a:rPr>
                <a:t>C</a:t>
              </a:r>
              <a:r>
                <a:rPr kumimoji="0" sz="1750" b="1" i="0" u="none" strike="noStrike" kern="1200" cap="none" spc="-10" normalizeH="0" baseline="0" noProof="0" dirty="0">
                  <a:ln>
                    <a:noFill/>
                  </a:ln>
                  <a:solidFill>
                    <a:srgbClr val="373435"/>
                  </a:solidFill>
                  <a:effectLst/>
                  <a:uLnTx/>
                  <a:uFillTx/>
                  <a:latin typeface="Times New Roman"/>
                  <a:ea typeface="+mn-ea"/>
                  <a:cs typeface="Times New Roman"/>
                </a:rPr>
                <a:t>e</a:t>
              </a:r>
              <a:r>
                <a:rPr kumimoji="0" sz="1750" b="1" i="0" u="none" strike="noStrike" kern="1200" cap="none" spc="-85" normalizeH="0" baseline="0" noProof="0" dirty="0">
                  <a:ln>
                    <a:noFill/>
                  </a:ln>
                  <a:solidFill>
                    <a:srgbClr val="373435"/>
                  </a:solidFill>
                  <a:effectLst/>
                  <a:uLnTx/>
                  <a:uFillTx/>
                  <a:latin typeface="Times New Roman"/>
                  <a:ea typeface="+mn-ea"/>
                  <a:cs typeface="Times New Roman"/>
                </a:rPr>
                <a:t>r</a:t>
              </a:r>
              <a:r>
                <a:rPr kumimoji="0" sz="1750" b="1" i="0" u="none" strike="noStrike" kern="1200" cap="none" spc="-35" normalizeH="0" baseline="0" noProof="0" dirty="0">
                  <a:ln>
                    <a:noFill/>
                  </a:ln>
                  <a:solidFill>
                    <a:srgbClr val="373435"/>
                  </a:solidFill>
                  <a:effectLst/>
                  <a:uLnTx/>
                  <a:uFillTx/>
                  <a:latin typeface="Times New Roman"/>
                  <a:ea typeface="+mn-ea"/>
                  <a:cs typeface="Times New Roman"/>
                </a:rPr>
                <a:t>tifi</a:t>
              </a:r>
              <a:r>
                <a:rPr kumimoji="0" sz="1750" b="1" i="0" u="none" strike="noStrike" kern="1200" cap="none" spc="-60" normalizeH="0" baseline="0" noProof="0" dirty="0">
                  <a:ln>
                    <a:noFill/>
                  </a:ln>
                  <a:solidFill>
                    <a:srgbClr val="373435"/>
                  </a:solidFill>
                  <a:effectLst/>
                  <a:uLnTx/>
                  <a:uFillTx/>
                  <a:latin typeface="Times New Roman"/>
                  <a:ea typeface="+mn-ea"/>
                  <a:cs typeface="Times New Roman"/>
                </a:rPr>
                <a:t>c</a:t>
              </a:r>
              <a:r>
                <a:rPr kumimoji="0" sz="1750" b="1" i="0" u="none" strike="noStrike" kern="1200" cap="none" spc="-125" normalizeH="0" baseline="0" noProof="0" dirty="0">
                  <a:ln>
                    <a:noFill/>
                  </a:ln>
                  <a:solidFill>
                    <a:srgbClr val="373435"/>
                  </a:solidFill>
                  <a:effectLst/>
                  <a:uLnTx/>
                  <a:uFillTx/>
                  <a:latin typeface="Times New Roman"/>
                  <a:ea typeface="+mn-ea"/>
                  <a:cs typeface="Times New Roman"/>
                </a:rPr>
                <a:t>a</a:t>
              </a:r>
              <a:r>
                <a:rPr kumimoji="0" sz="1750" b="1" i="0" u="none" strike="noStrike" kern="1200" cap="none" spc="0" normalizeH="0" baseline="0" noProof="0" dirty="0">
                  <a:ln>
                    <a:noFill/>
                  </a:ln>
                  <a:solidFill>
                    <a:srgbClr val="373435"/>
                  </a:solidFill>
                  <a:effectLst/>
                  <a:uLnTx/>
                  <a:uFillTx/>
                  <a:latin typeface="Times New Roman"/>
                  <a:ea typeface="+mn-ea"/>
                  <a:cs typeface="Times New Roman"/>
                </a:rPr>
                <a:t>ti</a:t>
              </a:r>
              <a:r>
                <a:rPr kumimoji="0" sz="1750" b="1" i="0" u="none" strike="noStrike" kern="1200" cap="none" spc="-10" normalizeH="0" baseline="0" noProof="0" dirty="0">
                  <a:ln>
                    <a:noFill/>
                  </a:ln>
                  <a:solidFill>
                    <a:srgbClr val="373435"/>
                  </a:solidFill>
                  <a:effectLst/>
                  <a:uLnTx/>
                  <a:uFillTx/>
                  <a:latin typeface="Times New Roman"/>
                  <a:ea typeface="+mn-ea"/>
                  <a:cs typeface="Times New Roman"/>
                </a:rPr>
                <a:t>o</a:t>
              </a:r>
              <a:r>
                <a:rPr kumimoji="0" sz="1750" b="1" i="0" u="none" strike="noStrike" kern="1200" cap="none" spc="-25" normalizeH="0" baseline="0" noProof="0" dirty="0">
                  <a:ln>
                    <a:noFill/>
                  </a:ln>
                  <a:solidFill>
                    <a:srgbClr val="373435"/>
                  </a:solidFill>
                  <a:effectLst/>
                  <a:uLnTx/>
                  <a:uFillTx/>
                  <a:latin typeface="Times New Roman"/>
                  <a:ea typeface="+mn-ea"/>
                  <a:cs typeface="Times New Roman"/>
                </a:rPr>
                <a:t>n  </a:t>
              </a:r>
              <a:r>
                <a:rPr kumimoji="0" sz="1750" b="1" i="0" u="none" strike="noStrike" kern="1200" cap="none" spc="5" normalizeH="0" baseline="0" noProof="0" dirty="0">
                  <a:ln>
                    <a:noFill/>
                  </a:ln>
                  <a:solidFill>
                    <a:srgbClr val="ED3237"/>
                  </a:solidFill>
                  <a:effectLst/>
                  <a:uLnTx/>
                  <a:uFillTx/>
                  <a:latin typeface="Times New Roman"/>
                  <a:ea typeface="+mn-ea"/>
                  <a:cs typeface="Times New Roman"/>
                </a:rPr>
                <a:t>2,250</a:t>
              </a:r>
              <a:r>
                <a:rPr kumimoji="0" sz="1750" b="1" i="0" u="none" strike="noStrike" kern="1200" cap="none" spc="-220" normalizeH="0" baseline="0" noProof="0" dirty="0">
                  <a:ln>
                    <a:noFill/>
                  </a:ln>
                  <a:solidFill>
                    <a:srgbClr val="ED3237"/>
                  </a:solidFill>
                  <a:effectLst/>
                  <a:uLnTx/>
                  <a:uFillTx/>
                  <a:latin typeface="Times New Roman"/>
                  <a:ea typeface="+mn-ea"/>
                  <a:cs typeface="Times New Roman"/>
                </a:rPr>
                <a:t> </a:t>
              </a:r>
              <a:r>
                <a:rPr kumimoji="0" sz="175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175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22" name="object 19">
              <a:extLst>
                <a:ext uri="{FF2B5EF4-FFF2-40B4-BE49-F238E27FC236}">
                  <a16:creationId xmlns:a16="http://schemas.microsoft.com/office/drawing/2014/main" id="{3653E638-6A84-4CC1-B813-E133C34B95FD}"/>
                </a:ext>
              </a:extLst>
            </p:cNvPr>
            <p:cNvSpPr/>
            <p:nvPr/>
          </p:nvSpPr>
          <p:spPr>
            <a:xfrm>
              <a:off x="2699582" y="4643361"/>
              <a:ext cx="1704975" cy="1754505"/>
            </a:xfrm>
            <a:custGeom>
              <a:avLst/>
              <a:gdLst/>
              <a:ahLst/>
              <a:cxnLst/>
              <a:rect l="l" t="t" r="r" b="b"/>
              <a:pathLst>
                <a:path w="1704975" h="1754504">
                  <a:moveTo>
                    <a:pt x="852223" y="0"/>
                  </a:moveTo>
                  <a:lnTo>
                    <a:pt x="805464" y="1297"/>
                  </a:lnTo>
                  <a:lnTo>
                    <a:pt x="759364" y="5146"/>
                  </a:lnTo>
                  <a:lnTo>
                    <a:pt x="713988" y="11478"/>
                  </a:lnTo>
                  <a:lnTo>
                    <a:pt x="669401" y="20228"/>
                  </a:lnTo>
                  <a:lnTo>
                    <a:pt x="625668" y="31327"/>
                  </a:lnTo>
                  <a:lnTo>
                    <a:pt x="582854" y="44710"/>
                  </a:lnTo>
                  <a:lnTo>
                    <a:pt x="541024" y="60310"/>
                  </a:lnTo>
                  <a:lnTo>
                    <a:pt x="500243" y="78059"/>
                  </a:lnTo>
                  <a:lnTo>
                    <a:pt x="460577" y="97890"/>
                  </a:lnTo>
                  <a:lnTo>
                    <a:pt x="422089" y="119738"/>
                  </a:lnTo>
                  <a:lnTo>
                    <a:pt x="384845" y="143534"/>
                  </a:lnTo>
                  <a:lnTo>
                    <a:pt x="348910" y="169212"/>
                  </a:lnTo>
                  <a:lnTo>
                    <a:pt x="314350" y="196706"/>
                  </a:lnTo>
                  <a:lnTo>
                    <a:pt x="281228" y="225948"/>
                  </a:lnTo>
                  <a:lnTo>
                    <a:pt x="249610" y="256871"/>
                  </a:lnTo>
                  <a:lnTo>
                    <a:pt x="219560" y="289409"/>
                  </a:lnTo>
                  <a:lnTo>
                    <a:pt x="191145" y="323495"/>
                  </a:lnTo>
                  <a:lnTo>
                    <a:pt x="164429" y="359061"/>
                  </a:lnTo>
                  <a:lnTo>
                    <a:pt x="139476" y="396041"/>
                  </a:lnTo>
                  <a:lnTo>
                    <a:pt x="116353" y="434369"/>
                  </a:lnTo>
                  <a:lnTo>
                    <a:pt x="95123" y="473976"/>
                  </a:lnTo>
                  <a:lnTo>
                    <a:pt x="75852" y="514797"/>
                  </a:lnTo>
                  <a:lnTo>
                    <a:pt x="58605" y="556764"/>
                  </a:lnTo>
                  <a:lnTo>
                    <a:pt x="43446" y="599811"/>
                  </a:lnTo>
                  <a:lnTo>
                    <a:pt x="30442" y="643870"/>
                  </a:lnTo>
                  <a:lnTo>
                    <a:pt x="19656" y="688876"/>
                  </a:lnTo>
                  <a:lnTo>
                    <a:pt x="11154" y="734760"/>
                  </a:lnTo>
                  <a:lnTo>
                    <a:pt x="5000" y="781456"/>
                  </a:lnTo>
                  <a:lnTo>
                    <a:pt x="1261" y="828897"/>
                  </a:lnTo>
                  <a:lnTo>
                    <a:pt x="0" y="877017"/>
                  </a:lnTo>
                  <a:lnTo>
                    <a:pt x="1261" y="925136"/>
                  </a:lnTo>
                  <a:lnTo>
                    <a:pt x="5000" y="972578"/>
                  </a:lnTo>
                  <a:lnTo>
                    <a:pt x="11154" y="1019274"/>
                  </a:lnTo>
                  <a:lnTo>
                    <a:pt x="19656" y="1065158"/>
                  </a:lnTo>
                  <a:lnTo>
                    <a:pt x="30442" y="1110163"/>
                  </a:lnTo>
                  <a:lnTo>
                    <a:pt x="43446" y="1154222"/>
                  </a:lnTo>
                  <a:lnTo>
                    <a:pt x="58605" y="1197269"/>
                  </a:lnTo>
                  <a:lnTo>
                    <a:pt x="75852" y="1239236"/>
                  </a:lnTo>
                  <a:lnTo>
                    <a:pt x="95123" y="1280056"/>
                  </a:lnTo>
                  <a:lnTo>
                    <a:pt x="116353" y="1319664"/>
                  </a:lnTo>
                  <a:lnTo>
                    <a:pt x="139476" y="1357991"/>
                  </a:lnTo>
                  <a:lnTo>
                    <a:pt x="164429" y="1394971"/>
                  </a:lnTo>
                  <a:lnTo>
                    <a:pt x="191145" y="1430537"/>
                  </a:lnTo>
                  <a:lnTo>
                    <a:pt x="219560" y="1464623"/>
                  </a:lnTo>
                  <a:lnTo>
                    <a:pt x="249610" y="1497161"/>
                  </a:lnTo>
                  <a:lnTo>
                    <a:pt x="281228" y="1528084"/>
                  </a:lnTo>
                  <a:lnTo>
                    <a:pt x="314350" y="1557326"/>
                  </a:lnTo>
                  <a:lnTo>
                    <a:pt x="348910" y="1584819"/>
                  </a:lnTo>
                  <a:lnTo>
                    <a:pt x="384845" y="1610498"/>
                  </a:lnTo>
                  <a:lnTo>
                    <a:pt x="422089" y="1634294"/>
                  </a:lnTo>
                  <a:lnTo>
                    <a:pt x="460577" y="1656141"/>
                  </a:lnTo>
                  <a:lnTo>
                    <a:pt x="500243" y="1675973"/>
                  </a:lnTo>
                  <a:lnTo>
                    <a:pt x="541024" y="1693722"/>
                  </a:lnTo>
                  <a:lnTo>
                    <a:pt x="582854" y="1709321"/>
                  </a:lnTo>
                  <a:lnTo>
                    <a:pt x="625668" y="1722704"/>
                  </a:lnTo>
                  <a:lnTo>
                    <a:pt x="669401" y="1733804"/>
                  </a:lnTo>
                  <a:lnTo>
                    <a:pt x="713988" y="1742553"/>
                  </a:lnTo>
                  <a:lnTo>
                    <a:pt x="759364" y="1748886"/>
                  </a:lnTo>
                  <a:lnTo>
                    <a:pt x="805464" y="1752734"/>
                  </a:lnTo>
                  <a:lnTo>
                    <a:pt x="852223" y="1754032"/>
                  </a:lnTo>
                  <a:lnTo>
                    <a:pt x="898982" y="1752734"/>
                  </a:lnTo>
                  <a:lnTo>
                    <a:pt x="945082" y="1748886"/>
                  </a:lnTo>
                  <a:lnTo>
                    <a:pt x="990457" y="1742553"/>
                  </a:lnTo>
                  <a:lnTo>
                    <a:pt x="1035044" y="1733804"/>
                  </a:lnTo>
                  <a:lnTo>
                    <a:pt x="1078777" y="1722704"/>
                  </a:lnTo>
                  <a:lnTo>
                    <a:pt x="1121590" y="1709321"/>
                  </a:lnTo>
                  <a:lnTo>
                    <a:pt x="1163420" y="1693722"/>
                  </a:lnTo>
                  <a:lnTo>
                    <a:pt x="1204201" y="1675973"/>
                  </a:lnTo>
                  <a:lnTo>
                    <a:pt x="1243867" y="1656141"/>
                  </a:lnTo>
                  <a:lnTo>
                    <a:pt x="1282355" y="1634294"/>
                  </a:lnTo>
                  <a:lnTo>
                    <a:pt x="1319599" y="1610498"/>
                  </a:lnTo>
                  <a:lnTo>
                    <a:pt x="1355533" y="1584819"/>
                  </a:lnTo>
                  <a:lnTo>
                    <a:pt x="1390094" y="1557326"/>
                  </a:lnTo>
                  <a:lnTo>
                    <a:pt x="1423216" y="1528084"/>
                  </a:lnTo>
                  <a:lnTo>
                    <a:pt x="1454834" y="1497161"/>
                  </a:lnTo>
                  <a:lnTo>
                    <a:pt x="1484883" y="1464623"/>
                  </a:lnTo>
                  <a:lnTo>
                    <a:pt x="1513298" y="1430537"/>
                  </a:lnTo>
                  <a:lnTo>
                    <a:pt x="1540014" y="1394971"/>
                  </a:lnTo>
                  <a:lnTo>
                    <a:pt x="1564967" y="1357991"/>
                  </a:lnTo>
                  <a:lnTo>
                    <a:pt x="1588090" y="1319664"/>
                  </a:lnTo>
                  <a:lnTo>
                    <a:pt x="1609320" y="1280056"/>
                  </a:lnTo>
                  <a:lnTo>
                    <a:pt x="1628591" y="1239236"/>
                  </a:lnTo>
                  <a:lnTo>
                    <a:pt x="1645838" y="1197269"/>
                  </a:lnTo>
                  <a:lnTo>
                    <a:pt x="1660997" y="1154222"/>
                  </a:lnTo>
                  <a:lnTo>
                    <a:pt x="1674001" y="1110163"/>
                  </a:lnTo>
                  <a:lnTo>
                    <a:pt x="1684787" y="1065158"/>
                  </a:lnTo>
                  <a:lnTo>
                    <a:pt x="1693290" y="1019274"/>
                  </a:lnTo>
                  <a:lnTo>
                    <a:pt x="1699443" y="972578"/>
                  </a:lnTo>
                  <a:lnTo>
                    <a:pt x="1703183" y="925136"/>
                  </a:lnTo>
                  <a:lnTo>
                    <a:pt x="1704444" y="877017"/>
                  </a:lnTo>
                  <a:lnTo>
                    <a:pt x="1703183" y="828897"/>
                  </a:lnTo>
                  <a:lnTo>
                    <a:pt x="1699443" y="781456"/>
                  </a:lnTo>
                  <a:lnTo>
                    <a:pt x="1693290" y="734760"/>
                  </a:lnTo>
                  <a:lnTo>
                    <a:pt x="1684787" y="688876"/>
                  </a:lnTo>
                  <a:lnTo>
                    <a:pt x="1674001" y="643870"/>
                  </a:lnTo>
                  <a:lnTo>
                    <a:pt x="1660997" y="599811"/>
                  </a:lnTo>
                  <a:lnTo>
                    <a:pt x="1645838" y="556764"/>
                  </a:lnTo>
                  <a:lnTo>
                    <a:pt x="1628591" y="514797"/>
                  </a:lnTo>
                  <a:lnTo>
                    <a:pt x="1609320" y="473976"/>
                  </a:lnTo>
                  <a:lnTo>
                    <a:pt x="1588090" y="434369"/>
                  </a:lnTo>
                  <a:lnTo>
                    <a:pt x="1564967" y="396041"/>
                  </a:lnTo>
                  <a:lnTo>
                    <a:pt x="1540014" y="359061"/>
                  </a:lnTo>
                  <a:lnTo>
                    <a:pt x="1513298" y="323495"/>
                  </a:lnTo>
                  <a:lnTo>
                    <a:pt x="1484883" y="289409"/>
                  </a:lnTo>
                  <a:lnTo>
                    <a:pt x="1454834" y="256871"/>
                  </a:lnTo>
                  <a:lnTo>
                    <a:pt x="1423216" y="225948"/>
                  </a:lnTo>
                  <a:lnTo>
                    <a:pt x="1390094" y="196706"/>
                  </a:lnTo>
                  <a:lnTo>
                    <a:pt x="1355533" y="169212"/>
                  </a:lnTo>
                  <a:lnTo>
                    <a:pt x="1319599" y="143534"/>
                  </a:lnTo>
                  <a:lnTo>
                    <a:pt x="1282355" y="119738"/>
                  </a:lnTo>
                  <a:lnTo>
                    <a:pt x="1243867" y="97890"/>
                  </a:lnTo>
                  <a:lnTo>
                    <a:pt x="1204201" y="78059"/>
                  </a:lnTo>
                  <a:lnTo>
                    <a:pt x="1163420" y="60310"/>
                  </a:lnTo>
                  <a:lnTo>
                    <a:pt x="1121590" y="44710"/>
                  </a:lnTo>
                  <a:lnTo>
                    <a:pt x="1078777" y="31327"/>
                  </a:lnTo>
                  <a:lnTo>
                    <a:pt x="1035044" y="20228"/>
                  </a:lnTo>
                  <a:lnTo>
                    <a:pt x="990457" y="11478"/>
                  </a:lnTo>
                  <a:lnTo>
                    <a:pt x="945082" y="5146"/>
                  </a:lnTo>
                  <a:lnTo>
                    <a:pt x="898982" y="1297"/>
                  </a:lnTo>
                  <a:lnTo>
                    <a:pt x="852223" y="0"/>
                  </a:lnTo>
                  <a:close/>
                </a:path>
              </a:pathLst>
            </a:custGeom>
            <a:solidFill>
              <a:srgbClr val="FEFEF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object 20">
              <a:extLst>
                <a:ext uri="{FF2B5EF4-FFF2-40B4-BE49-F238E27FC236}">
                  <a16:creationId xmlns:a16="http://schemas.microsoft.com/office/drawing/2014/main" id="{596E1C0D-FC84-402C-B38E-25D8FA1C6D43}"/>
                </a:ext>
              </a:extLst>
            </p:cNvPr>
            <p:cNvSpPr/>
            <p:nvPr/>
          </p:nvSpPr>
          <p:spPr>
            <a:xfrm>
              <a:off x="2699582" y="4643361"/>
              <a:ext cx="1704975" cy="1754505"/>
            </a:xfrm>
            <a:custGeom>
              <a:avLst/>
              <a:gdLst/>
              <a:ahLst/>
              <a:cxnLst/>
              <a:rect l="l" t="t" r="r" b="b"/>
              <a:pathLst>
                <a:path w="1704975" h="1754504">
                  <a:moveTo>
                    <a:pt x="852223" y="0"/>
                  </a:moveTo>
                  <a:lnTo>
                    <a:pt x="898982" y="1297"/>
                  </a:lnTo>
                  <a:lnTo>
                    <a:pt x="945082" y="5146"/>
                  </a:lnTo>
                  <a:lnTo>
                    <a:pt x="990457" y="11478"/>
                  </a:lnTo>
                  <a:lnTo>
                    <a:pt x="1035044" y="20228"/>
                  </a:lnTo>
                  <a:lnTo>
                    <a:pt x="1078777" y="31327"/>
                  </a:lnTo>
                  <a:lnTo>
                    <a:pt x="1121590" y="44710"/>
                  </a:lnTo>
                  <a:lnTo>
                    <a:pt x="1163420" y="60310"/>
                  </a:lnTo>
                  <a:lnTo>
                    <a:pt x="1204201" y="78059"/>
                  </a:lnTo>
                  <a:lnTo>
                    <a:pt x="1243867" y="97890"/>
                  </a:lnTo>
                  <a:lnTo>
                    <a:pt x="1282355" y="119738"/>
                  </a:lnTo>
                  <a:lnTo>
                    <a:pt x="1319599" y="143534"/>
                  </a:lnTo>
                  <a:lnTo>
                    <a:pt x="1355533" y="169212"/>
                  </a:lnTo>
                  <a:lnTo>
                    <a:pt x="1390094" y="196706"/>
                  </a:lnTo>
                  <a:lnTo>
                    <a:pt x="1423216" y="225948"/>
                  </a:lnTo>
                  <a:lnTo>
                    <a:pt x="1454834" y="256871"/>
                  </a:lnTo>
                  <a:lnTo>
                    <a:pt x="1484883" y="289409"/>
                  </a:lnTo>
                  <a:lnTo>
                    <a:pt x="1513298" y="323495"/>
                  </a:lnTo>
                  <a:lnTo>
                    <a:pt x="1540014" y="359061"/>
                  </a:lnTo>
                  <a:lnTo>
                    <a:pt x="1564967" y="396041"/>
                  </a:lnTo>
                  <a:lnTo>
                    <a:pt x="1588090" y="434369"/>
                  </a:lnTo>
                  <a:lnTo>
                    <a:pt x="1609320" y="473976"/>
                  </a:lnTo>
                  <a:lnTo>
                    <a:pt x="1628591" y="514797"/>
                  </a:lnTo>
                  <a:lnTo>
                    <a:pt x="1645838" y="556764"/>
                  </a:lnTo>
                  <a:lnTo>
                    <a:pt x="1660997" y="599811"/>
                  </a:lnTo>
                  <a:lnTo>
                    <a:pt x="1674001" y="643870"/>
                  </a:lnTo>
                  <a:lnTo>
                    <a:pt x="1684787" y="688876"/>
                  </a:lnTo>
                  <a:lnTo>
                    <a:pt x="1693290" y="734760"/>
                  </a:lnTo>
                  <a:lnTo>
                    <a:pt x="1699443" y="781456"/>
                  </a:lnTo>
                  <a:lnTo>
                    <a:pt x="1703183" y="828897"/>
                  </a:lnTo>
                  <a:lnTo>
                    <a:pt x="1704444" y="877017"/>
                  </a:lnTo>
                  <a:lnTo>
                    <a:pt x="1703183" y="925136"/>
                  </a:lnTo>
                  <a:lnTo>
                    <a:pt x="1699443" y="972578"/>
                  </a:lnTo>
                  <a:lnTo>
                    <a:pt x="1693290" y="1019274"/>
                  </a:lnTo>
                  <a:lnTo>
                    <a:pt x="1684787" y="1065158"/>
                  </a:lnTo>
                  <a:lnTo>
                    <a:pt x="1674001" y="1110163"/>
                  </a:lnTo>
                  <a:lnTo>
                    <a:pt x="1660997" y="1154222"/>
                  </a:lnTo>
                  <a:lnTo>
                    <a:pt x="1645838" y="1197269"/>
                  </a:lnTo>
                  <a:lnTo>
                    <a:pt x="1628591" y="1239236"/>
                  </a:lnTo>
                  <a:lnTo>
                    <a:pt x="1609320" y="1280056"/>
                  </a:lnTo>
                  <a:lnTo>
                    <a:pt x="1588090" y="1319664"/>
                  </a:lnTo>
                  <a:lnTo>
                    <a:pt x="1564967" y="1357991"/>
                  </a:lnTo>
                  <a:lnTo>
                    <a:pt x="1540014" y="1394971"/>
                  </a:lnTo>
                  <a:lnTo>
                    <a:pt x="1513298" y="1430537"/>
                  </a:lnTo>
                  <a:lnTo>
                    <a:pt x="1484883" y="1464623"/>
                  </a:lnTo>
                  <a:lnTo>
                    <a:pt x="1454834" y="1497161"/>
                  </a:lnTo>
                  <a:lnTo>
                    <a:pt x="1423216" y="1528084"/>
                  </a:lnTo>
                  <a:lnTo>
                    <a:pt x="1390094" y="1557326"/>
                  </a:lnTo>
                  <a:lnTo>
                    <a:pt x="1355533" y="1584819"/>
                  </a:lnTo>
                  <a:lnTo>
                    <a:pt x="1319599" y="1610498"/>
                  </a:lnTo>
                  <a:lnTo>
                    <a:pt x="1282355" y="1634294"/>
                  </a:lnTo>
                  <a:lnTo>
                    <a:pt x="1243867" y="1656141"/>
                  </a:lnTo>
                  <a:lnTo>
                    <a:pt x="1204201" y="1675973"/>
                  </a:lnTo>
                  <a:lnTo>
                    <a:pt x="1163420" y="1693722"/>
                  </a:lnTo>
                  <a:lnTo>
                    <a:pt x="1121590" y="1709321"/>
                  </a:lnTo>
                  <a:lnTo>
                    <a:pt x="1078777" y="1722704"/>
                  </a:lnTo>
                  <a:lnTo>
                    <a:pt x="1035044" y="1733804"/>
                  </a:lnTo>
                  <a:lnTo>
                    <a:pt x="990457" y="1742553"/>
                  </a:lnTo>
                  <a:lnTo>
                    <a:pt x="945082" y="1748886"/>
                  </a:lnTo>
                  <a:lnTo>
                    <a:pt x="898982" y="1752734"/>
                  </a:lnTo>
                  <a:lnTo>
                    <a:pt x="852223" y="1754032"/>
                  </a:lnTo>
                  <a:lnTo>
                    <a:pt x="805464" y="1752734"/>
                  </a:lnTo>
                  <a:lnTo>
                    <a:pt x="759364" y="1748886"/>
                  </a:lnTo>
                  <a:lnTo>
                    <a:pt x="713988" y="1742553"/>
                  </a:lnTo>
                  <a:lnTo>
                    <a:pt x="669401" y="1733804"/>
                  </a:lnTo>
                  <a:lnTo>
                    <a:pt x="625668" y="1722704"/>
                  </a:lnTo>
                  <a:lnTo>
                    <a:pt x="582854" y="1709321"/>
                  </a:lnTo>
                  <a:lnTo>
                    <a:pt x="541024" y="1693722"/>
                  </a:lnTo>
                  <a:lnTo>
                    <a:pt x="500243" y="1675973"/>
                  </a:lnTo>
                  <a:lnTo>
                    <a:pt x="460577" y="1656141"/>
                  </a:lnTo>
                  <a:lnTo>
                    <a:pt x="422089" y="1634294"/>
                  </a:lnTo>
                  <a:lnTo>
                    <a:pt x="384845" y="1610498"/>
                  </a:lnTo>
                  <a:lnTo>
                    <a:pt x="348910" y="1584819"/>
                  </a:lnTo>
                  <a:lnTo>
                    <a:pt x="314350" y="1557326"/>
                  </a:lnTo>
                  <a:lnTo>
                    <a:pt x="281228" y="1528084"/>
                  </a:lnTo>
                  <a:lnTo>
                    <a:pt x="249610" y="1497161"/>
                  </a:lnTo>
                  <a:lnTo>
                    <a:pt x="219560" y="1464623"/>
                  </a:lnTo>
                  <a:lnTo>
                    <a:pt x="191145" y="1430537"/>
                  </a:lnTo>
                  <a:lnTo>
                    <a:pt x="164429" y="1394971"/>
                  </a:lnTo>
                  <a:lnTo>
                    <a:pt x="139476" y="1357991"/>
                  </a:lnTo>
                  <a:lnTo>
                    <a:pt x="116353" y="1319664"/>
                  </a:lnTo>
                  <a:lnTo>
                    <a:pt x="95123" y="1280056"/>
                  </a:lnTo>
                  <a:lnTo>
                    <a:pt x="75852" y="1239236"/>
                  </a:lnTo>
                  <a:lnTo>
                    <a:pt x="58605" y="1197269"/>
                  </a:lnTo>
                  <a:lnTo>
                    <a:pt x="43446" y="1154222"/>
                  </a:lnTo>
                  <a:lnTo>
                    <a:pt x="30442" y="1110163"/>
                  </a:lnTo>
                  <a:lnTo>
                    <a:pt x="19656" y="1065158"/>
                  </a:lnTo>
                  <a:lnTo>
                    <a:pt x="11154" y="1019274"/>
                  </a:lnTo>
                  <a:lnTo>
                    <a:pt x="5000" y="972578"/>
                  </a:lnTo>
                  <a:lnTo>
                    <a:pt x="1261" y="925136"/>
                  </a:lnTo>
                  <a:lnTo>
                    <a:pt x="0" y="877017"/>
                  </a:lnTo>
                  <a:lnTo>
                    <a:pt x="1261" y="828897"/>
                  </a:lnTo>
                  <a:lnTo>
                    <a:pt x="5000" y="781456"/>
                  </a:lnTo>
                  <a:lnTo>
                    <a:pt x="11154" y="734760"/>
                  </a:lnTo>
                  <a:lnTo>
                    <a:pt x="19656" y="688876"/>
                  </a:lnTo>
                  <a:lnTo>
                    <a:pt x="30442" y="643870"/>
                  </a:lnTo>
                  <a:lnTo>
                    <a:pt x="43446" y="599811"/>
                  </a:lnTo>
                  <a:lnTo>
                    <a:pt x="58605" y="556764"/>
                  </a:lnTo>
                  <a:lnTo>
                    <a:pt x="75852" y="514797"/>
                  </a:lnTo>
                  <a:lnTo>
                    <a:pt x="95123" y="473976"/>
                  </a:lnTo>
                  <a:lnTo>
                    <a:pt x="116353" y="434369"/>
                  </a:lnTo>
                  <a:lnTo>
                    <a:pt x="139476" y="396041"/>
                  </a:lnTo>
                  <a:lnTo>
                    <a:pt x="164429" y="359061"/>
                  </a:lnTo>
                  <a:lnTo>
                    <a:pt x="191145" y="323495"/>
                  </a:lnTo>
                  <a:lnTo>
                    <a:pt x="219560" y="289409"/>
                  </a:lnTo>
                  <a:lnTo>
                    <a:pt x="249610" y="256871"/>
                  </a:lnTo>
                  <a:lnTo>
                    <a:pt x="281228" y="225948"/>
                  </a:lnTo>
                  <a:lnTo>
                    <a:pt x="314350" y="196706"/>
                  </a:lnTo>
                  <a:lnTo>
                    <a:pt x="348910" y="169212"/>
                  </a:lnTo>
                  <a:lnTo>
                    <a:pt x="384845" y="143534"/>
                  </a:lnTo>
                  <a:lnTo>
                    <a:pt x="422089" y="119738"/>
                  </a:lnTo>
                  <a:lnTo>
                    <a:pt x="460577" y="97890"/>
                  </a:lnTo>
                  <a:lnTo>
                    <a:pt x="500243" y="78059"/>
                  </a:lnTo>
                  <a:lnTo>
                    <a:pt x="541024" y="60310"/>
                  </a:lnTo>
                  <a:lnTo>
                    <a:pt x="582854" y="44710"/>
                  </a:lnTo>
                  <a:lnTo>
                    <a:pt x="625668" y="31327"/>
                  </a:lnTo>
                  <a:lnTo>
                    <a:pt x="669401" y="20228"/>
                  </a:lnTo>
                  <a:lnTo>
                    <a:pt x="713988" y="11478"/>
                  </a:lnTo>
                  <a:lnTo>
                    <a:pt x="759364" y="5146"/>
                  </a:lnTo>
                  <a:lnTo>
                    <a:pt x="805464" y="1297"/>
                  </a:lnTo>
                  <a:lnTo>
                    <a:pt x="852223" y="0"/>
                  </a:lnTo>
                  <a:close/>
                </a:path>
              </a:pathLst>
            </a:custGeom>
            <a:ln w="50799">
              <a:solidFill>
                <a:srgbClr val="D2D3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object 21">
              <a:extLst>
                <a:ext uri="{FF2B5EF4-FFF2-40B4-BE49-F238E27FC236}">
                  <a16:creationId xmlns:a16="http://schemas.microsoft.com/office/drawing/2014/main" id="{5F3BD2BF-98CB-4E67-9093-BF69E5726254}"/>
                </a:ext>
              </a:extLst>
            </p:cNvPr>
            <p:cNvSpPr/>
            <p:nvPr/>
          </p:nvSpPr>
          <p:spPr>
            <a:xfrm>
              <a:off x="3548578" y="4618856"/>
              <a:ext cx="880110" cy="1603375"/>
            </a:xfrm>
            <a:custGeom>
              <a:avLst/>
              <a:gdLst/>
              <a:ahLst/>
              <a:cxnLst/>
              <a:rect l="l" t="t" r="r" b="b"/>
              <a:pathLst>
                <a:path w="880110" h="1603375">
                  <a:moveTo>
                    <a:pt x="288283" y="49014"/>
                  </a:moveTo>
                  <a:lnTo>
                    <a:pt x="3225" y="49014"/>
                  </a:lnTo>
                  <a:lnTo>
                    <a:pt x="55553" y="50689"/>
                  </a:lnTo>
                  <a:lnTo>
                    <a:pt x="107017" y="55649"/>
                  </a:lnTo>
                  <a:lnTo>
                    <a:pt x="157519" y="63792"/>
                  </a:lnTo>
                  <a:lnTo>
                    <a:pt x="206963" y="75021"/>
                  </a:lnTo>
                  <a:lnTo>
                    <a:pt x="255251" y="89234"/>
                  </a:lnTo>
                  <a:lnTo>
                    <a:pt x="302287" y="106332"/>
                  </a:lnTo>
                  <a:lnTo>
                    <a:pt x="347973" y="126216"/>
                  </a:lnTo>
                  <a:lnTo>
                    <a:pt x="392213" y="148784"/>
                  </a:lnTo>
                  <a:lnTo>
                    <a:pt x="434910" y="173939"/>
                  </a:lnTo>
                  <a:lnTo>
                    <a:pt x="475966" y="201579"/>
                  </a:lnTo>
                  <a:lnTo>
                    <a:pt x="515285" y="231606"/>
                  </a:lnTo>
                  <a:lnTo>
                    <a:pt x="552769" y="263918"/>
                  </a:lnTo>
                  <a:lnTo>
                    <a:pt x="588322" y="298418"/>
                  </a:lnTo>
                  <a:lnTo>
                    <a:pt x="621882" y="335046"/>
                  </a:lnTo>
                  <a:lnTo>
                    <a:pt x="653316" y="373669"/>
                  </a:lnTo>
                  <a:lnTo>
                    <a:pt x="682525" y="414185"/>
                  </a:lnTo>
                  <a:lnTo>
                    <a:pt x="709414" y="456495"/>
                  </a:lnTo>
                  <a:lnTo>
                    <a:pt x="733884" y="500498"/>
                  </a:lnTo>
                  <a:lnTo>
                    <a:pt x="755839" y="546096"/>
                  </a:lnTo>
                  <a:lnTo>
                    <a:pt x="775181" y="593188"/>
                  </a:lnTo>
                  <a:lnTo>
                    <a:pt x="791814" y="641674"/>
                  </a:lnTo>
                  <a:lnTo>
                    <a:pt x="805641" y="691455"/>
                  </a:lnTo>
                  <a:lnTo>
                    <a:pt x="816564" y="742430"/>
                  </a:lnTo>
                  <a:lnTo>
                    <a:pt x="824486" y="794499"/>
                  </a:lnTo>
                  <a:lnTo>
                    <a:pt x="829310" y="847563"/>
                  </a:lnTo>
                  <a:lnTo>
                    <a:pt x="830940" y="901522"/>
                  </a:lnTo>
                  <a:lnTo>
                    <a:pt x="829492" y="952123"/>
                  </a:lnTo>
                  <a:lnTo>
                    <a:pt x="825177" y="1002305"/>
                  </a:lnTo>
                  <a:lnTo>
                    <a:pt x="818082" y="1051706"/>
                  </a:lnTo>
                  <a:lnTo>
                    <a:pt x="808194" y="1100573"/>
                  </a:lnTo>
                  <a:lnTo>
                    <a:pt x="795575" y="1148650"/>
                  </a:lnTo>
                  <a:lnTo>
                    <a:pt x="780268" y="1195820"/>
                  </a:lnTo>
                  <a:lnTo>
                    <a:pt x="762316" y="1241969"/>
                  </a:lnTo>
                  <a:lnTo>
                    <a:pt x="741760" y="1286979"/>
                  </a:lnTo>
                  <a:lnTo>
                    <a:pt x="718643" y="1330735"/>
                  </a:lnTo>
                  <a:lnTo>
                    <a:pt x="693007" y="1373121"/>
                  </a:lnTo>
                  <a:lnTo>
                    <a:pt x="664895" y="1414022"/>
                  </a:lnTo>
                  <a:lnTo>
                    <a:pt x="634349" y="1453321"/>
                  </a:lnTo>
                  <a:lnTo>
                    <a:pt x="601411" y="1490902"/>
                  </a:lnTo>
                  <a:lnTo>
                    <a:pt x="566124" y="1526650"/>
                  </a:lnTo>
                  <a:lnTo>
                    <a:pt x="528529" y="1560449"/>
                  </a:lnTo>
                  <a:lnTo>
                    <a:pt x="535947" y="1570610"/>
                  </a:lnTo>
                  <a:lnTo>
                    <a:pt x="542676" y="1581078"/>
                  </a:lnTo>
                  <a:lnTo>
                    <a:pt x="548720" y="1591825"/>
                  </a:lnTo>
                  <a:lnTo>
                    <a:pt x="554087" y="1602821"/>
                  </a:lnTo>
                  <a:lnTo>
                    <a:pt x="592061" y="1569386"/>
                  </a:lnTo>
                  <a:lnTo>
                    <a:pt x="627872" y="1534081"/>
                  </a:lnTo>
                  <a:lnTo>
                    <a:pt x="661481" y="1497011"/>
                  </a:lnTo>
                  <a:lnTo>
                    <a:pt x="692849" y="1458278"/>
                  </a:lnTo>
                  <a:lnTo>
                    <a:pt x="721934" y="1417986"/>
                  </a:lnTo>
                  <a:lnTo>
                    <a:pt x="748699" y="1376239"/>
                  </a:lnTo>
                  <a:lnTo>
                    <a:pt x="773103" y="1333140"/>
                  </a:lnTo>
                  <a:lnTo>
                    <a:pt x="795106" y="1288793"/>
                  </a:lnTo>
                  <a:lnTo>
                    <a:pt x="814670" y="1243302"/>
                  </a:lnTo>
                  <a:lnTo>
                    <a:pt x="831753" y="1196770"/>
                  </a:lnTo>
                  <a:lnTo>
                    <a:pt x="846317" y="1149300"/>
                  </a:lnTo>
                  <a:lnTo>
                    <a:pt x="858322" y="1100997"/>
                  </a:lnTo>
                  <a:lnTo>
                    <a:pt x="867729" y="1051964"/>
                  </a:lnTo>
                  <a:lnTo>
                    <a:pt x="874508" y="1002165"/>
                  </a:lnTo>
                  <a:lnTo>
                    <a:pt x="878588" y="952065"/>
                  </a:lnTo>
                  <a:lnTo>
                    <a:pt x="879958" y="901522"/>
                  </a:lnTo>
                  <a:lnTo>
                    <a:pt x="878471" y="848592"/>
                  </a:lnTo>
                  <a:lnTo>
                    <a:pt x="874064" y="796465"/>
                  </a:lnTo>
                  <a:lnTo>
                    <a:pt x="866819" y="745225"/>
                  </a:lnTo>
                  <a:lnTo>
                    <a:pt x="856819" y="694957"/>
                  </a:lnTo>
                  <a:lnTo>
                    <a:pt x="844146" y="645745"/>
                  </a:lnTo>
                  <a:lnTo>
                    <a:pt x="828882" y="597675"/>
                  </a:lnTo>
                  <a:lnTo>
                    <a:pt x="811109" y="550829"/>
                  </a:lnTo>
                  <a:lnTo>
                    <a:pt x="790910" y="505294"/>
                  </a:lnTo>
                  <a:lnTo>
                    <a:pt x="768366" y="461154"/>
                  </a:lnTo>
                  <a:lnTo>
                    <a:pt x="743560" y="418493"/>
                  </a:lnTo>
                  <a:lnTo>
                    <a:pt x="716574" y="377397"/>
                  </a:lnTo>
                  <a:lnTo>
                    <a:pt x="687490" y="337949"/>
                  </a:lnTo>
                  <a:lnTo>
                    <a:pt x="656390" y="300234"/>
                  </a:lnTo>
                  <a:lnTo>
                    <a:pt x="623357" y="264337"/>
                  </a:lnTo>
                  <a:lnTo>
                    <a:pt x="588437" y="230309"/>
                  </a:lnTo>
                  <a:lnTo>
                    <a:pt x="551745" y="198272"/>
                  </a:lnTo>
                  <a:lnTo>
                    <a:pt x="513364" y="168311"/>
                  </a:lnTo>
                  <a:lnTo>
                    <a:pt x="473376" y="140512"/>
                  </a:lnTo>
                  <a:lnTo>
                    <a:pt x="431864" y="114958"/>
                  </a:lnTo>
                  <a:lnTo>
                    <a:pt x="388909" y="91734"/>
                  </a:lnTo>
                  <a:lnTo>
                    <a:pt x="344595" y="70926"/>
                  </a:lnTo>
                  <a:lnTo>
                    <a:pt x="299003" y="52617"/>
                  </a:lnTo>
                  <a:lnTo>
                    <a:pt x="288283" y="49014"/>
                  </a:lnTo>
                  <a:close/>
                </a:path>
                <a:path w="880110" h="1603375">
                  <a:moveTo>
                    <a:pt x="3225" y="0"/>
                  </a:moveTo>
                  <a:lnTo>
                    <a:pt x="0" y="17"/>
                  </a:lnTo>
                  <a:lnTo>
                    <a:pt x="381" y="11221"/>
                  </a:lnTo>
                  <a:lnTo>
                    <a:pt x="577" y="22967"/>
                  </a:lnTo>
                  <a:lnTo>
                    <a:pt x="643" y="49032"/>
                  </a:lnTo>
                  <a:lnTo>
                    <a:pt x="288283" y="49014"/>
                  </a:lnTo>
                  <a:lnTo>
                    <a:pt x="252215" y="36892"/>
                  </a:lnTo>
                  <a:lnTo>
                    <a:pt x="204315" y="23837"/>
                  </a:lnTo>
                  <a:lnTo>
                    <a:pt x="155383" y="13535"/>
                  </a:lnTo>
                  <a:lnTo>
                    <a:pt x="105503" y="6072"/>
                  </a:lnTo>
                  <a:lnTo>
                    <a:pt x="54756" y="1532"/>
                  </a:lnTo>
                  <a:lnTo>
                    <a:pt x="3225" y="0"/>
                  </a:lnTo>
                  <a:close/>
                </a:path>
              </a:pathLst>
            </a:custGeom>
            <a:solidFill>
              <a:srgbClr val="00A8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object 22">
              <a:extLst>
                <a:ext uri="{FF2B5EF4-FFF2-40B4-BE49-F238E27FC236}">
                  <a16:creationId xmlns:a16="http://schemas.microsoft.com/office/drawing/2014/main" id="{ED72175C-F2A1-4646-80AE-2C86B13B0F38}"/>
                </a:ext>
              </a:extLst>
            </p:cNvPr>
            <p:cNvSpPr txBox="1"/>
            <p:nvPr/>
          </p:nvSpPr>
          <p:spPr>
            <a:xfrm>
              <a:off x="3098528" y="4797499"/>
              <a:ext cx="917575" cy="64008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4000" b="1" i="0" u="none" strike="noStrike" kern="1200" cap="none" spc="-330" normalizeH="0" baseline="0" noProof="0" dirty="0">
                  <a:ln>
                    <a:noFill/>
                  </a:ln>
                  <a:solidFill>
                    <a:srgbClr val="00A859"/>
                  </a:solidFill>
                  <a:effectLst/>
                  <a:uLnTx/>
                  <a:uFillTx/>
                  <a:latin typeface="Times New Roman"/>
                  <a:ea typeface="+mn-ea"/>
                  <a:cs typeface="Times New Roman"/>
                </a:rPr>
                <a:t>40%</a:t>
              </a:r>
              <a:endParaRPr kumimoji="0" sz="4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6" name="object 23">
              <a:extLst>
                <a:ext uri="{FF2B5EF4-FFF2-40B4-BE49-F238E27FC236}">
                  <a16:creationId xmlns:a16="http://schemas.microsoft.com/office/drawing/2014/main" id="{68621A05-5733-42F4-B61A-FAEA33101F6B}"/>
                </a:ext>
              </a:extLst>
            </p:cNvPr>
            <p:cNvSpPr txBox="1"/>
            <p:nvPr/>
          </p:nvSpPr>
          <p:spPr>
            <a:xfrm>
              <a:off x="2945538" y="5358159"/>
              <a:ext cx="1207135" cy="2921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750" b="1" i="0" u="none" strike="noStrike" kern="1200" cap="none" spc="-40" normalizeH="0" baseline="0" noProof="0" dirty="0">
                  <a:ln>
                    <a:noFill/>
                  </a:ln>
                  <a:solidFill>
                    <a:srgbClr val="373435"/>
                  </a:solidFill>
                  <a:effectLst/>
                  <a:uLnTx/>
                  <a:uFillTx/>
                  <a:latin typeface="Times New Roman"/>
                  <a:ea typeface="+mn-ea"/>
                  <a:cs typeface="Times New Roman"/>
                </a:rPr>
                <a:t>Service</a:t>
              </a:r>
              <a:r>
                <a:rPr kumimoji="0" sz="1750" b="1" i="0" u="none" strike="noStrike" kern="1200" cap="none" spc="-190" normalizeH="0" baseline="0" noProof="0" dirty="0">
                  <a:ln>
                    <a:noFill/>
                  </a:ln>
                  <a:solidFill>
                    <a:srgbClr val="373435"/>
                  </a:solidFill>
                  <a:effectLst/>
                  <a:uLnTx/>
                  <a:uFillTx/>
                  <a:latin typeface="Times New Roman"/>
                  <a:ea typeface="+mn-ea"/>
                  <a:cs typeface="Times New Roman"/>
                </a:rPr>
                <a:t> </a:t>
              </a:r>
              <a:r>
                <a:rPr kumimoji="0" sz="1750" b="1" i="0" u="none" strike="noStrike" kern="1200" cap="none" spc="-60" normalizeH="0" baseline="0" noProof="0" dirty="0">
                  <a:ln>
                    <a:noFill/>
                  </a:ln>
                  <a:solidFill>
                    <a:srgbClr val="373435"/>
                  </a:solidFill>
                  <a:effectLst/>
                  <a:uLnTx/>
                  <a:uFillTx/>
                  <a:latin typeface="Times New Roman"/>
                  <a:ea typeface="+mn-ea"/>
                  <a:cs typeface="Times New Roman"/>
                </a:rPr>
                <a:t>Level</a:t>
              </a:r>
              <a:endParaRPr kumimoji="0" sz="175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7" name="object 24">
              <a:extLst>
                <a:ext uri="{FF2B5EF4-FFF2-40B4-BE49-F238E27FC236}">
                  <a16:creationId xmlns:a16="http://schemas.microsoft.com/office/drawing/2014/main" id="{F6CBEBBD-84BC-40F3-B1CD-9B62AC3B3489}"/>
                </a:ext>
              </a:extLst>
            </p:cNvPr>
            <p:cNvSpPr txBox="1"/>
            <p:nvPr/>
          </p:nvSpPr>
          <p:spPr>
            <a:xfrm>
              <a:off x="2986690" y="5542910"/>
              <a:ext cx="1134745" cy="557530"/>
            </a:xfrm>
            <a:prstGeom prst="rect">
              <a:avLst/>
            </a:prstGeom>
          </p:spPr>
          <p:txBody>
            <a:bodyPr vert="horz" wrap="square" lIns="0" tIns="12065" rIns="0" bIns="0" rtlCol="0">
              <a:spAutoFit/>
            </a:bodyPr>
            <a:lstStyle/>
            <a:p>
              <a:pPr marL="12700" marR="5080" lvl="0" indent="158750" algn="l" defTabSz="914400" rtl="0" eaLnBrk="1" fontAlgn="auto" latinLnBrk="0" hangingPunct="1">
                <a:lnSpc>
                  <a:spcPct val="100000"/>
                </a:lnSpc>
                <a:spcBef>
                  <a:spcPts val="95"/>
                </a:spcBef>
                <a:spcAft>
                  <a:spcPts val="0"/>
                </a:spcAft>
                <a:buClrTx/>
                <a:buSzTx/>
                <a:buFontTx/>
                <a:buNone/>
                <a:tabLst/>
                <a:defRPr/>
              </a:pPr>
              <a:r>
                <a:rPr kumimoji="0" sz="1750" b="1" i="0" u="none" strike="noStrike" kern="1200" cap="none" spc="-50" normalizeH="0" baseline="0" noProof="0" dirty="0">
                  <a:ln>
                    <a:noFill/>
                  </a:ln>
                  <a:solidFill>
                    <a:srgbClr val="373435"/>
                  </a:solidFill>
                  <a:effectLst/>
                  <a:uLnTx/>
                  <a:uFillTx/>
                  <a:latin typeface="Times New Roman"/>
                  <a:ea typeface="+mn-ea"/>
                  <a:cs typeface="Times New Roman"/>
                </a:rPr>
                <a:t>Progress  </a:t>
              </a:r>
              <a:r>
                <a:rPr kumimoji="0" sz="1750" b="1" i="0" u="none" strike="noStrike" kern="1200" cap="none" spc="5" normalizeH="0" baseline="0" noProof="0" dirty="0">
                  <a:ln>
                    <a:noFill/>
                  </a:ln>
                  <a:solidFill>
                    <a:srgbClr val="ED3237"/>
                  </a:solidFill>
                  <a:effectLst/>
                  <a:uLnTx/>
                  <a:uFillTx/>
                  <a:latin typeface="Times New Roman"/>
                  <a:ea typeface="+mn-ea"/>
                  <a:cs typeface="Times New Roman"/>
                </a:rPr>
                <a:t>3,000</a:t>
              </a:r>
              <a:r>
                <a:rPr kumimoji="0" sz="1750" b="1" i="0" u="none" strike="noStrike" kern="1200" cap="none" spc="-210" normalizeH="0" baseline="0" noProof="0" dirty="0">
                  <a:ln>
                    <a:noFill/>
                  </a:ln>
                  <a:solidFill>
                    <a:srgbClr val="ED3237"/>
                  </a:solidFill>
                  <a:effectLst/>
                  <a:uLnTx/>
                  <a:uFillTx/>
                  <a:latin typeface="Times New Roman"/>
                  <a:ea typeface="+mn-ea"/>
                  <a:cs typeface="Times New Roman"/>
                </a:rPr>
                <a:t> </a:t>
              </a:r>
              <a:r>
                <a:rPr kumimoji="0" sz="1750" b="1" i="0" u="none" strike="noStrike" kern="1200" cap="none" spc="-105" normalizeH="0" baseline="0" noProof="0" dirty="0">
                  <a:ln>
                    <a:noFill/>
                  </a:ln>
                  <a:solidFill>
                    <a:srgbClr val="ED3237"/>
                  </a:solidFill>
                  <a:effectLst/>
                  <a:uLnTx/>
                  <a:uFillTx/>
                  <a:latin typeface="Times New Roman"/>
                  <a:ea typeface="+mn-ea"/>
                  <a:cs typeface="Times New Roman"/>
                </a:rPr>
                <a:t>Marks</a:t>
              </a:r>
              <a:endParaRPr kumimoji="0" sz="1750" b="0" i="0" u="none" strike="noStrike" kern="1200" cap="none" spc="0" normalizeH="0" baseline="0" noProof="0">
                <a:ln>
                  <a:noFill/>
                </a:ln>
                <a:solidFill>
                  <a:prstClr val="black"/>
                </a:solidFill>
                <a:effectLst/>
                <a:uLnTx/>
                <a:uFillTx/>
                <a:latin typeface="Times New Roman"/>
                <a:ea typeface="+mn-ea"/>
                <a:cs typeface="Times New Roman"/>
              </a:endParaRPr>
            </a:p>
          </p:txBody>
        </p:sp>
      </p:grpSp>
    </p:spTree>
    <p:extLst>
      <p:ext uri="{BB962C8B-B14F-4D97-AF65-F5344CB8AC3E}">
        <p14:creationId xmlns:p14="http://schemas.microsoft.com/office/powerpoint/2010/main" val="40315342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272C3B9-C015-F347-9FD4-73B441FB8FF8}"/>
              </a:ext>
            </a:extLst>
          </p:cNvPr>
          <p:cNvSpPr/>
          <p:nvPr/>
        </p:nvSpPr>
        <p:spPr>
          <a:xfrm>
            <a:off x="37156" y="48047"/>
            <a:ext cx="1130461" cy="90128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2.7</a:t>
            </a:r>
            <a:endParaRPr lang="en-SG" sz="1034" dirty="0">
              <a:solidFill>
                <a:prstClr val="white"/>
              </a:solidFill>
              <a:ea typeface="Calibri"/>
              <a:cs typeface="Times New Roman"/>
            </a:endParaRPr>
          </a:p>
        </p:txBody>
      </p:sp>
      <p:sp>
        <p:nvSpPr>
          <p:cNvPr id="17" name="Rounded Rectangle 16">
            <a:extLst>
              <a:ext uri="{FF2B5EF4-FFF2-40B4-BE49-F238E27FC236}">
                <a16:creationId xmlns:a16="http://schemas.microsoft.com/office/drawing/2014/main" id="{424E6952-68E4-CA49-AD1C-4170C9F72610}"/>
              </a:ext>
            </a:extLst>
          </p:cNvPr>
          <p:cNvSpPr/>
          <p:nvPr/>
        </p:nvSpPr>
        <p:spPr>
          <a:xfrm>
            <a:off x="1167616" y="109919"/>
            <a:ext cx="10888747" cy="827059"/>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400" dirty="0">
                <a:solidFill>
                  <a:srgbClr val="000000"/>
                </a:solidFill>
                <a:ea typeface="Times New Roman"/>
                <a:cs typeface="Arial"/>
              </a:rPr>
              <a:t>Is the landfill in the city a </a:t>
            </a:r>
            <a:r>
              <a:rPr lang="en-US" sz="2400" b="1" dirty="0">
                <a:solidFill>
                  <a:srgbClr val="000000"/>
                </a:solidFill>
                <a:ea typeface="Times New Roman"/>
                <a:cs typeface="Arial"/>
              </a:rPr>
              <a:t>sanitary landfill</a:t>
            </a:r>
            <a:r>
              <a:rPr lang="en-US" sz="2400" dirty="0">
                <a:solidFill>
                  <a:srgbClr val="000000"/>
                </a:solidFill>
                <a:ea typeface="Times New Roman"/>
                <a:cs typeface="Arial"/>
              </a:rPr>
              <a:t>? </a:t>
            </a:r>
          </a:p>
        </p:txBody>
      </p:sp>
      <p:sp>
        <p:nvSpPr>
          <p:cNvPr id="18" name="object 2">
            <a:extLst>
              <a:ext uri="{FF2B5EF4-FFF2-40B4-BE49-F238E27FC236}">
                <a16:creationId xmlns:a16="http://schemas.microsoft.com/office/drawing/2014/main" id="{B6680606-A267-E94D-88AB-B52C22B1C522}"/>
              </a:ext>
            </a:extLst>
          </p:cNvPr>
          <p:cNvSpPr/>
          <p:nvPr/>
        </p:nvSpPr>
        <p:spPr>
          <a:xfrm>
            <a:off x="56388" y="4509398"/>
            <a:ext cx="1953768" cy="1641730"/>
          </a:xfrm>
          <a:custGeom>
            <a:avLst/>
            <a:gdLst/>
            <a:ahLst/>
            <a:cxnLst/>
            <a:rect l="l" t="t" r="r" b="b"/>
            <a:pathLst>
              <a:path w="1953768" h="1356359">
                <a:moveTo>
                  <a:pt x="1727708" y="0"/>
                </a:moveTo>
                <a:lnTo>
                  <a:pt x="226059" y="0"/>
                </a:lnTo>
                <a:lnTo>
                  <a:pt x="207518" y="749"/>
                </a:lnTo>
                <a:lnTo>
                  <a:pt x="154605" y="11525"/>
                </a:lnTo>
                <a:lnTo>
                  <a:pt x="106979" y="33871"/>
                </a:lnTo>
                <a:lnTo>
                  <a:pt x="66209" y="66214"/>
                </a:lnTo>
                <a:lnTo>
                  <a:pt x="33867" y="106985"/>
                </a:lnTo>
                <a:lnTo>
                  <a:pt x="11524" y="154610"/>
                </a:lnTo>
                <a:lnTo>
                  <a:pt x="749" y="207520"/>
                </a:lnTo>
                <a:lnTo>
                  <a:pt x="0" y="226060"/>
                </a:lnTo>
                <a:lnTo>
                  <a:pt x="0" y="1130300"/>
                </a:lnTo>
                <a:lnTo>
                  <a:pt x="6569" y="1184622"/>
                </a:lnTo>
                <a:lnTo>
                  <a:pt x="25231" y="1234183"/>
                </a:lnTo>
                <a:lnTo>
                  <a:pt x="54415" y="1277413"/>
                </a:lnTo>
                <a:lnTo>
                  <a:pt x="92550" y="1312741"/>
                </a:lnTo>
                <a:lnTo>
                  <a:pt x="138065" y="1338593"/>
                </a:lnTo>
                <a:lnTo>
                  <a:pt x="189390" y="1353401"/>
                </a:lnTo>
                <a:lnTo>
                  <a:pt x="226059" y="1356360"/>
                </a:lnTo>
                <a:lnTo>
                  <a:pt x="1727708" y="1356360"/>
                </a:lnTo>
                <a:lnTo>
                  <a:pt x="1782030" y="1349789"/>
                </a:lnTo>
                <a:lnTo>
                  <a:pt x="1831591" y="1331125"/>
                </a:lnTo>
                <a:lnTo>
                  <a:pt x="1874821" y="1301940"/>
                </a:lnTo>
                <a:lnTo>
                  <a:pt x="1910149" y="1263804"/>
                </a:lnTo>
                <a:lnTo>
                  <a:pt x="1936001" y="1218289"/>
                </a:lnTo>
                <a:lnTo>
                  <a:pt x="1950809" y="1166966"/>
                </a:lnTo>
                <a:lnTo>
                  <a:pt x="1953768" y="1130300"/>
                </a:lnTo>
                <a:lnTo>
                  <a:pt x="1953768" y="226060"/>
                </a:lnTo>
                <a:lnTo>
                  <a:pt x="1947197" y="171737"/>
                </a:lnTo>
                <a:lnTo>
                  <a:pt x="1928533" y="122176"/>
                </a:lnTo>
                <a:lnTo>
                  <a:pt x="1899348" y="78946"/>
                </a:lnTo>
                <a:lnTo>
                  <a:pt x="1861212" y="43618"/>
                </a:lnTo>
                <a:lnTo>
                  <a:pt x="1815697" y="17766"/>
                </a:lnTo>
                <a:lnTo>
                  <a:pt x="1764374" y="2958"/>
                </a:lnTo>
                <a:lnTo>
                  <a:pt x="1727708" y="0"/>
                </a:lnTo>
                <a:close/>
              </a:path>
            </a:pathLst>
          </a:custGeom>
          <a:solidFill>
            <a:srgbClr val="C5DFB4"/>
          </a:solidFill>
        </p:spPr>
        <p:txBody>
          <a:bodyPr wrap="square" lIns="0" tIns="0" rIns="0" bIns="0" rtlCol="0">
            <a:noAutofit/>
          </a:bodyPr>
          <a:lstStyle/>
          <a:p>
            <a:endParaRPr dirty="0"/>
          </a:p>
        </p:txBody>
      </p:sp>
      <p:sp>
        <p:nvSpPr>
          <p:cNvPr id="19" name="object 3">
            <a:extLst>
              <a:ext uri="{FF2B5EF4-FFF2-40B4-BE49-F238E27FC236}">
                <a16:creationId xmlns:a16="http://schemas.microsoft.com/office/drawing/2014/main" id="{99E3CEC8-B553-4F4E-90E0-9E7BFBC4CC75}"/>
              </a:ext>
            </a:extLst>
          </p:cNvPr>
          <p:cNvSpPr/>
          <p:nvPr/>
        </p:nvSpPr>
        <p:spPr>
          <a:xfrm>
            <a:off x="56388" y="4497049"/>
            <a:ext cx="1953768" cy="1654079"/>
          </a:xfrm>
          <a:custGeom>
            <a:avLst/>
            <a:gdLst/>
            <a:ahLst/>
            <a:cxnLst/>
            <a:rect l="l" t="t" r="r" b="b"/>
            <a:pathLst>
              <a:path w="1953768" h="1356359">
                <a:moveTo>
                  <a:pt x="0" y="226060"/>
                </a:moveTo>
                <a:lnTo>
                  <a:pt x="6569" y="171737"/>
                </a:lnTo>
                <a:lnTo>
                  <a:pt x="25231" y="122176"/>
                </a:lnTo>
                <a:lnTo>
                  <a:pt x="54415" y="78946"/>
                </a:lnTo>
                <a:lnTo>
                  <a:pt x="92550" y="43618"/>
                </a:lnTo>
                <a:lnTo>
                  <a:pt x="138065" y="17766"/>
                </a:lnTo>
                <a:lnTo>
                  <a:pt x="189390" y="2958"/>
                </a:lnTo>
                <a:lnTo>
                  <a:pt x="226059" y="0"/>
                </a:lnTo>
                <a:lnTo>
                  <a:pt x="1727708" y="0"/>
                </a:lnTo>
                <a:lnTo>
                  <a:pt x="1782030" y="6570"/>
                </a:lnTo>
                <a:lnTo>
                  <a:pt x="1831591" y="25234"/>
                </a:lnTo>
                <a:lnTo>
                  <a:pt x="1874821" y="54419"/>
                </a:lnTo>
                <a:lnTo>
                  <a:pt x="1910149" y="92555"/>
                </a:lnTo>
                <a:lnTo>
                  <a:pt x="1936001" y="138070"/>
                </a:lnTo>
                <a:lnTo>
                  <a:pt x="1950809" y="189393"/>
                </a:lnTo>
                <a:lnTo>
                  <a:pt x="1953768" y="226060"/>
                </a:lnTo>
                <a:lnTo>
                  <a:pt x="1953768" y="1130300"/>
                </a:lnTo>
                <a:lnTo>
                  <a:pt x="1947197" y="1184622"/>
                </a:lnTo>
                <a:lnTo>
                  <a:pt x="1928533" y="1234183"/>
                </a:lnTo>
                <a:lnTo>
                  <a:pt x="1899348" y="1277413"/>
                </a:lnTo>
                <a:lnTo>
                  <a:pt x="1861212" y="1312741"/>
                </a:lnTo>
                <a:lnTo>
                  <a:pt x="1815697" y="1338593"/>
                </a:lnTo>
                <a:lnTo>
                  <a:pt x="1764374" y="1353401"/>
                </a:lnTo>
                <a:lnTo>
                  <a:pt x="1727708" y="1356360"/>
                </a:lnTo>
                <a:lnTo>
                  <a:pt x="226059" y="1356360"/>
                </a:lnTo>
                <a:lnTo>
                  <a:pt x="171733" y="1349789"/>
                </a:lnTo>
                <a:lnTo>
                  <a:pt x="122170" y="1331125"/>
                </a:lnTo>
                <a:lnTo>
                  <a:pt x="78940" y="1301940"/>
                </a:lnTo>
                <a:lnTo>
                  <a:pt x="43615" y="1263804"/>
                </a:lnTo>
                <a:lnTo>
                  <a:pt x="17764" y="1218289"/>
                </a:lnTo>
                <a:lnTo>
                  <a:pt x="2958" y="1166966"/>
                </a:lnTo>
                <a:lnTo>
                  <a:pt x="0" y="1130300"/>
                </a:lnTo>
                <a:lnTo>
                  <a:pt x="0" y="226060"/>
                </a:lnTo>
                <a:close/>
              </a:path>
            </a:pathLst>
          </a:custGeom>
          <a:ln w="12192">
            <a:solidFill>
              <a:srgbClr val="41709C"/>
            </a:solidFill>
          </a:ln>
        </p:spPr>
        <p:txBody>
          <a:bodyPr wrap="square" lIns="0" tIns="0" rIns="0" bIns="0" rtlCol="0">
            <a:noAutofit/>
          </a:bodyPr>
          <a:lstStyle/>
          <a:p>
            <a:endParaRPr/>
          </a:p>
        </p:txBody>
      </p:sp>
      <p:sp>
        <p:nvSpPr>
          <p:cNvPr id="23" name="object 7">
            <a:extLst>
              <a:ext uri="{FF2B5EF4-FFF2-40B4-BE49-F238E27FC236}">
                <a16:creationId xmlns:a16="http://schemas.microsoft.com/office/drawing/2014/main" id="{17F13254-F152-B943-B4F5-9F0EF8AB1789}"/>
              </a:ext>
            </a:extLst>
          </p:cNvPr>
          <p:cNvSpPr txBox="1"/>
          <p:nvPr/>
        </p:nvSpPr>
        <p:spPr>
          <a:xfrm>
            <a:off x="280774" y="4543626"/>
            <a:ext cx="1451610" cy="510540"/>
          </a:xfrm>
          <a:prstGeom prst="rect">
            <a:avLst/>
          </a:prstGeom>
        </p:spPr>
        <p:txBody>
          <a:bodyPr vert="horz" wrap="square" lIns="0" tIns="0" rIns="0" bIns="0" rtlCol="0">
            <a:noAutofit/>
          </a:bodyPr>
          <a:lstStyle/>
          <a:p>
            <a:pPr marL="297180" marR="12700" indent="-285115">
              <a:lnSpc>
                <a:spcPct val="100000"/>
              </a:lnSpc>
            </a:pPr>
            <a:r>
              <a:rPr sz="1600" b="1" spc="-15" dirty="0">
                <a:latin typeface="Calibri"/>
                <a:cs typeface="Calibri"/>
              </a:rPr>
              <a:t>M</a:t>
            </a:r>
            <a:r>
              <a:rPr sz="1600" b="1" spc="-25" dirty="0">
                <a:latin typeface="Calibri"/>
                <a:cs typeface="Calibri"/>
              </a:rPr>
              <a:t>e</a:t>
            </a:r>
            <a:r>
              <a:rPr sz="1600" b="1" spc="-10" dirty="0">
                <a:latin typeface="Calibri"/>
                <a:cs typeface="Calibri"/>
              </a:rPr>
              <a:t>t</a:t>
            </a:r>
            <a:r>
              <a:rPr sz="1600" b="1" spc="-20" dirty="0">
                <a:latin typeface="Calibri"/>
                <a:cs typeface="Calibri"/>
              </a:rPr>
              <a:t>h</a:t>
            </a:r>
            <a:r>
              <a:rPr sz="1600" b="1" spc="-10" dirty="0">
                <a:latin typeface="Calibri"/>
                <a:cs typeface="Calibri"/>
              </a:rPr>
              <a:t>o</a:t>
            </a:r>
            <a:r>
              <a:rPr sz="1600" b="1" spc="-15" dirty="0">
                <a:latin typeface="Calibri"/>
                <a:cs typeface="Calibri"/>
              </a:rPr>
              <a:t>d</a:t>
            </a:r>
            <a:r>
              <a:rPr sz="1600" b="1" spc="-10" dirty="0">
                <a:latin typeface="Calibri"/>
                <a:cs typeface="Calibri"/>
              </a:rPr>
              <a:t>ol</a:t>
            </a:r>
            <a:r>
              <a:rPr sz="1600" b="1" spc="-5" dirty="0">
                <a:latin typeface="Calibri"/>
                <a:cs typeface="Calibri"/>
              </a:rPr>
              <a:t>o</a:t>
            </a:r>
            <a:r>
              <a:rPr sz="1600" b="1" spc="-10" dirty="0">
                <a:latin typeface="Calibri"/>
                <a:cs typeface="Calibri"/>
              </a:rPr>
              <a:t>gy</a:t>
            </a:r>
            <a:r>
              <a:rPr sz="1600" b="1" spc="20" dirty="0">
                <a:latin typeface="Calibri"/>
                <a:cs typeface="Calibri"/>
              </a:rPr>
              <a:t> </a:t>
            </a:r>
            <a:r>
              <a:rPr sz="1600" b="1" spc="-30" dirty="0">
                <a:latin typeface="Calibri"/>
                <a:cs typeface="Calibri"/>
              </a:rPr>
              <a:t>f</a:t>
            </a:r>
            <a:r>
              <a:rPr sz="1600" b="1" spc="-10" dirty="0">
                <a:latin typeface="Calibri"/>
                <a:cs typeface="Calibri"/>
              </a:rPr>
              <a:t>or</a:t>
            </a:r>
            <a:r>
              <a:rPr sz="1600" b="1" spc="-5" dirty="0">
                <a:latin typeface="Calibri"/>
                <a:cs typeface="Calibri"/>
              </a:rPr>
              <a:t> </a:t>
            </a:r>
            <a:r>
              <a:rPr sz="1600" b="1" spc="-95" dirty="0">
                <a:latin typeface="Calibri"/>
                <a:cs typeface="Calibri"/>
              </a:rPr>
              <a:t>V</a:t>
            </a:r>
            <a:r>
              <a:rPr sz="1600" b="1" spc="-10" dirty="0">
                <a:latin typeface="Calibri"/>
                <a:cs typeface="Calibri"/>
              </a:rPr>
              <a:t>a</a:t>
            </a:r>
            <a:r>
              <a:rPr sz="1600" b="1" spc="0" dirty="0">
                <a:latin typeface="Calibri"/>
                <a:cs typeface="Calibri"/>
              </a:rPr>
              <a:t>l</a:t>
            </a:r>
            <a:r>
              <a:rPr sz="1600" b="1" spc="-10" dirty="0">
                <a:latin typeface="Calibri"/>
                <a:cs typeface="Calibri"/>
              </a:rPr>
              <a:t>id</a:t>
            </a:r>
            <a:r>
              <a:rPr sz="1600" b="1" spc="-20" dirty="0">
                <a:latin typeface="Calibri"/>
                <a:cs typeface="Calibri"/>
              </a:rPr>
              <a:t>a</a:t>
            </a:r>
            <a:r>
              <a:rPr sz="1600" b="1" spc="-5" dirty="0">
                <a:latin typeface="Calibri"/>
                <a:cs typeface="Calibri"/>
              </a:rPr>
              <a:t>tio</a:t>
            </a:r>
            <a:r>
              <a:rPr sz="1600" b="1" spc="-10" dirty="0">
                <a:latin typeface="Calibri"/>
                <a:cs typeface="Calibri"/>
              </a:rPr>
              <a:t>n</a:t>
            </a:r>
            <a:endParaRPr sz="1600" dirty="0">
              <a:latin typeface="Calibri"/>
              <a:cs typeface="Calibri"/>
            </a:endParaRPr>
          </a:p>
        </p:txBody>
      </p:sp>
      <p:sp>
        <p:nvSpPr>
          <p:cNvPr id="25" name="object 9">
            <a:extLst>
              <a:ext uri="{FF2B5EF4-FFF2-40B4-BE49-F238E27FC236}">
                <a16:creationId xmlns:a16="http://schemas.microsoft.com/office/drawing/2014/main" id="{D31DC3F1-17ED-7C4D-8AD2-F46614D25C1A}"/>
              </a:ext>
            </a:extLst>
          </p:cNvPr>
          <p:cNvSpPr txBox="1"/>
          <p:nvPr/>
        </p:nvSpPr>
        <p:spPr>
          <a:xfrm>
            <a:off x="505155" y="5598933"/>
            <a:ext cx="1056005" cy="511175"/>
          </a:xfrm>
          <a:prstGeom prst="rect">
            <a:avLst/>
          </a:prstGeom>
        </p:spPr>
        <p:txBody>
          <a:bodyPr vert="horz" wrap="square" lIns="0" tIns="0" rIns="0" bIns="0" rtlCol="0">
            <a:noAutofit/>
          </a:bodyPr>
          <a:lstStyle/>
          <a:p>
            <a:pPr marL="22860">
              <a:lnSpc>
                <a:spcPct val="100000"/>
              </a:lnSpc>
            </a:pPr>
            <a:r>
              <a:rPr sz="1600" b="1" spc="-20" dirty="0">
                <a:solidFill>
                  <a:srgbClr val="FF0000"/>
                </a:solidFill>
                <a:latin typeface="Calibri"/>
                <a:cs typeface="Calibri"/>
              </a:rPr>
              <a:t>100</a:t>
            </a:r>
            <a:r>
              <a:rPr sz="1600" b="1" spc="-15" dirty="0">
                <a:solidFill>
                  <a:srgbClr val="FF0000"/>
                </a:solidFill>
                <a:latin typeface="Calibri"/>
                <a:cs typeface="Calibri"/>
              </a:rPr>
              <a:t>%</a:t>
            </a:r>
            <a:r>
              <a:rPr sz="1600" b="1" spc="15" dirty="0">
                <a:solidFill>
                  <a:srgbClr val="FF0000"/>
                </a:solidFill>
                <a:latin typeface="Calibri"/>
                <a:cs typeface="Calibri"/>
              </a:rPr>
              <a:t> </a:t>
            </a:r>
            <a:r>
              <a:rPr sz="1600" b="1" spc="-10" dirty="0">
                <a:solidFill>
                  <a:srgbClr val="FF0000"/>
                </a:solidFill>
                <a:latin typeface="Calibri"/>
                <a:cs typeface="Calibri"/>
              </a:rPr>
              <a:t>Di</a:t>
            </a:r>
            <a:r>
              <a:rPr sz="1600" b="1" spc="-25" dirty="0">
                <a:solidFill>
                  <a:srgbClr val="FF0000"/>
                </a:solidFill>
                <a:latin typeface="Calibri"/>
                <a:cs typeface="Calibri"/>
              </a:rPr>
              <a:t>r</a:t>
            </a:r>
            <a:r>
              <a:rPr sz="1600" b="1" spc="-10" dirty="0">
                <a:solidFill>
                  <a:srgbClr val="FF0000"/>
                </a:solidFill>
                <a:latin typeface="Calibri"/>
                <a:cs typeface="Calibri"/>
              </a:rPr>
              <a:t>ect</a:t>
            </a:r>
            <a:endParaRPr sz="1600">
              <a:latin typeface="Calibri"/>
              <a:cs typeface="Calibri"/>
            </a:endParaRPr>
          </a:p>
          <a:p>
            <a:pPr marL="12700">
              <a:lnSpc>
                <a:spcPct val="100000"/>
              </a:lnSpc>
            </a:pPr>
            <a:r>
              <a:rPr sz="1600" b="1" spc="-15" dirty="0">
                <a:solidFill>
                  <a:srgbClr val="FF0000"/>
                </a:solidFill>
                <a:latin typeface="Calibri"/>
                <a:cs typeface="Calibri"/>
              </a:rPr>
              <a:t>O</a:t>
            </a:r>
            <a:r>
              <a:rPr sz="1600" b="1" spc="-30" dirty="0">
                <a:solidFill>
                  <a:srgbClr val="FF0000"/>
                </a:solidFill>
                <a:latin typeface="Calibri"/>
                <a:cs typeface="Calibri"/>
              </a:rPr>
              <a:t>b</a:t>
            </a:r>
            <a:r>
              <a:rPr sz="1600" b="1" spc="-10" dirty="0">
                <a:solidFill>
                  <a:srgbClr val="FF0000"/>
                </a:solidFill>
                <a:latin typeface="Calibri"/>
                <a:cs typeface="Calibri"/>
              </a:rPr>
              <a:t>se</a:t>
            </a:r>
            <a:r>
              <a:rPr sz="1600" b="1" spc="-5" dirty="0">
                <a:solidFill>
                  <a:srgbClr val="FF0000"/>
                </a:solidFill>
                <a:latin typeface="Calibri"/>
                <a:cs typeface="Calibri"/>
              </a:rPr>
              <a:t>r</a:t>
            </a:r>
            <a:r>
              <a:rPr sz="1600" b="1" spc="-35" dirty="0">
                <a:solidFill>
                  <a:srgbClr val="FF0000"/>
                </a:solidFill>
                <a:latin typeface="Calibri"/>
                <a:cs typeface="Calibri"/>
              </a:rPr>
              <a:t>v</a:t>
            </a:r>
            <a:r>
              <a:rPr sz="1600" b="1" spc="-20" dirty="0">
                <a:solidFill>
                  <a:srgbClr val="FF0000"/>
                </a:solidFill>
                <a:latin typeface="Calibri"/>
                <a:cs typeface="Calibri"/>
              </a:rPr>
              <a:t>a</a:t>
            </a:r>
            <a:r>
              <a:rPr sz="1600" b="1" spc="-5" dirty="0">
                <a:solidFill>
                  <a:srgbClr val="FF0000"/>
                </a:solidFill>
                <a:latin typeface="Calibri"/>
                <a:cs typeface="Calibri"/>
              </a:rPr>
              <a:t>tio</a:t>
            </a:r>
            <a:r>
              <a:rPr sz="1600" b="1" spc="-10" dirty="0">
                <a:solidFill>
                  <a:srgbClr val="FF0000"/>
                </a:solidFill>
                <a:latin typeface="Calibri"/>
                <a:cs typeface="Calibri"/>
              </a:rPr>
              <a:t>n</a:t>
            </a:r>
            <a:endParaRPr sz="1600">
              <a:latin typeface="Calibri"/>
              <a:cs typeface="Calibri"/>
            </a:endParaRPr>
          </a:p>
        </p:txBody>
      </p:sp>
      <p:sp>
        <p:nvSpPr>
          <p:cNvPr id="26" name="object 10">
            <a:extLst>
              <a:ext uri="{FF2B5EF4-FFF2-40B4-BE49-F238E27FC236}">
                <a16:creationId xmlns:a16="http://schemas.microsoft.com/office/drawing/2014/main" id="{94F3FAA5-3B37-C340-A687-E40ED4A07C3C}"/>
              </a:ext>
            </a:extLst>
          </p:cNvPr>
          <p:cNvSpPr/>
          <p:nvPr/>
        </p:nvSpPr>
        <p:spPr>
          <a:xfrm>
            <a:off x="2010155" y="4543626"/>
            <a:ext cx="10046208" cy="1573975"/>
          </a:xfrm>
          <a:custGeom>
            <a:avLst/>
            <a:gdLst/>
            <a:ahLst/>
            <a:cxnLst/>
            <a:rect l="l" t="t" r="r" b="b"/>
            <a:pathLst>
              <a:path w="10046208" h="1313688">
                <a:moveTo>
                  <a:pt x="9827260" y="0"/>
                </a:moveTo>
                <a:lnTo>
                  <a:pt x="218948" y="0"/>
                </a:lnTo>
                <a:lnTo>
                  <a:pt x="200993" y="725"/>
                </a:lnTo>
                <a:lnTo>
                  <a:pt x="149750" y="11163"/>
                </a:lnTo>
                <a:lnTo>
                  <a:pt x="103623" y="32807"/>
                </a:lnTo>
                <a:lnTo>
                  <a:pt x="64134" y="64134"/>
                </a:lnTo>
                <a:lnTo>
                  <a:pt x="32807" y="103623"/>
                </a:lnTo>
                <a:lnTo>
                  <a:pt x="11163" y="149750"/>
                </a:lnTo>
                <a:lnTo>
                  <a:pt x="725" y="200993"/>
                </a:lnTo>
                <a:lnTo>
                  <a:pt x="0" y="218947"/>
                </a:lnTo>
                <a:lnTo>
                  <a:pt x="0" y="1094740"/>
                </a:lnTo>
                <a:lnTo>
                  <a:pt x="6364" y="1147354"/>
                </a:lnTo>
                <a:lnTo>
                  <a:pt x="24441" y="1195357"/>
                </a:lnTo>
                <a:lnTo>
                  <a:pt x="52710" y="1237226"/>
                </a:lnTo>
                <a:lnTo>
                  <a:pt x="89647" y="1271442"/>
                </a:lnTo>
                <a:lnTo>
                  <a:pt x="133731" y="1296481"/>
                </a:lnTo>
                <a:lnTo>
                  <a:pt x="183437" y="1310822"/>
                </a:lnTo>
                <a:lnTo>
                  <a:pt x="218948" y="1313688"/>
                </a:lnTo>
                <a:lnTo>
                  <a:pt x="9827260" y="1313688"/>
                </a:lnTo>
                <a:lnTo>
                  <a:pt x="9879870" y="1307324"/>
                </a:lnTo>
                <a:lnTo>
                  <a:pt x="9927871" y="1289248"/>
                </a:lnTo>
                <a:lnTo>
                  <a:pt x="9969741" y="1260981"/>
                </a:lnTo>
                <a:lnTo>
                  <a:pt x="10003958" y="1224045"/>
                </a:lnTo>
                <a:lnTo>
                  <a:pt x="10028999" y="1179962"/>
                </a:lnTo>
                <a:lnTo>
                  <a:pt x="10043341" y="1130253"/>
                </a:lnTo>
                <a:lnTo>
                  <a:pt x="10046208" y="1094740"/>
                </a:lnTo>
                <a:lnTo>
                  <a:pt x="10046208" y="218947"/>
                </a:lnTo>
                <a:lnTo>
                  <a:pt x="10039843" y="166337"/>
                </a:lnTo>
                <a:lnTo>
                  <a:pt x="10021766" y="118336"/>
                </a:lnTo>
                <a:lnTo>
                  <a:pt x="9993497" y="76466"/>
                </a:lnTo>
                <a:lnTo>
                  <a:pt x="9956560" y="42249"/>
                </a:lnTo>
                <a:lnTo>
                  <a:pt x="9912477" y="17208"/>
                </a:lnTo>
                <a:lnTo>
                  <a:pt x="9862770" y="2866"/>
                </a:lnTo>
                <a:lnTo>
                  <a:pt x="9827260" y="0"/>
                </a:lnTo>
                <a:close/>
              </a:path>
            </a:pathLst>
          </a:custGeom>
          <a:solidFill>
            <a:srgbClr val="E1EFD9"/>
          </a:solidFill>
        </p:spPr>
        <p:txBody>
          <a:bodyPr wrap="square" lIns="0" tIns="0" rIns="0" bIns="0" rtlCol="0">
            <a:noAutofit/>
          </a:bodyPr>
          <a:lstStyle/>
          <a:p>
            <a:endParaRPr/>
          </a:p>
        </p:txBody>
      </p:sp>
      <p:sp>
        <p:nvSpPr>
          <p:cNvPr id="27" name="object 11">
            <a:extLst>
              <a:ext uri="{FF2B5EF4-FFF2-40B4-BE49-F238E27FC236}">
                <a16:creationId xmlns:a16="http://schemas.microsoft.com/office/drawing/2014/main" id="{A81BC582-0777-584F-B1C9-C28C99EAF6C3}"/>
              </a:ext>
            </a:extLst>
          </p:cNvPr>
          <p:cNvSpPr/>
          <p:nvPr/>
        </p:nvSpPr>
        <p:spPr>
          <a:xfrm>
            <a:off x="2010155" y="4543626"/>
            <a:ext cx="10046208" cy="1573975"/>
          </a:xfrm>
          <a:custGeom>
            <a:avLst/>
            <a:gdLst/>
            <a:ahLst/>
            <a:cxnLst/>
            <a:rect l="l" t="t" r="r" b="b"/>
            <a:pathLst>
              <a:path w="10046208" h="1313688">
                <a:moveTo>
                  <a:pt x="0" y="218947"/>
                </a:moveTo>
                <a:lnTo>
                  <a:pt x="6364" y="166337"/>
                </a:lnTo>
                <a:lnTo>
                  <a:pt x="24441" y="118336"/>
                </a:lnTo>
                <a:lnTo>
                  <a:pt x="52710" y="76466"/>
                </a:lnTo>
                <a:lnTo>
                  <a:pt x="89647" y="42249"/>
                </a:lnTo>
                <a:lnTo>
                  <a:pt x="133731" y="17208"/>
                </a:lnTo>
                <a:lnTo>
                  <a:pt x="183437" y="2866"/>
                </a:lnTo>
                <a:lnTo>
                  <a:pt x="218948" y="0"/>
                </a:lnTo>
                <a:lnTo>
                  <a:pt x="9827260" y="0"/>
                </a:lnTo>
                <a:lnTo>
                  <a:pt x="9879870" y="6364"/>
                </a:lnTo>
                <a:lnTo>
                  <a:pt x="9927871" y="24441"/>
                </a:lnTo>
                <a:lnTo>
                  <a:pt x="9969741" y="52710"/>
                </a:lnTo>
                <a:lnTo>
                  <a:pt x="10003958" y="89647"/>
                </a:lnTo>
                <a:lnTo>
                  <a:pt x="10028999" y="133731"/>
                </a:lnTo>
                <a:lnTo>
                  <a:pt x="10043341" y="183437"/>
                </a:lnTo>
                <a:lnTo>
                  <a:pt x="10046208" y="218947"/>
                </a:lnTo>
                <a:lnTo>
                  <a:pt x="10046208" y="1094740"/>
                </a:lnTo>
                <a:lnTo>
                  <a:pt x="10039843" y="1147354"/>
                </a:lnTo>
                <a:lnTo>
                  <a:pt x="10021766" y="1195357"/>
                </a:lnTo>
                <a:lnTo>
                  <a:pt x="9993497" y="1237226"/>
                </a:lnTo>
                <a:lnTo>
                  <a:pt x="9956560" y="1271442"/>
                </a:lnTo>
                <a:lnTo>
                  <a:pt x="9912477" y="1296481"/>
                </a:lnTo>
                <a:lnTo>
                  <a:pt x="9862770" y="1310822"/>
                </a:lnTo>
                <a:lnTo>
                  <a:pt x="9827260" y="1313688"/>
                </a:lnTo>
                <a:lnTo>
                  <a:pt x="218948" y="1313688"/>
                </a:lnTo>
                <a:lnTo>
                  <a:pt x="166337" y="1307324"/>
                </a:lnTo>
                <a:lnTo>
                  <a:pt x="118336" y="1289248"/>
                </a:lnTo>
                <a:lnTo>
                  <a:pt x="76466" y="1260981"/>
                </a:lnTo>
                <a:lnTo>
                  <a:pt x="42249" y="1224045"/>
                </a:lnTo>
                <a:lnTo>
                  <a:pt x="17208" y="1179962"/>
                </a:lnTo>
                <a:lnTo>
                  <a:pt x="2866" y="1130253"/>
                </a:lnTo>
                <a:lnTo>
                  <a:pt x="0" y="1094740"/>
                </a:lnTo>
                <a:lnTo>
                  <a:pt x="0" y="218947"/>
                </a:lnTo>
                <a:close/>
              </a:path>
            </a:pathLst>
          </a:custGeom>
          <a:ln w="12192">
            <a:solidFill>
              <a:srgbClr val="41709C"/>
            </a:solidFill>
          </a:ln>
        </p:spPr>
        <p:txBody>
          <a:bodyPr wrap="square" lIns="0" tIns="0" rIns="0" bIns="0" rtlCol="0">
            <a:noAutofit/>
          </a:bodyPr>
          <a:lstStyle/>
          <a:p>
            <a:endParaRPr/>
          </a:p>
        </p:txBody>
      </p:sp>
      <p:sp>
        <p:nvSpPr>
          <p:cNvPr id="28" name="object 12">
            <a:extLst>
              <a:ext uri="{FF2B5EF4-FFF2-40B4-BE49-F238E27FC236}">
                <a16:creationId xmlns:a16="http://schemas.microsoft.com/office/drawing/2014/main" id="{81054166-EE33-D94E-A7FE-45A344F209FF}"/>
              </a:ext>
            </a:extLst>
          </p:cNvPr>
          <p:cNvSpPr txBox="1"/>
          <p:nvPr/>
        </p:nvSpPr>
        <p:spPr>
          <a:xfrm>
            <a:off x="2152650" y="5172721"/>
            <a:ext cx="9465945" cy="572770"/>
          </a:xfrm>
          <a:prstGeom prst="rect">
            <a:avLst/>
          </a:prstGeom>
        </p:spPr>
        <p:txBody>
          <a:bodyPr vert="horz" wrap="square" lIns="0" tIns="0" rIns="0" bIns="0" rtlCol="0">
            <a:noAutofit/>
          </a:bodyPr>
          <a:lstStyle/>
          <a:p>
            <a:pPr marL="12700" marR="12700">
              <a:lnSpc>
                <a:spcPct val="100000"/>
              </a:lnSpc>
            </a:pPr>
            <a:r>
              <a:rPr sz="1800" dirty="0">
                <a:latin typeface="Calibri"/>
                <a:cs typeface="Calibri"/>
              </a:rPr>
              <a:t>The a</a:t>
            </a:r>
            <a:r>
              <a:rPr sz="1800" spc="5" dirty="0">
                <a:latin typeface="Calibri"/>
                <a:cs typeface="Calibri"/>
              </a:rPr>
              <a:t>s</a:t>
            </a:r>
            <a:r>
              <a:rPr sz="1800" spc="-10" dirty="0">
                <a:latin typeface="Calibri"/>
                <a:cs typeface="Calibri"/>
              </a:rPr>
              <a:t>s</a:t>
            </a:r>
            <a:r>
              <a:rPr sz="1800" spc="-5" dirty="0">
                <a:latin typeface="Calibri"/>
                <a:cs typeface="Calibri"/>
              </a:rPr>
              <a:t>e</a:t>
            </a:r>
            <a:r>
              <a:rPr sz="1800" spc="0" dirty="0">
                <a:latin typeface="Calibri"/>
                <a:cs typeface="Calibri"/>
              </a:rPr>
              <a:t>s</a:t>
            </a:r>
            <a:r>
              <a:rPr sz="1800" spc="5" dirty="0">
                <a:latin typeface="Calibri"/>
                <a:cs typeface="Calibri"/>
              </a:rPr>
              <a:t>s</a:t>
            </a:r>
            <a:r>
              <a:rPr sz="1800" spc="-10" dirty="0">
                <a:latin typeface="Calibri"/>
                <a:cs typeface="Calibri"/>
              </a:rPr>
              <a:t>or</a:t>
            </a:r>
            <a:r>
              <a:rPr sz="1800" spc="-30" dirty="0">
                <a:latin typeface="Calibri"/>
                <a:cs typeface="Calibri"/>
              </a:rPr>
              <a:t> </a:t>
            </a:r>
            <a:r>
              <a:rPr sz="1800" spc="0" dirty="0">
                <a:latin typeface="Calibri"/>
                <a:cs typeface="Calibri"/>
              </a:rPr>
              <a:t>w</a:t>
            </a:r>
            <a:r>
              <a:rPr sz="1800" spc="-10" dirty="0">
                <a:latin typeface="Calibri"/>
                <a:cs typeface="Calibri"/>
              </a:rPr>
              <a:t>i</a:t>
            </a:r>
            <a:r>
              <a:rPr sz="1800" spc="-5" dirty="0">
                <a:latin typeface="Calibri"/>
                <a:cs typeface="Calibri"/>
              </a:rPr>
              <a:t>l</a:t>
            </a:r>
            <a:r>
              <a:rPr sz="1800" spc="0" dirty="0">
                <a:latin typeface="Calibri"/>
                <a:cs typeface="Calibri"/>
              </a:rPr>
              <a:t>l</a:t>
            </a:r>
            <a:r>
              <a:rPr sz="1800" spc="15" dirty="0">
                <a:latin typeface="Calibri"/>
                <a:cs typeface="Calibri"/>
              </a:rPr>
              <a:t> </a:t>
            </a:r>
            <a:r>
              <a:rPr sz="1800" spc="0" dirty="0">
                <a:latin typeface="Calibri"/>
                <a:cs typeface="Calibri"/>
              </a:rPr>
              <a:t>vis</a:t>
            </a:r>
            <a:r>
              <a:rPr sz="1800" spc="-5" dirty="0">
                <a:latin typeface="Calibri"/>
                <a:cs typeface="Calibri"/>
              </a:rPr>
              <a:t>i</a:t>
            </a:r>
            <a:r>
              <a:rPr sz="1800" spc="-10" dirty="0">
                <a:latin typeface="Calibri"/>
                <a:cs typeface="Calibri"/>
              </a:rPr>
              <a:t>t the</a:t>
            </a:r>
            <a:r>
              <a:rPr sz="1800" spc="10" dirty="0">
                <a:latin typeface="Calibri"/>
                <a:cs typeface="Calibri"/>
              </a:rPr>
              <a:t> </a:t>
            </a:r>
            <a:r>
              <a:rPr sz="1800" spc="-5" dirty="0">
                <a:latin typeface="Calibri"/>
                <a:cs typeface="Calibri"/>
              </a:rPr>
              <a:t>l</a:t>
            </a:r>
            <a:r>
              <a:rPr sz="1800" spc="0" dirty="0">
                <a:latin typeface="Calibri"/>
                <a:cs typeface="Calibri"/>
              </a:rPr>
              <a:t>andfi</a:t>
            </a:r>
            <a:r>
              <a:rPr sz="1800" spc="-10" dirty="0">
                <a:latin typeface="Calibri"/>
                <a:cs typeface="Calibri"/>
              </a:rPr>
              <a:t>l</a:t>
            </a:r>
            <a:r>
              <a:rPr sz="1800" spc="0" dirty="0">
                <a:latin typeface="Calibri"/>
                <a:cs typeface="Calibri"/>
              </a:rPr>
              <a:t>l</a:t>
            </a:r>
            <a:r>
              <a:rPr sz="1800" spc="15" dirty="0">
                <a:latin typeface="Calibri"/>
                <a:cs typeface="Calibri"/>
              </a:rPr>
              <a:t> </a:t>
            </a:r>
            <a:r>
              <a:rPr sz="1800" spc="0" dirty="0">
                <a:latin typeface="Calibri"/>
                <a:cs typeface="Calibri"/>
              </a:rPr>
              <a:t>si</a:t>
            </a:r>
            <a:r>
              <a:rPr sz="1800" spc="-30" dirty="0">
                <a:latin typeface="Calibri"/>
                <a:cs typeface="Calibri"/>
              </a:rPr>
              <a:t>t</a:t>
            </a:r>
            <a:r>
              <a:rPr sz="1800" spc="0" dirty="0">
                <a:latin typeface="Calibri"/>
                <a:cs typeface="Calibri"/>
              </a:rPr>
              <a:t>e(s)</a:t>
            </a:r>
            <a:r>
              <a:rPr sz="1800" spc="5" dirty="0">
                <a:latin typeface="Calibri"/>
                <a:cs typeface="Calibri"/>
              </a:rPr>
              <a:t> </a:t>
            </a:r>
            <a:r>
              <a:rPr sz="1800" spc="-25" dirty="0">
                <a:latin typeface="Calibri"/>
                <a:cs typeface="Calibri"/>
              </a:rPr>
              <a:t>t</a:t>
            </a:r>
            <a:r>
              <a:rPr sz="1800" spc="0" dirty="0">
                <a:latin typeface="Calibri"/>
                <a:cs typeface="Calibri"/>
              </a:rPr>
              <a:t>o</a:t>
            </a:r>
            <a:r>
              <a:rPr sz="1800" spc="-5" dirty="0">
                <a:latin typeface="Calibri"/>
                <a:cs typeface="Calibri"/>
              </a:rPr>
              <a:t> </a:t>
            </a:r>
            <a:r>
              <a:rPr sz="1800" spc="-10" dirty="0">
                <a:latin typeface="Calibri"/>
                <a:cs typeface="Calibri"/>
              </a:rPr>
              <a:t>check</a:t>
            </a:r>
            <a:r>
              <a:rPr sz="1800" spc="15" dirty="0">
                <a:latin typeface="Calibri"/>
                <a:cs typeface="Calibri"/>
              </a:rPr>
              <a:t> </a:t>
            </a:r>
            <a:r>
              <a:rPr sz="1800" spc="-5" dirty="0">
                <a:latin typeface="Calibri"/>
                <a:cs typeface="Calibri"/>
              </a:rPr>
              <a:t>i</a:t>
            </a:r>
            <a:r>
              <a:rPr sz="1800" spc="0" dirty="0">
                <a:latin typeface="Calibri"/>
                <a:cs typeface="Calibri"/>
              </a:rPr>
              <a:t>f</a:t>
            </a:r>
            <a:r>
              <a:rPr sz="1800" spc="-5" dirty="0">
                <a:latin typeface="Calibri"/>
                <a:cs typeface="Calibri"/>
              </a:rPr>
              <a:t> </a:t>
            </a:r>
            <a:r>
              <a:rPr sz="1800" spc="-10" dirty="0">
                <a:latin typeface="Calibri"/>
                <a:cs typeface="Calibri"/>
              </a:rPr>
              <a:t>the</a:t>
            </a:r>
            <a:r>
              <a:rPr sz="1800" spc="15" dirty="0">
                <a:latin typeface="Calibri"/>
                <a:cs typeface="Calibri"/>
              </a:rPr>
              <a:t> </a:t>
            </a:r>
            <a:r>
              <a:rPr sz="1800" spc="-5" dirty="0">
                <a:latin typeface="Calibri"/>
                <a:cs typeface="Calibri"/>
              </a:rPr>
              <a:t>l</a:t>
            </a:r>
            <a:r>
              <a:rPr sz="1800" spc="0" dirty="0">
                <a:latin typeface="Calibri"/>
                <a:cs typeface="Calibri"/>
              </a:rPr>
              <a:t>andfi</a:t>
            </a:r>
            <a:r>
              <a:rPr sz="1800" spc="-10" dirty="0">
                <a:latin typeface="Calibri"/>
                <a:cs typeface="Calibri"/>
              </a:rPr>
              <a:t>l</a:t>
            </a:r>
            <a:r>
              <a:rPr sz="1800" spc="0" dirty="0">
                <a:latin typeface="Calibri"/>
                <a:cs typeface="Calibri"/>
              </a:rPr>
              <a:t>l</a:t>
            </a:r>
            <a:r>
              <a:rPr sz="1800" spc="15" dirty="0">
                <a:latin typeface="Calibri"/>
                <a:cs typeface="Calibri"/>
              </a:rPr>
              <a:t> </a:t>
            </a:r>
            <a:r>
              <a:rPr sz="1800" spc="-5" dirty="0">
                <a:latin typeface="Calibri"/>
                <a:cs typeface="Calibri"/>
              </a:rPr>
              <a:t>i</a:t>
            </a:r>
            <a:r>
              <a:rPr sz="1800" spc="0" dirty="0">
                <a:latin typeface="Calibri"/>
                <a:cs typeface="Calibri"/>
              </a:rPr>
              <a:t>s a </a:t>
            </a:r>
            <a:r>
              <a:rPr sz="1800" spc="5" dirty="0">
                <a:latin typeface="Calibri"/>
                <a:cs typeface="Calibri"/>
              </a:rPr>
              <a:t>s</a:t>
            </a:r>
            <a:r>
              <a:rPr sz="1800" spc="0" dirty="0">
                <a:latin typeface="Calibri"/>
                <a:cs typeface="Calibri"/>
              </a:rPr>
              <a:t>ani</a:t>
            </a:r>
            <a:r>
              <a:rPr sz="1800" spc="-30" dirty="0">
                <a:latin typeface="Calibri"/>
                <a:cs typeface="Calibri"/>
              </a:rPr>
              <a:t>t</a:t>
            </a:r>
            <a:r>
              <a:rPr sz="1800" spc="-10" dirty="0">
                <a:latin typeface="Calibri"/>
                <a:cs typeface="Calibri"/>
              </a:rPr>
              <a:t>a</a:t>
            </a:r>
            <a:r>
              <a:rPr sz="1800" spc="-5" dirty="0">
                <a:latin typeface="Calibri"/>
                <a:cs typeface="Calibri"/>
              </a:rPr>
              <a:t>r</a:t>
            </a:r>
            <a:r>
              <a:rPr sz="1800" spc="-10" dirty="0">
                <a:latin typeface="Calibri"/>
                <a:cs typeface="Calibri"/>
              </a:rPr>
              <a:t>y landf</a:t>
            </a:r>
            <a:r>
              <a:rPr sz="1800" spc="-5" dirty="0">
                <a:latin typeface="Calibri"/>
                <a:cs typeface="Calibri"/>
              </a:rPr>
              <a:t>il</a:t>
            </a:r>
            <a:r>
              <a:rPr sz="1800" spc="0" dirty="0">
                <a:latin typeface="Calibri"/>
                <a:cs typeface="Calibri"/>
              </a:rPr>
              <a:t>l</a:t>
            </a:r>
            <a:endParaRPr sz="1800" dirty="0">
              <a:latin typeface="Calibri"/>
              <a:cs typeface="Calibri"/>
            </a:endParaRPr>
          </a:p>
        </p:txBody>
      </p:sp>
    </p:spTree>
    <p:extLst>
      <p:ext uri="{BB962C8B-B14F-4D97-AF65-F5344CB8AC3E}">
        <p14:creationId xmlns:p14="http://schemas.microsoft.com/office/powerpoint/2010/main" val="2577850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25051" y="0"/>
            <a:ext cx="1067435" cy="610870"/>
            <a:chOff x="11125051" y="0"/>
            <a:chExt cx="1067435" cy="61087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1" y="0"/>
              <a:ext cx="995172" cy="554736"/>
            </a:xfrm>
            <a:prstGeom prst="rect">
              <a:avLst/>
            </a:prstGeom>
          </p:spPr>
        </p:pic>
      </p:grpSp>
      <p:pic>
        <p:nvPicPr>
          <p:cNvPr id="6" name="object 6"/>
          <p:cNvPicPr/>
          <p:nvPr/>
        </p:nvPicPr>
        <p:blipFill>
          <a:blip r:embed="rId4" cstate="print"/>
          <a:stretch>
            <a:fillRect/>
          </a:stretch>
        </p:blipFill>
        <p:spPr>
          <a:xfrm>
            <a:off x="59553" y="57838"/>
            <a:ext cx="833752" cy="582241"/>
          </a:xfrm>
          <a:prstGeom prst="rect">
            <a:avLst/>
          </a:prstGeom>
        </p:spPr>
      </p:pic>
      <p:sp>
        <p:nvSpPr>
          <p:cNvPr id="7" name="object 7"/>
          <p:cNvSpPr txBox="1">
            <a:spLocks noGrp="1"/>
          </p:cNvSpPr>
          <p:nvPr>
            <p:ph type="title"/>
          </p:nvPr>
        </p:nvSpPr>
        <p:spPr>
          <a:xfrm>
            <a:off x="1455166" y="364362"/>
            <a:ext cx="9251950" cy="452120"/>
          </a:xfrm>
          <a:prstGeom prst="rect">
            <a:avLst/>
          </a:prstGeom>
        </p:spPr>
        <p:txBody>
          <a:bodyPr vert="horz" wrap="square" lIns="0" tIns="12065" rIns="0" bIns="0" rtlCol="0">
            <a:spAutoFit/>
          </a:bodyPr>
          <a:lstStyle/>
          <a:p>
            <a:pPr marL="12700">
              <a:lnSpc>
                <a:spcPct val="100000"/>
              </a:lnSpc>
              <a:spcBef>
                <a:spcPts val="95"/>
              </a:spcBef>
            </a:pPr>
            <a:r>
              <a:rPr sz="2800" b="0" spc="95" dirty="0">
                <a:solidFill>
                  <a:srgbClr val="2E469C"/>
                </a:solidFill>
                <a:latin typeface="Arial MT"/>
                <a:cs typeface="Arial MT"/>
              </a:rPr>
              <a:t>DIFFERENCE</a:t>
            </a:r>
            <a:r>
              <a:rPr sz="2800" b="0" spc="265" dirty="0">
                <a:solidFill>
                  <a:srgbClr val="2E469C"/>
                </a:solidFill>
                <a:latin typeface="Arial MT"/>
                <a:cs typeface="Arial MT"/>
              </a:rPr>
              <a:t> </a:t>
            </a:r>
            <a:r>
              <a:rPr sz="2800" b="0" spc="90" dirty="0">
                <a:solidFill>
                  <a:srgbClr val="2E469C"/>
                </a:solidFill>
                <a:latin typeface="Arial MT"/>
                <a:cs typeface="Arial MT"/>
              </a:rPr>
              <a:t>BETWEEN</a:t>
            </a:r>
            <a:r>
              <a:rPr sz="2800" b="0" spc="245" dirty="0">
                <a:solidFill>
                  <a:srgbClr val="2E469C"/>
                </a:solidFill>
                <a:latin typeface="Arial MT"/>
                <a:cs typeface="Arial MT"/>
              </a:rPr>
              <a:t> </a:t>
            </a:r>
            <a:r>
              <a:rPr sz="2800" b="0" spc="95" dirty="0">
                <a:solidFill>
                  <a:srgbClr val="2E469C"/>
                </a:solidFill>
                <a:latin typeface="Arial MT"/>
                <a:cs typeface="Arial MT"/>
              </a:rPr>
              <a:t>DUMPSITE</a:t>
            </a:r>
            <a:r>
              <a:rPr sz="2800" b="0" spc="105" dirty="0">
                <a:solidFill>
                  <a:srgbClr val="2E469C"/>
                </a:solidFill>
                <a:latin typeface="Arial MT"/>
                <a:cs typeface="Arial MT"/>
              </a:rPr>
              <a:t> </a:t>
            </a:r>
            <a:r>
              <a:rPr sz="2800" b="0" spc="70" dirty="0">
                <a:solidFill>
                  <a:srgbClr val="2E469C"/>
                </a:solidFill>
                <a:latin typeface="Arial MT"/>
                <a:cs typeface="Arial MT"/>
              </a:rPr>
              <a:t>AND</a:t>
            </a:r>
            <a:r>
              <a:rPr sz="2800" b="0" spc="235" dirty="0">
                <a:solidFill>
                  <a:srgbClr val="2E469C"/>
                </a:solidFill>
                <a:latin typeface="Arial MT"/>
                <a:cs typeface="Arial MT"/>
              </a:rPr>
              <a:t> </a:t>
            </a:r>
            <a:r>
              <a:rPr sz="2800" b="0" spc="95" dirty="0">
                <a:solidFill>
                  <a:srgbClr val="2E469C"/>
                </a:solidFill>
                <a:latin typeface="Arial MT"/>
                <a:cs typeface="Arial MT"/>
              </a:rPr>
              <a:t>LANDFILL</a:t>
            </a:r>
            <a:endParaRPr sz="2800">
              <a:latin typeface="Arial MT"/>
              <a:cs typeface="Arial MT"/>
            </a:endParaRPr>
          </a:p>
        </p:txBody>
      </p:sp>
      <p:graphicFrame>
        <p:nvGraphicFramePr>
          <p:cNvPr id="8" name="object 8"/>
          <p:cNvGraphicFramePr>
            <a:graphicFrameLocks noGrp="1"/>
          </p:cNvGraphicFramePr>
          <p:nvPr/>
        </p:nvGraphicFramePr>
        <p:xfrm>
          <a:off x="831850" y="1684401"/>
          <a:ext cx="10831194" cy="4431332"/>
        </p:xfrm>
        <a:graphic>
          <a:graphicData uri="http://schemas.openxmlformats.org/drawingml/2006/table">
            <a:tbl>
              <a:tblPr firstRow="1" bandRow="1">
                <a:tableStyleId>{2D5ABB26-0587-4C30-8999-92F81FD0307C}</a:tableStyleId>
              </a:tblPr>
              <a:tblGrid>
                <a:gridCol w="3326765">
                  <a:extLst>
                    <a:ext uri="{9D8B030D-6E8A-4147-A177-3AD203B41FA5}">
                      <a16:colId xmlns:a16="http://schemas.microsoft.com/office/drawing/2014/main" val="20000"/>
                    </a:ext>
                  </a:extLst>
                </a:gridCol>
                <a:gridCol w="2107565">
                  <a:extLst>
                    <a:ext uri="{9D8B030D-6E8A-4147-A177-3AD203B41FA5}">
                      <a16:colId xmlns:a16="http://schemas.microsoft.com/office/drawing/2014/main" val="20001"/>
                    </a:ext>
                  </a:extLst>
                </a:gridCol>
                <a:gridCol w="5396864">
                  <a:extLst>
                    <a:ext uri="{9D8B030D-6E8A-4147-A177-3AD203B41FA5}">
                      <a16:colId xmlns:a16="http://schemas.microsoft.com/office/drawing/2014/main" val="20002"/>
                    </a:ext>
                  </a:extLst>
                </a:gridCol>
              </a:tblGrid>
              <a:tr h="1118870">
                <a:tc>
                  <a:txBody>
                    <a:bodyPr/>
                    <a:lstStyle/>
                    <a:p>
                      <a:pPr marL="15240" algn="ctr">
                        <a:lnSpc>
                          <a:spcPct val="100000"/>
                        </a:lnSpc>
                        <a:spcBef>
                          <a:spcPts val="2655"/>
                        </a:spcBef>
                      </a:pPr>
                      <a:r>
                        <a:rPr sz="2800" b="1" spc="-5" dirty="0">
                          <a:solidFill>
                            <a:srgbClr val="FFFFFF"/>
                          </a:solidFill>
                          <a:latin typeface="Arial"/>
                          <a:cs typeface="Arial"/>
                        </a:rPr>
                        <a:t>Feature</a:t>
                      </a:r>
                      <a:endParaRPr sz="2800">
                        <a:latin typeface="Arial"/>
                        <a:cs typeface="Arial"/>
                      </a:endParaRPr>
                    </a:p>
                  </a:txBody>
                  <a:tcPr marL="0" marR="0" marT="337185" marB="0">
                    <a:solidFill>
                      <a:srgbClr val="002453"/>
                    </a:solidFill>
                  </a:tcPr>
                </a:tc>
                <a:tc>
                  <a:txBody>
                    <a:bodyPr/>
                    <a:lstStyle/>
                    <a:p>
                      <a:pPr marL="14604" algn="ctr">
                        <a:lnSpc>
                          <a:spcPct val="100000"/>
                        </a:lnSpc>
                        <a:spcBef>
                          <a:spcPts val="2655"/>
                        </a:spcBef>
                      </a:pPr>
                      <a:r>
                        <a:rPr sz="2800" b="1" spc="-5" dirty="0">
                          <a:solidFill>
                            <a:srgbClr val="FFFFFF"/>
                          </a:solidFill>
                          <a:latin typeface="Arial"/>
                          <a:cs typeface="Arial"/>
                        </a:rPr>
                        <a:t>Dumpsite</a:t>
                      </a:r>
                      <a:endParaRPr sz="2800">
                        <a:latin typeface="Arial"/>
                        <a:cs typeface="Arial"/>
                      </a:endParaRPr>
                    </a:p>
                  </a:txBody>
                  <a:tcPr marL="0" marR="0" marT="337185" marB="0">
                    <a:solidFill>
                      <a:srgbClr val="002453"/>
                    </a:solidFill>
                  </a:tcPr>
                </a:tc>
                <a:tc>
                  <a:txBody>
                    <a:bodyPr/>
                    <a:lstStyle/>
                    <a:p>
                      <a:pPr marL="1758314" marR="231140" indent="-1521460" algn="ctr">
                        <a:lnSpc>
                          <a:spcPct val="100000"/>
                        </a:lnSpc>
                        <a:spcBef>
                          <a:spcPts val="969"/>
                        </a:spcBef>
                      </a:pPr>
                      <a:r>
                        <a:rPr sz="2800" b="1" spc="-5" dirty="0">
                          <a:solidFill>
                            <a:srgbClr val="FFFFFF"/>
                          </a:solidFill>
                          <a:latin typeface="Arial"/>
                          <a:cs typeface="Arial"/>
                        </a:rPr>
                        <a:t>Sanitary Landfill</a:t>
                      </a:r>
                      <a:r>
                        <a:rPr sz="2800" b="1" spc="5" dirty="0">
                          <a:solidFill>
                            <a:srgbClr val="FFFFFF"/>
                          </a:solidFill>
                          <a:latin typeface="Arial"/>
                          <a:cs typeface="Arial"/>
                        </a:rPr>
                        <a:t> </a:t>
                      </a:r>
                      <a:endParaRPr lang="en-US" sz="2800" b="1" spc="5" dirty="0">
                        <a:solidFill>
                          <a:srgbClr val="FFFFFF"/>
                        </a:solidFill>
                        <a:latin typeface="Arial"/>
                        <a:cs typeface="Arial"/>
                      </a:endParaRPr>
                    </a:p>
                    <a:p>
                      <a:pPr marL="1758314" marR="231140" indent="-1521460" algn="ctr">
                        <a:lnSpc>
                          <a:spcPct val="100000"/>
                        </a:lnSpc>
                        <a:spcBef>
                          <a:spcPts val="969"/>
                        </a:spcBef>
                      </a:pPr>
                      <a:r>
                        <a:rPr sz="2800" b="1" dirty="0">
                          <a:solidFill>
                            <a:srgbClr val="FFFFFF"/>
                          </a:solidFill>
                          <a:latin typeface="Arial"/>
                          <a:cs typeface="Arial"/>
                        </a:rPr>
                        <a:t>(also</a:t>
                      </a:r>
                      <a:r>
                        <a:rPr sz="2800" b="1" spc="-10" dirty="0">
                          <a:solidFill>
                            <a:srgbClr val="FFFFFF"/>
                          </a:solidFill>
                          <a:latin typeface="Arial"/>
                          <a:cs typeface="Arial"/>
                        </a:rPr>
                        <a:t> </a:t>
                      </a:r>
                      <a:r>
                        <a:rPr sz="2800" b="1" spc="-5" dirty="0">
                          <a:solidFill>
                            <a:srgbClr val="FFFFFF"/>
                          </a:solidFill>
                          <a:latin typeface="Arial"/>
                          <a:cs typeface="Arial"/>
                        </a:rPr>
                        <a:t>known </a:t>
                      </a:r>
                      <a:r>
                        <a:rPr sz="2800" b="1" spc="-765" dirty="0">
                          <a:solidFill>
                            <a:srgbClr val="FFFFFF"/>
                          </a:solidFill>
                          <a:latin typeface="Arial"/>
                          <a:cs typeface="Arial"/>
                        </a:rPr>
                        <a:t> </a:t>
                      </a:r>
                      <a:r>
                        <a:rPr sz="2800" b="1" spc="-5" dirty="0">
                          <a:solidFill>
                            <a:srgbClr val="FFFFFF"/>
                          </a:solidFill>
                          <a:latin typeface="Arial"/>
                          <a:cs typeface="Arial"/>
                        </a:rPr>
                        <a:t>as</a:t>
                      </a:r>
                      <a:r>
                        <a:rPr sz="2800" b="1" dirty="0">
                          <a:solidFill>
                            <a:srgbClr val="FFFFFF"/>
                          </a:solidFill>
                          <a:latin typeface="Arial"/>
                          <a:cs typeface="Arial"/>
                        </a:rPr>
                        <a:t> Landfill)</a:t>
                      </a:r>
                      <a:endParaRPr sz="2800" dirty="0">
                        <a:latin typeface="Arial"/>
                        <a:cs typeface="Arial"/>
                      </a:endParaRPr>
                    </a:p>
                  </a:txBody>
                  <a:tcPr marL="0" marR="0" marT="123189" marB="0">
                    <a:solidFill>
                      <a:srgbClr val="002453"/>
                    </a:solidFill>
                  </a:tcPr>
                </a:tc>
                <a:extLst>
                  <a:ext uri="{0D108BD9-81ED-4DB2-BD59-A6C34878D82A}">
                    <a16:rowId xmlns:a16="http://schemas.microsoft.com/office/drawing/2014/main" val="10000"/>
                  </a:ext>
                </a:extLst>
              </a:tr>
              <a:tr h="1099946">
                <a:tc>
                  <a:txBody>
                    <a:bodyPr/>
                    <a:lstStyle/>
                    <a:p>
                      <a:pPr>
                        <a:lnSpc>
                          <a:spcPct val="100000"/>
                        </a:lnSpc>
                        <a:spcBef>
                          <a:spcPts val="45"/>
                        </a:spcBef>
                      </a:pPr>
                      <a:endParaRPr sz="2350">
                        <a:latin typeface="Times New Roman"/>
                        <a:cs typeface="Times New Roman"/>
                      </a:endParaRPr>
                    </a:p>
                    <a:p>
                      <a:pPr marL="13970" algn="ctr">
                        <a:lnSpc>
                          <a:spcPct val="100000"/>
                        </a:lnSpc>
                      </a:pPr>
                      <a:r>
                        <a:rPr sz="2500" spc="-5" dirty="0">
                          <a:latin typeface="Arial MT"/>
                          <a:cs typeface="Arial MT"/>
                        </a:rPr>
                        <a:t>Leachate</a:t>
                      </a:r>
                      <a:r>
                        <a:rPr sz="2500" spc="-20" dirty="0">
                          <a:latin typeface="Arial MT"/>
                          <a:cs typeface="Arial MT"/>
                        </a:rPr>
                        <a:t> </a:t>
                      </a:r>
                      <a:r>
                        <a:rPr sz="2500" spc="-5" dirty="0">
                          <a:latin typeface="Arial MT"/>
                          <a:cs typeface="Arial MT"/>
                        </a:rPr>
                        <a:t>collection</a:t>
                      </a:r>
                      <a:endParaRPr sz="2500">
                        <a:latin typeface="Arial MT"/>
                        <a:cs typeface="Arial MT"/>
                      </a:endParaRPr>
                    </a:p>
                  </a:txBody>
                  <a:tcPr marL="0" marR="0" marT="5715" marB="0">
                    <a:lnL w="12700">
                      <a:solidFill>
                        <a:srgbClr val="002453"/>
                      </a:solidFill>
                      <a:prstDash val="solid"/>
                    </a:lnL>
                    <a:lnB w="12700">
                      <a:solidFill>
                        <a:srgbClr val="002453"/>
                      </a:solidFill>
                      <a:prstDash val="solid"/>
                    </a:lnB>
                    <a:solidFill>
                      <a:srgbClr val="E7E8E9"/>
                    </a:solidFill>
                  </a:tcPr>
                </a:tc>
                <a:tc>
                  <a:txBody>
                    <a:bodyPr/>
                    <a:lstStyle/>
                    <a:p>
                      <a:pPr>
                        <a:lnSpc>
                          <a:spcPct val="100000"/>
                        </a:lnSpc>
                        <a:spcBef>
                          <a:spcPts val="45"/>
                        </a:spcBef>
                      </a:pPr>
                      <a:endParaRPr sz="2350">
                        <a:latin typeface="Times New Roman"/>
                        <a:cs typeface="Times New Roman"/>
                      </a:endParaRPr>
                    </a:p>
                    <a:p>
                      <a:pPr marL="14604" algn="ctr">
                        <a:lnSpc>
                          <a:spcPct val="100000"/>
                        </a:lnSpc>
                      </a:pPr>
                      <a:r>
                        <a:rPr sz="2500" spc="-5" dirty="0">
                          <a:latin typeface="Arial MT"/>
                          <a:cs typeface="Arial MT"/>
                        </a:rPr>
                        <a:t>Not</a:t>
                      </a:r>
                      <a:r>
                        <a:rPr sz="2500" spc="-40" dirty="0">
                          <a:latin typeface="Arial MT"/>
                          <a:cs typeface="Arial MT"/>
                        </a:rPr>
                        <a:t> </a:t>
                      </a:r>
                      <a:r>
                        <a:rPr sz="2500" spc="-5" dirty="0">
                          <a:latin typeface="Arial MT"/>
                          <a:cs typeface="Arial MT"/>
                        </a:rPr>
                        <a:t>done</a:t>
                      </a:r>
                      <a:endParaRPr sz="2500">
                        <a:latin typeface="Arial MT"/>
                        <a:cs typeface="Arial MT"/>
                      </a:endParaRPr>
                    </a:p>
                  </a:txBody>
                  <a:tcPr marL="0" marR="0" marT="5715" marB="0">
                    <a:lnB w="12700">
                      <a:solidFill>
                        <a:srgbClr val="002453"/>
                      </a:solidFill>
                      <a:prstDash val="solid"/>
                    </a:lnB>
                    <a:solidFill>
                      <a:srgbClr val="E7E8E9"/>
                    </a:solidFill>
                  </a:tcPr>
                </a:tc>
                <a:tc>
                  <a:txBody>
                    <a:bodyPr/>
                    <a:lstStyle/>
                    <a:p>
                      <a:pPr algn="ctr">
                        <a:lnSpc>
                          <a:spcPct val="100000"/>
                        </a:lnSpc>
                        <a:spcBef>
                          <a:spcPts val="45"/>
                        </a:spcBef>
                      </a:pPr>
                      <a:endParaRPr sz="2350">
                        <a:latin typeface="Times New Roman"/>
                        <a:cs typeface="Times New Roman"/>
                      </a:endParaRPr>
                    </a:p>
                    <a:p>
                      <a:pPr algn="ctr">
                        <a:lnSpc>
                          <a:spcPct val="100000"/>
                        </a:lnSpc>
                      </a:pPr>
                      <a:r>
                        <a:rPr sz="2500" spc="-5" dirty="0">
                          <a:latin typeface="Arial MT"/>
                          <a:cs typeface="Arial MT"/>
                        </a:rPr>
                        <a:t>Done</a:t>
                      </a:r>
                      <a:r>
                        <a:rPr sz="2500" spc="-15" dirty="0">
                          <a:latin typeface="Arial MT"/>
                          <a:cs typeface="Arial MT"/>
                        </a:rPr>
                        <a:t> </a:t>
                      </a:r>
                      <a:r>
                        <a:rPr sz="2500" spc="-5" dirty="0">
                          <a:latin typeface="Arial MT"/>
                          <a:cs typeface="Arial MT"/>
                        </a:rPr>
                        <a:t>in</a:t>
                      </a:r>
                      <a:r>
                        <a:rPr sz="2500" spc="-10" dirty="0">
                          <a:latin typeface="Arial MT"/>
                          <a:cs typeface="Arial MT"/>
                        </a:rPr>
                        <a:t> </a:t>
                      </a:r>
                      <a:r>
                        <a:rPr sz="2500" spc="-5" dirty="0">
                          <a:latin typeface="Arial MT"/>
                          <a:cs typeface="Arial MT"/>
                        </a:rPr>
                        <a:t>a</a:t>
                      </a:r>
                      <a:r>
                        <a:rPr sz="2500" spc="-10" dirty="0">
                          <a:latin typeface="Arial MT"/>
                          <a:cs typeface="Arial MT"/>
                        </a:rPr>
                        <a:t> </a:t>
                      </a:r>
                      <a:r>
                        <a:rPr sz="2500" spc="-5" dirty="0">
                          <a:latin typeface="Arial MT"/>
                          <a:cs typeface="Arial MT"/>
                        </a:rPr>
                        <a:t>collection</a:t>
                      </a:r>
                      <a:r>
                        <a:rPr sz="2500" spc="-10" dirty="0">
                          <a:latin typeface="Arial MT"/>
                          <a:cs typeface="Arial MT"/>
                        </a:rPr>
                        <a:t> </a:t>
                      </a:r>
                      <a:r>
                        <a:rPr sz="2500" spc="-5" dirty="0">
                          <a:latin typeface="Arial MT"/>
                          <a:cs typeface="Arial MT"/>
                        </a:rPr>
                        <a:t>well</a:t>
                      </a:r>
                      <a:endParaRPr sz="2500">
                        <a:latin typeface="Arial MT"/>
                        <a:cs typeface="Arial MT"/>
                      </a:endParaRPr>
                    </a:p>
                  </a:txBody>
                  <a:tcPr marL="0" marR="0" marT="5715" marB="0">
                    <a:lnR w="12700">
                      <a:solidFill>
                        <a:srgbClr val="002453"/>
                      </a:solidFill>
                      <a:prstDash val="solid"/>
                    </a:lnR>
                    <a:lnB w="12700">
                      <a:solidFill>
                        <a:srgbClr val="002453"/>
                      </a:solidFill>
                      <a:prstDash val="solid"/>
                    </a:lnB>
                    <a:solidFill>
                      <a:srgbClr val="E7E8E9"/>
                    </a:solidFill>
                  </a:tcPr>
                </a:tc>
                <a:extLst>
                  <a:ext uri="{0D108BD9-81ED-4DB2-BD59-A6C34878D82A}">
                    <a16:rowId xmlns:a16="http://schemas.microsoft.com/office/drawing/2014/main" val="10001"/>
                  </a:ext>
                </a:extLst>
              </a:tr>
              <a:tr h="1106296">
                <a:tc>
                  <a:txBody>
                    <a:bodyPr/>
                    <a:lstStyle/>
                    <a:p>
                      <a:pPr>
                        <a:lnSpc>
                          <a:spcPct val="100000"/>
                        </a:lnSpc>
                        <a:spcBef>
                          <a:spcPts val="40"/>
                        </a:spcBef>
                      </a:pPr>
                      <a:endParaRPr sz="2400">
                        <a:latin typeface="Times New Roman"/>
                        <a:cs typeface="Times New Roman"/>
                      </a:endParaRPr>
                    </a:p>
                    <a:p>
                      <a:pPr marL="15875" algn="ctr">
                        <a:lnSpc>
                          <a:spcPct val="100000"/>
                        </a:lnSpc>
                      </a:pPr>
                      <a:r>
                        <a:rPr sz="2500" spc="-5" dirty="0">
                          <a:latin typeface="Arial MT"/>
                          <a:cs typeface="Arial MT"/>
                        </a:rPr>
                        <a:t>Methane</a:t>
                      </a:r>
                      <a:r>
                        <a:rPr sz="2500" spc="-15" dirty="0">
                          <a:latin typeface="Arial MT"/>
                          <a:cs typeface="Arial MT"/>
                        </a:rPr>
                        <a:t> </a:t>
                      </a:r>
                      <a:r>
                        <a:rPr sz="2500" spc="-5" dirty="0">
                          <a:latin typeface="Arial MT"/>
                          <a:cs typeface="Arial MT"/>
                        </a:rPr>
                        <a:t>production</a:t>
                      </a:r>
                      <a:endParaRPr sz="2500">
                        <a:latin typeface="Arial MT"/>
                        <a:cs typeface="Arial MT"/>
                      </a:endParaRPr>
                    </a:p>
                  </a:txBody>
                  <a:tcPr marL="0" marR="0" marT="5080" marB="0">
                    <a:lnL w="12700">
                      <a:solidFill>
                        <a:srgbClr val="002453"/>
                      </a:solidFill>
                      <a:prstDash val="solid"/>
                    </a:lnL>
                    <a:lnT w="12700">
                      <a:solidFill>
                        <a:srgbClr val="002453"/>
                      </a:solidFill>
                      <a:prstDash val="solid"/>
                    </a:lnT>
                    <a:lnB w="12700">
                      <a:solidFill>
                        <a:srgbClr val="002453"/>
                      </a:solidFill>
                      <a:prstDash val="solid"/>
                    </a:lnB>
                  </a:tcPr>
                </a:tc>
                <a:tc>
                  <a:txBody>
                    <a:bodyPr/>
                    <a:lstStyle/>
                    <a:p>
                      <a:pPr>
                        <a:lnSpc>
                          <a:spcPct val="100000"/>
                        </a:lnSpc>
                        <a:spcBef>
                          <a:spcPts val="40"/>
                        </a:spcBef>
                      </a:pPr>
                      <a:endParaRPr sz="2400">
                        <a:latin typeface="Times New Roman"/>
                        <a:cs typeface="Times New Roman"/>
                      </a:endParaRPr>
                    </a:p>
                    <a:p>
                      <a:pPr marL="13970" algn="ctr">
                        <a:lnSpc>
                          <a:spcPct val="100000"/>
                        </a:lnSpc>
                      </a:pPr>
                      <a:r>
                        <a:rPr sz="2500" spc="-5" dirty="0">
                          <a:latin typeface="Arial MT"/>
                          <a:cs typeface="Arial MT"/>
                        </a:rPr>
                        <a:t>Not</a:t>
                      </a:r>
                      <a:r>
                        <a:rPr sz="2500" spc="-50" dirty="0">
                          <a:latin typeface="Arial MT"/>
                          <a:cs typeface="Arial MT"/>
                        </a:rPr>
                        <a:t> </a:t>
                      </a:r>
                      <a:r>
                        <a:rPr sz="2500" dirty="0">
                          <a:latin typeface="Arial MT"/>
                          <a:cs typeface="Arial MT"/>
                        </a:rPr>
                        <a:t>tapped</a:t>
                      </a:r>
                      <a:endParaRPr sz="2500">
                        <a:latin typeface="Arial MT"/>
                        <a:cs typeface="Arial MT"/>
                      </a:endParaRPr>
                    </a:p>
                  </a:txBody>
                  <a:tcPr marL="0" marR="0" marT="5080" marB="0">
                    <a:lnT w="12700">
                      <a:solidFill>
                        <a:srgbClr val="002453"/>
                      </a:solidFill>
                      <a:prstDash val="solid"/>
                    </a:lnT>
                    <a:lnB w="12700">
                      <a:solidFill>
                        <a:srgbClr val="002453"/>
                      </a:solidFill>
                      <a:prstDash val="solid"/>
                    </a:lnB>
                  </a:tcPr>
                </a:tc>
                <a:tc>
                  <a:txBody>
                    <a:bodyPr/>
                    <a:lstStyle/>
                    <a:p>
                      <a:pPr algn="ctr">
                        <a:lnSpc>
                          <a:spcPct val="100000"/>
                        </a:lnSpc>
                        <a:spcBef>
                          <a:spcPts val="40"/>
                        </a:spcBef>
                      </a:pPr>
                      <a:endParaRPr sz="2400">
                        <a:latin typeface="Times New Roman"/>
                        <a:cs typeface="Times New Roman"/>
                      </a:endParaRPr>
                    </a:p>
                    <a:p>
                      <a:pPr algn="ctr">
                        <a:lnSpc>
                          <a:spcPct val="100000"/>
                        </a:lnSpc>
                      </a:pPr>
                      <a:r>
                        <a:rPr sz="2500" spc="-5" dirty="0">
                          <a:latin typeface="Arial MT"/>
                          <a:cs typeface="Arial MT"/>
                        </a:rPr>
                        <a:t>Collected</a:t>
                      </a:r>
                      <a:endParaRPr sz="2500">
                        <a:latin typeface="Arial MT"/>
                        <a:cs typeface="Arial MT"/>
                      </a:endParaRPr>
                    </a:p>
                  </a:txBody>
                  <a:tcPr marL="0" marR="0" marT="5080" marB="0">
                    <a:lnR w="12700">
                      <a:solidFill>
                        <a:srgbClr val="002453"/>
                      </a:solidFill>
                      <a:prstDash val="solid"/>
                    </a:lnR>
                    <a:lnT w="12700">
                      <a:solidFill>
                        <a:srgbClr val="002453"/>
                      </a:solidFill>
                      <a:prstDash val="solid"/>
                    </a:lnT>
                    <a:lnB w="12700">
                      <a:solidFill>
                        <a:srgbClr val="002453"/>
                      </a:solidFill>
                      <a:prstDash val="solid"/>
                    </a:lnB>
                  </a:tcPr>
                </a:tc>
                <a:extLst>
                  <a:ext uri="{0D108BD9-81ED-4DB2-BD59-A6C34878D82A}">
                    <a16:rowId xmlns:a16="http://schemas.microsoft.com/office/drawing/2014/main" val="10002"/>
                  </a:ext>
                </a:extLst>
              </a:tr>
              <a:tr h="1106220">
                <a:tc>
                  <a:txBody>
                    <a:bodyPr/>
                    <a:lstStyle/>
                    <a:p>
                      <a:pPr>
                        <a:lnSpc>
                          <a:spcPct val="100000"/>
                        </a:lnSpc>
                        <a:spcBef>
                          <a:spcPts val="40"/>
                        </a:spcBef>
                      </a:pPr>
                      <a:endParaRPr sz="2400">
                        <a:latin typeface="Times New Roman"/>
                        <a:cs typeface="Times New Roman"/>
                      </a:endParaRPr>
                    </a:p>
                    <a:p>
                      <a:pPr marL="17780" algn="ctr">
                        <a:lnSpc>
                          <a:spcPct val="100000"/>
                        </a:lnSpc>
                      </a:pPr>
                      <a:r>
                        <a:rPr sz="2500" spc="-5" dirty="0">
                          <a:latin typeface="Arial MT"/>
                          <a:cs typeface="Arial MT"/>
                        </a:rPr>
                        <a:t>Geo-textile</a:t>
                      </a:r>
                      <a:r>
                        <a:rPr sz="2500" dirty="0">
                          <a:latin typeface="Arial MT"/>
                          <a:cs typeface="Arial MT"/>
                        </a:rPr>
                        <a:t> layer</a:t>
                      </a:r>
                      <a:endParaRPr sz="2500">
                        <a:latin typeface="Arial MT"/>
                        <a:cs typeface="Arial MT"/>
                      </a:endParaRPr>
                    </a:p>
                  </a:txBody>
                  <a:tcPr marL="0" marR="0" marT="5080" marB="0">
                    <a:lnL w="12700">
                      <a:solidFill>
                        <a:srgbClr val="002453"/>
                      </a:solidFill>
                      <a:prstDash val="solid"/>
                    </a:lnL>
                    <a:lnT w="12700">
                      <a:solidFill>
                        <a:srgbClr val="002453"/>
                      </a:solidFill>
                      <a:prstDash val="solid"/>
                    </a:lnT>
                    <a:lnB w="12700">
                      <a:solidFill>
                        <a:srgbClr val="002453"/>
                      </a:solidFill>
                      <a:prstDash val="solid"/>
                    </a:lnB>
                    <a:solidFill>
                      <a:srgbClr val="E7E8E9"/>
                    </a:solidFill>
                  </a:tcPr>
                </a:tc>
                <a:tc>
                  <a:txBody>
                    <a:bodyPr/>
                    <a:lstStyle/>
                    <a:p>
                      <a:pPr>
                        <a:lnSpc>
                          <a:spcPct val="100000"/>
                        </a:lnSpc>
                        <a:spcBef>
                          <a:spcPts val="40"/>
                        </a:spcBef>
                      </a:pPr>
                      <a:endParaRPr sz="2400">
                        <a:latin typeface="Times New Roman"/>
                        <a:cs typeface="Times New Roman"/>
                      </a:endParaRPr>
                    </a:p>
                    <a:p>
                      <a:pPr marL="13335" algn="ctr">
                        <a:lnSpc>
                          <a:spcPct val="100000"/>
                        </a:lnSpc>
                      </a:pPr>
                      <a:r>
                        <a:rPr sz="2500" spc="-5" dirty="0">
                          <a:latin typeface="Arial MT"/>
                          <a:cs typeface="Arial MT"/>
                        </a:rPr>
                        <a:t>Absent</a:t>
                      </a:r>
                      <a:endParaRPr sz="2500">
                        <a:latin typeface="Arial MT"/>
                        <a:cs typeface="Arial MT"/>
                      </a:endParaRPr>
                    </a:p>
                  </a:txBody>
                  <a:tcPr marL="0" marR="0" marT="5080" marB="0">
                    <a:lnT w="12700">
                      <a:solidFill>
                        <a:srgbClr val="002453"/>
                      </a:solidFill>
                      <a:prstDash val="solid"/>
                    </a:lnT>
                    <a:lnB w="12700">
                      <a:solidFill>
                        <a:srgbClr val="002453"/>
                      </a:solidFill>
                      <a:prstDash val="solid"/>
                    </a:lnB>
                    <a:solidFill>
                      <a:srgbClr val="E7E8E9"/>
                    </a:solidFill>
                  </a:tcPr>
                </a:tc>
                <a:tc>
                  <a:txBody>
                    <a:bodyPr/>
                    <a:lstStyle/>
                    <a:p>
                      <a:pPr algn="ctr">
                        <a:lnSpc>
                          <a:spcPct val="100000"/>
                        </a:lnSpc>
                        <a:spcBef>
                          <a:spcPts val="40"/>
                        </a:spcBef>
                      </a:pPr>
                      <a:endParaRPr sz="2400" dirty="0">
                        <a:latin typeface="Times New Roman"/>
                        <a:cs typeface="Times New Roman"/>
                      </a:endParaRPr>
                    </a:p>
                    <a:p>
                      <a:pPr algn="ctr">
                        <a:lnSpc>
                          <a:spcPct val="100000"/>
                        </a:lnSpc>
                      </a:pPr>
                      <a:r>
                        <a:rPr sz="2500" spc="-5" dirty="0">
                          <a:latin typeface="Arial MT"/>
                          <a:cs typeface="Arial MT"/>
                        </a:rPr>
                        <a:t>Present</a:t>
                      </a:r>
                      <a:endParaRPr sz="2500" dirty="0">
                        <a:latin typeface="Arial MT"/>
                        <a:cs typeface="Arial MT"/>
                      </a:endParaRPr>
                    </a:p>
                  </a:txBody>
                  <a:tcPr marL="0" marR="0" marT="5080" marB="0">
                    <a:lnR w="12700">
                      <a:solidFill>
                        <a:srgbClr val="002453"/>
                      </a:solidFill>
                      <a:prstDash val="solid"/>
                    </a:lnR>
                    <a:lnT w="12700">
                      <a:solidFill>
                        <a:srgbClr val="002453"/>
                      </a:solidFill>
                      <a:prstDash val="solid"/>
                    </a:lnT>
                    <a:lnB w="12700">
                      <a:solidFill>
                        <a:srgbClr val="002453"/>
                      </a:solidFill>
                      <a:prstDash val="solid"/>
                    </a:lnB>
                    <a:solidFill>
                      <a:srgbClr val="E7E8E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46316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4367" y="1460665"/>
            <a:ext cx="11869410" cy="597495"/>
          </a:xfrm>
          <a:prstGeom prst="rect">
            <a:avLst/>
          </a:prstGeom>
          <a:solidFill>
            <a:schemeClr val="bg1">
              <a:lumMod val="75000"/>
            </a:schemeClr>
          </a:solidFill>
        </p:spPr>
        <p:txBody>
          <a:bodyPr wrap="square" lIns="88696" tIns="44347" rIns="88696" bIns="44347" rtlCol="0">
            <a:noAutofit/>
          </a:bodyPr>
          <a:lstStyle/>
          <a:p>
            <a:pPr lvl="0" defTabSz="456932">
              <a:lnSpc>
                <a:spcPct val="107000"/>
              </a:lnSpc>
              <a:spcAft>
                <a:spcPts val="854"/>
              </a:spcAft>
            </a:pPr>
            <a:r>
              <a:rPr lang="en-US" sz="1600" dirty="0">
                <a:solidFill>
                  <a:srgbClr val="000000"/>
                </a:solidFill>
                <a:ea typeface="ＭＳ 明朝"/>
                <a:cs typeface="Mangal"/>
              </a:rPr>
              <a:t>   City has to make sure that all waste generated should be processed. Only process rejects  should go to the sanitary landfill.  Unprocessed waste should only be sent to the sanitary landfill if city doesn’t have processing capacity matching the total wet/dry waste collected.</a:t>
            </a:r>
            <a:endParaRPr lang="en-SG" sz="400" b="1" dirty="0">
              <a:solidFill>
                <a:srgbClr val="FF0000"/>
              </a:solidFill>
              <a:ea typeface="Calibri"/>
              <a:cs typeface="Times New Roman"/>
            </a:endParaRPr>
          </a:p>
        </p:txBody>
      </p:sp>
      <p:sp>
        <p:nvSpPr>
          <p:cNvPr id="11" name="Rounded Rectangle 10"/>
          <p:cNvSpPr/>
          <p:nvPr/>
        </p:nvSpPr>
        <p:spPr>
          <a:xfrm>
            <a:off x="16380" y="12422"/>
            <a:ext cx="1068028" cy="1390592"/>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2.8</a:t>
            </a:r>
            <a:endParaRPr lang="en-SG" sz="1034" dirty="0">
              <a:solidFill>
                <a:prstClr val="white"/>
              </a:solidFill>
              <a:ea typeface="Calibri"/>
              <a:cs typeface="Times New Roman"/>
            </a:endParaRPr>
          </a:p>
        </p:txBody>
      </p:sp>
      <p:sp>
        <p:nvSpPr>
          <p:cNvPr id="12" name="Rounded Rectangle 11"/>
          <p:cNvSpPr/>
          <p:nvPr/>
        </p:nvSpPr>
        <p:spPr>
          <a:xfrm>
            <a:off x="1084408" y="36616"/>
            <a:ext cx="9846682" cy="1348511"/>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400" b="1" dirty="0">
                <a:solidFill>
                  <a:srgbClr val="000000"/>
                </a:solidFill>
                <a:ea typeface="Times New Roman"/>
                <a:cs typeface="Arial"/>
              </a:rPr>
              <a:t>Percent (%) of total waste generated (process rejects/unprocessed) going to the sanitary landfill</a:t>
            </a:r>
            <a:endParaRPr lang="en-SG" sz="2400" b="1" dirty="0">
              <a:solidFill>
                <a:prstClr val="white"/>
              </a:solidFill>
              <a:ea typeface="Times New Roman"/>
              <a:cs typeface="Mangal"/>
            </a:endParaRPr>
          </a:p>
        </p:txBody>
      </p:sp>
      <p:sp>
        <p:nvSpPr>
          <p:cNvPr id="13" name="Rounded Rectangle 12"/>
          <p:cNvSpPr/>
          <p:nvPr/>
        </p:nvSpPr>
        <p:spPr>
          <a:xfrm>
            <a:off x="10931090" y="36616"/>
            <a:ext cx="1217066" cy="139059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pPr>
            <a:r>
              <a:rPr lang="en-US" b="1" dirty="0">
                <a:solidFill>
                  <a:srgbClr val="FFFFFF"/>
                </a:solidFill>
                <a:latin typeface="Arial"/>
                <a:ea typeface="Calibri"/>
                <a:cs typeface="Times New Roman"/>
              </a:rPr>
              <a:t>Marks</a:t>
            </a:r>
          </a:p>
          <a:p>
            <a:pPr algn="ctr">
              <a:lnSpc>
                <a:spcPct val="107000"/>
              </a:lnSpc>
            </a:pPr>
            <a:r>
              <a:rPr lang="en-US" b="1" dirty="0">
                <a:solidFill>
                  <a:srgbClr val="FFFFFF"/>
                </a:solidFill>
                <a:latin typeface="Arial"/>
                <a:ea typeface="Calibri"/>
                <a:cs typeface="Times New Roman"/>
              </a:rPr>
              <a:t>160</a:t>
            </a:r>
          </a:p>
          <a:p>
            <a:pPr algn="ctr">
              <a:lnSpc>
                <a:spcPct val="107000"/>
              </a:lnSpc>
            </a:pPr>
            <a:r>
              <a:rPr lang="en-US" dirty="0">
                <a:solidFill>
                  <a:srgbClr val="FFFFFF"/>
                </a:solidFill>
                <a:latin typeface="Arial"/>
                <a:ea typeface="Calibri"/>
                <a:cs typeface="Times New Roman"/>
              </a:rPr>
              <a:t>(150+10)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1420811204"/>
              </p:ext>
            </p:extLst>
          </p:nvPr>
        </p:nvGraphicFramePr>
        <p:xfrm>
          <a:off x="6841633" y="2088445"/>
          <a:ext cx="5123454" cy="3829466"/>
        </p:xfrm>
        <a:graphic>
          <a:graphicData uri="http://schemas.openxmlformats.org/drawingml/2006/table">
            <a:tbl>
              <a:tblPr firstRow="1" bandRow="1">
                <a:tableStyleId>{16D9F66E-5EB9-4882-86FB-DCBF35E3C3E4}</a:tableStyleId>
              </a:tblPr>
              <a:tblGrid>
                <a:gridCol w="4006190">
                  <a:extLst>
                    <a:ext uri="{9D8B030D-6E8A-4147-A177-3AD203B41FA5}">
                      <a16:colId xmlns:a16="http://schemas.microsoft.com/office/drawing/2014/main" val="20000"/>
                    </a:ext>
                  </a:extLst>
                </a:gridCol>
                <a:gridCol w="1117264">
                  <a:extLst>
                    <a:ext uri="{9D8B030D-6E8A-4147-A177-3AD203B41FA5}">
                      <a16:colId xmlns:a16="http://schemas.microsoft.com/office/drawing/2014/main" val="20001"/>
                    </a:ext>
                  </a:extLst>
                </a:gridCol>
              </a:tblGrid>
              <a:tr h="574053">
                <a:tc>
                  <a:txBody>
                    <a:bodyPr/>
                    <a:lstStyle/>
                    <a:p>
                      <a:r>
                        <a:rPr lang="en-US" sz="2000" dirty="0"/>
                        <a:t>Scheme of Marking</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Marks</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8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Arial" panose="020B0604020202020204" pitchFamily="34" charset="0"/>
                        </a:rPr>
                        <a:t>Not more than 10% </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t>150</a:t>
                      </a:r>
                      <a:endParaRPr lang="en-US" sz="2000" dirty="0">
                        <a:latin typeface="+mn-lt"/>
                      </a:endParaRP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61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rPr>
                        <a:t>Not more than 15%</a:t>
                      </a:r>
                      <a:endParaRPr lang="en-US" sz="1800" b="0" kern="1200" dirty="0">
                        <a:solidFill>
                          <a:schemeClr val="tx1"/>
                        </a:solidFill>
                        <a:effectLst/>
                        <a:latin typeface="+mn-lt"/>
                        <a:ea typeface="+mn-ea"/>
                        <a:cs typeface="Arial" panose="020B0604020202020204" pitchFamily="34" charset="0"/>
                      </a:endParaRP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mn-lt"/>
                        </a:rPr>
                        <a:t>100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61750">
                <a:tc>
                  <a:txBody>
                    <a:bodyPr/>
                    <a:lstStyle/>
                    <a:p>
                      <a:r>
                        <a:rPr lang="en-US" sz="1800" dirty="0"/>
                        <a:t>Not more than 25%</a:t>
                      </a:r>
                      <a:endParaRPr lang="en-US" sz="1800" dirty="0">
                        <a:latin typeface="+mn-lt"/>
                      </a:endParaRP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mn-lt"/>
                        </a:rPr>
                        <a:t>50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61750">
                <a:tc>
                  <a:txBody>
                    <a:bodyPr/>
                    <a:lstStyle/>
                    <a:p>
                      <a:r>
                        <a:rPr lang="en-US" sz="1800" dirty="0">
                          <a:latin typeface="+mn-lt"/>
                        </a:rPr>
                        <a:t>Not more than 45%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mn-lt"/>
                        </a:rPr>
                        <a:t>25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2187921"/>
                  </a:ext>
                </a:extLst>
              </a:tr>
              <a:tr h="661750">
                <a:tc>
                  <a:txBody>
                    <a:bodyPr/>
                    <a:lstStyle/>
                    <a:p>
                      <a:r>
                        <a:rPr lang="en-US" sz="1800" dirty="0">
                          <a:latin typeface="+mn-lt"/>
                        </a:rPr>
                        <a:t>&gt; 45%</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mn-lt"/>
                        </a:rPr>
                        <a:t>0</a:t>
                      </a:r>
                    </a:p>
                  </a:txBody>
                  <a:tcPr marL="85911" marR="85911" marT="42955" marB="4295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379048"/>
                  </a:ext>
                </a:extLst>
              </a:tr>
            </a:tbl>
          </a:graphicData>
        </a:graphic>
      </p:graphicFrame>
      <p:pic>
        <p:nvPicPr>
          <p:cNvPr id="6" name="Picture 5">
            <a:extLst>
              <a:ext uri="{FF2B5EF4-FFF2-40B4-BE49-F238E27FC236}">
                <a16:creationId xmlns:a16="http://schemas.microsoft.com/office/drawing/2014/main" id="{5A03389B-D284-0642-BB3B-5052C91C57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09" y="2091236"/>
            <a:ext cx="6695363" cy="3829464"/>
          </a:xfrm>
          <a:prstGeom prst="rect">
            <a:avLst/>
          </a:prstGeom>
          <a:effectLst>
            <a:softEdge rad="76200"/>
          </a:effectLst>
        </p:spPr>
      </p:pic>
      <p:sp>
        <p:nvSpPr>
          <p:cNvPr id="10" name="Rectangle 9">
            <a:extLst>
              <a:ext uri="{FF2B5EF4-FFF2-40B4-BE49-F238E27FC236}">
                <a16:creationId xmlns:a16="http://schemas.microsoft.com/office/drawing/2014/main" id="{96FBC1DC-20BB-8A47-904E-8222209381EB}"/>
              </a:ext>
            </a:extLst>
          </p:cNvPr>
          <p:cNvSpPr/>
          <p:nvPr/>
        </p:nvSpPr>
        <p:spPr>
          <a:xfrm>
            <a:off x="124367" y="5976723"/>
            <a:ext cx="10806724" cy="8588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rgbClr val="FFFF00"/>
                </a:solidFill>
                <a:ea typeface="Calibri"/>
                <a:cs typeface="Arial"/>
              </a:rPr>
              <a:t>Geo coordinates </a:t>
            </a:r>
            <a:r>
              <a:rPr lang="en-US" dirty="0">
                <a:solidFill>
                  <a:schemeClr val="bg1"/>
                </a:solidFill>
                <a:ea typeface="Calibri"/>
                <a:cs typeface="Arial"/>
              </a:rPr>
              <a:t>(GIS details) </a:t>
            </a:r>
            <a:r>
              <a:rPr lang="en-SG" dirty="0">
                <a:solidFill>
                  <a:srgbClr val="FFFF00"/>
                </a:solidFill>
                <a:ea typeface="Times New Roman"/>
                <a:cs typeface="Mangal"/>
              </a:rPr>
              <a:t>in terms of ULB boundaries, ward number, ward boundaries, landmark</a:t>
            </a:r>
            <a:r>
              <a:rPr lang="en-SG" dirty="0">
                <a:solidFill>
                  <a:srgbClr val="FFC000"/>
                </a:solidFill>
                <a:ea typeface="Times New Roman"/>
                <a:cs typeface="Mangal"/>
              </a:rPr>
              <a:t> </a:t>
            </a:r>
            <a:r>
              <a:rPr lang="en-SG" dirty="0">
                <a:solidFill>
                  <a:srgbClr val="FFFF00"/>
                </a:solidFill>
                <a:ea typeface="Times New Roman"/>
                <a:cs typeface="Mangal"/>
              </a:rPr>
              <a:t>etc </a:t>
            </a:r>
            <a:r>
              <a:rPr lang="en-US" dirty="0">
                <a:solidFill>
                  <a:schemeClr val="bg1"/>
                </a:solidFill>
                <a:ea typeface="Calibri"/>
                <a:cs typeface="Arial"/>
              </a:rPr>
              <a:t>of all Sanitary Landfills to be mapped and updated on SBM portal as per the prescribed details (to be given by </a:t>
            </a:r>
            <a:r>
              <a:rPr lang="en-US" dirty="0" err="1">
                <a:solidFill>
                  <a:schemeClr val="bg1"/>
                </a:solidFill>
                <a:ea typeface="Calibri"/>
                <a:cs typeface="Arial"/>
              </a:rPr>
              <a:t>MoHUA</a:t>
            </a:r>
            <a:r>
              <a:rPr lang="en-US" dirty="0">
                <a:solidFill>
                  <a:schemeClr val="bg1"/>
                </a:solidFill>
                <a:ea typeface="Calibri"/>
                <a:cs typeface="Arial"/>
              </a:rPr>
              <a:t>) </a:t>
            </a:r>
            <a:r>
              <a:rPr lang="en-US" dirty="0">
                <a:solidFill>
                  <a:srgbClr val="FFFF00"/>
                </a:solidFill>
                <a:ea typeface="Calibri"/>
                <a:cs typeface="Arial"/>
              </a:rPr>
              <a:t>to qualify for marks</a:t>
            </a:r>
            <a:endParaRPr lang="en-US" dirty="0">
              <a:solidFill>
                <a:srgbClr val="FFFF00"/>
              </a:solidFill>
            </a:endParaRPr>
          </a:p>
        </p:txBody>
      </p:sp>
      <p:sp>
        <p:nvSpPr>
          <p:cNvPr id="2" name="TextBox 1">
            <a:extLst>
              <a:ext uri="{FF2B5EF4-FFF2-40B4-BE49-F238E27FC236}">
                <a16:creationId xmlns:a16="http://schemas.microsoft.com/office/drawing/2014/main" id="{3FDC477C-C808-4B5C-9687-D59E52A79913}"/>
              </a:ext>
            </a:extLst>
          </p:cNvPr>
          <p:cNvSpPr txBox="1"/>
          <p:nvPr/>
        </p:nvSpPr>
        <p:spPr>
          <a:xfrm>
            <a:off x="10992022" y="5962523"/>
            <a:ext cx="1001755" cy="8588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just">
              <a:defRPr b="1">
                <a:solidFill>
                  <a:srgbClr val="FFFF00"/>
                </a:solidFill>
                <a:ea typeface="Calibri"/>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2000" dirty="0"/>
              <a:t>10</a:t>
            </a:r>
          </a:p>
          <a:p>
            <a:pPr algn="ctr"/>
            <a:r>
              <a:rPr lang="en-US" sz="2000" dirty="0"/>
              <a:t>Marks</a:t>
            </a:r>
          </a:p>
        </p:txBody>
      </p:sp>
    </p:spTree>
    <p:extLst>
      <p:ext uri="{BB962C8B-B14F-4D97-AF65-F5344CB8AC3E}">
        <p14:creationId xmlns:p14="http://schemas.microsoft.com/office/powerpoint/2010/main" val="574943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7311F8B8-D8E9-2449-AFEE-4CF5C51F1EA8}"/>
              </a:ext>
            </a:extLst>
          </p:cNvPr>
          <p:cNvSpPr/>
          <p:nvPr/>
        </p:nvSpPr>
        <p:spPr>
          <a:xfrm>
            <a:off x="56388" y="3828500"/>
            <a:ext cx="1653539" cy="1908047"/>
          </a:xfrm>
          <a:custGeom>
            <a:avLst/>
            <a:gdLst/>
            <a:ahLst/>
            <a:cxnLst/>
            <a:rect l="l" t="t" r="r" b="b"/>
            <a:pathLst>
              <a:path w="1653539" h="1908048">
                <a:moveTo>
                  <a:pt x="1377950" y="0"/>
                </a:moveTo>
                <a:lnTo>
                  <a:pt x="275590" y="0"/>
                </a:lnTo>
                <a:lnTo>
                  <a:pt x="252988" y="913"/>
                </a:lnTo>
                <a:lnTo>
                  <a:pt x="209364" y="8012"/>
                </a:lnTo>
                <a:lnTo>
                  <a:pt x="168321" y="21665"/>
                </a:lnTo>
                <a:lnTo>
                  <a:pt x="130424" y="41303"/>
                </a:lnTo>
                <a:lnTo>
                  <a:pt x="96241" y="66358"/>
                </a:lnTo>
                <a:lnTo>
                  <a:pt x="66341" y="96262"/>
                </a:lnTo>
                <a:lnTo>
                  <a:pt x="41291" y="130446"/>
                </a:lnTo>
                <a:lnTo>
                  <a:pt x="21658" y="168342"/>
                </a:lnTo>
                <a:lnTo>
                  <a:pt x="8009" y="209381"/>
                </a:lnTo>
                <a:lnTo>
                  <a:pt x="913" y="252995"/>
                </a:lnTo>
                <a:lnTo>
                  <a:pt x="0" y="275589"/>
                </a:lnTo>
                <a:lnTo>
                  <a:pt x="0" y="1632458"/>
                </a:lnTo>
                <a:lnTo>
                  <a:pt x="3607" y="1677158"/>
                </a:lnTo>
                <a:lnTo>
                  <a:pt x="14050" y="1719562"/>
                </a:lnTo>
                <a:lnTo>
                  <a:pt x="30762" y="1759104"/>
                </a:lnTo>
                <a:lnTo>
                  <a:pt x="53175" y="1795214"/>
                </a:lnTo>
                <a:lnTo>
                  <a:pt x="80721" y="1827326"/>
                </a:lnTo>
                <a:lnTo>
                  <a:pt x="112833" y="1854872"/>
                </a:lnTo>
                <a:lnTo>
                  <a:pt x="148943" y="1877285"/>
                </a:lnTo>
                <a:lnTo>
                  <a:pt x="188485" y="1893997"/>
                </a:lnTo>
                <a:lnTo>
                  <a:pt x="230889" y="1904440"/>
                </a:lnTo>
                <a:lnTo>
                  <a:pt x="275590" y="1908047"/>
                </a:lnTo>
                <a:lnTo>
                  <a:pt x="1377950" y="1908047"/>
                </a:lnTo>
                <a:lnTo>
                  <a:pt x="1422637" y="1904440"/>
                </a:lnTo>
                <a:lnTo>
                  <a:pt x="1465035" y="1893997"/>
                </a:lnTo>
                <a:lnTo>
                  <a:pt x="1504573" y="1877285"/>
                </a:lnTo>
                <a:lnTo>
                  <a:pt x="1540684" y="1854872"/>
                </a:lnTo>
                <a:lnTo>
                  <a:pt x="1572799" y="1827326"/>
                </a:lnTo>
                <a:lnTo>
                  <a:pt x="1600350" y="1795214"/>
                </a:lnTo>
                <a:lnTo>
                  <a:pt x="1622768" y="1759104"/>
                </a:lnTo>
                <a:lnTo>
                  <a:pt x="1639484" y="1719562"/>
                </a:lnTo>
                <a:lnTo>
                  <a:pt x="1649931" y="1677158"/>
                </a:lnTo>
                <a:lnTo>
                  <a:pt x="1653539" y="1632458"/>
                </a:lnTo>
                <a:lnTo>
                  <a:pt x="1653539" y="275589"/>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endParaRPr/>
          </a:p>
        </p:txBody>
      </p:sp>
      <p:sp>
        <p:nvSpPr>
          <p:cNvPr id="3" name="object 7">
            <a:extLst>
              <a:ext uri="{FF2B5EF4-FFF2-40B4-BE49-F238E27FC236}">
                <a16:creationId xmlns:a16="http://schemas.microsoft.com/office/drawing/2014/main" id="{BFE8007C-A0EB-9D44-B4F1-DF570AF965A0}"/>
              </a:ext>
            </a:extLst>
          </p:cNvPr>
          <p:cNvSpPr/>
          <p:nvPr/>
        </p:nvSpPr>
        <p:spPr>
          <a:xfrm>
            <a:off x="56388" y="3828500"/>
            <a:ext cx="1653539" cy="1908047"/>
          </a:xfrm>
          <a:custGeom>
            <a:avLst/>
            <a:gdLst/>
            <a:ahLst/>
            <a:cxnLst/>
            <a:rect l="l" t="t" r="r" b="b"/>
            <a:pathLst>
              <a:path w="1653539" h="1908048">
                <a:moveTo>
                  <a:pt x="0" y="275589"/>
                </a:moveTo>
                <a:lnTo>
                  <a:pt x="3607" y="230902"/>
                </a:lnTo>
                <a:lnTo>
                  <a:pt x="14050" y="188504"/>
                </a:lnTo>
                <a:lnTo>
                  <a:pt x="30762" y="148966"/>
                </a:lnTo>
                <a:lnTo>
                  <a:pt x="53175" y="112855"/>
                </a:lnTo>
                <a:lnTo>
                  <a:pt x="80721" y="80740"/>
                </a:lnTo>
                <a:lnTo>
                  <a:pt x="112833" y="53189"/>
                </a:lnTo>
                <a:lnTo>
                  <a:pt x="148943" y="30771"/>
                </a:lnTo>
                <a:lnTo>
                  <a:pt x="188485" y="14055"/>
                </a:lnTo>
                <a:lnTo>
                  <a:pt x="230889" y="3608"/>
                </a:lnTo>
                <a:lnTo>
                  <a:pt x="275590"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89"/>
                </a:lnTo>
                <a:lnTo>
                  <a:pt x="1653539" y="1632458"/>
                </a:lnTo>
                <a:lnTo>
                  <a:pt x="1649931" y="1677158"/>
                </a:lnTo>
                <a:lnTo>
                  <a:pt x="1639484" y="1719562"/>
                </a:lnTo>
                <a:lnTo>
                  <a:pt x="1622768" y="1759104"/>
                </a:lnTo>
                <a:lnTo>
                  <a:pt x="1600350" y="1795214"/>
                </a:lnTo>
                <a:lnTo>
                  <a:pt x="1572799" y="1827326"/>
                </a:lnTo>
                <a:lnTo>
                  <a:pt x="1540684" y="1854872"/>
                </a:lnTo>
                <a:lnTo>
                  <a:pt x="1504573" y="1877285"/>
                </a:lnTo>
                <a:lnTo>
                  <a:pt x="1465035" y="1893997"/>
                </a:lnTo>
                <a:lnTo>
                  <a:pt x="1422637" y="1904440"/>
                </a:lnTo>
                <a:lnTo>
                  <a:pt x="1377950" y="1908047"/>
                </a:lnTo>
                <a:lnTo>
                  <a:pt x="275590" y="1908047"/>
                </a:lnTo>
                <a:lnTo>
                  <a:pt x="230889" y="1904440"/>
                </a:lnTo>
                <a:lnTo>
                  <a:pt x="188485" y="1893997"/>
                </a:lnTo>
                <a:lnTo>
                  <a:pt x="148943" y="1877285"/>
                </a:lnTo>
                <a:lnTo>
                  <a:pt x="112833" y="1854872"/>
                </a:lnTo>
                <a:lnTo>
                  <a:pt x="80721" y="1827326"/>
                </a:lnTo>
                <a:lnTo>
                  <a:pt x="53175" y="1795214"/>
                </a:lnTo>
                <a:lnTo>
                  <a:pt x="30762" y="1759104"/>
                </a:lnTo>
                <a:lnTo>
                  <a:pt x="14050" y="1719562"/>
                </a:lnTo>
                <a:lnTo>
                  <a:pt x="3607" y="1677158"/>
                </a:lnTo>
                <a:lnTo>
                  <a:pt x="0" y="1632458"/>
                </a:lnTo>
                <a:lnTo>
                  <a:pt x="0" y="275589"/>
                </a:lnTo>
                <a:close/>
              </a:path>
            </a:pathLst>
          </a:custGeom>
          <a:ln w="12191">
            <a:solidFill>
              <a:srgbClr val="41709C"/>
            </a:solidFill>
          </a:ln>
        </p:spPr>
        <p:txBody>
          <a:bodyPr wrap="square" lIns="0" tIns="0" rIns="0" bIns="0" rtlCol="0">
            <a:noAutofit/>
          </a:bodyPr>
          <a:lstStyle/>
          <a:p>
            <a:endParaRPr/>
          </a:p>
        </p:txBody>
      </p:sp>
      <p:sp>
        <p:nvSpPr>
          <p:cNvPr id="7" name="object 11">
            <a:extLst>
              <a:ext uri="{FF2B5EF4-FFF2-40B4-BE49-F238E27FC236}">
                <a16:creationId xmlns:a16="http://schemas.microsoft.com/office/drawing/2014/main" id="{8CD33ABF-6AE4-434C-A7E1-54A3EC715C5D}"/>
              </a:ext>
            </a:extLst>
          </p:cNvPr>
          <p:cNvSpPr txBox="1"/>
          <p:nvPr/>
        </p:nvSpPr>
        <p:spPr>
          <a:xfrm>
            <a:off x="295757" y="3917020"/>
            <a:ext cx="1172845" cy="510540"/>
          </a:xfrm>
          <a:prstGeom prst="rect">
            <a:avLst/>
          </a:prstGeom>
        </p:spPr>
        <p:txBody>
          <a:bodyPr vert="horz" wrap="square" lIns="0" tIns="0" rIns="0" bIns="0" rtlCol="0">
            <a:noAutofit/>
          </a:bodyPr>
          <a:lstStyle/>
          <a:p>
            <a:pPr marL="18415">
              <a:lnSpc>
                <a:spcPct val="100000"/>
              </a:lnSpc>
            </a:pPr>
            <a:r>
              <a:rPr sz="1600" b="1" spc="-15" dirty="0">
                <a:latin typeface="Calibri"/>
                <a:cs typeface="Calibri"/>
              </a:rPr>
              <a:t>M</a:t>
            </a:r>
            <a:r>
              <a:rPr sz="1600" b="1" spc="-25" dirty="0">
                <a:latin typeface="Calibri"/>
                <a:cs typeface="Calibri"/>
              </a:rPr>
              <a:t>e</a:t>
            </a:r>
            <a:r>
              <a:rPr sz="1600" b="1" spc="-10" dirty="0">
                <a:latin typeface="Calibri"/>
                <a:cs typeface="Calibri"/>
              </a:rPr>
              <a:t>t</a:t>
            </a:r>
            <a:r>
              <a:rPr sz="1600" b="1" spc="-20" dirty="0">
                <a:latin typeface="Calibri"/>
                <a:cs typeface="Calibri"/>
              </a:rPr>
              <a:t>h</a:t>
            </a:r>
            <a:r>
              <a:rPr sz="1600" b="1" spc="-10" dirty="0">
                <a:latin typeface="Calibri"/>
                <a:cs typeface="Calibri"/>
              </a:rPr>
              <a:t>o</a:t>
            </a:r>
            <a:r>
              <a:rPr sz="1600" b="1" spc="-15" dirty="0">
                <a:latin typeface="Calibri"/>
                <a:cs typeface="Calibri"/>
              </a:rPr>
              <a:t>d</a:t>
            </a:r>
            <a:r>
              <a:rPr sz="1600" b="1" spc="-10" dirty="0">
                <a:latin typeface="Calibri"/>
                <a:cs typeface="Calibri"/>
              </a:rPr>
              <a:t>ol</a:t>
            </a:r>
            <a:r>
              <a:rPr sz="1600" b="1" spc="-5" dirty="0">
                <a:latin typeface="Calibri"/>
                <a:cs typeface="Calibri"/>
              </a:rPr>
              <a:t>o</a:t>
            </a:r>
            <a:r>
              <a:rPr sz="1600" b="1" spc="-10" dirty="0">
                <a:latin typeface="Calibri"/>
                <a:cs typeface="Calibri"/>
              </a:rPr>
              <a:t>gy</a:t>
            </a:r>
            <a:endParaRPr sz="1600">
              <a:latin typeface="Calibri"/>
              <a:cs typeface="Calibri"/>
            </a:endParaRPr>
          </a:p>
          <a:p>
            <a:pPr marL="12700">
              <a:lnSpc>
                <a:spcPct val="100000"/>
              </a:lnSpc>
            </a:pPr>
            <a:r>
              <a:rPr sz="1600" b="1" spc="-30" dirty="0">
                <a:latin typeface="Calibri"/>
                <a:cs typeface="Calibri"/>
              </a:rPr>
              <a:t>f</a:t>
            </a:r>
            <a:r>
              <a:rPr sz="1600" b="1" spc="-10" dirty="0">
                <a:latin typeface="Calibri"/>
                <a:cs typeface="Calibri"/>
              </a:rPr>
              <a:t>or</a:t>
            </a:r>
            <a:r>
              <a:rPr sz="1600" b="1" spc="20" dirty="0">
                <a:latin typeface="Calibri"/>
                <a:cs typeface="Calibri"/>
              </a:rPr>
              <a:t> </a:t>
            </a:r>
            <a:r>
              <a:rPr sz="1600" b="1" spc="-95" dirty="0">
                <a:latin typeface="Calibri"/>
                <a:cs typeface="Calibri"/>
              </a:rPr>
              <a:t>V</a:t>
            </a:r>
            <a:r>
              <a:rPr sz="1600" b="1" spc="-10" dirty="0">
                <a:latin typeface="Calibri"/>
                <a:cs typeface="Calibri"/>
              </a:rPr>
              <a:t>alid</a:t>
            </a:r>
            <a:r>
              <a:rPr sz="1600" b="1" spc="-25" dirty="0">
                <a:latin typeface="Calibri"/>
                <a:cs typeface="Calibri"/>
              </a:rPr>
              <a:t>a</a:t>
            </a:r>
            <a:r>
              <a:rPr sz="1600" b="1" spc="-10" dirty="0">
                <a:latin typeface="Calibri"/>
                <a:cs typeface="Calibri"/>
              </a:rPr>
              <a:t>tion</a:t>
            </a:r>
            <a:endParaRPr sz="1600">
              <a:latin typeface="Calibri"/>
              <a:cs typeface="Calibri"/>
            </a:endParaRPr>
          </a:p>
        </p:txBody>
      </p:sp>
      <p:sp>
        <p:nvSpPr>
          <p:cNvPr id="9" name="object 13">
            <a:extLst>
              <a:ext uri="{FF2B5EF4-FFF2-40B4-BE49-F238E27FC236}">
                <a16:creationId xmlns:a16="http://schemas.microsoft.com/office/drawing/2014/main" id="{BCB5DEF3-D675-2946-88FC-DAE207CC84D2}"/>
              </a:ext>
            </a:extLst>
          </p:cNvPr>
          <p:cNvSpPr txBox="1"/>
          <p:nvPr/>
        </p:nvSpPr>
        <p:spPr>
          <a:xfrm>
            <a:off x="355193" y="5136499"/>
            <a:ext cx="1056005" cy="510540"/>
          </a:xfrm>
          <a:prstGeom prst="rect">
            <a:avLst/>
          </a:prstGeom>
        </p:spPr>
        <p:txBody>
          <a:bodyPr vert="horz" wrap="square" lIns="0" tIns="0" rIns="0" bIns="0" rtlCol="0">
            <a:noAutofit/>
          </a:bodyPr>
          <a:lstStyle/>
          <a:p>
            <a:pPr marL="12700" marR="12700" indent="10160">
              <a:lnSpc>
                <a:spcPct val="100000"/>
              </a:lnSpc>
            </a:pPr>
            <a:r>
              <a:rPr sz="1600" b="1" spc="-15" dirty="0">
                <a:solidFill>
                  <a:srgbClr val="FF0000"/>
                </a:solidFill>
                <a:latin typeface="Calibri"/>
                <a:cs typeface="Calibri"/>
              </a:rPr>
              <a:t>100%</a:t>
            </a:r>
            <a:r>
              <a:rPr sz="1600" b="1" spc="20" dirty="0">
                <a:solidFill>
                  <a:srgbClr val="FF0000"/>
                </a:solidFill>
                <a:latin typeface="Calibri"/>
                <a:cs typeface="Calibri"/>
              </a:rPr>
              <a:t> </a:t>
            </a:r>
            <a:r>
              <a:rPr sz="1600" b="1" spc="-10" dirty="0">
                <a:solidFill>
                  <a:srgbClr val="FF0000"/>
                </a:solidFill>
                <a:latin typeface="Calibri"/>
                <a:cs typeface="Calibri"/>
              </a:rPr>
              <a:t>Di</a:t>
            </a:r>
            <a:r>
              <a:rPr sz="1600" b="1" spc="-30" dirty="0">
                <a:solidFill>
                  <a:srgbClr val="FF0000"/>
                </a:solidFill>
                <a:latin typeface="Calibri"/>
                <a:cs typeface="Calibri"/>
              </a:rPr>
              <a:t>r</a:t>
            </a:r>
            <a:r>
              <a:rPr sz="1600" b="1" spc="-10" dirty="0">
                <a:solidFill>
                  <a:srgbClr val="FF0000"/>
                </a:solidFill>
                <a:latin typeface="Calibri"/>
                <a:cs typeface="Calibri"/>
              </a:rPr>
              <a:t>ect O</a:t>
            </a:r>
            <a:r>
              <a:rPr sz="1600" b="1" spc="-30" dirty="0">
                <a:solidFill>
                  <a:srgbClr val="FF0000"/>
                </a:solidFill>
                <a:latin typeface="Calibri"/>
                <a:cs typeface="Calibri"/>
              </a:rPr>
              <a:t>b</a:t>
            </a:r>
            <a:r>
              <a:rPr sz="1600" b="1" spc="-10" dirty="0">
                <a:solidFill>
                  <a:srgbClr val="FF0000"/>
                </a:solidFill>
                <a:latin typeface="Calibri"/>
                <a:cs typeface="Calibri"/>
              </a:rPr>
              <a:t>se</a:t>
            </a:r>
            <a:r>
              <a:rPr sz="1600" b="1" spc="-5" dirty="0">
                <a:solidFill>
                  <a:srgbClr val="FF0000"/>
                </a:solidFill>
                <a:latin typeface="Calibri"/>
                <a:cs typeface="Calibri"/>
              </a:rPr>
              <a:t>r</a:t>
            </a:r>
            <a:r>
              <a:rPr sz="1600" b="1" spc="-35" dirty="0">
                <a:solidFill>
                  <a:srgbClr val="FF0000"/>
                </a:solidFill>
                <a:latin typeface="Calibri"/>
                <a:cs typeface="Calibri"/>
              </a:rPr>
              <a:t>v</a:t>
            </a:r>
            <a:r>
              <a:rPr sz="1600" b="1" spc="-20" dirty="0">
                <a:solidFill>
                  <a:srgbClr val="FF0000"/>
                </a:solidFill>
                <a:latin typeface="Calibri"/>
                <a:cs typeface="Calibri"/>
              </a:rPr>
              <a:t>a</a:t>
            </a:r>
            <a:r>
              <a:rPr sz="1600" b="1" spc="-5" dirty="0">
                <a:solidFill>
                  <a:srgbClr val="FF0000"/>
                </a:solidFill>
                <a:latin typeface="Calibri"/>
                <a:cs typeface="Calibri"/>
              </a:rPr>
              <a:t>tio</a:t>
            </a:r>
            <a:r>
              <a:rPr sz="1600" b="1" spc="-10" dirty="0">
                <a:solidFill>
                  <a:srgbClr val="FF0000"/>
                </a:solidFill>
                <a:latin typeface="Calibri"/>
                <a:cs typeface="Calibri"/>
              </a:rPr>
              <a:t>n</a:t>
            </a:r>
            <a:endParaRPr sz="1600">
              <a:latin typeface="Calibri"/>
              <a:cs typeface="Calibri"/>
            </a:endParaRPr>
          </a:p>
        </p:txBody>
      </p:sp>
      <p:sp>
        <p:nvSpPr>
          <p:cNvPr id="10" name="object 14">
            <a:extLst>
              <a:ext uri="{FF2B5EF4-FFF2-40B4-BE49-F238E27FC236}">
                <a16:creationId xmlns:a16="http://schemas.microsoft.com/office/drawing/2014/main" id="{63D977FD-C816-AD4E-9F6A-DA91E6AC7D42}"/>
              </a:ext>
            </a:extLst>
          </p:cNvPr>
          <p:cNvSpPr/>
          <p:nvPr/>
        </p:nvSpPr>
        <p:spPr>
          <a:xfrm>
            <a:off x="1772411" y="3801069"/>
            <a:ext cx="10283952" cy="1885188"/>
          </a:xfrm>
          <a:custGeom>
            <a:avLst/>
            <a:gdLst/>
            <a:ahLst/>
            <a:cxnLst/>
            <a:rect l="l" t="t" r="r" b="b"/>
            <a:pathLst>
              <a:path w="10283952" h="1885188">
                <a:moveTo>
                  <a:pt x="9969754" y="0"/>
                </a:moveTo>
                <a:lnTo>
                  <a:pt x="314198" y="0"/>
                </a:lnTo>
                <a:lnTo>
                  <a:pt x="288434" y="1041"/>
                </a:lnTo>
                <a:lnTo>
                  <a:pt x="238707" y="9133"/>
                </a:lnTo>
                <a:lnTo>
                  <a:pt x="191916" y="24697"/>
                </a:lnTo>
                <a:lnTo>
                  <a:pt x="148711" y="47084"/>
                </a:lnTo>
                <a:lnTo>
                  <a:pt x="109739" y="75648"/>
                </a:lnTo>
                <a:lnTo>
                  <a:pt x="75648" y="109739"/>
                </a:lnTo>
                <a:lnTo>
                  <a:pt x="47084" y="148711"/>
                </a:lnTo>
                <a:lnTo>
                  <a:pt x="24697" y="191916"/>
                </a:lnTo>
                <a:lnTo>
                  <a:pt x="9133" y="238707"/>
                </a:lnTo>
                <a:lnTo>
                  <a:pt x="1041" y="288434"/>
                </a:lnTo>
                <a:lnTo>
                  <a:pt x="0" y="314198"/>
                </a:lnTo>
                <a:lnTo>
                  <a:pt x="0" y="1570990"/>
                </a:lnTo>
                <a:lnTo>
                  <a:pt x="4113" y="1621952"/>
                </a:lnTo>
                <a:lnTo>
                  <a:pt x="16022" y="1670298"/>
                </a:lnTo>
                <a:lnTo>
                  <a:pt x="35078" y="1715379"/>
                </a:lnTo>
                <a:lnTo>
                  <a:pt x="60634" y="1756548"/>
                </a:lnTo>
                <a:lnTo>
                  <a:pt x="92043" y="1793159"/>
                </a:lnTo>
                <a:lnTo>
                  <a:pt x="128656" y="1824564"/>
                </a:lnTo>
                <a:lnTo>
                  <a:pt x="169825" y="1850116"/>
                </a:lnTo>
                <a:lnTo>
                  <a:pt x="214904" y="1869169"/>
                </a:lnTo>
                <a:lnTo>
                  <a:pt x="263244" y="1881075"/>
                </a:lnTo>
                <a:lnTo>
                  <a:pt x="314198" y="1885188"/>
                </a:lnTo>
                <a:lnTo>
                  <a:pt x="9969754" y="1885188"/>
                </a:lnTo>
                <a:lnTo>
                  <a:pt x="10020707" y="1881075"/>
                </a:lnTo>
                <a:lnTo>
                  <a:pt x="10069047" y="1869169"/>
                </a:lnTo>
                <a:lnTo>
                  <a:pt x="10114126" y="1850116"/>
                </a:lnTo>
                <a:lnTo>
                  <a:pt x="10155295" y="1824564"/>
                </a:lnTo>
                <a:lnTo>
                  <a:pt x="10191908" y="1793159"/>
                </a:lnTo>
                <a:lnTo>
                  <a:pt x="10223317" y="1756548"/>
                </a:lnTo>
                <a:lnTo>
                  <a:pt x="10248873" y="1715379"/>
                </a:lnTo>
                <a:lnTo>
                  <a:pt x="10267929" y="1670298"/>
                </a:lnTo>
                <a:lnTo>
                  <a:pt x="10279838" y="1621952"/>
                </a:lnTo>
                <a:lnTo>
                  <a:pt x="10283952" y="1570990"/>
                </a:lnTo>
                <a:lnTo>
                  <a:pt x="10283952" y="314198"/>
                </a:lnTo>
                <a:lnTo>
                  <a:pt x="10279838" y="263244"/>
                </a:lnTo>
                <a:lnTo>
                  <a:pt x="10267929" y="214904"/>
                </a:lnTo>
                <a:lnTo>
                  <a:pt x="10248873" y="169825"/>
                </a:lnTo>
                <a:lnTo>
                  <a:pt x="10223317" y="128656"/>
                </a:lnTo>
                <a:lnTo>
                  <a:pt x="10191908" y="92043"/>
                </a:lnTo>
                <a:lnTo>
                  <a:pt x="10155295" y="60634"/>
                </a:lnTo>
                <a:lnTo>
                  <a:pt x="10114126" y="35078"/>
                </a:lnTo>
                <a:lnTo>
                  <a:pt x="10069047" y="16022"/>
                </a:lnTo>
                <a:lnTo>
                  <a:pt x="10020707" y="4113"/>
                </a:lnTo>
                <a:lnTo>
                  <a:pt x="9969754" y="0"/>
                </a:lnTo>
                <a:close/>
              </a:path>
            </a:pathLst>
          </a:custGeom>
          <a:solidFill>
            <a:srgbClr val="E1EFD9"/>
          </a:solidFill>
        </p:spPr>
        <p:txBody>
          <a:bodyPr wrap="square" lIns="0" tIns="0" rIns="0" bIns="0" rtlCol="0">
            <a:noAutofit/>
          </a:bodyPr>
          <a:lstStyle/>
          <a:p>
            <a:endParaRPr/>
          </a:p>
        </p:txBody>
      </p:sp>
      <p:sp>
        <p:nvSpPr>
          <p:cNvPr id="11" name="object 15">
            <a:extLst>
              <a:ext uri="{FF2B5EF4-FFF2-40B4-BE49-F238E27FC236}">
                <a16:creationId xmlns:a16="http://schemas.microsoft.com/office/drawing/2014/main" id="{5A4EAF80-7F71-034F-8EA4-480131B8C8DD}"/>
              </a:ext>
            </a:extLst>
          </p:cNvPr>
          <p:cNvSpPr/>
          <p:nvPr/>
        </p:nvSpPr>
        <p:spPr>
          <a:xfrm>
            <a:off x="1772411" y="3801069"/>
            <a:ext cx="10283952" cy="1885188"/>
          </a:xfrm>
          <a:custGeom>
            <a:avLst/>
            <a:gdLst/>
            <a:ahLst/>
            <a:cxnLst/>
            <a:rect l="l" t="t" r="r" b="b"/>
            <a:pathLst>
              <a:path w="10283952" h="1885188">
                <a:moveTo>
                  <a:pt x="0" y="314198"/>
                </a:moveTo>
                <a:lnTo>
                  <a:pt x="4113" y="263244"/>
                </a:lnTo>
                <a:lnTo>
                  <a:pt x="16022" y="214904"/>
                </a:lnTo>
                <a:lnTo>
                  <a:pt x="35078" y="169825"/>
                </a:lnTo>
                <a:lnTo>
                  <a:pt x="60634" y="128656"/>
                </a:lnTo>
                <a:lnTo>
                  <a:pt x="92043" y="92043"/>
                </a:lnTo>
                <a:lnTo>
                  <a:pt x="128656" y="60634"/>
                </a:lnTo>
                <a:lnTo>
                  <a:pt x="169825" y="35078"/>
                </a:lnTo>
                <a:lnTo>
                  <a:pt x="214904" y="16022"/>
                </a:lnTo>
                <a:lnTo>
                  <a:pt x="263244" y="4113"/>
                </a:lnTo>
                <a:lnTo>
                  <a:pt x="314198" y="0"/>
                </a:lnTo>
                <a:lnTo>
                  <a:pt x="9969754" y="0"/>
                </a:lnTo>
                <a:lnTo>
                  <a:pt x="10020707" y="4113"/>
                </a:lnTo>
                <a:lnTo>
                  <a:pt x="10069047" y="16022"/>
                </a:lnTo>
                <a:lnTo>
                  <a:pt x="10114126" y="35078"/>
                </a:lnTo>
                <a:lnTo>
                  <a:pt x="10155295" y="60634"/>
                </a:lnTo>
                <a:lnTo>
                  <a:pt x="10191908" y="92043"/>
                </a:lnTo>
                <a:lnTo>
                  <a:pt x="10223317" y="128656"/>
                </a:lnTo>
                <a:lnTo>
                  <a:pt x="10248873" y="169825"/>
                </a:lnTo>
                <a:lnTo>
                  <a:pt x="10267929" y="214904"/>
                </a:lnTo>
                <a:lnTo>
                  <a:pt x="10279838" y="263244"/>
                </a:lnTo>
                <a:lnTo>
                  <a:pt x="10283952" y="314198"/>
                </a:lnTo>
                <a:lnTo>
                  <a:pt x="10283952" y="1570990"/>
                </a:lnTo>
                <a:lnTo>
                  <a:pt x="10279838" y="1621952"/>
                </a:lnTo>
                <a:lnTo>
                  <a:pt x="10267929" y="1670298"/>
                </a:lnTo>
                <a:lnTo>
                  <a:pt x="10248873" y="1715379"/>
                </a:lnTo>
                <a:lnTo>
                  <a:pt x="10223317" y="1756548"/>
                </a:lnTo>
                <a:lnTo>
                  <a:pt x="10191908" y="1793159"/>
                </a:lnTo>
                <a:lnTo>
                  <a:pt x="10155295" y="1824564"/>
                </a:lnTo>
                <a:lnTo>
                  <a:pt x="10114126" y="1850116"/>
                </a:lnTo>
                <a:lnTo>
                  <a:pt x="10069047" y="1869169"/>
                </a:lnTo>
                <a:lnTo>
                  <a:pt x="10020707" y="1881075"/>
                </a:lnTo>
                <a:lnTo>
                  <a:pt x="9969754" y="1885188"/>
                </a:lnTo>
                <a:lnTo>
                  <a:pt x="314198" y="1885188"/>
                </a:lnTo>
                <a:lnTo>
                  <a:pt x="263244" y="1881075"/>
                </a:lnTo>
                <a:lnTo>
                  <a:pt x="214904" y="1869169"/>
                </a:lnTo>
                <a:lnTo>
                  <a:pt x="169825" y="1850116"/>
                </a:lnTo>
                <a:lnTo>
                  <a:pt x="128656" y="1824564"/>
                </a:lnTo>
                <a:lnTo>
                  <a:pt x="92043" y="1793159"/>
                </a:lnTo>
                <a:lnTo>
                  <a:pt x="60634" y="1756548"/>
                </a:lnTo>
                <a:lnTo>
                  <a:pt x="35078" y="1715379"/>
                </a:lnTo>
                <a:lnTo>
                  <a:pt x="16022" y="1670298"/>
                </a:lnTo>
                <a:lnTo>
                  <a:pt x="4113" y="1621952"/>
                </a:lnTo>
                <a:lnTo>
                  <a:pt x="0" y="1570990"/>
                </a:lnTo>
                <a:lnTo>
                  <a:pt x="0" y="314198"/>
                </a:lnTo>
                <a:close/>
              </a:path>
            </a:pathLst>
          </a:custGeom>
          <a:ln w="12192">
            <a:solidFill>
              <a:srgbClr val="41709C"/>
            </a:solidFill>
          </a:ln>
        </p:spPr>
        <p:txBody>
          <a:bodyPr wrap="square" lIns="0" tIns="0" rIns="0" bIns="0" rtlCol="0">
            <a:noAutofit/>
          </a:bodyPr>
          <a:lstStyle/>
          <a:p>
            <a:endParaRPr/>
          </a:p>
        </p:txBody>
      </p:sp>
      <p:sp>
        <p:nvSpPr>
          <p:cNvPr id="12" name="object 16">
            <a:extLst>
              <a:ext uri="{FF2B5EF4-FFF2-40B4-BE49-F238E27FC236}">
                <a16:creationId xmlns:a16="http://schemas.microsoft.com/office/drawing/2014/main" id="{683753F4-DFEC-494C-B9E2-8931F228BF24}"/>
              </a:ext>
            </a:extLst>
          </p:cNvPr>
          <p:cNvSpPr txBox="1"/>
          <p:nvPr/>
        </p:nvSpPr>
        <p:spPr>
          <a:xfrm>
            <a:off x="1943480" y="3879173"/>
            <a:ext cx="9932035" cy="1730375"/>
          </a:xfrm>
          <a:prstGeom prst="rect">
            <a:avLst/>
          </a:prstGeom>
        </p:spPr>
        <p:txBody>
          <a:bodyPr vert="horz" wrap="square" lIns="0" tIns="0" rIns="0" bIns="0" rtlCol="0">
            <a:noAutofit/>
          </a:bodyPr>
          <a:lstStyle/>
          <a:p>
            <a:pPr marL="355600" indent="-342900">
              <a:lnSpc>
                <a:spcPct val="100000"/>
              </a:lnSpc>
              <a:buFont typeface="Calibri"/>
              <a:buAutoNum type="arabicPeriod"/>
              <a:tabLst>
                <a:tab pos="354965" algn="l"/>
              </a:tabLst>
            </a:pPr>
            <a:r>
              <a:rPr sz="1600" spc="-10" dirty="0">
                <a:latin typeface="Calibri"/>
                <a:cs typeface="Calibri"/>
              </a:rPr>
              <a:t>The</a:t>
            </a:r>
            <a:r>
              <a:rPr sz="1600" spc="-5" dirty="0">
                <a:latin typeface="Calibri"/>
                <a:cs typeface="Calibri"/>
              </a:rPr>
              <a:t> </a:t>
            </a:r>
            <a:r>
              <a:rPr sz="1600" spc="-10" dirty="0">
                <a:latin typeface="Calibri"/>
                <a:cs typeface="Calibri"/>
              </a:rPr>
              <a:t>assessor</a:t>
            </a:r>
            <a:r>
              <a:rPr sz="1600" spc="20"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25" dirty="0">
                <a:latin typeface="Calibri"/>
                <a:cs typeface="Calibri"/>
              </a:rPr>
              <a:t> </a:t>
            </a:r>
            <a:r>
              <a:rPr sz="1600" spc="-10" dirty="0">
                <a:latin typeface="Calibri"/>
                <a:cs typeface="Calibri"/>
              </a:rPr>
              <a:t>vis</a:t>
            </a:r>
            <a:r>
              <a:rPr sz="1600" spc="0" dirty="0">
                <a:latin typeface="Calibri"/>
                <a:cs typeface="Calibri"/>
              </a:rPr>
              <a:t>i</a:t>
            </a:r>
            <a:r>
              <a:rPr sz="1600" spc="-10" dirty="0">
                <a:latin typeface="Calibri"/>
                <a:cs typeface="Calibri"/>
              </a:rPr>
              <a:t>t</a:t>
            </a:r>
            <a:r>
              <a:rPr sz="1600" spc="-15" dirty="0">
                <a:latin typeface="Calibri"/>
                <a:cs typeface="Calibri"/>
              </a:rPr>
              <a:t> </a:t>
            </a:r>
            <a:r>
              <a:rPr sz="1600" spc="-10" dirty="0">
                <a:latin typeface="Calibri"/>
                <a:cs typeface="Calibri"/>
              </a:rPr>
              <a:t>the</a:t>
            </a:r>
            <a:r>
              <a:rPr sz="1600" spc="5" dirty="0">
                <a:latin typeface="Calibri"/>
                <a:cs typeface="Calibri"/>
              </a:rPr>
              <a:t> </a:t>
            </a:r>
            <a:r>
              <a:rPr lang="en-US" sz="1600" spc="5" dirty="0">
                <a:latin typeface="Calibri"/>
                <a:cs typeface="Calibri"/>
              </a:rPr>
              <a:t>sanitary </a:t>
            </a:r>
            <a:r>
              <a:rPr sz="1600" spc="-10" dirty="0">
                <a:latin typeface="Calibri"/>
                <a:cs typeface="Calibri"/>
              </a:rPr>
              <a:t>land</a:t>
            </a:r>
            <a:r>
              <a:rPr sz="1600" spc="0" dirty="0">
                <a:latin typeface="Calibri"/>
                <a:cs typeface="Calibri"/>
              </a:rPr>
              <a:t>f</a:t>
            </a:r>
            <a:r>
              <a:rPr sz="1600" spc="-5" dirty="0">
                <a:latin typeface="Calibri"/>
                <a:cs typeface="Calibri"/>
              </a:rPr>
              <a:t>i</a:t>
            </a:r>
            <a:r>
              <a:rPr sz="1600" spc="-15" dirty="0">
                <a:latin typeface="Calibri"/>
                <a:cs typeface="Calibri"/>
              </a:rPr>
              <a:t>l</a:t>
            </a:r>
            <a:r>
              <a:rPr sz="1600" spc="-5" dirty="0">
                <a:latin typeface="Calibri"/>
                <a:cs typeface="Calibri"/>
              </a:rPr>
              <a:t>l</a:t>
            </a:r>
            <a:r>
              <a:rPr sz="1600" spc="-10" dirty="0">
                <a:latin typeface="Calibri"/>
                <a:cs typeface="Calibri"/>
              </a:rPr>
              <a:t> </a:t>
            </a:r>
            <a:r>
              <a:rPr sz="1600" spc="-5" dirty="0">
                <a:latin typeface="Calibri"/>
                <a:cs typeface="Calibri"/>
              </a:rPr>
              <a:t>si</a:t>
            </a:r>
            <a:r>
              <a:rPr sz="1600" spc="-25" dirty="0">
                <a:latin typeface="Calibri"/>
                <a:cs typeface="Calibri"/>
              </a:rPr>
              <a:t>t</a:t>
            </a:r>
            <a:r>
              <a:rPr sz="1600" spc="-10" dirty="0">
                <a:latin typeface="Calibri"/>
                <a:cs typeface="Calibri"/>
              </a:rPr>
              <a:t>e</a:t>
            </a:r>
            <a:r>
              <a:rPr sz="1600" spc="-15" dirty="0">
                <a:latin typeface="Calibri"/>
                <a:cs typeface="Calibri"/>
              </a:rPr>
              <a:t>(</a:t>
            </a:r>
            <a:r>
              <a:rPr sz="1600" spc="-10" dirty="0">
                <a:latin typeface="Calibri"/>
                <a:cs typeface="Calibri"/>
              </a:rPr>
              <a:t>s)</a:t>
            </a:r>
            <a:r>
              <a:rPr sz="1600" spc="-20" dirty="0">
                <a:latin typeface="Calibri"/>
                <a:cs typeface="Calibri"/>
              </a:rPr>
              <a:t> </a:t>
            </a:r>
            <a:r>
              <a:rPr sz="1600" spc="-10" dirty="0">
                <a:latin typeface="Calibri"/>
                <a:cs typeface="Calibri"/>
              </a:rPr>
              <a:t>as</a:t>
            </a:r>
            <a:r>
              <a:rPr sz="1600" spc="-5" dirty="0">
                <a:latin typeface="Calibri"/>
                <a:cs typeface="Calibri"/>
              </a:rPr>
              <a:t> </a:t>
            </a:r>
            <a:r>
              <a:rPr sz="1600" spc="-10" dirty="0">
                <a:latin typeface="Calibri"/>
                <a:cs typeface="Calibri"/>
              </a:rPr>
              <a:t>upda</a:t>
            </a:r>
            <a:r>
              <a:rPr sz="1600" spc="-25" dirty="0">
                <a:latin typeface="Calibri"/>
                <a:cs typeface="Calibri"/>
              </a:rPr>
              <a:t>t</a:t>
            </a:r>
            <a:r>
              <a:rPr sz="1600" spc="-10" dirty="0">
                <a:latin typeface="Calibri"/>
                <a:cs typeface="Calibri"/>
              </a:rPr>
              <a:t>ed</a:t>
            </a:r>
            <a:r>
              <a:rPr sz="1600" spc="-15" dirty="0">
                <a:latin typeface="Calibri"/>
                <a:cs typeface="Calibri"/>
              </a:rPr>
              <a:t> </a:t>
            </a:r>
            <a:r>
              <a:rPr sz="1600" spc="-10" dirty="0">
                <a:latin typeface="Calibri"/>
                <a:cs typeface="Calibri"/>
              </a:rPr>
              <a:t>in</a:t>
            </a:r>
            <a:r>
              <a:rPr sz="1600" spc="-15" dirty="0">
                <a:latin typeface="Calibri"/>
                <a:cs typeface="Calibri"/>
              </a:rPr>
              <a:t> </a:t>
            </a:r>
            <a:r>
              <a:rPr sz="1600" spc="-10" dirty="0">
                <a:latin typeface="Calibri"/>
                <a:cs typeface="Calibri"/>
              </a:rPr>
              <a:t>the</a:t>
            </a:r>
            <a:r>
              <a:rPr sz="1600" spc="5" dirty="0">
                <a:latin typeface="Calibri"/>
                <a:cs typeface="Calibri"/>
              </a:rPr>
              <a:t> </a:t>
            </a:r>
            <a:r>
              <a:rPr sz="1600" spc="-15" dirty="0">
                <a:latin typeface="Calibri"/>
                <a:cs typeface="Calibri"/>
              </a:rPr>
              <a:t>M</a:t>
            </a:r>
            <a:r>
              <a:rPr sz="1600" spc="0" dirty="0">
                <a:latin typeface="Calibri"/>
                <a:cs typeface="Calibri"/>
              </a:rPr>
              <a:t>I</a:t>
            </a:r>
            <a:r>
              <a:rPr sz="1600" spc="-10" dirty="0">
                <a:latin typeface="Calibri"/>
                <a:cs typeface="Calibri"/>
              </a:rPr>
              <a:t>S.</a:t>
            </a:r>
            <a:endParaRPr sz="1600" dirty="0">
              <a:latin typeface="Calibri"/>
              <a:cs typeface="Calibri"/>
            </a:endParaRPr>
          </a:p>
          <a:p>
            <a:pPr marL="355600" indent="-342900">
              <a:lnSpc>
                <a:spcPct val="100000"/>
              </a:lnSpc>
              <a:buFont typeface="Calibri"/>
              <a:buAutoNum type="arabicPeriod"/>
              <a:tabLst>
                <a:tab pos="354965" algn="l"/>
              </a:tabLst>
            </a:pPr>
            <a:r>
              <a:rPr sz="1600" spc="-155" dirty="0">
                <a:latin typeface="Calibri"/>
                <a:cs typeface="Calibri"/>
              </a:rPr>
              <a:t>T</a:t>
            </a:r>
            <a:r>
              <a:rPr sz="1600" spc="-10" dirty="0">
                <a:latin typeface="Calibri"/>
                <a:cs typeface="Calibri"/>
              </a:rPr>
              <a:t>o</a:t>
            </a:r>
            <a:r>
              <a:rPr sz="1600" spc="5" dirty="0">
                <a:latin typeface="Calibri"/>
                <a:cs typeface="Calibri"/>
              </a:rPr>
              <a:t> </a:t>
            </a:r>
            <a:r>
              <a:rPr sz="1600" spc="-10" dirty="0">
                <a:latin typeface="Calibri"/>
                <a:cs typeface="Calibri"/>
              </a:rPr>
              <a:t>asc</a:t>
            </a:r>
            <a:r>
              <a:rPr sz="1600" spc="-20" dirty="0">
                <a:latin typeface="Calibri"/>
                <a:cs typeface="Calibri"/>
              </a:rPr>
              <a:t>er</a:t>
            </a:r>
            <a:r>
              <a:rPr sz="1600" spc="-30" dirty="0">
                <a:latin typeface="Calibri"/>
                <a:cs typeface="Calibri"/>
              </a:rPr>
              <a:t>t</a:t>
            </a:r>
            <a:r>
              <a:rPr sz="1600" spc="-10" dirty="0">
                <a:latin typeface="Calibri"/>
                <a:cs typeface="Calibri"/>
              </a:rPr>
              <a:t>a</a:t>
            </a:r>
            <a:r>
              <a:rPr sz="1600" spc="0" dirty="0">
                <a:latin typeface="Calibri"/>
                <a:cs typeface="Calibri"/>
              </a:rPr>
              <a:t>i</a:t>
            </a:r>
            <a:r>
              <a:rPr sz="1600" spc="-10" dirty="0">
                <a:latin typeface="Calibri"/>
                <a:cs typeface="Calibri"/>
              </a:rPr>
              <a:t>n</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p</a:t>
            </a:r>
            <a:r>
              <a:rPr sz="1600" spc="-40" dirty="0">
                <a:latin typeface="Calibri"/>
                <a:cs typeface="Calibri"/>
              </a:rPr>
              <a:t>r</a:t>
            </a:r>
            <a:r>
              <a:rPr sz="1600" spc="-10" dirty="0">
                <a:latin typeface="Calibri"/>
                <a:cs typeface="Calibri"/>
              </a:rPr>
              <a:t>og</a:t>
            </a:r>
            <a:r>
              <a:rPr sz="1600" spc="-40" dirty="0">
                <a:latin typeface="Calibri"/>
                <a:cs typeface="Calibri"/>
              </a:rPr>
              <a:t>r</a:t>
            </a:r>
            <a:r>
              <a:rPr sz="1600" spc="-10" dirty="0">
                <a:latin typeface="Calibri"/>
                <a:cs typeface="Calibri"/>
              </a:rPr>
              <a:t>e</a:t>
            </a:r>
            <a:r>
              <a:rPr sz="1600" spc="-15" dirty="0">
                <a:latin typeface="Calibri"/>
                <a:cs typeface="Calibri"/>
              </a:rPr>
              <a:t>s</a:t>
            </a:r>
            <a:r>
              <a:rPr sz="1600" spc="-5" dirty="0">
                <a:latin typeface="Calibri"/>
                <a:cs typeface="Calibri"/>
              </a:rPr>
              <a:t>s,</a:t>
            </a:r>
            <a:r>
              <a:rPr sz="1600" spc="2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asses</a:t>
            </a:r>
            <a:r>
              <a:rPr sz="1600" spc="-15" dirty="0">
                <a:latin typeface="Calibri"/>
                <a:cs typeface="Calibri"/>
              </a:rPr>
              <a:t>s</a:t>
            </a:r>
            <a:r>
              <a:rPr sz="1600" spc="-10" dirty="0">
                <a:latin typeface="Calibri"/>
                <a:cs typeface="Calibri"/>
              </a:rPr>
              <a:t>or</a:t>
            </a:r>
            <a:r>
              <a:rPr sz="1600" spc="25" dirty="0">
                <a:latin typeface="Calibri"/>
                <a:cs typeface="Calibri"/>
              </a:rPr>
              <a:t> </a:t>
            </a:r>
            <a:r>
              <a:rPr sz="1600" spc="-10" dirty="0">
                <a:latin typeface="Calibri"/>
                <a:cs typeface="Calibri"/>
              </a:rPr>
              <a:t>wi</a:t>
            </a:r>
            <a:r>
              <a:rPr sz="1600" spc="0" dirty="0">
                <a:latin typeface="Calibri"/>
                <a:cs typeface="Calibri"/>
              </a:rPr>
              <a:t>ll</a:t>
            </a:r>
            <a:r>
              <a:rPr sz="1600" spc="-10" dirty="0">
                <a:latin typeface="Calibri"/>
                <a:cs typeface="Calibri"/>
              </a:rPr>
              <a:t> a</a:t>
            </a:r>
            <a:r>
              <a:rPr sz="1600" spc="0" dirty="0">
                <a:latin typeface="Calibri"/>
                <a:cs typeface="Calibri"/>
              </a:rPr>
              <a:t>l</a:t>
            </a:r>
            <a:r>
              <a:rPr sz="1600" spc="-10" dirty="0">
                <a:latin typeface="Calibri"/>
                <a:cs typeface="Calibri"/>
              </a:rPr>
              <a:t>so</a:t>
            </a:r>
            <a:r>
              <a:rPr sz="1600" spc="-20" dirty="0">
                <a:latin typeface="Calibri"/>
                <a:cs typeface="Calibri"/>
              </a:rPr>
              <a:t> </a:t>
            </a:r>
            <a:r>
              <a:rPr sz="1600" spc="0" dirty="0">
                <a:latin typeface="Calibri"/>
                <a:cs typeface="Calibri"/>
              </a:rPr>
              <a:t>i</a:t>
            </a:r>
            <a:r>
              <a:rPr sz="1600" spc="-10" dirty="0">
                <a:latin typeface="Calibri"/>
                <a:cs typeface="Calibri"/>
              </a:rPr>
              <a:t>n</a:t>
            </a:r>
            <a:r>
              <a:rPr sz="1600" spc="-20" dirty="0">
                <a:latin typeface="Calibri"/>
                <a:cs typeface="Calibri"/>
              </a:rPr>
              <a:t>t</a:t>
            </a:r>
            <a:r>
              <a:rPr sz="1600" spc="-10" dirty="0">
                <a:latin typeface="Calibri"/>
                <a:cs typeface="Calibri"/>
              </a:rPr>
              <a:t>e</a:t>
            </a:r>
            <a:r>
              <a:rPr sz="1600" spc="-55" dirty="0">
                <a:latin typeface="Calibri"/>
                <a:cs typeface="Calibri"/>
              </a:rPr>
              <a:t>r</a:t>
            </a:r>
            <a:r>
              <a:rPr sz="1600" spc="-10" dirty="0">
                <a:latin typeface="Calibri"/>
                <a:cs typeface="Calibri"/>
              </a:rPr>
              <a:t>act wi</a:t>
            </a:r>
            <a:r>
              <a:rPr sz="1600" spc="-5" dirty="0">
                <a:latin typeface="Calibri"/>
                <a:cs typeface="Calibri"/>
              </a:rPr>
              <a:t>t</a:t>
            </a:r>
            <a:r>
              <a:rPr sz="1600" spc="-10" dirty="0">
                <a:latin typeface="Calibri"/>
                <a:cs typeface="Calibri"/>
              </a:rPr>
              <a:t>h</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o</a:t>
            </a:r>
            <a:r>
              <a:rPr sz="1600" spc="-20" dirty="0">
                <a:latin typeface="Calibri"/>
                <a:cs typeface="Calibri"/>
              </a:rPr>
              <a:t>f</a:t>
            </a:r>
            <a:r>
              <a:rPr sz="1600" spc="0" dirty="0">
                <a:latin typeface="Calibri"/>
                <a:cs typeface="Calibri"/>
              </a:rPr>
              <a:t>f</a:t>
            </a:r>
            <a:r>
              <a:rPr sz="1600" spc="5" dirty="0">
                <a:latin typeface="Calibri"/>
                <a:cs typeface="Calibri"/>
              </a:rPr>
              <a:t>i</a:t>
            </a:r>
            <a:r>
              <a:rPr sz="1600" spc="-10" dirty="0">
                <a:latin typeface="Calibri"/>
                <a:cs typeface="Calibri"/>
              </a:rPr>
              <a:t>cia</a:t>
            </a:r>
            <a:r>
              <a:rPr sz="1600" spc="0" dirty="0">
                <a:latin typeface="Calibri"/>
                <a:cs typeface="Calibri"/>
              </a:rPr>
              <a:t>l</a:t>
            </a:r>
            <a:r>
              <a:rPr sz="1600" spc="-10" dirty="0">
                <a:latin typeface="Calibri"/>
                <a:cs typeface="Calibri"/>
              </a:rPr>
              <a:t>s</a:t>
            </a:r>
            <a:r>
              <a:rPr sz="1600" spc="-30" dirty="0">
                <a:latin typeface="Calibri"/>
                <a:cs typeface="Calibri"/>
              </a:rPr>
              <a:t> </a:t>
            </a:r>
            <a:r>
              <a:rPr lang="en-US" sz="1600" spc="0" dirty="0">
                <a:latin typeface="Calibri"/>
                <a:cs typeface="Calibri"/>
              </a:rPr>
              <a:t>on the site</a:t>
            </a:r>
            <a:endParaRPr sz="1600" dirty="0">
              <a:latin typeface="Calibri"/>
              <a:cs typeface="Calibri"/>
            </a:endParaRPr>
          </a:p>
          <a:p>
            <a:pPr marL="355600" indent="-342900">
              <a:lnSpc>
                <a:spcPct val="100000"/>
              </a:lnSpc>
              <a:buFont typeface="Calibri"/>
              <a:buAutoNum type="arabicPeriod"/>
              <a:tabLst>
                <a:tab pos="354965" algn="l"/>
              </a:tabLst>
            </a:pPr>
            <a:r>
              <a:rPr lang="en-US" sz="1600" spc="-10" dirty="0">
                <a:latin typeface="Calibri"/>
                <a:cs typeface="Calibri"/>
              </a:rPr>
              <a:t>ULB will have </a:t>
            </a:r>
            <a:r>
              <a:rPr sz="1600" spc="-10" dirty="0">
                <a:latin typeface="Calibri"/>
                <a:cs typeface="Calibri"/>
              </a:rPr>
              <a:t>lo</a:t>
            </a:r>
            <a:r>
              <a:rPr sz="1600" spc="10" dirty="0">
                <a:latin typeface="Calibri"/>
                <a:cs typeface="Calibri"/>
              </a:rPr>
              <a:t>g</a:t>
            </a:r>
            <a:r>
              <a:rPr sz="1600" spc="-5" dirty="0">
                <a:latin typeface="Calibri"/>
                <a:cs typeface="Calibri"/>
              </a:rPr>
              <a:t>-</a:t>
            </a:r>
            <a:r>
              <a:rPr sz="1600" spc="-10" dirty="0">
                <a:latin typeface="Calibri"/>
                <a:cs typeface="Calibri"/>
              </a:rPr>
              <a:t>boo</a:t>
            </a:r>
            <a:r>
              <a:rPr sz="1600" spc="-20" dirty="0">
                <a:latin typeface="Calibri"/>
                <a:cs typeface="Calibri"/>
              </a:rPr>
              <a:t>k</a:t>
            </a:r>
            <a:r>
              <a:rPr sz="1600" spc="-10" dirty="0">
                <a:latin typeface="Calibri"/>
                <a:cs typeface="Calibri"/>
              </a:rPr>
              <a:t>/</a:t>
            </a:r>
            <a:r>
              <a:rPr sz="1600" spc="-45" dirty="0">
                <a:latin typeface="Calibri"/>
                <a:cs typeface="Calibri"/>
              </a:rPr>
              <a:t>r</a:t>
            </a:r>
            <a:r>
              <a:rPr sz="1600" spc="-10" dirty="0">
                <a:latin typeface="Calibri"/>
                <a:cs typeface="Calibri"/>
              </a:rPr>
              <a:t>egi</a:t>
            </a:r>
            <a:r>
              <a:rPr sz="1600" spc="-25" dirty="0">
                <a:latin typeface="Calibri"/>
                <a:cs typeface="Calibri"/>
              </a:rPr>
              <a:t>s</a:t>
            </a:r>
            <a:r>
              <a:rPr sz="1600" spc="-20" dirty="0">
                <a:latin typeface="Calibri"/>
                <a:cs typeface="Calibri"/>
              </a:rPr>
              <a:t>t</a:t>
            </a:r>
            <a:r>
              <a:rPr sz="1600" spc="-10" dirty="0">
                <a:latin typeface="Calibri"/>
                <a:cs typeface="Calibri"/>
              </a:rPr>
              <a:t>er</a:t>
            </a:r>
            <a:r>
              <a:rPr sz="1600" spc="10" dirty="0">
                <a:latin typeface="Calibri"/>
                <a:cs typeface="Calibri"/>
              </a:rPr>
              <a:t> </a:t>
            </a:r>
            <a:r>
              <a:rPr sz="1600" spc="-25" dirty="0">
                <a:latin typeface="Calibri"/>
                <a:cs typeface="Calibri"/>
              </a:rPr>
              <a:t>c</a:t>
            </a:r>
            <a:r>
              <a:rPr sz="1600" spc="-10" dirty="0">
                <a:latin typeface="Calibri"/>
                <a:cs typeface="Calibri"/>
              </a:rPr>
              <a:t>a</a:t>
            </a:r>
            <a:r>
              <a:rPr sz="1600" spc="-20" dirty="0">
                <a:latin typeface="Calibri"/>
                <a:cs typeface="Calibri"/>
              </a:rPr>
              <a:t>p</a:t>
            </a:r>
            <a:r>
              <a:rPr sz="1600" spc="-10" dirty="0">
                <a:latin typeface="Calibri"/>
                <a:cs typeface="Calibri"/>
              </a:rPr>
              <a:t>turing </a:t>
            </a:r>
            <a:r>
              <a:rPr sz="1600" spc="-20" dirty="0">
                <a:latin typeface="Calibri"/>
                <a:cs typeface="Calibri"/>
              </a:rPr>
              <a:t>a</a:t>
            </a:r>
            <a:r>
              <a:rPr sz="1600" spc="-10" dirty="0">
                <a:latin typeface="Calibri"/>
                <a:cs typeface="Calibri"/>
              </a:rPr>
              <a:t>t</a:t>
            </a:r>
            <a:r>
              <a:rPr sz="1600" spc="-15" dirty="0">
                <a:latin typeface="Calibri"/>
                <a:cs typeface="Calibri"/>
              </a:rPr>
              <a:t> </a:t>
            </a:r>
            <a:r>
              <a:rPr sz="1600" spc="0" dirty="0">
                <a:latin typeface="Calibri"/>
                <a:cs typeface="Calibri"/>
              </a:rPr>
              <a:t>l</a:t>
            </a:r>
            <a:r>
              <a:rPr sz="1600" spc="-10" dirty="0">
                <a:latin typeface="Calibri"/>
                <a:cs typeface="Calibri"/>
              </a:rPr>
              <a:t>ea</a:t>
            </a:r>
            <a:r>
              <a:rPr sz="1600" spc="-25" dirty="0">
                <a:latin typeface="Calibri"/>
                <a:cs typeface="Calibri"/>
              </a:rPr>
              <a:t>s</a:t>
            </a:r>
            <a:r>
              <a:rPr sz="1600" spc="-10" dirty="0">
                <a:latin typeface="Calibri"/>
                <a:cs typeface="Calibri"/>
              </a:rPr>
              <a:t>t</a:t>
            </a:r>
            <a:r>
              <a:rPr sz="1600" spc="-15" dirty="0">
                <a:latin typeface="Calibri"/>
                <a:cs typeface="Calibri"/>
              </a:rPr>
              <a:t> </a:t>
            </a:r>
            <a:r>
              <a:rPr sz="1600" spc="0" dirty="0">
                <a:latin typeface="Calibri"/>
                <a:cs typeface="Calibri"/>
              </a:rPr>
              <a:t>l</a:t>
            </a:r>
            <a:r>
              <a:rPr sz="1600" spc="-10" dirty="0">
                <a:latin typeface="Calibri"/>
                <a:cs typeface="Calibri"/>
              </a:rPr>
              <a:t>a</a:t>
            </a:r>
            <a:r>
              <a:rPr sz="1600" spc="-20" dirty="0">
                <a:latin typeface="Calibri"/>
                <a:cs typeface="Calibri"/>
              </a:rPr>
              <a:t>s</a:t>
            </a:r>
            <a:r>
              <a:rPr sz="1600" spc="-10" dirty="0">
                <a:latin typeface="Calibri"/>
                <a:cs typeface="Calibri"/>
              </a:rPr>
              <a:t>t</a:t>
            </a:r>
            <a:r>
              <a:rPr sz="1600" spc="-15" dirty="0">
                <a:latin typeface="Calibri"/>
                <a:cs typeface="Calibri"/>
              </a:rPr>
              <a:t> </a:t>
            </a:r>
            <a:r>
              <a:rPr sz="1600" spc="-10" dirty="0">
                <a:latin typeface="Calibri"/>
                <a:cs typeface="Calibri"/>
              </a:rPr>
              <a:t>3 </a:t>
            </a:r>
            <a:r>
              <a:rPr sz="1600" spc="-15" dirty="0">
                <a:latin typeface="Calibri"/>
                <a:cs typeface="Calibri"/>
              </a:rPr>
              <a:t>mo</a:t>
            </a:r>
            <a:r>
              <a:rPr sz="1600" spc="-25" dirty="0">
                <a:latin typeface="Calibri"/>
                <a:cs typeface="Calibri"/>
              </a:rPr>
              <a:t>n</a:t>
            </a:r>
            <a:r>
              <a:rPr sz="1600" spc="-10" dirty="0">
                <a:latin typeface="Calibri"/>
                <a:cs typeface="Calibri"/>
              </a:rPr>
              <a:t>th</a:t>
            </a:r>
            <a:r>
              <a:rPr sz="1600" spc="-105" dirty="0">
                <a:latin typeface="Calibri"/>
                <a:cs typeface="Calibri"/>
              </a:rPr>
              <a:t>’</a:t>
            </a:r>
            <a:r>
              <a:rPr sz="1600" spc="-10" dirty="0">
                <a:latin typeface="Calibri"/>
                <a:cs typeface="Calibri"/>
              </a:rPr>
              <a:t>s</a:t>
            </a:r>
            <a:r>
              <a:rPr sz="1600" spc="-5" dirty="0">
                <a:latin typeface="Calibri"/>
                <a:cs typeface="Calibri"/>
              </a:rPr>
              <a:t> </a:t>
            </a:r>
            <a:r>
              <a:rPr sz="1600" spc="-45" dirty="0">
                <a:latin typeface="Calibri"/>
                <a:cs typeface="Calibri"/>
              </a:rPr>
              <a:t>r</a:t>
            </a:r>
            <a:r>
              <a:rPr sz="1600" spc="-10" dirty="0">
                <a:latin typeface="Calibri"/>
                <a:cs typeface="Calibri"/>
              </a:rPr>
              <a:t>e</a:t>
            </a:r>
            <a:r>
              <a:rPr sz="1600" spc="-30" dirty="0">
                <a:latin typeface="Calibri"/>
                <a:cs typeface="Calibri"/>
              </a:rPr>
              <a:t>c</a:t>
            </a:r>
            <a:r>
              <a:rPr sz="1600" spc="-10" dirty="0">
                <a:latin typeface="Calibri"/>
                <a:cs typeface="Calibri"/>
              </a:rPr>
              <a:t>o</a:t>
            </a:r>
            <a:r>
              <a:rPr sz="1600" spc="-45" dirty="0">
                <a:latin typeface="Calibri"/>
                <a:cs typeface="Calibri"/>
              </a:rPr>
              <a:t>r</a:t>
            </a:r>
            <a:r>
              <a:rPr sz="1600" spc="-10" dirty="0">
                <a:latin typeface="Calibri"/>
                <a:cs typeface="Calibri"/>
              </a:rPr>
              <a:t>d</a:t>
            </a:r>
            <a:r>
              <a:rPr sz="1600" spc="45" dirty="0">
                <a:latin typeface="Calibri"/>
                <a:cs typeface="Calibri"/>
              </a:rPr>
              <a:t> </a:t>
            </a:r>
            <a:r>
              <a:rPr lang="en-US" sz="1600" spc="45" dirty="0">
                <a:latin typeface="Calibri"/>
                <a:cs typeface="Calibri"/>
              </a:rPr>
              <a:t>ready and available for the agency </a:t>
            </a:r>
            <a:r>
              <a:rPr sz="1600" spc="-20" dirty="0">
                <a:latin typeface="Calibri"/>
                <a:cs typeface="Calibri"/>
              </a:rPr>
              <a:t>t</a:t>
            </a:r>
            <a:r>
              <a:rPr sz="1600" spc="-10" dirty="0">
                <a:latin typeface="Calibri"/>
                <a:cs typeface="Calibri"/>
              </a:rPr>
              <a:t>o</a:t>
            </a:r>
            <a:r>
              <a:rPr sz="1600" spc="5" dirty="0">
                <a:latin typeface="Calibri"/>
                <a:cs typeface="Calibri"/>
              </a:rPr>
              <a:t> </a:t>
            </a:r>
            <a:r>
              <a:rPr sz="1600" spc="-10" dirty="0">
                <a:latin typeface="Calibri"/>
                <a:cs typeface="Calibri"/>
              </a:rPr>
              <a:t>che</a:t>
            </a:r>
            <a:r>
              <a:rPr sz="1600" spc="-20" dirty="0">
                <a:latin typeface="Calibri"/>
                <a:cs typeface="Calibri"/>
              </a:rPr>
              <a:t>c</a:t>
            </a:r>
            <a:r>
              <a:rPr sz="1600" spc="-10" dirty="0">
                <a:latin typeface="Calibri"/>
                <a:cs typeface="Calibri"/>
              </a:rPr>
              <a:t>k the</a:t>
            </a:r>
            <a:r>
              <a:rPr sz="1600" spc="5" dirty="0">
                <a:latin typeface="Calibri"/>
                <a:cs typeface="Calibri"/>
              </a:rPr>
              <a:t> </a:t>
            </a:r>
            <a:r>
              <a:rPr sz="1600" spc="-10" dirty="0">
                <a:latin typeface="Calibri"/>
                <a:cs typeface="Calibri"/>
              </a:rPr>
              <a:t>daily</a:t>
            </a:r>
            <a:r>
              <a:rPr sz="1600" spc="-30" dirty="0">
                <a:latin typeface="Calibri"/>
                <a:cs typeface="Calibri"/>
              </a:rPr>
              <a:t> </a:t>
            </a:r>
            <a:r>
              <a:rPr sz="1600" spc="-10" dirty="0">
                <a:latin typeface="Calibri"/>
                <a:cs typeface="Calibri"/>
              </a:rPr>
              <a:t>e</a:t>
            </a:r>
            <a:r>
              <a:rPr sz="1600" spc="-25" dirty="0">
                <a:latin typeface="Calibri"/>
                <a:cs typeface="Calibri"/>
              </a:rPr>
              <a:t>n</a:t>
            </a:r>
            <a:r>
              <a:rPr sz="1600" spc="-10" dirty="0">
                <a:latin typeface="Calibri"/>
                <a:cs typeface="Calibri"/>
              </a:rPr>
              <a:t>try</a:t>
            </a:r>
            <a:r>
              <a:rPr sz="1600" spc="5" dirty="0">
                <a:latin typeface="Calibri"/>
                <a:cs typeface="Calibri"/>
              </a:rPr>
              <a:t> </a:t>
            </a:r>
            <a:r>
              <a:rPr sz="1600" spc="-10" dirty="0">
                <a:latin typeface="Calibri"/>
                <a:cs typeface="Calibri"/>
              </a:rPr>
              <a:t>of</a:t>
            </a:r>
            <a:r>
              <a:rPr sz="1600" spc="10" dirty="0">
                <a:latin typeface="Calibri"/>
                <a:cs typeface="Calibri"/>
              </a:rPr>
              <a:t> </a:t>
            </a:r>
            <a:r>
              <a:rPr sz="1600" spc="-10" dirty="0">
                <a:latin typeface="Calibri"/>
                <a:cs typeface="Calibri"/>
              </a:rPr>
              <a:t>the</a:t>
            </a:r>
            <a:r>
              <a:rPr lang="en-US" sz="1600" dirty="0">
                <a:latin typeface="Calibri"/>
                <a:cs typeface="Calibri"/>
              </a:rPr>
              <a:t> </a:t>
            </a:r>
            <a:r>
              <a:rPr sz="1600" spc="-10" dirty="0">
                <a:latin typeface="Calibri"/>
                <a:cs typeface="Calibri"/>
              </a:rPr>
              <a:t>t</a:t>
            </a:r>
            <a:r>
              <a:rPr sz="1600" spc="-15" dirty="0">
                <a:latin typeface="Calibri"/>
                <a:cs typeface="Calibri"/>
              </a:rPr>
              <a:t>r</a:t>
            </a:r>
            <a:r>
              <a:rPr sz="1600" spc="-10" dirty="0">
                <a:latin typeface="Calibri"/>
                <a:cs typeface="Calibri"/>
              </a:rPr>
              <a:t>uc</a:t>
            </a:r>
            <a:r>
              <a:rPr sz="1600" spc="-30" dirty="0">
                <a:latin typeface="Calibri"/>
                <a:cs typeface="Calibri"/>
              </a:rPr>
              <a:t>k</a:t>
            </a:r>
            <a:r>
              <a:rPr sz="1600" spc="-10" dirty="0">
                <a:latin typeface="Calibri"/>
                <a:cs typeface="Calibri"/>
              </a:rPr>
              <a:t>s</a:t>
            </a:r>
            <a:r>
              <a:rPr sz="1600" spc="5" dirty="0">
                <a:latin typeface="Calibri"/>
                <a:cs typeface="Calibri"/>
              </a:rPr>
              <a:t> </a:t>
            </a:r>
            <a:r>
              <a:rPr sz="1600" spc="-10" dirty="0">
                <a:latin typeface="Calibri"/>
                <a:cs typeface="Calibri"/>
              </a:rPr>
              <a:t>(with</a:t>
            </a:r>
            <a:r>
              <a:rPr sz="1600" spc="5" dirty="0">
                <a:latin typeface="Calibri"/>
                <a:cs typeface="Calibri"/>
              </a:rPr>
              <a:t> </a:t>
            </a:r>
            <a:r>
              <a:rPr sz="1600" spc="-30" dirty="0">
                <a:latin typeface="Calibri"/>
                <a:cs typeface="Calibri"/>
              </a:rPr>
              <a:t>w</a:t>
            </a:r>
            <a:r>
              <a:rPr sz="1600" spc="-10" dirty="0">
                <a:latin typeface="Calibri"/>
                <a:cs typeface="Calibri"/>
              </a:rPr>
              <a:t>a</a:t>
            </a:r>
            <a:r>
              <a:rPr sz="1600" spc="-20" dirty="0">
                <a:latin typeface="Calibri"/>
                <a:cs typeface="Calibri"/>
              </a:rPr>
              <a:t>st</a:t>
            </a:r>
            <a:r>
              <a:rPr sz="1600" spc="-10" dirty="0">
                <a:latin typeface="Calibri"/>
                <a:cs typeface="Calibri"/>
              </a:rPr>
              <a:t>e</a:t>
            </a:r>
            <a:r>
              <a:rPr sz="1600" spc="-20" dirty="0">
                <a:latin typeface="Calibri"/>
                <a:cs typeface="Calibri"/>
              </a:rPr>
              <a:t> </a:t>
            </a:r>
            <a:r>
              <a:rPr sz="1600" spc="-10" dirty="0">
                <a:latin typeface="Calibri"/>
                <a:cs typeface="Calibri"/>
              </a:rPr>
              <a:t>load)</a:t>
            </a:r>
            <a:r>
              <a:rPr sz="1600" spc="5" dirty="0">
                <a:latin typeface="Calibri"/>
                <a:cs typeface="Calibri"/>
              </a:rPr>
              <a:t> </a:t>
            </a:r>
            <a:r>
              <a:rPr sz="1600" spc="-10" dirty="0">
                <a:latin typeface="Calibri"/>
                <a:cs typeface="Calibri"/>
              </a:rPr>
              <a:t>e</a:t>
            </a:r>
            <a:r>
              <a:rPr sz="1600" spc="-25" dirty="0">
                <a:latin typeface="Calibri"/>
                <a:cs typeface="Calibri"/>
              </a:rPr>
              <a:t>n</a:t>
            </a:r>
            <a:r>
              <a:rPr sz="1600" spc="-20" dirty="0">
                <a:latin typeface="Calibri"/>
                <a:cs typeface="Calibri"/>
              </a:rPr>
              <a:t>t</a:t>
            </a:r>
            <a:r>
              <a:rPr sz="1600" spc="-10" dirty="0">
                <a:latin typeface="Calibri"/>
                <a:cs typeface="Calibri"/>
              </a:rPr>
              <a:t>e</a:t>
            </a:r>
            <a:r>
              <a:rPr sz="1600" spc="-45" dirty="0">
                <a:latin typeface="Calibri"/>
                <a:cs typeface="Calibri"/>
              </a:rPr>
              <a:t>r</a:t>
            </a:r>
            <a:r>
              <a:rPr sz="1600" spc="-10" dirty="0">
                <a:latin typeface="Calibri"/>
                <a:cs typeface="Calibri"/>
              </a:rPr>
              <a:t>ed</a:t>
            </a:r>
            <a:r>
              <a:rPr sz="1600" spc="20" dirty="0">
                <a:latin typeface="Calibri"/>
                <a:cs typeface="Calibri"/>
              </a:rPr>
              <a:t> </a:t>
            </a:r>
            <a:r>
              <a:rPr sz="1600" spc="-10" dirty="0">
                <a:latin typeface="Calibri"/>
                <a:cs typeface="Calibri"/>
              </a:rPr>
              <a:t>inside</a:t>
            </a:r>
            <a:r>
              <a:rPr sz="1600" spc="-1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site</a:t>
            </a:r>
            <a:endParaRPr sz="1600" dirty="0">
              <a:latin typeface="Calibri"/>
              <a:cs typeface="Calibri"/>
            </a:endParaRPr>
          </a:p>
          <a:p>
            <a:pPr marL="355600" indent="-342900">
              <a:lnSpc>
                <a:spcPct val="100000"/>
              </a:lnSpc>
              <a:buFont typeface="Calibri"/>
              <a:buAutoNum type="arabicPeriod" startAt="4"/>
              <a:tabLst>
                <a:tab pos="354965" algn="l"/>
              </a:tabLst>
            </a:pPr>
            <a:r>
              <a:rPr sz="1600" spc="-10" dirty="0">
                <a:latin typeface="Calibri"/>
                <a:cs typeface="Calibri"/>
              </a:rPr>
              <a:t>He</a:t>
            </a:r>
            <a:r>
              <a:rPr sz="1600" spc="5"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10" dirty="0">
                <a:latin typeface="Calibri"/>
                <a:cs typeface="Calibri"/>
              </a:rPr>
              <a:t> </a:t>
            </a:r>
            <a:r>
              <a:rPr sz="1600" spc="-40" dirty="0">
                <a:latin typeface="Calibri"/>
                <a:cs typeface="Calibri"/>
              </a:rPr>
              <a:t>r</a:t>
            </a:r>
            <a:r>
              <a:rPr sz="1600" spc="-10" dirty="0">
                <a:latin typeface="Calibri"/>
                <a:cs typeface="Calibri"/>
              </a:rPr>
              <a:t>epo</a:t>
            </a:r>
            <a:r>
              <a:rPr sz="1600" spc="-20" dirty="0">
                <a:latin typeface="Calibri"/>
                <a:cs typeface="Calibri"/>
              </a:rPr>
              <a:t>r</a:t>
            </a:r>
            <a:r>
              <a:rPr sz="1600" spc="-10" dirty="0">
                <a:latin typeface="Calibri"/>
                <a:cs typeface="Calibri"/>
              </a:rPr>
              <a:t>t</a:t>
            </a:r>
            <a:r>
              <a:rPr sz="1600" spc="35" dirty="0">
                <a:latin typeface="Calibri"/>
                <a:cs typeface="Calibri"/>
              </a:rPr>
              <a:t> </a:t>
            </a:r>
            <a:r>
              <a:rPr sz="1600" spc="-10" dirty="0">
                <a:latin typeface="Calibri"/>
                <a:cs typeface="Calibri"/>
              </a:rPr>
              <a:t>the</a:t>
            </a:r>
            <a:r>
              <a:rPr sz="1600" spc="5" dirty="0">
                <a:latin typeface="Calibri"/>
                <a:cs typeface="Calibri"/>
              </a:rPr>
              <a:t> </a:t>
            </a:r>
            <a:r>
              <a:rPr lang="en-US" sz="1600" spc="5" dirty="0">
                <a:latin typeface="Calibri"/>
                <a:cs typeface="Calibri"/>
              </a:rPr>
              <a:t>progress verified basis documents provided by the ULB to the agency. </a:t>
            </a:r>
            <a:endParaRPr sz="1600" dirty="0">
              <a:latin typeface="Calibri"/>
              <a:cs typeface="Calibri"/>
            </a:endParaRPr>
          </a:p>
          <a:p>
            <a:pPr marL="355600" marR="12700" indent="-342900">
              <a:lnSpc>
                <a:spcPct val="100000"/>
              </a:lnSpc>
              <a:buFont typeface="Calibri"/>
              <a:buAutoNum type="arabicPeriod" startAt="4"/>
              <a:tabLst>
                <a:tab pos="354965" algn="l"/>
              </a:tabLst>
            </a:pPr>
            <a:r>
              <a:rPr sz="1600" spc="-10" dirty="0">
                <a:latin typeface="Calibri"/>
                <a:cs typeface="Calibri"/>
              </a:rPr>
              <a:t>The</a:t>
            </a:r>
            <a:r>
              <a:rPr sz="1600" spc="-5" dirty="0">
                <a:latin typeface="Calibri"/>
                <a:cs typeface="Calibri"/>
              </a:rPr>
              <a:t> </a:t>
            </a:r>
            <a:r>
              <a:rPr sz="1600" spc="-10" dirty="0">
                <a:latin typeface="Calibri"/>
                <a:cs typeface="Calibri"/>
              </a:rPr>
              <a:t>s</a:t>
            </a:r>
            <a:r>
              <a:rPr sz="1600" spc="-20" dirty="0">
                <a:latin typeface="Calibri"/>
                <a:cs typeface="Calibri"/>
              </a:rPr>
              <a:t>e</a:t>
            </a:r>
            <a:r>
              <a:rPr sz="1600" spc="-10" dirty="0">
                <a:latin typeface="Calibri"/>
                <a:cs typeface="Calibri"/>
              </a:rPr>
              <a:t>n</a:t>
            </a:r>
            <a:r>
              <a:rPr sz="1600" spc="0" dirty="0">
                <a:latin typeface="Calibri"/>
                <a:cs typeface="Calibri"/>
              </a:rPr>
              <a:t>i</a:t>
            </a:r>
            <a:r>
              <a:rPr sz="1600" spc="-10" dirty="0">
                <a:latin typeface="Calibri"/>
                <a:cs typeface="Calibri"/>
              </a:rPr>
              <a:t>or</a:t>
            </a:r>
            <a:r>
              <a:rPr sz="1600" spc="15" dirty="0">
                <a:latin typeface="Calibri"/>
                <a:cs typeface="Calibri"/>
              </a:rPr>
              <a:t> </a:t>
            </a:r>
            <a:r>
              <a:rPr sz="1600" spc="-10" dirty="0">
                <a:latin typeface="Calibri"/>
                <a:cs typeface="Calibri"/>
              </a:rPr>
              <a:t>assessor</a:t>
            </a:r>
            <a:r>
              <a:rPr sz="1600" spc="15" dirty="0">
                <a:latin typeface="Calibri"/>
                <a:cs typeface="Calibri"/>
              </a:rPr>
              <a:t> </a:t>
            </a:r>
            <a:r>
              <a:rPr sz="1600" spc="-10" dirty="0">
                <a:latin typeface="Calibri"/>
                <a:cs typeface="Calibri"/>
              </a:rPr>
              <a:t>wi</a:t>
            </a:r>
            <a:r>
              <a:rPr sz="1600" spc="0" dirty="0">
                <a:latin typeface="Calibri"/>
                <a:cs typeface="Calibri"/>
              </a:rPr>
              <a:t>l</a:t>
            </a:r>
            <a:r>
              <a:rPr sz="1600" spc="-5" dirty="0">
                <a:latin typeface="Calibri"/>
                <a:cs typeface="Calibri"/>
              </a:rPr>
              <a:t>l</a:t>
            </a:r>
            <a:r>
              <a:rPr sz="1600" spc="-10" dirty="0">
                <a:latin typeface="Calibri"/>
                <a:cs typeface="Calibri"/>
              </a:rPr>
              <a:t> a</a:t>
            </a:r>
            <a:r>
              <a:rPr sz="1600" spc="0" dirty="0">
                <a:latin typeface="Calibri"/>
                <a:cs typeface="Calibri"/>
              </a:rPr>
              <a:t>l</a:t>
            </a:r>
            <a:r>
              <a:rPr sz="1600" spc="-10" dirty="0">
                <a:latin typeface="Calibri"/>
                <a:cs typeface="Calibri"/>
              </a:rPr>
              <a:t>so</a:t>
            </a:r>
            <a:r>
              <a:rPr sz="1600" spc="-5" dirty="0">
                <a:latin typeface="Calibri"/>
                <a:cs typeface="Calibri"/>
              </a:rPr>
              <a:t> </a:t>
            </a:r>
            <a:r>
              <a:rPr sz="1600" spc="-10" dirty="0">
                <a:latin typeface="Calibri"/>
                <a:cs typeface="Calibri"/>
              </a:rPr>
              <a:t>de</a:t>
            </a:r>
            <a:r>
              <a:rPr sz="1600" spc="-20" dirty="0">
                <a:latin typeface="Calibri"/>
                <a:cs typeface="Calibri"/>
              </a:rPr>
              <a:t>r</a:t>
            </a:r>
            <a:r>
              <a:rPr sz="1600" spc="-5" dirty="0">
                <a:latin typeface="Calibri"/>
                <a:cs typeface="Calibri"/>
              </a:rPr>
              <a:t>i</a:t>
            </a:r>
            <a:r>
              <a:rPr sz="1600" spc="-25" dirty="0">
                <a:latin typeface="Calibri"/>
                <a:cs typeface="Calibri"/>
              </a:rPr>
              <a:t>v</a:t>
            </a:r>
            <a:r>
              <a:rPr sz="1600" spc="-10" dirty="0">
                <a:latin typeface="Calibri"/>
                <a:cs typeface="Calibri"/>
              </a:rPr>
              <a:t>e</a:t>
            </a:r>
            <a:r>
              <a:rPr sz="1600" spc="5" dirty="0">
                <a:latin typeface="Calibri"/>
                <a:cs typeface="Calibri"/>
              </a:rPr>
              <a:t> </a:t>
            </a:r>
            <a:r>
              <a:rPr sz="1600" spc="-10" dirty="0">
                <a:latin typeface="Calibri"/>
                <a:cs typeface="Calibri"/>
              </a:rPr>
              <a:t>the</a:t>
            </a:r>
            <a:r>
              <a:rPr sz="1600" spc="5" dirty="0">
                <a:latin typeface="Calibri"/>
                <a:cs typeface="Calibri"/>
              </a:rPr>
              <a:t> </a:t>
            </a:r>
            <a:r>
              <a:rPr sz="1600" spc="-20" dirty="0">
                <a:latin typeface="Calibri"/>
                <a:cs typeface="Calibri"/>
              </a:rPr>
              <a:t>t</a:t>
            </a:r>
            <a:r>
              <a:rPr sz="1600" spc="-10" dirty="0">
                <a:latin typeface="Calibri"/>
                <a:cs typeface="Calibri"/>
              </a:rPr>
              <a:t>o</a:t>
            </a:r>
            <a:r>
              <a:rPr sz="1600" spc="-30" dirty="0">
                <a:latin typeface="Calibri"/>
                <a:cs typeface="Calibri"/>
              </a:rPr>
              <a:t>t</a:t>
            </a:r>
            <a:r>
              <a:rPr sz="1600" spc="-10" dirty="0">
                <a:latin typeface="Calibri"/>
                <a:cs typeface="Calibri"/>
              </a:rPr>
              <a:t>al </a:t>
            </a:r>
            <a:r>
              <a:rPr sz="1600" spc="-30" dirty="0">
                <a:latin typeface="Calibri"/>
                <a:cs typeface="Calibri"/>
              </a:rPr>
              <a:t>w</a:t>
            </a:r>
            <a:r>
              <a:rPr sz="1600" spc="-10" dirty="0">
                <a:latin typeface="Calibri"/>
                <a:cs typeface="Calibri"/>
              </a:rPr>
              <a:t>a</a:t>
            </a:r>
            <a:r>
              <a:rPr sz="1600" spc="-20" dirty="0">
                <a:latin typeface="Calibri"/>
                <a:cs typeface="Calibri"/>
              </a:rPr>
              <a:t>st</a:t>
            </a:r>
            <a:r>
              <a:rPr sz="1600" spc="-10" dirty="0">
                <a:latin typeface="Calibri"/>
                <a:cs typeface="Calibri"/>
              </a:rPr>
              <a:t>e</a:t>
            </a:r>
            <a:r>
              <a:rPr sz="1600" spc="-5" dirty="0">
                <a:latin typeface="Calibri"/>
                <a:cs typeface="Calibri"/>
              </a:rPr>
              <a:t> </a:t>
            </a:r>
            <a:r>
              <a:rPr sz="1600" spc="-25" dirty="0">
                <a:latin typeface="Calibri"/>
                <a:cs typeface="Calibri"/>
              </a:rPr>
              <a:t>g</a:t>
            </a:r>
            <a:r>
              <a:rPr sz="1600" spc="-10" dirty="0">
                <a:latin typeface="Calibri"/>
                <a:cs typeface="Calibri"/>
              </a:rPr>
              <a:t>ene</a:t>
            </a:r>
            <a:r>
              <a:rPr sz="1600" spc="-55" dirty="0">
                <a:latin typeface="Calibri"/>
                <a:cs typeface="Calibri"/>
              </a:rPr>
              <a:t>r</a:t>
            </a:r>
            <a:r>
              <a:rPr sz="1600" spc="-20" dirty="0">
                <a:latin typeface="Calibri"/>
                <a:cs typeface="Calibri"/>
              </a:rPr>
              <a:t>at</a:t>
            </a:r>
            <a:r>
              <a:rPr sz="1600" spc="-10" dirty="0">
                <a:latin typeface="Calibri"/>
                <a:cs typeface="Calibri"/>
              </a:rPr>
              <a:t>ed</a:t>
            </a:r>
            <a:r>
              <a:rPr sz="1600" spc="5" dirty="0">
                <a:latin typeface="Calibri"/>
                <a:cs typeface="Calibri"/>
              </a:rPr>
              <a:t> </a:t>
            </a:r>
            <a:r>
              <a:rPr sz="1600" spc="-90" dirty="0">
                <a:latin typeface="Calibri"/>
                <a:cs typeface="Calibri"/>
              </a:rPr>
              <a:t>V</a:t>
            </a:r>
            <a:r>
              <a:rPr sz="1600" spc="-10" dirty="0">
                <a:latin typeface="Calibri"/>
                <a:cs typeface="Calibri"/>
              </a:rPr>
              <a:t>s</a:t>
            </a:r>
            <a:r>
              <a:rPr sz="1600" spc="20" dirty="0">
                <a:latin typeface="Calibri"/>
                <a:cs typeface="Calibri"/>
              </a:rPr>
              <a:t> </a:t>
            </a:r>
            <a:r>
              <a:rPr sz="1600" spc="-10" dirty="0">
                <a:latin typeface="Calibri"/>
                <a:cs typeface="Calibri"/>
              </a:rPr>
              <a:t>p</a:t>
            </a:r>
            <a:r>
              <a:rPr sz="1600" spc="-40" dirty="0">
                <a:latin typeface="Calibri"/>
                <a:cs typeface="Calibri"/>
              </a:rPr>
              <a:t>r</a:t>
            </a:r>
            <a:r>
              <a:rPr sz="1600" spc="-10" dirty="0">
                <a:latin typeface="Calibri"/>
                <a:cs typeface="Calibri"/>
              </a:rPr>
              <a:t>oc</a:t>
            </a:r>
            <a:r>
              <a:rPr sz="1600" spc="-20" dirty="0">
                <a:latin typeface="Calibri"/>
                <a:cs typeface="Calibri"/>
              </a:rPr>
              <a:t>e</a:t>
            </a:r>
            <a:r>
              <a:rPr sz="1600" spc="-10" dirty="0">
                <a:latin typeface="Calibri"/>
                <a:cs typeface="Calibri"/>
              </a:rPr>
              <a:t>ssed</a:t>
            </a:r>
            <a:r>
              <a:rPr sz="1600" spc="30" dirty="0">
                <a:latin typeface="Calibri"/>
                <a:cs typeface="Calibri"/>
              </a:rPr>
              <a:t> </a:t>
            </a:r>
            <a:r>
              <a:rPr sz="1600" spc="-10" dirty="0">
                <a:latin typeface="Calibri"/>
                <a:cs typeface="Calibri"/>
              </a:rPr>
              <a:t>in</a:t>
            </a:r>
            <a:r>
              <a:rPr sz="1600" spc="-1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ci</a:t>
            </a:r>
            <a:r>
              <a:rPr sz="1600" spc="-5" dirty="0">
                <a:latin typeface="Calibri"/>
                <a:cs typeface="Calibri"/>
              </a:rPr>
              <a:t>t</a:t>
            </a:r>
            <a:r>
              <a:rPr sz="1600" spc="-10" dirty="0">
                <a:latin typeface="Calibri"/>
                <a:cs typeface="Calibri"/>
              </a:rPr>
              <a:t>y</a:t>
            </a:r>
            <a:r>
              <a:rPr sz="1600" spc="-5" dirty="0">
                <a:latin typeface="Calibri"/>
                <a:cs typeface="Calibri"/>
              </a:rPr>
              <a:t> </a:t>
            </a:r>
            <a:r>
              <a:rPr sz="1600" spc="-10" dirty="0">
                <a:latin typeface="Calibri"/>
                <a:cs typeface="Calibri"/>
              </a:rPr>
              <a:t>and</a:t>
            </a:r>
            <a:r>
              <a:rPr sz="1600" spc="-15" dirty="0">
                <a:latin typeface="Calibri"/>
                <a:cs typeface="Calibri"/>
              </a:rPr>
              <a:t> </a:t>
            </a:r>
            <a:r>
              <a:rPr sz="1600" spc="-10" dirty="0">
                <a:latin typeface="Calibri"/>
                <a:cs typeface="Calibri"/>
              </a:rPr>
              <a:t>t</a:t>
            </a:r>
            <a:r>
              <a:rPr sz="1600" spc="-5" dirty="0">
                <a:latin typeface="Calibri"/>
                <a:cs typeface="Calibri"/>
              </a:rPr>
              <a:t>r</a:t>
            </a:r>
            <a:r>
              <a:rPr sz="1600" spc="-10" dirty="0">
                <a:latin typeface="Calibri"/>
                <a:cs typeface="Calibri"/>
              </a:rPr>
              <a:t>y </a:t>
            </a:r>
            <a:r>
              <a:rPr sz="1600" spc="10" dirty="0">
                <a:latin typeface="Calibri"/>
                <a:cs typeface="Calibri"/>
              </a:rPr>
              <a:t> </a:t>
            </a:r>
            <a:r>
              <a:rPr sz="1600" spc="-20" dirty="0">
                <a:latin typeface="Calibri"/>
                <a:cs typeface="Calibri"/>
              </a:rPr>
              <a:t>t</a:t>
            </a:r>
            <a:r>
              <a:rPr sz="1600" spc="-10" dirty="0">
                <a:latin typeface="Calibri"/>
                <a:cs typeface="Calibri"/>
              </a:rPr>
              <a:t>o</a:t>
            </a:r>
            <a:r>
              <a:rPr sz="1600" spc="-5" dirty="0">
                <a:latin typeface="Calibri"/>
                <a:cs typeface="Calibri"/>
              </a:rPr>
              <a:t> </a:t>
            </a:r>
            <a:r>
              <a:rPr sz="1600" spc="-40" dirty="0">
                <a:latin typeface="Calibri"/>
                <a:cs typeface="Calibri"/>
              </a:rPr>
              <a:t>r</a:t>
            </a:r>
            <a:r>
              <a:rPr sz="1600" spc="-10" dirty="0">
                <a:latin typeface="Calibri"/>
                <a:cs typeface="Calibri"/>
              </a:rPr>
              <a:t>e</a:t>
            </a:r>
            <a:r>
              <a:rPr sz="1600" spc="-30" dirty="0">
                <a:latin typeface="Calibri"/>
                <a:cs typeface="Calibri"/>
              </a:rPr>
              <a:t>c</a:t>
            </a:r>
            <a:r>
              <a:rPr sz="1600" spc="-10" dirty="0">
                <a:latin typeface="Calibri"/>
                <a:cs typeface="Calibri"/>
              </a:rPr>
              <a:t>onci</a:t>
            </a:r>
            <a:r>
              <a:rPr sz="1600" spc="0" dirty="0">
                <a:latin typeface="Calibri"/>
                <a:cs typeface="Calibri"/>
              </a:rPr>
              <a:t>l</a:t>
            </a:r>
            <a:r>
              <a:rPr sz="1600" spc="-10" dirty="0">
                <a:latin typeface="Calibri"/>
                <a:cs typeface="Calibri"/>
              </a:rPr>
              <a:t>e</a:t>
            </a:r>
            <a:r>
              <a:rPr sz="1600" spc="15" dirty="0">
                <a:latin typeface="Calibri"/>
                <a:cs typeface="Calibri"/>
              </a:rPr>
              <a:t> </a:t>
            </a:r>
            <a:r>
              <a:rPr sz="1600" spc="-10" dirty="0">
                <a:latin typeface="Calibri"/>
                <a:cs typeface="Calibri"/>
              </a:rPr>
              <a:t>the</a:t>
            </a:r>
            <a:r>
              <a:rPr sz="1600" spc="5" dirty="0">
                <a:latin typeface="Calibri"/>
                <a:cs typeface="Calibri"/>
              </a:rPr>
              <a:t> </a:t>
            </a:r>
            <a:r>
              <a:rPr sz="1600" spc="-30" dirty="0">
                <a:latin typeface="Calibri"/>
                <a:cs typeface="Calibri"/>
              </a:rPr>
              <a:t>w</a:t>
            </a:r>
            <a:r>
              <a:rPr sz="1600" spc="-10" dirty="0">
                <a:latin typeface="Calibri"/>
                <a:cs typeface="Calibri"/>
              </a:rPr>
              <a:t>a</a:t>
            </a:r>
            <a:r>
              <a:rPr sz="1600" spc="-20" dirty="0">
                <a:latin typeface="Calibri"/>
                <a:cs typeface="Calibri"/>
              </a:rPr>
              <a:t>st</a:t>
            </a:r>
            <a:r>
              <a:rPr sz="1600" spc="-10" dirty="0">
                <a:latin typeface="Calibri"/>
                <a:cs typeface="Calibri"/>
              </a:rPr>
              <a:t>e se</a:t>
            </a:r>
            <a:r>
              <a:rPr sz="1600" spc="-25" dirty="0">
                <a:latin typeface="Calibri"/>
                <a:cs typeface="Calibri"/>
              </a:rPr>
              <a:t>n</a:t>
            </a:r>
            <a:r>
              <a:rPr sz="1600" spc="-10" dirty="0">
                <a:latin typeface="Calibri"/>
                <a:cs typeface="Calibri"/>
              </a:rPr>
              <a:t>t daily</a:t>
            </a:r>
            <a:r>
              <a:rPr sz="1600" spc="-20" dirty="0">
                <a:latin typeface="Calibri"/>
                <a:cs typeface="Calibri"/>
              </a:rPr>
              <a:t> t</a:t>
            </a:r>
            <a:r>
              <a:rPr sz="1600" spc="-10" dirty="0">
                <a:latin typeface="Calibri"/>
                <a:cs typeface="Calibri"/>
              </a:rPr>
              <a:t>o</a:t>
            </a:r>
            <a:r>
              <a:rPr sz="1600" spc="-5" dirty="0">
                <a:latin typeface="Calibri"/>
                <a:cs typeface="Calibri"/>
              </a:rPr>
              <a:t> </a:t>
            </a:r>
            <a:r>
              <a:rPr sz="1600" spc="-10" dirty="0">
                <a:latin typeface="Calibri"/>
                <a:cs typeface="Calibri"/>
              </a:rPr>
              <a:t>the</a:t>
            </a:r>
            <a:r>
              <a:rPr sz="1600" spc="5" dirty="0">
                <a:latin typeface="Calibri"/>
                <a:cs typeface="Calibri"/>
              </a:rPr>
              <a:t> </a:t>
            </a:r>
            <a:r>
              <a:rPr sz="1600" spc="-10" dirty="0">
                <a:latin typeface="Calibri"/>
                <a:cs typeface="Calibri"/>
              </a:rPr>
              <a:t>land</a:t>
            </a:r>
            <a:r>
              <a:rPr sz="1600" spc="0" dirty="0">
                <a:latin typeface="Calibri"/>
                <a:cs typeface="Calibri"/>
              </a:rPr>
              <a:t>f</a:t>
            </a:r>
            <a:r>
              <a:rPr sz="1600" spc="-5" dirty="0">
                <a:latin typeface="Calibri"/>
                <a:cs typeface="Calibri"/>
              </a:rPr>
              <a:t>i</a:t>
            </a:r>
            <a:r>
              <a:rPr sz="1600" spc="-15" dirty="0">
                <a:latin typeface="Calibri"/>
                <a:cs typeface="Calibri"/>
              </a:rPr>
              <a:t>l</a:t>
            </a:r>
            <a:r>
              <a:rPr sz="1600" spc="-5" dirty="0">
                <a:latin typeface="Calibri"/>
                <a:cs typeface="Calibri"/>
              </a:rPr>
              <a:t>l</a:t>
            </a:r>
            <a:endParaRPr sz="1600" dirty="0">
              <a:latin typeface="Calibri"/>
              <a:cs typeface="Calibri"/>
            </a:endParaRPr>
          </a:p>
        </p:txBody>
      </p:sp>
      <p:sp>
        <p:nvSpPr>
          <p:cNvPr id="13" name="Rounded Rectangle 12">
            <a:extLst>
              <a:ext uri="{FF2B5EF4-FFF2-40B4-BE49-F238E27FC236}">
                <a16:creationId xmlns:a16="http://schemas.microsoft.com/office/drawing/2014/main" id="{A9716B32-4C13-054C-8199-1BCBDD1FFC30}"/>
              </a:ext>
            </a:extLst>
          </p:cNvPr>
          <p:cNvSpPr/>
          <p:nvPr/>
        </p:nvSpPr>
        <p:spPr>
          <a:xfrm>
            <a:off x="135130" y="48047"/>
            <a:ext cx="1068028" cy="96649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2.8</a:t>
            </a:r>
            <a:endParaRPr lang="en-SG" sz="1034" dirty="0">
              <a:solidFill>
                <a:prstClr val="white"/>
              </a:solidFill>
              <a:ea typeface="Calibri"/>
              <a:cs typeface="Times New Roman"/>
            </a:endParaRPr>
          </a:p>
        </p:txBody>
      </p:sp>
      <p:sp>
        <p:nvSpPr>
          <p:cNvPr id="14" name="Rounded Rectangle 13">
            <a:extLst>
              <a:ext uri="{FF2B5EF4-FFF2-40B4-BE49-F238E27FC236}">
                <a16:creationId xmlns:a16="http://schemas.microsoft.com/office/drawing/2014/main" id="{C2F8549F-7DCC-C344-8A5F-37257887D305}"/>
              </a:ext>
            </a:extLst>
          </p:cNvPr>
          <p:cNvSpPr/>
          <p:nvPr/>
        </p:nvSpPr>
        <p:spPr>
          <a:xfrm>
            <a:off x="1244808" y="87059"/>
            <a:ext cx="10811555" cy="857180"/>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400" b="1" dirty="0">
                <a:solidFill>
                  <a:srgbClr val="000000"/>
                </a:solidFill>
                <a:ea typeface="Times New Roman"/>
                <a:cs typeface="Arial"/>
              </a:rPr>
              <a:t>Percent (%) of total waste generated (process rejects/unprocessed) going to the sanitary landfill</a:t>
            </a:r>
            <a:endParaRPr lang="en-SG" sz="2400" b="1" dirty="0">
              <a:solidFill>
                <a:prstClr val="white"/>
              </a:solidFill>
              <a:ea typeface="Times New Roman"/>
              <a:cs typeface="Mangal"/>
            </a:endParaRPr>
          </a:p>
        </p:txBody>
      </p:sp>
    </p:spTree>
    <p:extLst>
      <p:ext uri="{BB962C8B-B14F-4D97-AF65-F5344CB8AC3E}">
        <p14:creationId xmlns:p14="http://schemas.microsoft.com/office/powerpoint/2010/main" val="37574542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125051" y="0"/>
            <a:ext cx="1067435" cy="610870"/>
            <a:chOff x="11125051" y="0"/>
            <a:chExt cx="1067435" cy="610870"/>
          </a:xfrm>
        </p:grpSpPr>
        <p:pic>
          <p:nvPicPr>
            <p:cNvPr id="4" name="object 4"/>
            <p:cNvPicPr/>
            <p:nvPr/>
          </p:nvPicPr>
          <p:blipFill>
            <a:blip r:embed="rId2" cstate="print"/>
            <a:stretch>
              <a:fillRect/>
            </a:stretch>
          </p:blipFill>
          <p:spPr>
            <a:xfrm>
              <a:off x="11125051" y="0"/>
              <a:ext cx="1066947" cy="610435"/>
            </a:xfrm>
            <a:prstGeom prst="rect">
              <a:avLst/>
            </a:prstGeom>
          </p:spPr>
        </p:pic>
        <p:pic>
          <p:nvPicPr>
            <p:cNvPr id="5" name="object 5"/>
            <p:cNvPicPr/>
            <p:nvPr/>
          </p:nvPicPr>
          <p:blipFill>
            <a:blip r:embed="rId3" cstate="print"/>
            <a:stretch>
              <a:fillRect/>
            </a:stretch>
          </p:blipFill>
          <p:spPr>
            <a:xfrm>
              <a:off x="11175491" y="0"/>
              <a:ext cx="995172" cy="554736"/>
            </a:xfrm>
            <a:prstGeom prst="rect">
              <a:avLst/>
            </a:prstGeom>
          </p:spPr>
        </p:pic>
      </p:grpSp>
      <p:pic>
        <p:nvPicPr>
          <p:cNvPr id="6" name="object 6"/>
          <p:cNvPicPr/>
          <p:nvPr/>
        </p:nvPicPr>
        <p:blipFill>
          <a:blip r:embed="rId4" cstate="print"/>
          <a:stretch>
            <a:fillRect/>
          </a:stretch>
        </p:blipFill>
        <p:spPr>
          <a:xfrm>
            <a:off x="59553" y="57838"/>
            <a:ext cx="833752" cy="582241"/>
          </a:xfrm>
          <a:prstGeom prst="rect">
            <a:avLst/>
          </a:prstGeom>
        </p:spPr>
      </p:pic>
      <p:sp>
        <p:nvSpPr>
          <p:cNvPr id="7" name="object 7"/>
          <p:cNvSpPr txBox="1">
            <a:spLocks noGrp="1"/>
          </p:cNvSpPr>
          <p:nvPr>
            <p:ph type="title"/>
          </p:nvPr>
        </p:nvSpPr>
        <p:spPr>
          <a:xfrm>
            <a:off x="1594230" y="656285"/>
            <a:ext cx="8983345" cy="940435"/>
          </a:xfrm>
          <a:prstGeom prst="rect">
            <a:avLst/>
          </a:prstGeom>
        </p:spPr>
        <p:txBody>
          <a:bodyPr vert="horz" wrap="square" lIns="0" tIns="12700" rIns="0" bIns="0" rtlCol="0">
            <a:spAutoFit/>
          </a:bodyPr>
          <a:lstStyle/>
          <a:p>
            <a:pPr marL="12700">
              <a:lnSpc>
                <a:spcPct val="100000"/>
              </a:lnSpc>
              <a:spcBef>
                <a:spcPts val="100"/>
              </a:spcBef>
            </a:pPr>
            <a:r>
              <a:rPr sz="6000" b="0" spc="20" dirty="0">
                <a:solidFill>
                  <a:srgbClr val="2E469C"/>
                </a:solidFill>
                <a:latin typeface="Arial Black"/>
                <a:cs typeface="Arial Black"/>
              </a:rPr>
              <a:t>SANITARY</a:t>
            </a:r>
            <a:r>
              <a:rPr sz="6000" b="0" spc="145" dirty="0">
                <a:solidFill>
                  <a:srgbClr val="2E469C"/>
                </a:solidFill>
                <a:latin typeface="Arial Black"/>
                <a:cs typeface="Arial Black"/>
              </a:rPr>
              <a:t> </a:t>
            </a:r>
            <a:r>
              <a:rPr sz="6000" b="0" spc="95" dirty="0">
                <a:solidFill>
                  <a:srgbClr val="2E469C"/>
                </a:solidFill>
                <a:latin typeface="Arial Black"/>
                <a:cs typeface="Arial Black"/>
              </a:rPr>
              <a:t>LANDFILL</a:t>
            </a:r>
            <a:endParaRPr sz="6000">
              <a:latin typeface="Arial Black"/>
              <a:cs typeface="Arial Black"/>
            </a:endParaRPr>
          </a:p>
        </p:txBody>
      </p:sp>
      <p:sp>
        <p:nvSpPr>
          <p:cNvPr id="8" name="object 8"/>
          <p:cNvSpPr txBox="1"/>
          <p:nvPr/>
        </p:nvSpPr>
        <p:spPr>
          <a:xfrm>
            <a:off x="461873" y="1800225"/>
            <a:ext cx="11388725" cy="1123315"/>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Arial MT"/>
                <a:cs typeface="Arial MT"/>
              </a:rPr>
              <a:t>The </a:t>
            </a:r>
            <a:r>
              <a:rPr sz="1800" b="1" dirty="0">
                <a:latin typeface="Arial"/>
                <a:cs typeface="Arial"/>
              </a:rPr>
              <a:t>final and </a:t>
            </a:r>
            <a:r>
              <a:rPr sz="1800" b="1" spc="-5" dirty="0">
                <a:latin typeface="Arial"/>
                <a:cs typeface="Arial"/>
              </a:rPr>
              <a:t>safe </a:t>
            </a:r>
            <a:r>
              <a:rPr sz="1800" b="1" dirty="0">
                <a:latin typeface="Arial"/>
                <a:cs typeface="Arial"/>
              </a:rPr>
              <a:t>disposal of </a:t>
            </a:r>
            <a:r>
              <a:rPr sz="1800" b="1" spc="-5" dirty="0">
                <a:latin typeface="Arial"/>
                <a:cs typeface="Arial"/>
              </a:rPr>
              <a:t>residual </a:t>
            </a:r>
            <a:r>
              <a:rPr sz="1800" b="1" dirty="0">
                <a:latin typeface="Arial"/>
                <a:cs typeface="Arial"/>
              </a:rPr>
              <a:t>solid waste and </a:t>
            </a:r>
            <a:r>
              <a:rPr sz="1800" b="1" spc="-5" dirty="0">
                <a:latin typeface="Arial"/>
                <a:cs typeface="Arial"/>
              </a:rPr>
              <a:t>inert </a:t>
            </a:r>
            <a:r>
              <a:rPr sz="1800" b="1" dirty="0">
                <a:latin typeface="Arial"/>
                <a:cs typeface="Arial"/>
              </a:rPr>
              <a:t>wastes on land </a:t>
            </a:r>
            <a:r>
              <a:rPr sz="1800" spc="-5" dirty="0">
                <a:latin typeface="Arial MT"/>
                <a:cs typeface="Arial MT"/>
              </a:rPr>
              <a:t>in a facility designed </a:t>
            </a:r>
            <a:r>
              <a:rPr sz="1800" spc="-10" dirty="0">
                <a:latin typeface="Arial MT"/>
                <a:cs typeface="Arial MT"/>
              </a:rPr>
              <a:t>with </a:t>
            </a:r>
            <a:r>
              <a:rPr sz="1800" spc="-5" dirty="0">
                <a:latin typeface="Arial MT"/>
                <a:cs typeface="Arial MT"/>
              </a:rPr>
              <a:t> protective measures against pollution of ground </a:t>
            </a:r>
            <a:r>
              <a:rPr sz="1800" spc="-25" dirty="0">
                <a:latin typeface="Arial MT"/>
                <a:cs typeface="Arial MT"/>
              </a:rPr>
              <a:t>water, </a:t>
            </a:r>
            <a:r>
              <a:rPr sz="1800" spc="-5" dirty="0">
                <a:latin typeface="Arial MT"/>
                <a:cs typeface="Arial MT"/>
              </a:rPr>
              <a:t>surface </a:t>
            </a:r>
            <a:r>
              <a:rPr sz="1800" spc="-10" dirty="0">
                <a:latin typeface="Arial MT"/>
                <a:cs typeface="Arial MT"/>
              </a:rPr>
              <a:t>water </a:t>
            </a:r>
            <a:r>
              <a:rPr sz="1800" spc="-5" dirty="0">
                <a:latin typeface="Arial MT"/>
                <a:cs typeface="Arial MT"/>
              </a:rPr>
              <a:t>and fugitive </a:t>
            </a:r>
            <a:r>
              <a:rPr sz="1800" dirty="0">
                <a:latin typeface="Arial MT"/>
                <a:cs typeface="Arial MT"/>
              </a:rPr>
              <a:t>air dust, </a:t>
            </a:r>
            <a:r>
              <a:rPr sz="1800" spc="-10" dirty="0">
                <a:latin typeface="Arial MT"/>
                <a:cs typeface="Arial MT"/>
              </a:rPr>
              <a:t>wind-blown </a:t>
            </a:r>
            <a:r>
              <a:rPr sz="1800" spc="-15" dirty="0">
                <a:latin typeface="Arial MT"/>
                <a:cs typeface="Arial MT"/>
              </a:rPr>
              <a:t>litter, </a:t>
            </a:r>
            <a:r>
              <a:rPr sz="1800" spc="-10" dirty="0">
                <a:latin typeface="Arial MT"/>
                <a:cs typeface="Arial MT"/>
              </a:rPr>
              <a:t>bad </a:t>
            </a:r>
            <a:r>
              <a:rPr sz="1800" spc="-5" dirty="0">
                <a:latin typeface="Arial MT"/>
                <a:cs typeface="Arial MT"/>
              </a:rPr>
              <a:t> </a:t>
            </a:r>
            <a:r>
              <a:rPr sz="1800" spc="-25" dirty="0">
                <a:latin typeface="Arial MT"/>
                <a:cs typeface="Arial MT"/>
              </a:rPr>
              <a:t>odour,</a:t>
            </a:r>
            <a:r>
              <a:rPr sz="1800" spc="-20" dirty="0">
                <a:latin typeface="Arial MT"/>
                <a:cs typeface="Arial MT"/>
              </a:rPr>
              <a:t> </a:t>
            </a:r>
            <a:r>
              <a:rPr sz="1800" dirty="0">
                <a:latin typeface="Arial MT"/>
                <a:cs typeface="Arial MT"/>
              </a:rPr>
              <a:t>fire</a:t>
            </a:r>
            <a:r>
              <a:rPr sz="1800" spc="5" dirty="0">
                <a:latin typeface="Arial MT"/>
                <a:cs typeface="Arial MT"/>
              </a:rPr>
              <a:t> </a:t>
            </a:r>
            <a:r>
              <a:rPr sz="1800" spc="-5" dirty="0">
                <a:latin typeface="Arial MT"/>
                <a:cs typeface="Arial MT"/>
              </a:rPr>
              <a:t>hazard,</a:t>
            </a:r>
            <a:r>
              <a:rPr sz="1800" dirty="0">
                <a:latin typeface="Arial MT"/>
                <a:cs typeface="Arial MT"/>
              </a:rPr>
              <a:t> </a:t>
            </a:r>
            <a:r>
              <a:rPr sz="1800" spc="-5" dirty="0">
                <a:latin typeface="Arial MT"/>
                <a:cs typeface="Arial MT"/>
              </a:rPr>
              <a:t>animal</a:t>
            </a:r>
            <a:r>
              <a:rPr sz="1800" dirty="0">
                <a:latin typeface="Arial MT"/>
                <a:cs typeface="Arial MT"/>
              </a:rPr>
              <a:t> </a:t>
            </a:r>
            <a:r>
              <a:rPr sz="1800" spc="-5" dirty="0">
                <a:latin typeface="Arial MT"/>
                <a:cs typeface="Arial MT"/>
              </a:rPr>
              <a:t>menace,</a:t>
            </a:r>
            <a:r>
              <a:rPr sz="1800" dirty="0">
                <a:latin typeface="Arial MT"/>
                <a:cs typeface="Arial MT"/>
              </a:rPr>
              <a:t> </a:t>
            </a:r>
            <a:r>
              <a:rPr sz="1800" spc="-5" dirty="0">
                <a:latin typeface="Arial MT"/>
                <a:cs typeface="Arial MT"/>
              </a:rPr>
              <a:t>bird</a:t>
            </a:r>
            <a:r>
              <a:rPr sz="1800" dirty="0">
                <a:latin typeface="Arial MT"/>
                <a:cs typeface="Arial MT"/>
              </a:rPr>
              <a:t> </a:t>
            </a:r>
            <a:r>
              <a:rPr sz="1800" spc="-5" dirty="0">
                <a:latin typeface="Arial MT"/>
                <a:cs typeface="Arial MT"/>
              </a:rPr>
              <a:t>menace,</a:t>
            </a:r>
            <a:r>
              <a:rPr sz="1800" dirty="0">
                <a:latin typeface="Arial MT"/>
                <a:cs typeface="Arial MT"/>
              </a:rPr>
              <a:t> </a:t>
            </a:r>
            <a:r>
              <a:rPr sz="1800" spc="-5" dirty="0">
                <a:latin typeface="Arial MT"/>
                <a:cs typeface="Arial MT"/>
              </a:rPr>
              <a:t>pests</a:t>
            </a:r>
            <a:r>
              <a:rPr sz="1800" dirty="0">
                <a:latin typeface="Arial MT"/>
                <a:cs typeface="Arial MT"/>
              </a:rPr>
              <a:t> </a:t>
            </a:r>
            <a:r>
              <a:rPr sz="1800" spc="-5" dirty="0">
                <a:latin typeface="Arial MT"/>
                <a:cs typeface="Arial MT"/>
              </a:rPr>
              <a:t>or</a:t>
            </a:r>
            <a:r>
              <a:rPr sz="1800" dirty="0">
                <a:latin typeface="Arial MT"/>
                <a:cs typeface="Arial MT"/>
              </a:rPr>
              <a:t> </a:t>
            </a:r>
            <a:r>
              <a:rPr sz="1800" spc="-5" dirty="0">
                <a:latin typeface="Arial MT"/>
                <a:cs typeface="Arial MT"/>
              </a:rPr>
              <a:t>rodents,</a:t>
            </a:r>
            <a:r>
              <a:rPr sz="1800" dirty="0">
                <a:latin typeface="Arial MT"/>
                <a:cs typeface="Arial MT"/>
              </a:rPr>
              <a:t> </a:t>
            </a:r>
            <a:r>
              <a:rPr sz="1800" spc="-5" dirty="0">
                <a:latin typeface="Arial MT"/>
                <a:cs typeface="Arial MT"/>
              </a:rPr>
              <a:t>greenhouse</a:t>
            </a:r>
            <a:r>
              <a:rPr sz="1800" dirty="0">
                <a:latin typeface="Arial MT"/>
                <a:cs typeface="Arial MT"/>
              </a:rPr>
              <a:t> gas</a:t>
            </a:r>
            <a:r>
              <a:rPr sz="1800" spc="500" dirty="0">
                <a:latin typeface="Arial MT"/>
                <a:cs typeface="Arial MT"/>
              </a:rPr>
              <a:t> </a:t>
            </a:r>
            <a:r>
              <a:rPr sz="1800" spc="-5" dirty="0">
                <a:latin typeface="Arial MT"/>
                <a:cs typeface="Arial MT"/>
              </a:rPr>
              <a:t>emissions,</a:t>
            </a:r>
            <a:r>
              <a:rPr sz="1800" spc="490" dirty="0">
                <a:latin typeface="Arial MT"/>
                <a:cs typeface="Arial MT"/>
              </a:rPr>
              <a:t> </a:t>
            </a:r>
            <a:r>
              <a:rPr sz="1800" spc="-5" dirty="0">
                <a:latin typeface="Arial MT"/>
                <a:cs typeface="Arial MT"/>
              </a:rPr>
              <a:t>persistent </a:t>
            </a:r>
            <a:r>
              <a:rPr sz="1800" spc="-490" dirty="0">
                <a:latin typeface="Arial MT"/>
                <a:cs typeface="Arial MT"/>
              </a:rPr>
              <a:t> </a:t>
            </a:r>
            <a:r>
              <a:rPr sz="1800" spc="-5" dirty="0">
                <a:latin typeface="Arial MT"/>
                <a:cs typeface="Arial MT"/>
              </a:rPr>
              <a:t>organic</a:t>
            </a:r>
            <a:r>
              <a:rPr sz="1800" spc="5" dirty="0">
                <a:latin typeface="Arial MT"/>
                <a:cs typeface="Arial MT"/>
              </a:rPr>
              <a:t> </a:t>
            </a:r>
            <a:r>
              <a:rPr sz="1800" spc="-5" dirty="0">
                <a:latin typeface="Arial MT"/>
                <a:cs typeface="Arial MT"/>
              </a:rPr>
              <a:t>pollutants</a:t>
            </a:r>
            <a:r>
              <a:rPr sz="1800" spc="25" dirty="0">
                <a:latin typeface="Arial MT"/>
                <a:cs typeface="Arial MT"/>
              </a:rPr>
              <a:t> </a:t>
            </a:r>
            <a:r>
              <a:rPr sz="1800" spc="-5" dirty="0">
                <a:latin typeface="Arial MT"/>
                <a:cs typeface="Arial MT"/>
              </a:rPr>
              <a:t>slope</a:t>
            </a:r>
            <a:r>
              <a:rPr sz="1800" spc="5" dirty="0">
                <a:latin typeface="Arial MT"/>
                <a:cs typeface="Arial MT"/>
              </a:rPr>
              <a:t> </a:t>
            </a:r>
            <a:r>
              <a:rPr sz="1800" spc="-5" dirty="0">
                <a:latin typeface="Arial MT"/>
                <a:cs typeface="Arial MT"/>
              </a:rPr>
              <a:t>instability</a:t>
            </a:r>
            <a:r>
              <a:rPr sz="1800" spc="15" dirty="0">
                <a:latin typeface="Arial MT"/>
                <a:cs typeface="Arial MT"/>
              </a:rPr>
              <a:t> </a:t>
            </a:r>
            <a:r>
              <a:rPr sz="1800" spc="-5" dirty="0">
                <a:latin typeface="Arial MT"/>
                <a:cs typeface="Arial MT"/>
              </a:rPr>
              <a:t>and</a:t>
            </a:r>
            <a:r>
              <a:rPr sz="1800" spc="10" dirty="0">
                <a:latin typeface="Arial MT"/>
                <a:cs typeface="Arial MT"/>
              </a:rPr>
              <a:t> </a:t>
            </a:r>
            <a:r>
              <a:rPr sz="1800" spc="-5" dirty="0">
                <a:latin typeface="Arial MT"/>
                <a:cs typeface="Arial MT"/>
              </a:rPr>
              <a:t>erosion.</a:t>
            </a:r>
            <a:endParaRPr sz="1800">
              <a:latin typeface="Arial MT"/>
              <a:cs typeface="Arial MT"/>
            </a:endParaRPr>
          </a:p>
        </p:txBody>
      </p:sp>
      <p:pic>
        <p:nvPicPr>
          <p:cNvPr id="9" name="object 9"/>
          <p:cNvPicPr/>
          <p:nvPr/>
        </p:nvPicPr>
        <p:blipFill>
          <a:blip r:embed="rId5" cstate="print"/>
          <a:stretch>
            <a:fillRect/>
          </a:stretch>
        </p:blipFill>
        <p:spPr>
          <a:xfrm>
            <a:off x="335279" y="3343655"/>
            <a:ext cx="3866388" cy="2549652"/>
          </a:xfrm>
          <a:prstGeom prst="rect">
            <a:avLst/>
          </a:prstGeom>
        </p:spPr>
      </p:pic>
      <p:pic>
        <p:nvPicPr>
          <p:cNvPr id="10" name="object 10"/>
          <p:cNvPicPr/>
          <p:nvPr/>
        </p:nvPicPr>
        <p:blipFill>
          <a:blip r:embed="rId6" cstate="print"/>
          <a:stretch>
            <a:fillRect/>
          </a:stretch>
        </p:blipFill>
        <p:spPr>
          <a:xfrm>
            <a:off x="4367784" y="3343655"/>
            <a:ext cx="4078223" cy="2554224"/>
          </a:xfrm>
          <a:prstGeom prst="rect">
            <a:avLst/>
          </a:prstGeom>
        </p:spPr>
      </p:pic>
      <p:pic>
        <p:nvPicPr>
          <p:cNvPr id="11" name="object 11"/>
          <p:cNvPicPr/>
          <p:nvPr/>
        </p:nvPicPr>
        <p:blipFill>
          <a:blip r:embed="rId7" cstate="print"/>
          <a:stretch>
            <a:fillRect/>
          </a:stretch>
        </p:blipFill>
        <p:spPr>
          <a:xfrm>
            <a:off x="8612123" y="3343655"/>
            <a:ext cx="3316224" cy="2549652"/>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25051" y="0"/>
            <a:ext cx="1067435" cy="610870"/>
            <a:chOff x="11125051" y="0"/>
            <a:chExt cx="1067435" cy="610870"/>
          </a:xfrm>
        </p:grpSpPr>
        <p:pic>
          <p:nvPicPr>
            <p:cNvPr id="3" name="object 3"/>
            <p:cNvPicPr/>
            <p:nvPr/>
          </p:nvPicPr>
          <p:blipFill>
            <a:blip r:embed="rId2" cstate="print"/>
            <a:stretch>
              <a:fillRect/>
            </a:stretch>
          </p:blipFill>
          <p:spPr>
            <a:xfrm>
              <a:off x="11125051" y="0"/>
              <a:ext cx="1066947" cy="610435"/>
            </a:xfrm>
            <a:prstGeom prst="rect">
              <a:avLst/>
            </a:prstGeom>
          </p:spPr>
        </p:pic>
        <p:pic>
          <p:nvPicPr>
            <p:cNvPr id="4" name="object 4"/>
            <p:cNvPicPr/>
            <p:nvPr/>
          </p:nvPicPr>
          <p:blipFill>
            <a:blip r:embed="rId3" cstate="print"/>
            <a:stretch>
              <a:fillRect/>
            </a:stretch>
          </p:blipFill>
          <p:spPr>
            <a:xfrm>
              <a:off x="11175491" y="0"/>
              <a:ext cx="995172" cy="554736"/>
            </a:xfrm>
            <a:prstGeom prst="rect">
              <a:avLst/>
            </a:prstGeom>
          </p:spPr>
        </p:pic>
      </p:grpSp>
      <p:pic>
        <p:nvPicPr>
          <p:cNvPr id="5" name="object 5"/>
          <p:cNvPicPr/>
          <p:nvPr/>
        </p:nvPicPr>
        <p:blipFill>
          <a:blip r:embed="rId4" cstate="print"/>
          <a:stretch>
            <a:fillRect/>
          </a:stretch>
        </p:blipFill>
        <p:spPr>
          <a:xfrm>
            <a:off x="59553" y="57838"/>
            <a:ext cx="833752" cy="582241"/>
          </a:xfrm>
          <a:prstGeom prst="rect">
            <a:avLst/>
          </a:prstGeom>
        </p:spPr>
      </p:pic>
      <p:sp>
        <p:nvSpPr>
          <p:cNvPr id="6" name="object 6"/>
          <p:cNvSpPr txBox="1"/>
          <p:nvPr/>
        </p:nvSpPr>
        <p:spPr>
          <a:xfrm>
            <a:off x="1832610" y="698957"/>
            <a:ext cx="8500745" cy="1343025"/>
          </a:xfrm>
          <a:prstGeom prst="rect">
            <a:avLst/>
          </a:prstGeom>
        </p:spPr>
        <p:txBody>
          <a:bodyPr vert="horz" wrap="square" lIns="0" tIns="154305" rIns="0" bIns="0" rtlCol="0">
            <a:spAutoFit/>
          </a:bodyPr>
          <a:lstStyle/>
          <a:p>
            <a:pPr marL="2824480" marR="5080" indent="-2812415">
              <a:lnSpc>
                <a:spcPts val="4610"/>
              </a:lnSpc>
              <a:spcBef>
                <a:spcPts val="1215"/>
              </a:spcBef>
            </a:pPr>
            <a:r>
              <a:rPr sz="4800" spc="45" dirty="0">
                <a:solidFill>
                  <a:srgbClr val="2E469C"/>
                </a:solidFill>
                <a:latin typeface="Arial Black"/>
                <a:cs typeface="Arial Black"/>
              </a:rPr>
              <a:t>LEACHATE</a:t>
            </a:r>
            <a:r>
              <a:rPr sz="4800" spc="165" dirty="0">
                <a:solidFill>
                  <a:srgbClr val="2E469C"/>
                </a:solidFill>
                <a:latin typeface="Arial Black"/>
                <a:cs typeface="Arial Black"/>
              </a:rPr>
              <a:t> </a:t>
            </a:r>
            <a:r>
              <a:rPr sz="4800" spc="100" dirty="0">
                <a:solidFill>
                  <a:srgbClr val="2E469C"/>
                </a:solidFill>
                <a:latin typeface="Arial Black"/>
                <a:cs typeface="Arial Black"/>
              </a:rPr>
              <a:t>COLLECTION </a:t>
            </a:r>
            <a:r>
              <a:rPr sz="4800" spc="-1585" dirty="0">
                <a:solidFill>
                  <a:srgbClr val="2E469C"/>
                </a:solidFill>
                <a:latin typeface="Arial Black"/>
                <a:cs typeface="Arial Black"/>
              </a:rPr>
              <a:t> </a:t>
            </a:r>
            <a:r>
              <a:rPr sz="4800" spc="60" dirty="0">
                <a:solidFill>
                  <a:srgbClr val="2E469C"/>
                </a:solidFill>
                <a:latin typeface="Arial Black"/>
                <a:cs typeface="Arial Black"/>
              </a:rPr>
              <a:t>SYSTEM</a:t>
            </a:r>
            <a:endParaRPr sz="4800">
              <a:latin typeface="Arial Black"/>
              <a:cs typeface="Arial Black"/>
            </a:endParaRPr>
          </a:p>
        </p:txBody>
      </p:sp>
      <p:pic>
        <p:nvPicPr>
          <p:cNvPr id="7" name="object 7"/>
          <p:cNvPicPr/>
          <p:nvPr/>
        </p:nvPicPr>
        <p:blipFill>
          <a:blip r:embed="rId5" cstate="print"/>
          <a:stretch>
            <a:fillRect/>
          </a:stretch>
        </p:blipFill>
        <p:spPr>
          <a:xfrm>
            <a:off x="1515242" y="2382012"/>
            <a:ext cx="4776376" cy="3852672"/>
          </a:xfrm>
          <a:prstGeom prst="rect">
            <a:avLst/>
          </a:prstGeom>
        </p:spPr>
      </p:pic>
      <p:pic>
        <p:nvPicPr>
          <p:cNvPr id="8" name="object 8"/>
          <p:cNvPicPr/>
          <p:nvPr/>
        </p:nvPicPr>
        <p:blipFill>
          <a:blip r:embed="rId6" cstate="print"/>
          <a:stretch>
            <a:fillRect/>
          </a:stretch>
        </p:blipFill>
        <p:spPr>
          <a:xfrm>
            <a:off x="7014949" y="2382012"/>
            <a:ext cx="4504057" cy="3852672"/>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62000"/>
            <a:ext cx="12192000" cy="475615"/>
          </a:xfrm>
          <a:custGeom>
            <a:avLst/>
            <a:gdLst/>
            <a:ahLst/>
            <a:cxnLst/>
            <a:rect l="l" t="t" r="r" b="b"/>
            <a:pathLst>
              <a:path w="12192000" h="475615">
                <a:moveTo>
                  <a:pt x="12192000" y="0"/>
                </a:moveTo>
                <a:lnTo>
                  <a:pt x="0" y="0"/>
                </a:lnTo>
                <a:lnTo>
                  <a:pt x="0" y="475488"/>
                </a:lnTo>
                <a:lnTo>
                  <a:pt x="12192000" y="475488"/>
                </a:lnTo>
                <a:lnTo>
                  <a:pt x="12192000" y="0"/>
                </a:lnTo>
                <a:close/>
              </a:path>
            </a:pathLst>
          </a:custGeom>
          <a:solidFill>
            <a:srgbClr val="405A9C"/>
          </a:solidFill>
        </p:spPr>
        <p:txBody>
          <a:bodyPr wrap="square" lIns="0" tIns="0" rIns="0" bIns="0" rtlCol="0"/>
          <a:lstStyle/>
          <a:p>
            <a:endParaRPr/>
          </a:p>
        </p:txBody>
      </p:sp>
      <p:grpSp>
        <p:nvGrpSpPr>
          <p:cNvPr id="3" name="object 3"/>
          <p:cNvGrpSpPr/>
          <p:nvPr/>
        </p:nvGrpSpPr>
        <p:grpSpPr>
          <a:xfrm>
            <a:off x="6093542" y="1760960"/>
            <a:ext cx="5944364" cy="4969703"/>
            <a:chOff x="6239255" y="1542033"/>
            <a:chExt cx="5695950" cy="3255645"/>
          </a:xfrm>
        </p:grpSpPr>
        <p:pic>
          <p:nvPicPr>
            <p:cNvPr id="4" name="object 4"/>
            <p:cNvPicPr/>
            <p:nvPr/>
          </p:nvPicPr>
          <p:blipFill>
            <a:blip r:embed="rId2" cstate="print"/>
            <a:stretch>
              <a:fillRect/>
            </a:stretch>
          </p:blipFill>
          <p:spPr>
            <a:xfrm>
              <a:off x="6239255" y="1548383"/>
              <a:ext cx="5689092" cy="3249168"/>
            </a:xfrm>
            <a:prstGeom prst="rect">
              <a:avLst/>
            </a:prstGeom>
          </p:spPr>
        </p:pic>
        <p:sp>
          <p:nvSpPr>
            <p:cNvPr id="5" name="object 5"/>
            <p:cNvSpPr/>
            <p:nvPr/>
          </p:nvSpPr>
          <p:spPr>
            <a:xfrm>
              <a:off x="9057132" y="1548383"/>
              <a:ext cx="2871470" cy="321945"/>
            </a:xfrm>
            <a:custGeom>
              <a:avLst/>
              <a:gdLst/>
              <a:ahLst/>
              <a:cxnLst/>
              <a:rect l="l" t="t" r="r" b="b"/>
              <a:pathLst>
                <a:path w="2871470" h="321944">
                  <a:moveTo>
                    <a:pt x="2817622" y="0"/>
                  </a:moveTo>
                  <a:lnTo>
                    <a:pt x="53594" y="0"/>
                  </a:lnTo>
                  <a:lnTo>
                    <a:pt x="32736" y="4212"/>
                  </a:lnTo>
                  <a:lnTo>
                    <a:pt x="15700" y="15700"/>
                  </a:lnTo>
                  <a:lnTo>
                    <a:pt x="4212" y="32736"/>
                  </a:lnTo>
                  <a:lnTo>
                    <a:pt x="0" y="53593"/>
                  </a:lnTo>
                  <a:lnTo>
                    <a:pt x="0" y="267969"/>
                  </a:lnTo>
                  <a:lnTo>
                    <a:pt x="4212" y="288827"/>
                  </a:lnTo>
                  <a:lnTo>
                    <a:pt x="15700" y="305863"/>
                  </a:lnTo>
                  <a:lnTo>
                    <a:pt x="32736" y="317351"/>
                  </a:lnTo>
                  <a:lnTo>
                    <a:pt x="53594" y="321563"/>
                  </a:lnTo>
                  <a:lnTo>
                    <a:pt x="2817622" y="321563"/>
                  </a:lnTo>
                  <a:lnTo>
                    <a:pt x="2838479" y="317351"/>
                  </a:lnTo>
                  <a:lnTo>
                    <a:pt x="2855515" y="305863"/>
                  </a:lnTo>
                  <a:lnTo>
                    <a:pt x="2867003" y="288827"/>
                  </a:lnTo>
                  <a:lnTo>
                    <a:pt x="2871216" y="267969"/>
                  </a:lnTo>
                  <a:lnTo>
                    <a:pt x="2871216" y="53593"/>
                  </a:lnTo>
                  <a:lnTo>
                    <a:pt x="2867003" y="32736"/>
                  </a:lnTo>
                  <a:lnTo>
                    <a:pt x="2855515" y="15700"/>
                  </a:lnTo>
                  <a:lnTo>
                    <a:pt x="2838479" y="4212"/>
                  </a:lnTo>
                  <a:lnTo>
                    <a:pt x="2817622" y="0"/>
                  </a:lnTo>
                  <a:close/>
                </a:path>
              </a:pathLst>
            </a:custGeom>
            <a:solidFill>
              <a:srgbClr val="FFFFFF"/>
            </a:solidFill>
          </p:spPr>
          <p:txBody>
            <a:bodyPr wrap="square" lIns="0" tIns="0" rIns="0" bIns="0" rtlCol="0"/>
            <a:lstStyle/>
            <a:p>
              <a:endParaRPr/>
            </a:p>
          </p:txBody>
        </p:sp>
        <p:sp>
          <p:nvSpPr>
            <p:cNvPr id="6" name="object 6"/>
            <p:cNvSpPr/>
            <p:nvPr/>
          </p:nvSpPr>
          <p:spPr>
            <a:xfrm>
              <a:off x="9057132" y="1548383"/>
              <a:ext cx="2871470" cy="321945"/>
            </a:xfrm>
            <a:custGeom>
              <a:avLst/>
              <a:gdLst/>
              <a:ahLst/>
              <a:cxnLst/>
              <a:rect l="l" t="t" r="r" b="b"/>
              <a:pathLst>
                <a:path w="2871470" h="321944">
                  <a:moveTo>
                    <a:pt x="0" y="53593"/>
                  </a:moveTo>
                  <a:lnTo>
                    <a:pt x="4212" y="32736"/>
                  </a:lnTo>
                  <a:lnTo>
                    <a:pt x="15700" y="15700"/>
                  </a:lnTo>
                  <a:lnTo>
                    <a:pt x="32736" y="4212"/>
                  </a:lnTo>
                  <a:lnTo>
                    <a:pt x="53594" y="0"/>
                  </a:lnTo>
                  <a:lnTo>
                    <a:pt x="2817622" y="0"/>
                  </a:lnTo>
                  <a:lnTo>
                    <a:pt x="2838479" y="4212"/>
                  </a:lnTo>
                  <a:lnTo>
                    <a:pt x="2855515" y="15700"/>
                  </a:lnTo>
                  <a:lnTo>
                    <a:pt x="2867003" y="32736"/>
                  </a:lnTo>
                  <a:lnTo>
                    <a:pt x="2871216" y="53593"/>
                  </a:lnTo>
                  <a:lnTo>
                    <a:pt x="2871216" y="267969"/>
                  </a:lnTo>
                  <a:lnTo>
                    <a:pt x="2867003" y="288827"/>
                  </a:lnTo>
                  <a:lnTo>
                    <a:pt x="2855515" y="305863"/>
                  </a:lnTo>
                  <a:lnTo>
                    <a:pt x="2838479" y="317351"/>
                  </a:lnTo>
                  <a:lnTo>
                    <a:pt x="2817622" y="321563"/>
                  </a:lnTo>
                  <a:lnTo>
                    <a:pt x="53594" y="321563"/>
                  </a:lnTo>
                  <a:lnTo>
                    <a:pt x="32736" y="317351"/>
                  </a:lnTo>
                  <a:lnTo>
                    <a:pt x="15700" y="305863"/>
                  </a:lnTo>
                  <a:lnTo>
                    <a:pt x="4212" y="288827"/>
                  </a:lnTo>
                  <a:lnTo>
                    <a:pt x="0" y="267969"/>
                  </a:lnTo>
                  <a:lnTo>
                    <a:pt x="0" y="53593"/>
                  </a:lnTo>
                  <a:close/>
                </a:path>
              </a:pathLst>
            </a:custGeom>
            <a:ln w="12700">
              <a:solidFill>
                <a:srgbClr val="BDDBFF"/>
              </a:solidFill>
            </a:ln>
          </p:spPr>
          <p:txBody>
            <a:bodyPr wrap="square" lIns="0" tIns="0" rIns="0" bIns="0" rtlCol="0"/>
            <a:lstStyle/>
            <a:p>
              <a:endParaRPr/>
            </a:p>
          </p:txBody>
        </p:sp>
      </p:grpSp>
      <p:grpSp>
        <p:nvGrpSpPr>
          <p:cNvPr id="7" name="object 7"/>
          <p:cNvGrpSpPr/>
          <p:nvPr/>
        </p:nvGrpSpPr>
        <p:grpSpPr>
          <a:xfrm>
            <a:off x="260707" y="1770653"/>
            <a:ext cx="5689092" cy="4848284"/>
            <a:chOff x="358140" y="1542033"/>
            <a:chExt cx="5528310" cy="3255645"/>
          </a:xfrm>
        </p:grpSpPr>
        <p:pic>
          <p:nvPicPr>
            <p:cNvPr id="8" name="object 8"/>
            <p:cNvPicPr/>
            <p:nvPr/>
          </p:nvPicPr>
          <p:blipFill>
            <a:blip r:embed="rId3" cstate="print"/>
            <a:stretch>
              <a:fillRect/>
            </a:stretch>
          </p:blipFill>
          <p:spPr>
            <a:xfrm>
              <a:off x="358140" y="1548383"/>
              <a:ext cx="5489448" cy="3249168"/>
            </a:xfrm>
            <a:prstGeom prst="rect">
              <a:avLst/>
            </a:prstGeom>
          </p:spPr>
        </p:pic>
        <p:sp>
          <p:nvSpPr>
            <p:cNvPr id="9" name="object 9"/>
            <p:cNvSpPr/>
            <p:nvPr/>
          </p:nvSpPr>
          <p:spPr>
            <a:xfrm>
              <a:off x="3171444" y="1548383"/>
              <a:ext cx="2708275" cy="321945"/>
            </a:xfrm>
            <a:custGeom>
              <a:avLst/>
              <a:gdLst/>
              <a:ahLst/>
              <a:cxnLst/>
              <a:rect l="l" t="t" r="r" b="b"/>
              <a:pathLst>
                <a:path w="2708275" h="321944">
                  <a:moveTo>
                    <a:pt x="2654554" y="0"/>
                  </a:moveTo>
                  <a:lnTo>
                    <a:pt x="53593" y="0"/>
                  </a:lnTo>
                  <a:lnTo>
                    <a:pt x="32736" y="4212"/>
                  </a:lnTo>
                  <a:lnTo>
                    <a:pt x="15700" y="15700"/>
                  </a:lnTo>
                  <a:lnTo>
                    <a:pt x="4212" y="32736"/>
                  </a:lnTo>
                  <a:lnTo>
                    <a:pt x="0" y="53593"/>
                  </a:lnTo>
                  <a:lnTo>
                    <a:pt x="0" y="267969"/>
                  </a:lnTo>
                  <a:lnTo>
                    <a:pt x="4212" y="288827"/>
                  </a:lnTo>
                  <a:lnTo>
                    <a:pt x="15700" y="305863"/>
                  </a:lnTo>
                  <a:lnTo>
                    <a:pt x="32736" y="317351"/>
                  </a:lnTo>
                  <a:lnTo>
                    <a:pt x="53593" y="321563"/>
                  </a:lnTo>
                  <a:lnTo>
                    <a:pt x="2654554" y="321563"/>
                  </a:lnTo>
                  <a:lnTo>
                    <a:pt x="2675411" y="317351"/>
                  </a:lnTo>
                  <a:lnTo>
                    <a:pt x="2692447" y="305863"/>
                  </a:lnTo>
                  <a:lnTo>
                    <a:pt x="2703935" y="288827"/>
                  </a:lnTo>
                  <a:lnTo>
                    <a:pt x="2708147" y="267969"/>
                  </a:lnTo>
                  <a:lnTo>
                    <a:pt x="2708147" y="53593"/>
                  </a:lnTo>
                  <a:lnTo>
                    <a:pt x="2703935" y="32736"/>
                  </a:lnTo>
                  <a:lnTo>
                    <a:pt x="2692447" y="15700"/>
                  </a:lnTo>
                  <a:lnTo>
                    <a:pt x="2675411" y="4212"/>
                  </a:lnTo>
                  <a:lnTo>
                    <a:pt x="2654554" y="0"/>
                  </a:lnTo>
                  <a:close/>
                </a:path>
              </a:pathLst>
            </a:custGeom>
            <a:solidFill>
              <a:srgbClr val="FFFFFF"/>
            </a:solidFill>
          </p:spPr>
          <p:txBody>
            <a:bodyPr wrap="square" lIns="0" tIns="0" rIns="0" bIns="0" rtlCol="0"/>
            <a:lstStyle/>
            <a:p>
              <a:endParaRPr/>
            </a:p>
          </p:txBody>
        </p:sp>
        <p:sp>
          <p:nvSpPr>
            <p:cNvPr id="10" name="object 10"/>
            <p:cNvSpPr/>
            <p:nvPr/>
          </p:nvSpPr>
          <p:spPr>
            <a:xfrm>
              <a:off x="3171444" y="1548383"/>
              <a:ext cx="2708275" cy="321945"/>
            </a:xfrm>
            <a:custGeom>
              <a:avLst/>
              <a:gdLst/>
              <a:ahLst/>
              <a:cxnLst/>
              <a:rect l="l" t="t" r="r" b="b"/>
              <a:pathLst>
                <a:path w="2708275" h="321944">
                  <a:moveTo>
                    <a:pt x="0" y="53593"/>
                  </a:moveTo>
                  <a:lnTo>
                    <a:pt x="4212" y="32736"/>
                  </a:lnTo>
                  <a:lnTo>
                    <a:pt x="15700" y="15700"/>
                  </a:lnTo>
                  <a:lnTo>
                    <a:pt x="32736" y="4212"/>
                  </a:lnTo>
                  <a:lnTo>
                    <a:pt x="53593" y="0"/>
                  </a:lnTo>
                  <a:lnTo>
                    <a:pt x="2654554" y="0"/>
                  </a:lnTo>
                  <a:lnTo>
                    <a:pt x="2675411" y="4212"/>
                  </a:lnTo>
                  <a:lnTo>
                    <a:pt x="2692447" y="15700"/>
                  </a:lnTo>
                  <a:lnTo>
                    <a:pt x="2703935" y="32736"/>
                  </a:lnTo>
                  <a:lnTo>
                    <a:pt x="2708147" y="53593"/>
                  </a:lnTo>
                  <a:lnTo>
                    <a:pt x="2708147" y="267969"/>
                  </a:lnTo>
                  <a:lnTo>
                    <a:pt x="2703935" y="288827"/>
                  </a:lnTo>
                  <a:lnTo>
                    <a:pt x="2692447" y="305863"/>
                  </a:lnTo>
                  <a:lnTo>
                    <a:pt x="2675411" y="317351"/>
                  </a:lnTo>
                  <a:lnTo>
                    <a:pt x="2654554" y="321563"/>
                  </a:lnTo>
                  <a:lnTo>
                    <a:pt x="53593" y="321563"/>
                  </a:lnTo>
                  <a:lnTo>
                    <a:pt x="32736" y="317351"/>
                  </a:lnTo>
                  <a:lnTo>
                    <a:pt x="15700" y="305863"/>
                  </a:lnTo>
                  <a:lnTo>
                    <a:pt x="4212" y="288827"/>
                  </a:lnTo>
                  <a:lnTo>
                    <a:pt x="0" y="267969"/>
                  </a:lnTo>
                  <a:lnTo>
                    <a:pt x="0" y="53593"/>
                  </a:lnTo>
                  <a:close/>
                </a:path>
              </a:pathLst>
            </a:custGeom>
            <a:ln w="12700">
              <a:solidFill>
                <a:srgbClr val="BDDBFF"/>
              </a:solidFill>
            </a:ln>
          </p:spPr>
          <p:txBody>
            <a:bodyPr wrap="square" lIns="0" tIns="0" rIns="0" bIns="0" rtlCol="0"/>
            <a:lstStyle/>
            <a:p>
              <a:endParaRPr/>
            </a:p>
          </p:txBody>
        </p:sp>
      </p:grpSp>
      <p:sp>
        <p:nvSpPr>
          <p:cNvPr id="11" name="object 11"/>
          <p:cNvSpPr txBox="1"/>
          <p:nvPr/>
        </p:nvSpPr>
        <p:spPr>
          <a:xfrm>
            <a:off x="3367135" y="1914699"/>
            <a:ext cx="2680335" cy="269240"/>
          </a:xfrm>
          <a:prstGeom prst="rect">
            <a:avLst/>
          </a:prstGeom>
        </p:spPr>
        <p:txBody>
          <a:bodyPr vert="horz" wrap="square" lIns="0" tIns="12065" rIns="0" bIns="0" rtlCol="0">
            <a:spAutoFit/>
          </a:bodyPr>
          <a:lstStyle/>
          <a:p>
            <a:pPr marL="224154">
              <a:lnSpc>
                <a:spcPct val="100000"/>
              </a:lnSpc>
              <a:spcBef>
                <a:spcPts val="95"/>
              </a:spcBef>
            </a:pPr>
            <a:r>
              <a:rPr sz="1600" spc="-5" dirty="0">
                <a:latin typeface="Arial MT"/>
                <a:cs typeface="Arial MT"/>
              </a:rPr>
              <a:t>Leachate</a:t>
            </a:r>
            <a:r>
              <a:rPr sz="1600" spc="-15" dirty="0">
                <a:latin typeface="Arial MT"/>
                <a:cs typeface="Arial MT"/>
              </a:rPr>
              <a:t> </a:t>
            </a:r>
            <a:r>
              <a:rPr sz="1600" spc="-5" dirty="0">
                <a:latin typeface="Arial MT"/>
                <a:cs typeface="Arial MT"/>
              </a:rPr>
              <a:t>Collection</a:t>
            </a:r>
            <a:r>
              <a:rPr sz="1600" spc="-35" dirty="0">
                <a:latin typeface="Arial MT"/>
                <a:cs typeface="Arial MT"/>
              </a:rPr>
              <a:t> </a:t>
            </a:r>
            <a:r>
              <a:rPr sz="1600" spc="-10" dirty="0">
                <a:latin typeface="Arial MT"/>
                <a:cs typeface="Arial MT"/>
              </a:rPr>
              <a:t>Well</a:t>
            </a:r>
            <a:endParaRPr sz="1600" dirty="0">
              <a:latin typeface="Arial MT"/>
              <a:cs typeface="Arial MT"/>
            </a:endParaRPr>
          </a:p>
        </p:txBody>
      </p:sp>
      <p:sp>
        <p:nvSpPr>
          <p:cNvPr id="12" name="object 12"/>
          <p:cNvSpPr txBox="1"/>
          <p:nvPr/>
        </p:nvSpPr>
        <p:spPr>
          <a:xfrm>
            <a:off x="9059687" y="1925535"/>
            <a:ext cx="2934822" cy="258404"/>
          </a:xfrm>
          <a:prstGeom prst="rect">
            <a:avLst/>
          </a:prstGeom>
        </p:spPr>
        <p:txBody>
          <a:bodyPr vert="horz" wrap="square" lIns="0" tIns="12065" rIns="0" bIns="0" rtlCol="0">
            <a:spAutoFit/>
          </a:bodyPr>
          <a:lstStyle/>
          <a:p>
            <a:pPr marL="306705">
              <a:lnSpc>
                <a:spcPct val="100000"/>
              </a:lnSpc>
              <a:spcBef>
                <a:spcPts val="95"/>
              </a:spcBef>
            </a:pPr>
            <a:r>
              <a:rPr sz="1600" spc="-5" dirty="0">
                <a:latin typeface="Arial MT"/>
                <a:cs typeface="Arial MT"/>
              </a:rPr>
              <a:t>Leachate</a:t>
            </a:r>
            <a:r>
              <a:rPr sz="1600" spc="-15" dirty="0">
                <a:latin typeface="Arial MT"/>
                <a:cs typeface="Arial MT"/>
              </a:rPr>
              <a:t> </a:t>
            </a:r>
            <a:r>
              <a:rPr sz="1600" spc="-5" dirty="0">
                <a:latin typeface="Arial MT"/>
                <a:cs typeface="Arial MT"/>
              </a:rPr>
              <a:t>Collection</a:t>
            </a:r>
            <a:r>
              <a:rPr sz="1600" spc="-35" dirty="0">
                <a:latin typeface="Arial MT"/>
                <a:cs typeface="Arial MT"/>
              </a:rPr>
              <a:t> </a:t>
            </a:r>
            <a:r>
              <a:rPr sz="1600" spc="-10" dirty="0">
                <a:latin typeface="Arial MT"/>
                <a:cs typeface="Arial MT"/>
              </a:rPr>
              <a:t>Well</a:t>
            </a:r>
            <a:endParaRPr sz="1600" dirty="0">
              <a:latin typeface="Arial MT"/>
              <a:cs typeface="Arial MT"/>
            </a:endParaRPr>
          </a:p>
        </p:txBody>
      </p:sp>
      <p:sp>
        <p:nvSpPr>
          <p:cNvPr id="13" name="object 13"/>
          <p:cNvSpPr txBox="1">
            <a:spLocks noGrp="1"/>
          </p:cNvSpPr>
          <p:nvPr>
            <p:ph type="title"/>
          </p:nvPr>
        </p:nvSpPr>
        <p:spPr>
          <a:xfrm>
            <a:off x="4897373" y="795985"/>
            <a:ext cx="2397125" cy="391795"/>
          </a:xfrm>
          <a:prstGeom prst="rect">
            <a:avLst/>
          </a:prstGeom>
        </p:spPr>
        <p:txBody>
          <a:bodyPr vert="horz" wrap="square" lIns="0" tIns="12700" rIns="0" bIns="0" rtlCol="0">
            <a:spAutoFit/>
          </a:bodyPr>
          <a:lstStyle/>
          <a:p>
            <a:pPr marL="12700">
              <a:lnSpc>
                <a:spcPct val="100000"/>
              </a:lnSpc>
              <a:spcBef>
                <a:spcPts val="100"/>
              </a:spcBef>
            </a:pPr>
            <a:r>
              <a:rPr sz="2400" spc="-5" dirty="0"/>
              <a:t>Sanitary</a:t>
            </a:r>
            <a:r>
              <a:rPr sz="2400" spc="-30" dirty="0"/>
              <a:t> </a:t>
            </a:r>
            <a:r>
              <a:rPr sz="2400" spc="-5" dirty="0"/>
              <a:t>Landfill</a:t>
            </a:r>
            <a:endParaRPr sz="2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DCBA0E-E142-4A54-A0E9-28A327A505A4}"/>
              </a:ext>
            </a:extLst>
          </p:cNvPr>
          <p:cNvSpPr/>
          <p:nvPr/>
        </p:nvSpPr>
        <p:spPr>
          <a:xfrm>
            <a:off x="8159850" y="1951352"/>
            <a:ext cx="2743311" cy="2327176"/>
          </a:xfrm>
          <a:prstGeom prst="rect">
            <a:avLst/>
          </a:prstGeom>
          <a:solidFill>
            <a:srgbClr val="CB4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Calibri"/>
                <a:cs typeface="Arial"/>
              </a:rPr>
              <a:t>Geo coordinates </a:t>
            </a:r>
            <a:r>
              <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Arial"/>
              </a:rPr>
              <a:t>(GIS details) </a:t>
            </a:r>
            <a:r>
              <a:rPr kumimoji="0" lang="en-SG" sz="1600" b="0" i="0" u="none" strike="noStrike" kern="1200" cap="none" spc="0" normalizeH="0" baseline="0" noProof="0" dirty="0">
                <a:ln>
                  <a:noFill/>
                </a:ln>
                <a:solidFill>
                  <a:prstClr val="white"/>
                </a:solidFill>
                <a:effectLst/>
                <a:uLnTx/>
                <a:uFillTx/>
                <a:latin typeface="Calibri" panose="020F0502020204030204"/>
                <a:ea typeface="Times New Roman"/>
                <a:cs typeface="Mangal"/>
              </a:rPr>
              <a:t>in terms of ULB boundaries, ward number, ward boundaries, landmark etc </a:t>
            </a:r>
            <a:r>
              <a:rPr kumimoji="0" lang="en-US" sz="1600" b="0" i="0" u="none" strike="noStrike" kern="1200" cap="none" spc="0" normalizeH="0" baseline="0" noProof="0" dirty="0">
                <a:ln>
                  <a:noFill/>
                </a:ln>
                <a:solidFill>
                  <a:prstClr val="white"/>
                </a:solidFill>
                <a:effectLst/>
                <a:uLnTx/>
                <a:uFillTx/>
                <a:latin typeface="Calibri" panose="020F0502020204030204"/>
                <a:ea typeface="Calibri"/>
                <a:cs typeface="Arial"/>
              </a:rPr>
              <a:t>of all Dumpsites mapped and updated on SBM portal as per the prescribed details (given by </a:t>
            </a:r>
            <a:r>
              <a:rPr kumimoji="0" lang="en-US" sz="1600" b="0" i="0" u="none" strike="noStrike" kern="1200" cap="none" spc="0" normalizeH="0" baseline="0" noProof="0" dirty="0" err="1">
                <a:ln>
                  <a:noFill/>
                </a:ln>
                <a:solidFill>
                  <a:prstClr val="white"/>
                </a:solidFill>
                <a:effectLst/>
                <a:uLnTx/>
                <a:uFillTx/>
                <a:latin typeface="Calibri" panose="020F0502020204030204"/>
                <a:ea typeface="Calibri"/>
                <a:cs typeface="Arial"/>
              </a:rPr>
              <a:t>MoHUA</a:t>
            </a:r>
            <a:r>
              <a:rPr kumimoji="0" lang="en-US" sz="1600" b="0" i="0" u="none" strike="noStrike" kern="1200" cap="none" spc="0" normalizeH="0" baseline="0" noProof="0" dirty="0">
                <a:ln>
                  <a:noFill/>
                </a:ln>
                <a:solidFill>
                  <a:prstClr val="white"/>
                </a:solidFill>
                <a:effectLst/>
                <a:uLnTx/>
                <a:uFillTx/>
                <a:latin typeface="Calibri" panose="020F0502020204030204"/>
                <a:ea typeface="Calibri"/>
                <a:cs typeface="Arial"/>
              </a:rPr>
              <a:t>)</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81921C7-83D1-4DAE-B137-4A3F65D93123}"/>
              </a:ext>
            </a:extLst>
          </p:cNvPr>
          <p:cNvSpPr/>
          <p:nvPr/>
        </p:nvSpPr>
        <p:spPr>
          <a:xfrm>
            <a:off x="10903161" y="2708904"/>
            <a:ext cx="1265499" cy="891410"/>
          </a:xfrm>
          <a:prstGeom prst="rect">
            <a:avLst/>
          </a:prstGeom>
          <a:solidFill>
            <a:srgbClr val="CB43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Marks</a:t>
            </a:r>
          </a:p>
        </p:txBody>
      </p:sp>
      <p:graphicFrame>
        <p:nvGraphicFramePr>
          <p:cNvPr id="3" name="Table 4">
            <a:extLst>
              <a:ext uri="{FF2B5EF4-FFF2-40B4-BE49-F238E27FC236}">
                <a16:creationId xmlns:a16="http://schemas.microsoft.com/office/drawing/2014/main" id="{087CEDFD-BC5B-44C2-9CAA-089E3207B70E}"/>
              </a:ext>
            </a:extLst>
          </p:cNvPr>
          <p:cNvGraphicFramePr>
            <a:graphicFrameLocks noGrp="1"/>
          </p:cNvGraphicFramePr>
          <p:nvPr>
            <p:extLst>
              <p:ext uri="{D42A27DB-BD31-4B8C-83A1-F6EECF244321}">
                <p14:modId xmlns:p14="http://schemas.microsoft.com/office/powerpoint/2010/main" val="3014854496"/>
              </p:ext>
            </p:extLst>
          </p:nvPr>
        </p:nvGraphicFramePr>
        <p:xfrm>
          <a:off x="1003383" y="573184"/>
          <a:ext cx="9430398" cy="1010920"/>
        </p:xfrm>
        <a:graphic>
          <a:graphicData uri="http://schemas.openxmlformats.org/drawingml/2006/table">
            <a:tbl>
              <a:tblPr firstRow="1" bandRow="1">
                <a:tableStyleId>{5940675A-B579-460E-94D1-54222C63F5DA}</a:tableStyleId>
              </a:tblPr>
              <a:tblGrid>
                <a:gridCol w="7621457">
                  <a:extLst>
                    <a:ext uri="{9D8B030D-6E8A-4147-A177-3AD203B41FA5}">
                      <a16:colId xmlns:a16="http://schemas.microsoft.com/office/drawing/2014/main" val="2873605968"/>
                    </a:ext>
                  </a:extLst>
                </a:gridCol>
                <a:gridCol w="1808941">
                  <a:extLst>
                    <a:ext uri="{9D8B030D-6E8A-4147-A177-3AD203B41FA5}">
                      <a16:colId xmlns:a16="http://schemas.microsoft.com/office/drawing/2014/main" val="4015363121"/>
                    </a:ext>
                  </a:extLst>
                </a:gridCol>
              </a:tblGrid>
              <a:tr h="370840">
                <a:tc>
                  <a:txBody>
                    <a:bodyPr/>
                    <a:lstStyle/>
                    <a:p>
                      <a:r>
                        <a:rPr lang="en-US" b="1" dirty="0">
                          <a:solidFill>
                            <a:schemeClr val="bg1"/>
                          </a:solidFill>
                        </a:rPr>
                        <a:t>Condition</a:t>
                      </a:r>
                    </a:p>
                  </a:txBody>
                  <a:tcPr>
                    <a:solidFill>
                      <a:schemeClr val="accent1"/>
                    </a:solidFill>
                  </a:tcPr>
                </a:tc>
                <a:tc>
                  <a:txBody>
                    <a:bodyPr/>
                    <a:lstStyle/>
                    <a:p>
                      <a:r>
                        <a:rPr lang="en-US" b="1" dirty="0">
                          <a:solidFill>
                            <a:schemeClr val="bg1"/>
                          </a:solidFill>
                        </a:rPr>
                        <a:t>Marks</a:t>
                      </a:r>
                    </a:p>
                  </a:txBody>
                  <a:tcPr>
                    <a:solidFill>
                      <a:schemeClr val="accent1"/>
                    </a:solidFill>
                  </a:tcPr>
                </a:tc>
                <a:extLst>
                  <a:ext uri="{0D108BD9-81ED-4DB2-BD59-A6C34878D82A}">
                    <a16:rowId xmlns:a16="http://schemas.microsoft.com/office/drawing/2014/main" val="18346143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Arial" panose="020B0604020202020204" pitchFamily="34" charset="0"/>
                        </a:rPr>
                        <a:t>Legacy Waste Dumpsites Remediation Action Plan (Module-2) submitted on </a:t>
                      </a:r>
                      <a:r>
                        <a:rPr lang="en-US" sz="1800" b="0" kern="1200" dirty="0" err="1">
                          <a:solidFill>
                            <a:schemeClr val="tx1"/>
                          </a:solidFill>
                          <a:latin typeface="+mn-lt"/>
                          <a:ea typeface="+mn-ea"/>
                          <a:cs typeface="Arial" panose="020B0604020202020204" pitchFamily="34" charset="0"/>
                        </a:rPr>
                        <a:t>Swachhatam</a:t>
                      </a:r>
                      <a:r>
                        <a:rPr lang="en-US" sz="1800" b="0" kern="1200" dirty="0">
                          <a:solidFill>
                            <a:schemeClr val="tx1"/>
                          </a:solidFill>
                          <a:latin typeface="+mn-lt"/>
                          <a:ea typeface="+mn-ea"/>
                          <a:cs typeface="Arial" panose="020B0604020202020204" pitchFamily="34" charset="0"/>
                        </a:rPr>
                        <a:t> Portal</a:t>
                      </a:r>
                    </a:p>
                  </a:txBody>
                  <a:tcPr/>
                </a:tc>
                <a:tc>
                  <a:txBody>
                    <a:bodyPr/>
                    <a:lstStyle/>
                    <a:p>
                      <a:r>
                        <a:rPr lang="en-US" dirty="0"/>
                        <a:t>50</a:t>
                      </a:r>
                    </a:p>
                  </a:txBody>
                  <a:tcPr/>
                </a:tc>
                <a:extLst>
                  <a:ext uri="{0D108BD9-81ED-4DB2-BD59-A6C34878D82A}">
                    <a16:rowId xmlns:a16="http://schemas.microsoft.com/office/drawing/2014/main" val="3294905273"/>
                  </a:ext>
                </a:extLst>
              </a:tr>
            </a:tbl>
          </a:graphicData>
        </a:graphic>
      </p:graphicFrame>
      <p:sp>
        <p:nvSpPr>
          <p:cNvPr id="19" name="Bevel 14">
            <a:extLst>
              <a:ext uri="{FF2B5EF4-FFF2-40B4-BE49-F238E27FC236}">
                <a16:creationId xmlns:a16="http://schemas.microsoft.com/office/drawing/2014/main" id="{CAC38DF6-F9BC-4E40-AA19-4EDB409E89D6}"/>
              </a:ext>
            </a:extLst>
          </p:cNvPr>
          <p:cNvSpPr/>
          <p:nvPr/>
        </p:nvSpPr>
        <p:spPr>
          <a:xfrm>
            <a:off x="1003383" y="9593"/>
            <a:ext cx="9735929" cy="425885"/>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ea typeface="Times New Roman"/>
                <a:cs typeface="Arial"/>
              </a:rPr>
              <a:t>Remediation of all identified dumpsites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ounded Rectangle 12">
            <a:extLst>
              <a:ext uri="{FF2B5EF4-FFF2-40B4-BE49-F238E27FC236}">
                <a16:creationId xmlns:a16="http://schemas.microsoft.com/office/drawing/2014/main" id="{C215442C-DB94-4BF5-AE44-F79845E38B33}"/>
              </a:ext>
            </a:extLst>
          </p:cNvPr>
          <p:cNvSpPr/>
          <p:nvPr/>
        </p:nvSpPr>
        <p:spPr>
          <a:xfrm>
            <a:off x="10544535" y="36616"/>
            <a:ext cx="1666329" cy="185401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42" b="1" i="0" u="none" strike="noStrike" kern="1200" cap="none" spc="0" normalizeH="0" baseline="0" noProof="0" dirty="0">
                <a:ln>
                  <a:noFill/>
                </a:ln>
                <a:solidFill>
                  <a:srgbClr val="FFFFFF"/>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2442" b="1" dirty="0">
                <a:solidFill>
                  <a:srgbClr val="FFFFFF"/>
                </a:solidFill>
                <a:latin typeface="Arial"/>
                <a:ea typeface="Calibri"/>
                <a:cs typeface="Times New Roman"/>
              </a:rPr>
              <a:t>23</a:t>
            </a:r>
            <a:r>
              <a:rPr kumimoji="0" lang="en-US" sz="2442" b="1" i="0" u="none" strike="noStrike" kern="1200" cap="none" spc="0" normalizeH="0" baseline="0" noProof="0" dirty="0">
                <a:ln>
                  <a:noFill/>
                </a:ln>
                <a:solidFill>
                  <a:srgbClr val="FFFFFF"/>
                </a:solidFill>
                <a:effectLst/>
                <a:uLnTx/>
                <a:uFillTx/>
                <a:latin typeface="Arial"/>
                <a:ea typeface="Calibri"/>
                <a:cs typeface="Times New Roman"/>
              </a:rPr>
              <a:t>0</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Calibri"/>
                <a:cs typeface="Times New Roman"/>
              </a:rPr>
              <a:t>(</a:t>
            </a:r>
            <a:r>
              <a:rPr lang="en-US" dirty="0">
                <a:solidFill>
                  <a:srgbClr val="FFFFFF"/>
                </a:solidFill>
                <a:latin typeface="Arial"/>
                <a:ea typeface="Calibri"/>
                <a:cs typeface="Times New Roman"/>
              </a:rPr>
              <a:t>170</a:t>
            </a:r>
            <a:r>
              <a:rPr kumimoji="0" lang="en-US" sz="1800" b="0" i="0" u="none" strike="noStrike" kern="1200" cap="none" spc="0" normalizeH="0" baseline="0" noProof="0" dirty="0">
                <a:ln>
                  <a:noFill/>
                </a:ln>
                <a:solidFill>
                  <a:srgbClr val="FFFFFF"/>
                </a:solidFill>
                <a:effectLst/>
                <a:uLnTx/>
                <a:uFillTx/>
                <a:latin typeface="Arial"/>
                <a:ea typeface="Calibri"/>
                <a:cs typeface="Times New Roman"/>
              </a:rPr>
              <a:t>+50+10)</a:t>
            </a:r>
            <a:endParaRPr kumimoji="0" lang="en-US" sz="1600" b="0" i="0" u="none" strike="noStrike" kern="1200" cap="none" spc="0" normalizeH="0" baseline="0" noProof="0" dirty="0">
              <a:ln>
                <a:noFill/>
              </a:ln>
              <a:solidFill>
                <a:srgbClr val="FFFFFF"/>
              </a:solidFill>
              <a:effectLst/>
              <a:uLnTx/>
              <a:uFillTx/>
              <a:latin typeface="Arial"/>
              <a:ea typeface="Calibri"/>
              <a:cs typeface="Times New Roman"/>
            </a:endParaRPr>
          </a:p>
        </p:txBody>
      </p:sp>
      <p:sp>
        <p:nvSpPr>
          <p:cNvPr id="21" name="Rounded Rectangle 10">
            <a:extLst>
              <a:ext uri="{FF2B5EF4-FFF2-40B4-BE49-F238E27FC236}">
                <a16:creationId xmlns:a16="http://schemas.microsoft.com/office/drawing/2014/main" id="{78DB795B-D591-4869-9469-3649E6A009D8}"/>
              </a:ext>
            </a:extLst>
          </p:cNvPr>
          <p:cNvSpPr/>
          <p:nvPr/>
        </p:nvSpPr>
        <p:spPr>
          <a:xfrm>
            <a:off x="37157" y="48046"/>
            <a:ext cx="855472" cy="184258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753"/>
              </a:spcAft>
              <a:buClrTx/>
              <a:buSzTx/>
              <a:buFontTx/>
              <a:buNone/>
              <a:tabLst/>
              <a:defRPr/>
            </a:pPr>
            <a:r>
              <a:rPr kumimoji="0" lang="en-US" sz="3383" b="1" i="0" u="none" strike="noStrike" kern="1200" cap="none" spc="0" normalizeH="0" baseline="0" noProof="0" dirty="0">
                <a:ln>
                  <a:noFill/>
                </a:ln>
                <a:solidFill>
                  <a:srgbClr val="FFFFFF"/>
                </a:solidFill>
                <a:effectLst/>
                <a:uLnTx/>
                <a:uFillTx/>
                <a:latin typeface="Arial"/>
                <a:ea typeface="Calibri"/>
                <a:cs typeface="Times New Roman"/>
              </a:rPr>
              <a:t>2.9</a:t>
            </a:r>
            <a:endParaRPr kumimoji="0" lang="en-SG" sz="1034"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p:txBody>
      </p:sp>
      <p:graphicFrame>
        <p:nvGraphicFramePr>
          <p:cNvPr id="22" name="Table 4">
            <a:extLst>
              <a:ext uri="{FF2B5EF4-FFF2-40B4-BE49-F238E27FC236}">
                <a16:creationId xmlns:a16="http://schemas.microsoft.com/office/drawing/2014/main" id="{D6CA4554-A1F6-42AB-8413-C8ED9CB5FAEC}"/>
              </a:ext>
            </a:extLst>
          </p:cNvPr>
          <p:cNvGraphicFramePr>
            <a:graphicFrameLocks noGrp="1"/>
          </p:cNvGraphicFramePr>
          <p:nvPr>
            <p:extLst>
              <p:ext uri="{D42A27DB-BD31-4B8C-83A1-F6EECF244321}">
                <p14:modId xmlns:p14="http://schemas.microsoft.com/office/powerpoint/2010/main" val="307126589"/>
              </p:ext>
            </p:extLst>
          </p:nvPr>
        </p:nvGraphicFramePr>
        <p:xfrm>
          <a:off x="1003383" y="2325912"/>
          <a:ext cx="3371670" cy="1920240"/>
        </p:xfrm>
        <a:graphic>
          <a:graphicData uri="http://schemas.openxmlformats.org/drawingml/2006/table">
            <a:tbl>
              <a:tblPr firstRow="1" bandRow="1">
                <a:tableStyleId>{5940675A-B579-460E-94D1-54222C63F5DA}</a:tableStyleId>
              </a:tblPr>
              <a:tblGrid>
                <a:gridCol w="2527608">
                  <a:extLst>
                    <a:ext uri="{9D8B030D-6E8A-4147-A177-3AD203B41FA5}">
                      <a16:colId xmlns:a16="http://schemas.microsoft.com/office/drawing/2014/main" val="2873605968"/>
                    </a:ext>
                  </a:extLst>
                </a:gridCol>
                <a:gridCol w="844062">
                  <a:extLst>
                    <a:ext uri="{9D8B030D-6E8A-4147-A177-3AD203B41FA5}">
                      <a16:colId xmlns:a16="http://schemas.microsoft.com/office/drawing/2014/main" val="4015363121"/>
                    </a:ext>
                  </a:extLst>
                </a:gridCol>
              </a:tblGrid>
              <a:tr h="371858">
                <a:tc>
                  <a:txBody>
                    <a:bodyPr/>
                    <a:lstStyle/>
                    <a:p>
                      <a:r>
                        <a:rPr lang="en-US" sz="1600" b="1" dirty="0"/>
                        <a:t>Work completed as per remediation action plan</a:t>
                      </a:r>
                    </a:p>
                  </a:txBody>
                  <a:tcPr/>
                </a:tc>
                <a:tc>
                  <a:txBody>
                    <a:bodyPr/>
                    <a:lstStyle/>
                    <a:p>
                      <a:r>
                        <a:rPr lang="en-US" sz="1600" b="1" dirty="0"/>
                        <a:t>Marks</a:t>
                      </a:r>
                    </a:p>
                  </a:txBody>
                  <a:tcPr/>
                </a:tc>
                <a:extLst>
                  <a:ext uri="{0D108BD9-81ED-4DB2-BD59-A6C34878D82A}">
                    <a16:rowId xmlns:a16="http://schemas.microsoft.com/office/drawing/2014/main" val="1834614336"/>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25%</a:t>
                      </a:r>
                    </a:p>
                  </a:txBody>
                  <a:tcPr/>
                </a:tc>
                <a:tc>
                  <a:txBody>
                    <a:bodyPr/>
                    <a:lstStyle/>
                    <a:p>
                      <a:pPr algn="ctr"/>
                      <a:r>
                        <a:rPr lang="en-US" sz="1600" dirty="0"/>
                        <a:t>100</a:t>
                      </a:r>
                    </a:p>
                  </a:txBody>
                  <a:tcPr/>
                </a:tc>
                <a:extLst>
                  <a:ext uri="{0D108BD9-81ED-4DB2-BD59-A6C34878D82A}">
                    <a16:rowId xmlns:a16="http://schemas.microsoft.com/office/drawing/2014/main" val="3294905273"/>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50%</a:t>
                      </a:r>
                    </a:p>
                  </a:txBody>
                  <a:tcPr/>
                </a:tc>
                <a:tc>
                  <a:txBody>
                    <a:bodyPr/>
                    <a:lstStyle/>
                    <a:p>
                      <a:pPr algn="ctr"/>
                      <a:r>
                        <a:rPr lang="en-US" sz="1600" dirty="0"/>
                        <a:t>130</a:t>
                      </a:r>
                    </a:p>
                  </a:txBody>
                  <a:tcPr/>
                </a:tc>
                <a:extLst>
                  <a:ext uri="{0D108BD9-81ED-4DB2-BD59-A6C34878D82A}">
                    <a16:rowId xmlns:a16="http://schemas.microsoft.com/office/drawing/2014/main" val="2277987310"/>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75%</a:t>
                      </a:r>
                    </a:p>
                  </a:txBody>
                  <a:tcPr/>
                </a:tc>
                <a:tc>
                  <a:txBody>
                    <a:bodyPr/>
                    <a:lstStyle/>
                    <a:p>
                      <a:pPr algn="ctr"/>
                      <a:r>
                        <a:rPr lang="en-US" sz="1600" dirty="0"/>
                        <a:t>150</a:t>
                      </a:r>
                    </a:p>
                  </a:txBody>
                  <a:tcPr/>
                </a:tc>
                <a:extLst>
                  <a:ext uri="{0D108BD9-81ED-4DB2-BD59-A6C34878D82A}">
                    <a16:rowId xmlns:a16="http://schemas.microsoft.com/office/drawing/2014/main" val="188037415"/>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90%</a:t>
                      </a:r>
                    </a:p>
                  </a:txBody>
                  <a:tcPr/>
                </a:tc>
                <a:tc>
                  <a:txBody>
                    <a:bodyPr/>
                    <a:lstStyle/>
                    <a:p>
                      <a:pPr algn="ctr"/>
                      <a:r>
                        <a:rPr lang="en-US" sz="1600" dirty="0"/>
                        <a:t>170</a:t>
                      </a:r>
                    </a:p>
                  </a:txBody>
                  <a:tcPr/>
                </a:tc>
                <a:extLst>
                  <a:ext uri="{0D108BD9-81ED-4DB2-BD59-A6C34878D82A}">
                    <a16:rowId xmlns:a16="http://schemas.microsoft.com/office/drawing/2014/main" val="4102500301"/>
                  </a:ext>
                </a:extLst>
              </a:tr>
            </a:tbl>
          </a:graphicData>
        </a:graphic>
      </p:graphicFrame>
      <p:sp>
        <p:nvSpPr>
          <p:cNvPr id="23" name="TextBox 22">
            <a:extLst>
              <a:ext uri="{FF2B5EF4-FFF2-40B4-BE49-F238E27FC236}">
                <a16:creationId xmlns:a16="http://schemas.microsoft.com/office/drawing/2014/main" id="{82FE1924-18A4-4F35-9887-C1CD46D8A5AA}"/>
              </a:ext>
            </a:extLst>
          </p:cNvPr>
          <p:cNvSpPr txBox="1"/>
          <p:nvPr/>
        </p:nvSpPr>
        <p:spPr>
          <a:xfrm>
            <a:off x="1003383" y="1658413"/>
            <a:ext cx="3371670" cy="646331"/>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If Legacy waste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less than 1 lakh ton</a:t>
            </a:r>
          </a:p>
        </p:txBody>
      </p:sp>
      <p:graphicFrame>
        <p:nvGraphicFramePr>
          <p:cNvPr id="24" name="Table 4">
            <a:extLst>
              <a:ext uri="{FF2B5EF4-FFF2-40B4-BE49-F238E27FC236}">
                <a16:creationId xmlns:a16="http://schemas.microsoft.com/office/drawing/2014/main" id="{63B3DC2E-81BF-4200-A4D5-7BD52F3F9114}"/>
              </a:ext>
            </a:extLst>
          </p:cNvPr>
          <p:cNvGraphicFramePr>
            <a:graphicFrameLocks noGrp="1"/>
          </p:cNvGraphicFramePr>
          <p:nvPr>
            <p:extLst>
              <p:ext uri="{D42A27DB-BD31-4B8C-83A1-F6EECF244321}">
                <p14:modId xmlns:p14="http://schemas.microsoft.com/office/powerpoint/2010/main" val="3882491150"/>
              </p:ext>
            </p:extLst>
          </p:nvPr>
        </p:nvGraphicFramePr>
        <p:xfrm>
          <a:off x="4574233" y="2297776"/>
          <a:ext cx="3371670" cy="1920240"/>
        </p:xfrm>
        <a:graphic>
          <a:graphicData uri="http://schemas.openxmlformats.org/drawingml/2006/table">
            <a:tbl>
              <a:tblPr firstRow="1" bandRow="1">
                <a:tableStyleId>{5940675A-B579-460E-94D1-54222C63F5DA}</a:tableStyleId>
              </a:tblPr>
              <a:tblGrid>
                <a:gridCol w="2527608">
                  <a:extLst>
                    <a:ext uri="{9D8B030D-6E8A-4147-A177-3AD203B41FA5}">
                      <a16:colId xmlns:a16="http://schemas.microsoft.com/office/drawing/2014/main" val="2873605968"/>
                    </a:ext>
                  </a:extLst>
                </a:gridCol>
                <a:gridCol w="844062">
                  <a:extLst>
                    <a:ext uri="{9D8B030D-6E8A-4147-A177-3AD203B41FA5}">
                      <a16:colId xmlns:a16="http://schemas.microsoft.com/office/drawing/2014/main" val="4015363121"/>
                    </a:ext>
                  </a:extLst>
                </a:gridCol>
              </a:tblGrid>
              <a:tr h="414321">
                <a:tc>
                  <a:txBody>
                    <a:bodyPr/>
                    <a:lstStyle/>
                    <a:p>
                      <a:r>
                        <a:rPr lang="en-US" sz="1600" b="1" dirty="0"/>
                        <a:t>Work completed as per remediation action plan</a:t>
                      </a:r>
                    </a:p>
                  </a:txBody>
                  <a:tcPr/>
                </a:tc>
                <a:tc>
                  <a:txBody>
                    <a:bodyPr/>
                    <a:lstStyle/>
                    <a:p>
                      <a:r>
                        <a:rPr lang="en-US" sz="1600" b="1" dirty="0"/>
                        <a:t>Marks</a:t>
                      </a:r>
                    </a:p>
                  </a:txBody>
                  <a:tcPr/>
                </a:tc>
                <a:extLst>
                  <a:ext uri="{0D108BD9-81ED-4DB2-BD59-A6C34878D82A}">
                    <a16:rowId xmlns:a16="http://schemas.microsoft.com/office/drawing/2014/main" val="1834614336"/>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20%</a:t>
                      </a:r>
                    </a:p>
                  </a:txBody>
                  <a:tcPr/>
                </a:tc>
                <a:tc>
                  <a:txBody>
                    <a:bodyPr/>
                    <a:lstStyle/>
                    <a:p>
                      <a:pPr algn="ctr"/>
                      <a:r>
                        <a:rPr lang="en-US" sz="1600" dirty="0"/>
                        <a:t>100</a:t>
                      </a:r>
                    </a:p>
                  </a:txBody>
                  <a:tcPr/>
                </a:tc>
                <a:extLst>
                  <a:ext uri="{0D108BD9-81ED-4DB2-BD59-A6C34878D82A}">
                    <a16:rowId xmlns:a16="http://schemas.microsoft.com/office/drawing/2014/main" val="3294905273"/>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45%</a:t>
                      </a:r>
                    </a:p>
                  </a:txBody>
                  <a:tcPr/>
                </a:tc>
                <a:tc>
                  <a:txBody>
                    <a:bodyPr/>
                    <a:lstStyle/>
                    <a:p>
                      <a:pPr algn="ctr"/>
                      <a:r>
                        <a:rPr lang="en-US" sz="1600" dirty="0"/>
                        <a:t>130</a:t>
                      </a:r>
                    </a:p>
                  </a:txBody>
                  <a:tcPr/>
                </a:tc>
                <a:extLst>
                  <a:ext uri="{0D108BD9-81ED-4DB2-BD59-A6C34878D82A}">
                    <a16:rowId xmlns:a16="http://schemas.microsoft.com/office/drawing/2014/main" val="2277987310"/>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65%</a:t>
                      </a:r>
                    </a:p>
                  </a:txBody>
                  <a:tcPr/>
                </a:tc>
                <a:tc>
                  <a:txBody>
                    <a:bodyPr/>
                    <a:lstStyle/>
                    <a:p>
                      <a:pPr algn="ctr"/>
                      <a:r>
                        <a:rPr lang="en-US" sz="1600" dirty="0"/>
                        <a:t>150</a:t>
                      </a:r>
                    </a:p>
                  </a:txBody>
                  <a:tcPr/>
                </a:tc>
                <a:extLst>
                  <a:ext uri="{0D108BD9-81ED-4DB2-BD59-A6C34878D82A}">
                    <a16:rowId xmlns:a16="http://schemas.microsoft.com/office/drawing/2014/main" val="2237304433"/>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85%</a:t>
                      </a:r>
                    </a:p>
                  </a:txBody>
                  <a:tcPr/>
                </a:tc>
                <a:tc>
                  <a:txBody>
                    <a:bodyPr/>
                    <a:lstStyle/>
                    <a:p>
                      <a:pPr algn="ctr"/>
                      <a:r>
                        <a:rPr lang="en-US" sz="1600" dirty="0"/>
                        <a:t>170</a:t>
                      </a:r>
                    </a:p>
                  </a:txBody>
                  <a:tcPr/>
                </a:tc>
                <a:extLst>
                  <a:ext uri="{0D108BD9-81ED-4DB2-BD59-A6C34878D82A}">
                    <a16:rowId xmlns:a16="http://schemas.microsoft.com/office/drawing/2014/main" val="4102500301"/>
                  </a:ext>
                </a:extLst>
              </a:tr>
            </a:tbl>
          </a:graphicData>
        </a:graphic>
      </p:graphicFrame>
      <p:sp>
        <p:nvSpPr>
          <p:cNvPr id="25" name="TextBox 24">
            <a:extLst>
              <a:ext uri="{FF2B5EF4-FFF2-40B4-BE49-F238E27FC236}">
                <a16:creationId xmlns:a16="http://schemas.microsoft.com/office/drawing/2014/main" id="{1A670A80-BA3A-42EA-BBC7-03637F0551D7}"/>
              </a:ext>
            </a:extLst>
          </p:cNvPr>
          <p:cNvSpPr txBox="1"/>
          <p:nvPr/>
        </p:nvSpPr>
        <p:spPr>
          <a:xfrm>
            <a:off x="4574233" y="1628099"/>
            <a:ext cx="3371670" cy="646331"/>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If Legacy waste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between 1-2 lakh tons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6" name="Table 4">
            <a:extLst>
              <a:ext uri="{FF2B5EF4-FFF2-40B4-BE49-F238E27FC236}">
                <a16:creationId xmlns:a16="http://schemas.microsoft.com/office/drawing/2014/main" id="{AEEEAF24-6A55-4833-B66B-AD08B6FF3D0B}"/>
              </a:ext>
            </a:extLst>
          </p:cNvPr>
          <p:cNvGraphicFramePr>
            <a:graphicFrameLocks noGrp="1"/>
          </p:cNvGraphicFramePr>
          <p:nvPr>
            <p:extLst>
              <p:ext uri="{D42A27DB-BD31-4B8C-83A1-F6EECF244321}">
                <p14:modId xmlns:p14="http://schemas.microsoft.com/office/powerpoint/2010/main" val="1402960777"/>
              </p:ext>
            </p:extLst>
          </p:nvPr>
        </p:nvGraphicFramePr>
        <p:xfrm>
          <a:off x="1003383" y="4943717"/>
          <a:ext cx="3371670" cy="1920240"/>
        </p:xfrm>
        <a:graphic>
          <a:graphicData uri="http://schemas.openxmlformats.org/drawingml/2006/table">
            <a:tbl>
              <a:tblPr firstRow="1" bandRow="1">
                <a:tableStyleId>{5940675A-B579-460E-94D1-54222C63F5DA}</a:tableStyleId>
              </a:tblPr>
              <a:tblGrid>
                <a:gridCol w="2527608">
                  <a:extLst>
                    <a:ext uri="{9D8B030D-6E8A-4147-A177-3AD203B41FA5}">
                      <a16:colId xmlns:a16="http://schemas.microsoft.com/office/drawing/2014/main" val="2873605968"/>
                    </a:ext>
                  </a:extLst>
                </a:gridCol>
                <a:gridCol w="844062">
                  <a:extLst>
                    <a:ext uri="{9D8B030D-6E8A-4147-A177-3AD203B41FA5}">
                      <a16:colId xmlns:a16="http://schemas.microsoft.com/office/drawing/2014/main" val="4015363121"/>
                    </a:ext>
                  </a:extLst>
                </a:gridCol>
              </a:tblGrid>
              <a:tr h="371858">
                <a:tc>
                  <a:txBody>
                    <a:bodyPr/>
                    <a:lstStyle/>
                    <a:p>
                      <a:r>
                        <a:rPr lang="en-US" sz="1600" b="1" dirty="0"/>
                        <a:t>Work completed as per remediation action plan</a:t>
                      </a:r>
                    </a:p>
                  </a:txBody>
                  <a:tcPr/>
                </a:tc>
                <a:tc>
                  <a:txBody>
                    <a:bodyPr/>
                    <a:lstStyle/>
                    <a:p>
                      <a:r>
                        <a:rPr lang="en-US" sz="1600" b="1" dirty="0"/>
                        <a:t>Marks</a:t>
                      </a:r>
                    </a:p>
                  </a:txBody>
                  <a:tcPr/>
                </a:tc>
                <a:extLst>
                  <a:ext uri="{0D108BD9-81ED-4DB2-BD59-A6C34878D82A}">
                    <a16:rowId xmlns:a16="http://schemas.microsoft.com/office/drawing/2014/main" val="1834614336"/>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15%</a:t>
                      </a:r>
                    </a:p>
                  </a:txBody>
                  <a:tcPr/>
                </a:tc>
                <a:tc>
                  <a:txBody>
                    <a:bodyPr/>
                    <a:lstStyle/>
                    <a:p>
                      <a:pPr algn="ctr"/>
                      <a:r>
                        <a:rPr lang="en-US" sz="1600" dirty="0"/>
                        <a:t>100</a:t>
                      </a:r>
                    </a:p>
                  </a:txBody>
                  <a:tcPr/>
                </a:tc>
                <a:extLst>
                  <a:ext uri="{0D108BD9-81ED-4DB2-BD59-A6C34878D82A}">
                    <a16:rowId xmlns:a16="http://schemas.microsoft.com/office/drawing/2014/main" val="3294905273"/>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35%</a:t>
                      </a:r>
                    </a:p>
                  </a:txBody>
                  <a:tcPr/>
                </a:tc>
                <a:tc>
                  <a:txBody>
                    <a:bodyPr/>
                    <a:lstStyle/>
                    <a:p>
                      <a:pPr algn="ctr"/>
                      <a:r>
                        <a:rPr lang="en-US" sz="1600" dirty="0"/>
                        <a:t>130</a:t>
                      </a:r>
                    </a:p>
                  </a:txBody>
                  <a:tcPr/>
                </a:tc>
                <a:extLst>
                  <a:ext uri="{0D108BD9-81ED-4DB2-BD59-A6C34878D82A}">
                    <a16:rowId xmlns:a16="http://schemas.microsoft.com/office/drawing/2014/main" val="2277987310"/>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55%</a:t>
                      </a:r>
                    </a:p>
                  </a:txBody>
                  <a:tcPr/>
                </a:tc>
                <a:tc>
                  <a:txBody>
                    <a:bodyPr/>
                    <a:lstStyle/>
                    <a:p>
                      <a:pPr algn="ctr"/>
                      <a:r>
                        <a:rPr lang="en-US" sz="1600" dirty="0"/>
                        <a:t>150</a:t>
                      </a:r>
                    </a:p>
                  </a:txBody>
                  <a:tcPr/>
                </a:tc>
                <a:extLst>
                  <a:ext uri="{0D108BD9-81ED-4DB2-BD59-A6C34878D82A}">
                    <a16:rowId xmlns:a16="http://schemas.microsoft.com/office/drawing/2014/main" val="734193847"/>
                  </a:ext>
                </a:extLst>
              </a:tr>
              <a:tr h="238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80%</a:t>
                      </a:r>
                    </a:p>
                  </a:txBody>
                  <a:tcPr/>
                </a:tc>
                <a:tc>
                  <a:txBody>
                    <a:bodyPr/>
                    <a:lstStyle/>
                    <a:p>
                      <a:pPr algn="ctr"/>
                      <a:r>
                        <a:rPr lang="en-US" sz="1600" dirty="0"/>
                        <a:t>170</a:t>
                      </a:r>
                    </a:p>
                  </a:txBody>
                  <a:tcPr/>
                </a:tc>
                <a:extLst>
                  <a:ext uri="{0D108BD9-81ED-4DB2-BD59-A6C34878D82A}">
                    <a16:rowId xmlns:a16="http://schemas.microsoft.com/office/drawing/2014/main" val="4102500301"/>
                  </a:ext>
                </a:extLst>
              </a:tr>
            </a:tbl>
          </a:graphicData>
        </a:graphic>
      </p:graphicFrame>
      <p:graphicFrame>
        <p:nvGraphicFramePr>
          <p:cNvPr id="28" name="Table 4">
            <a:extLst>
              <a:ext uri="{FF2B5EF4-FFF2-40B4-BE49-F238E27FC236}">
                <a16:creationId xmlns:a16="http://schemas.microsoft.com/office/drawing/2014/main" id="{31CC99D3-270C-4B4C-A088-CF5ECFC9BEBB}"/>
              </a:ext>
            </a:extLst>
          </p:cNvPr>
          <p:cNvGraphicFramePr>
            <a:graphicFrameLocks noGrp="1"/>
          </p:cNvGraphicFramePr>
          <p:nvPr>
            <p:extLst>
              <p:ext uri="{D42A27DB-BD31-4B8C-83A1-F6EECF244321}">
                <p14:modId xmlns:p14="http://schemas.microsoft.com/office/powerpoint/2010/main" val="940108175"/>
              </p:ext>
            </p:extLst>
          </p:nvPr>
        </p:nvGraphicFramePr>
        <p:xfrm>
          <a:off x="4574233" y="4943717"/>
          <a:ext cx="3371670" cy="1920240"/>
        </p:xfrm>
        <a:graphic>
          <a:graphicData uri="http://schemas.openxmlformats.org/drawingml/2006/table">
            <a:tbl>
              <a:tblPr firstRow="1" bandRow="1">
                <a:tableStyleId>{5940675A-B579-460E-94D1-54222C63F5DA}</a:tableStyleId>
              </a:tblPr>
              <a:tblGrid>
                <a:gridCol w="2527608">
                  <a:extLst>
                    <a:ext uri="{9D8B030D-6E8A-4147-A177-3AD203B41FA5}">
                      <a16:colId xmlns:a16="http://schemas.microsoft.com/office/drawing/2014/main" val="2873605968"/>
                    </a:ext>
                  </a:extLst>
                </a:gridCol>
                <a:gridCol w="844062">
                  <a:extLst>
                    <a:ext uri="{9D8B030D-6E8A-4147-A177-3AD203B41FA5}">
                      <a16:colId xmlns:a16="http://schemas.microsoft.com/office/drawing/2014/main" val="4015363121"/>
                    </a:ext>
                  </a:extLst>
                </a:gridCol>
              </a:tblGrid>
              <a:tr h="414321">
                <a:tc>
                  <a:txBody>
                    <a:bodyPr/>
                    <a:lstStyle/>
                    <a:p>
                      <a:r>
                        <a:rPr lang="en-US" sz="1600" b="1" dirty="0"/>
                        <a:t>Work completed as per remediation action plan</a:t>
                      </a:r>
                    </a:p>
                  </a:txBody>
                  <a:tcPr/>
                </a:tc>
                <a:tc>
                  <a:txBody>
                    <a:bodyPr/>
                    <a:lstStyle/>
                    <a:p>
                      <a:r>
                        <a:rPr lang="en-US" sz="1600" b="1" dirty="0"/>
                        <a:t>Marks</a:t>
                      </a:r>
                    </a:p>
                  </a:txBody>
                  <a:tcPr/>
                </a:tc>
                <a:extLst>
                  <a:ext uri="{0D108BD9-81ED-4DB2-BD59-A6C34878D82A}">
                    <a16:rowId xmlns:a16="http://schemas.microsoft.com/office/drawing/2014/main" val="1834614336"/>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10%</a:t>
                      </a:r>
                    </a:p>
                  </a:txBody>
                  <a:tcPr/>
                </a:tc>
                <a:tc>
                  <a:txBody>
                    <a:bodyPr/>
                    <a:lstStyle/>
                    <a:p>
                      <a:pPr algn="ctr"/>
                      <a:r>
                        <a:rPr lang="en-US" sz="1600" dirty="0"/>
                        <a:t>100</a:t>
                      </a:r>
                    </a:p>
                  </a:txBody>
                  <a:tcPr/>
                </a:tc>
                <a:extLst>
                  <a:ext uri="{0D108BD9-81ED-4DB2-BD59-A6C34878D82A}">
                    <a16:rowId xmlns:a16="http://schemas.microsoft.com/office/drawing/2014/main" val="3294905273"/>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25%</a:t>
                      </a:r>
                    </a:p>
                  </a:txBody>
                  <a:tcPr/>
                </a:tc>
                <a:tc>
                  <a:txBody>
                    <a:bodyPr/>
                    <a:lstStyle/>
                    <a:p>
                      <a:pPr algn="ctr"/>
                      <a:r>
                        <a:rPr lang="en-US" sz="1600" dirty="0"/>
                        <a:t>130</a:t>
                      </a:r>
                    </a:p>
                  </a:txBody>
                  <a:tcPr/>
                </a:tc>
                <a:extLst>
                  <a:ext uri="{0D108BD9-81ED-4DB2-BD59-A6C34878D82A}">
                    <a16:rowId xmlns:a16="http://schemas.microsoft.com/office/drawing/2014/main" val="2277987310"/>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50%</a:t>
                      </a:r>
                    </a:p>
                  </a:txBody>
                  <a:tcPr/>
                </a:tc>
                <a:tc>
                  <a:txBody>
                    <a:bodyPr/>
                    <a:lstStyle/>
                    <a:p>
                      <a:pPr algn="ctr"/>
                      <a:r>
                        <a:rPr lang="en-US" sz="1600" dirty="0"/>
                        <a:t>150</a:t>
                      </a:r>
                    </a:p>
                  </a:txBody>
                  <a:tcPr/>
                </a:tc>
                <a:extLst>
                  <a:ext uri="{0D108BD9-81ED-4DB2-BD59-A6C34878D82A}">
                    <a16:rowId xmlns:a16="http://schemas.microsoft.com/office/drawing/2014/main" val="3632070081"/>
                  </a:ext>
                </a:extLst>
              </a:tr>
              <a:tr h="2653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n-lt"/>
                          <a:ea typeface="+mn-ea"/>
                          <a:cs typeface="Arial" panose="020B0604020202020204" pitchFamily="34" charset="0"/>
                        </a:rPr>
                        <a:t>75%</a:t>
                      </a:r>
                    </a:p>
                  </a:txBody>
                  <a:tcPr/>
                </a:tc>
                <a:tc>
                  <a:txBody>
                    <a:bodyPr/>
                    <a:lstStyle/>
                    <a:p>
                      <a:pPr algn="ctr"/>
                      <a:r>
                        <a:rPr lang="en-US" sz="1600" dirty="0"/>
                        <a:t>170</a:t>
                      </a:r>
                    </a:p>
                  </a:txBody>
                  <a:tcPr/>
                </a:tc>
                <a:extLst>
                  <a:ext uri="{0D108BD9-81ED-4DB2-BD59-A6C34878D82A}">
                    <a16:rowId xmlns:a16="http://schemas.microsoft.com/office/drawing/2014/main" val="4102500301"/>
                  </a:ext>
                </a:extLst>
              </a:tr>
            </a:tbl>
          </a:graphicData>
        </a:graphic>
      </p:graphicFrame>
      <p:sp>
        <p:nvSpPr>
          <p:cNvPr id="30" name="TextBox 29">
            <a:extLst>
              <a:ext uri="{FF2B5EF4-FFF2-40B4-BE49-F238E27FC236}">
                <a16:creationId xmlns:a16="http://schemas.microsoft.com/office/drawing/2014/main" id="{349E8AFA-AFCB-4B33-B146-5A136D744D25}"/>
              </a:ext>
            </a:extLst>
          </p:cNvPr>
          <p:cNvSpPr txBox="1"/>
          <p:nvPr/>
        </p:nvSpPr>
        <p:spPr>
          <a:xfrm>
            <a:off x="1003383" y="4278528"/>
            <a:ext cx="3371670" cy="646331"/>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If Legacy waste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between 2-5 lakh tons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3727173-E15E-4A64-A9EF-1DC79012309A}"/>
              </a:ext>
            </a:extLst>
          </p:cNvPr>
          <p:cNvSpPr txBox="1"/>
          <p:nvPr/>
        </p:nvSpPr>
        <p:spPr>
          <a:xfrm>
            <a:off x="4574233" y="4268873"/>
            <a:ext cx="3371670" cy="646331"/>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If Legacy waste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more than 5 lakh tons</a:t>
            </a:r>
          </a:p>
        </p:txBody>
      </p:sp>
    </p:spTree>
    <p:extLst>
      <p:ext uri="{BB962C8B-B14F-4D97-AF65-F5344CB8AC3E}">
        <p14:creationId xmlns:p14="http://schemas.microsoft.com/office/powerpoint/2010/main" val="10232833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272C3B9-C015-F347-9FD4-73B441FB8FF8}"/>
              </a:ext>
            </a:extLst>
          </p:cNvPr>
          <p:cNvSpPr/>
          <p:nvPr/>
        </p:nvSpPr>
        <p:spPr>
          <a:xfrm>
            <a:off x="37157" y="48047"/>
            <a:ext cx="916432" cy="110148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algn="ctr">
              <a:lnSpc>
                <a:spcPct val="107000"/>
              </a:lnSpc>
              <a:spcAft>
                <a:spcPts val="753"/>
              </a:spcAft>
            </a:pPr>
            <a:r>
              <a:rPr lang="en-US" sz="3383" b="1" dirty="0">
                <a:solidFill>
                  <a:srgbClr val="FFFFFF"/>
                </a:solidFill>
                <a:latin typeface="Arial"/>
                <a:ea typeface="Calibri"/>
                <a:cs typeface="Times New Roman"/>
              </a:rPr>
              <a:t>2.9</a:t>
            </a:r>
            <a:endParaRPr lang="en-SG" sz="1034" dirty="0">
              <a:solidFill>
                <a:prstClr val="white"/>
              </a:solidFill>
              <a:ea typeface="Calibri"/>
              <a:cs typeface="Times New Roman"/>
            </a:endParaRPr>
          </a:p>
        </p:txBody>
      </p:sp>
      <p:sp>
        <p:nvSpPr>
          <p:cNvPr id="5" name="Rounded Rectangle 4">
            <a:extLst>
              <a:ext uri="{FF2B5EF4-FFF2-40B4-BE49-F238E27FC236}">
                <a16:creationId xmlns:a16="http://schemas.microsoft.com/office/drawing/2014/main" id="{26E90A47-25C9-C743-ACAF-DE06DCA5FBEE}"/>
              </a:ext>
            </a:extLst>
          </p:cNvPr>
          <p:cNvSpPr/>
          <p:nvPr/>
        </p:nvSpPr>
        <p:spPr>
          <a:xfrm>
            <a:off x="979715" y="9648"/>
            <a:ext cx="11201253" cy="1139883"/>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911" tIns="42955" rIns="85911" bIns="42955" numCol="1" spcCol="0" rtlCol="0" fromWordArt="0" anchor="ctr" anchorCtr="0" forceAA="0" compatLnSpc="1">
            <a:prstTxWarp prst="textNoShape">
              <a:avLst/>
            </a:prstTxWarp>
            <a:noAutofit/>
          </a:bodyPr>
          <a:lstStyle/>
          <a:p>
            <a:pPr lvl="0" algn="ctr"/>
            <a:r>
              <a:rPr lang="en-US" sz="2400" b="1" dirty="0">
                <a:solidFill>
                  <a:srgbClr val="000000"/>
                </a:solidFill>
                <a:ea typeface="Times New Roman"/>
                <a:cs typeface="Arial"/>
              </a:rPr>
              <a:t>    Remediation of all identified dumpsites no legacy waste </a:t>
            </a:r>
            <a:r>
              <a:rPr lang="en-US" sz="2400" dirty="0">
                <a:solidFill>
                  <a:srgbClr val="000000"/>
                </a:solidFill>
                <a:ea typeface="Times New Roman"/>
                <a:cs typeface="Arial"/>
              </a:rPr>
              <a:t>(dumpsite)/</a:t>
            </a:r>
            <a:r>
              <a:rPr lang="en-US" sz="2400" b="1" dirty="0">
                <a:solidFill>
                  <a:srgbClr val="000000"/>
                </a:solidFill>
                <a:ea typeface="Times New Roman"/>
                <a:cs typeface="Arial"/>
              </a:rPr>
              <a:t>Zero </a:t>
            </a:r>
            <a:r>
              <a:rPr lang="en-US" sz="2400" b="1" dirty="0">
                <a:solidFill>
                  <a:schemeClr val="tx1"/>
                </a:solidFill>
                <a:ea typeface="Times New Roman"/>
                <a:cs typeface="Arial"/>
              </a:rPr>
              <a:t>landfill city</a:t>
            </a:r>
          </a:p>
          <a:p>
            <a:pPr lvl="0" algn="ctr"/>
            <a:r>
              <a:rPr lang="en-US" sz="1600" dirty="0">
                <a:solidFill>
                  <a:srgbClr val="FF0000"/>
                </a:solidFill>
                <a:ea typeface="Times New Roman"/>
                <a:cs typeface="Arial"/>
              </a:rPr>
              <a:t>(</a:t>
            </a:r>
            <a:r>
              <a:rPr lang="en-US" b="1" dirty="0">
                <a:solidFill>
                  <a:srgbClr val="FF0000"/>
                </a:solidFill>
                <a:ea typeface="Times New Roman"/>
                <a:cs typeface="Arial"/>
              </a:rPr>
              <a:t>Assessment benchmark: </a:t>
            </a:r>
            <a:r>
              <a:rPr lang="en-US" dirty="0">
                <a:solidFill>
                  <a:srgbClr val="FF0000"/>
                </a:solidFill>
                <a:ea typeface="Times New Roman"/>
                <a:cs typeface="Arial"/>
              </a:rPr>
              <a:t>Progress made on the last progress claimed to be assessed – land recovered after January 2022. Marks will not be given on the same progress…..and already claimed in SS-2022) </a:t>
            </a:r>
            <a:endParaRPr lang="en-SG" sz="1600" dirty="0">
              <a:solidFill>
                <a:srgbClr val="FF0000"/>
              </a:solidFill>
              <a:ea typeface="Times New Roman"/>
              <a:cs typeface="Mangal"/>
            </a:endParaRPr>
          </a:p>
        </p:txBody>
      </p:sp>
      <p:sp>
        <p:nvSpPr>
          <p:cNvPr id="6" name="object 2">
            <a:extLst>
              <a:ext uri="{FF2B5EF4-FFF2-40B4-BE49-F238E27FC236}">
                <a16:creationId xmlns:a16="http://schemas.microsoft.com/office/drawing/2014/main" id="{00FC1534-A278-BD45-AFE3-B9C55F76731D}"/>
              </a:ext>
            </a:extLst>
          </p:cNvPr>
          <p:cNvSpPr/>
          <p:nvPr/>
        </p:nvSpPr>
        <p:spPr>
          <a:xfrm>
            <a:off x="2107692" y="4623813"/>
            <a:ext cx="9948672" cy="1538738"/>
          </a:xfrm>
          <a:custGeom>
            <a:avLst/>
            <a:gdLst/>
            <a:ahLst/>
            <a:cxnLst/>
            <a:rect l="l" t="t" r="r" b="b"/>
            <a:pathLst>
              <a:path w="9948672" h="1325879">
                <a:moveTo>
                  <a:pt x="9727691" y="0"/>
                </a:moveTo>
                <a:lnTo>
                  <a:pt x="220980" y="0"/>
                </a:lnTo>
                <a:lnTo>
                  <a:pt x="202855" y="732"/>
                </a:lnTo>
                <a:lnTo>
                  <a:pt x="151132" y="11265"/>
                </a:lnTo>
                <a:lnTo>
                  <a:pt x="104575" y="33107"/>
                </a:lnTo>
                <a:lnTo>
                  <a:pt x="64722" y="64722"/>
                </a:lnTo>
                <a:lnTo>
                  <a:pt x="33107" y="104575"/>
                </a:lnTo>
                <a:lnTo>
                  <a:pt x="11265" y="151132"/>
                </a:lnTo>
                <a:lnTo>
                  <a:pt x="732" y="202855"/>
                </a:lnTo>
                <a:lnTo>
                  <a:pt x="0" y="220979"/>
                </a:lnTo>
                <a:lnTo>
                  <a:pt x="0" y="1104900"/>
                </a:lnTo>
                <a:lnTo>
                  <a:pt x="6422" y="1158005"/>
                </a:lnTo>
                <a:lnTo>
                  <a:pt x="24664" y="1206454"/>
                </a:lnTo>
                <a:lnTo>
                  <a:pt x="53192" y="1248712"/>
                </a:lnTo>
                <a:lnTo>
                  <a:pt x="90470" y="1283244"/>
                </a:lnTo>
                <a:lnTo>
                  <a:pt x="134963" y="1308514"/>
                </a:lnTo>
                <a:lnTo>
                  <a:pt x="185135" y="1322987"/>
                </a:lnTo>
                <a:lnTo>
                  <a:pt x="220980" y="1325880"/>
                </a:lnTo>
                <a:lnTo>
                  <a:pt x="9727691" y="1325880"/>
                </a:lnTo>
                <a:lnTo>
                  <a:pt x="9780797" y="1319457"/>
                </a:lnTo>
                <a:lnTo>
                  <a:pt x="9829246" y="1301215"/>
                </a:lnTo>
                <a:lnTo>
                  <a:pt x="9871504" y="1272687"/>
                </a:lnTo>
                <a:lnTo>
                  <a:pt x="9906036" y="1235409"/>
                </a:lnTo>
                <a:lnTo>
                  <a:pt x="9931306" y="1190916"/>
                </a:lnTo>
                <a:lnTo>
                  <a:pt x="9945779" y="1140744"/>
                </a:lnTo>
                <a:lnTo>
                  <a:pt x="9948672" y="1104900"/>
                </a:lnTo>
                <a:lnTo>
                  <a:pt x="9948672" y="220979"/>
                </a:lnTo>
                <a:lnTo>
                  <a:pt x="9942249" y="167874"/>
                </a:lnTo>
                <a:lnTo>
                  <a:pt x="9924007" y="119425"/>
                </a:lnTo>
                <a:lnTo>
                  <a:pt x="9895479" y="77167"/>
                </a:lnTo>
                <a:lnTo>
                  <a:pt x="9858201" y="42635"/>
                </a:lnTo>
                <a:lnTo>
                  <a:pt x="9813708" y="17365"/>
                </a:lnTo>
                <a:lnTo>
                  <a:pt x="9763536" y="2892"/>
                </a:lnTo>
                <a:lnTo>
                  <a:pt x="9727691" y="0"/>
                </a:lnTo>
                <a:close/>
              </a:path>
            </a:pathLst>
          </a:custGeom>
          <a:solidFill>
            <a:srgbClr val="E1EFD9"/>
          </a:solidFill>
        </p:spPr>
        <p:txBody>
          <a:bodyPr wrap="square" lIns="0" tIns="0" rIns="0" bIns="0" rtlCol="0">
            <a:noAutofit/>
          </a:bodyPr>
          <a:lstStyle/>
          <a:p>
            <a:endParaRPr/>
          </a:p>
        </p:txBody>
      </p:sp>
      <p:sp>
        <p:nvSpPr>
          <p:cNvPr id="7" name="object 3">
            <a:extLst>
              <a:ext uri="{FF2B5EF4-FFF2-40B4-BE49-F238E27FC236}">
                <a16:creationId xmlns:a16="http://schemas.microsoft.com/office/drawing/2014/main" id="{14573977-ECE2-EE4C-96C1-B4A40031F268}"/>
              </a:ext>
            </a:extLst>
          </p:cNvPr>
          <p:cNvSpPr/>
          <p:nvPr/>
        </p:nvSpPr>
        <p:spPr>
          <a:xfrm>
            <a:off x="2107692" y="4623812"/>
            <a:ext cx="9948672" cy="1538739"/>
          </a:xfrm>
          <a:custGeom>
            <a:avLst/>
            <a:gdLst/>
            <a:ahLst/>
            <a:cxnLst/>
            <a:rect l="l" t="t" r="r" b="b"/>
            <a:pathLst>
              <a:path w="9948672" h="1325879">
                <a:moveTo>
                  <a:pt x="0" y="220979"/>
                </a:moveTo>
                <a:lnTo>
                  <a:pt x="6422" y="167874"/>
                </a:lnTo>
                <a:lnTo>
                  <a:pt x="24664" y="119425"/>
                </a:lnTo>
                <a:lnTo>
                  <a:pt x="53192" y="77167"/>
                </a:lnTo>
                <a:lnTo>
                  <a:pt x="90470" y="42635"/>
                </a:lnTo>
                <a:lnTo>
                  <a:pt x="134963" y="17365"/>
                </a:lnTo>
                <a:lnTo>
                  <a:pt x="185135" y="2892"/>
                </a:lnTo>
                <a:lnTo>
                  <a:pt x="220980" y="0"/>
                </a:lnTo>
                <a:lnTo>
                  <a:pt x="9727691" y="0"/>
                </a:lnTo>
                <a:lnTo>
                  <a:pt x="9780797" y="6422"/>
                </a:lnTo>
                <a:lnTo>
                  <a:pt x="9829246" y="24664"/>
                </a:lnTo>
                <a:lnTo>
                  <a:pt x="9871504" y="53192"/>
                </a:lnTo>
                <a:lnTo>
                  <a:pt x="9906036" y="90470"/>
                </a:lnTo>
                <a:lnTo>
                  <a:pt x="9931306" y="134963"/>
                </a:lnTo>
                <a:lnTo>
                  <a:pt x="9945779" y="185135"/>
                </a:lnTo>
                <a:lnTo>
                  <a:pt x="9948672" y="220979"/>
                </a:lnTo>
                <a:lnTo>
                  <a:pt x="9948672" y="1104900"/>
                </a:lnTo>
                <a:lnTo>
                  <a:pt x="9942249" y="1158005"/>
                </a:lnTo>
                <a:lnTo>
                  <a:pt x="9924007" y="1206454"/>
                </a:lnTo>
                <a:lnTo>
                  <a:pt x="9895479" y="1248712"/>
                </a:lnTo>
                <a:lnTo>
                  <a:pt x="9858201" y="1283244"/>
                </a:lnTo>
                <a:lnTo>
                  <a:pt x="9813708" y="1308514"/>
                </a:lnTo>
                <a:lnTo>
                  <a:pt x="9763536" y="1322987"/>
                </a:lnTo>
                <a:lnTo>
                  <a:pt x="9727691" y="1325880"/>
                </a:lnTo>
                <a:lnTo>
                  <a:pt x="220980" y="1325880"/>
                </a:lnTo>
                <a:lnTo>
                  <a:pt x="167874" y="1319457"/>
                </a:lnTo>
                <a:lnTo>
                  <a:pt x="119425" y="1301215"/>
                </a:lnTo>
                <a:lnTo>
                  <a:pt x="77167" y="1272687"/>
                </a:lnTo>
                <a:lnTo>
                  <a:pt x="42635" y="1235409"/>
                </a:lnTo>
                <a:lnTo>
                  <a:pt x="17365" y="1190916"/>
                </a:lnTo>
                <a:lnTo>
                  <a:pt x="2892" y="1140744"/>
                </a:lnTo>
                <a:lnTo>
                  <a:pt x="0" y="1104900"/>
                </a:lnTo>
                <a:lnTo>
                  <a:pt x="0" y="220979"/>
                </a:lnTo>
                <a:close/>
              </a:path>
            </a:pathLst>
          </a:custGeom>
          <a:ln w="12192">
            <a:solidFill>
              <a:srgbClr val="41709C"/>
            </a:solidFill>
          </a:ln>
        </p:spPr>
        <p:txBody>
          <a:bodyPr wrap="square" lIns="0" tIns="0" rIns="0" bIns="0" rtlCol="0">
            <a:noAutofit/>
          </a:bodyPr>
          <a:lstStyle/>
          <a:p>
            <a:endParaRPr/>
          </a:p>
        </p:txBody>
      </p:sp>
      <p:sp>
        <p:nvSpPr>
          <p:cNvPr id="8" name="object 4">
            <a:extLst>
              <a:ext uri="{FF2B5EF4-FFF2-40B4-BE49-F238E27FC236}">
                <a16:creationId xmlns:a16="http://schemas.microsoft.com/office/drawing/2014/main" id="{3E627F9F-951D-0746-824D-F18F9FA004D1}"/>
              </a:ext>
            </a:extLst>
          </p:cNvPr>
          <p:cNvSpPr txBox="1"/>
          <p:nvPr/>
        </p:nvSpPr>
        <p:spPr>
          <a:xfrm>
            <a:off x="2250694" y="4836897"/>
            <a:ext cx="9631680" cy="635635"/>
          </a:xfrm>
          <a:prstGeom prst="rect">
            <a:avLst/>
          </a:prstGeom>
        </p:spPr>
        <p:txBody>
          <a:bodyPr vert="horz" wrap="square" lIns="0" tIns="0" rIns="0" bIns="0" rtlCol="0">
            <a:noAutofit/>
          </a:bodyPr>
          <a:lstStyle/>
          <a:p>
            <a:pPr marL="12700" marR="12700">
              <a:lnSpc>
                <a:spcPct val="100000"/>
              </a:lnSpc>
            </a:pPr>
            <a:r>
              <a:rPr sz="2000" dirty="0">
                <a:latin typeface="Calibri"/>
                <a:cs typeface="Calibri"/>
              </a:rPr>
              <a:t>The</a:t>
            </a:r>
            <a:r>
              <a:rPr sz="2000" spc="5" dirty="0">
                <a:latin typeface="Calibri"/>
                <a:cs typeface="Calibri"/>
              </a:rPr>
              <a:t> </a:t>
            </a:r>
            <a:r>
              <a:rPr sz="2000" spc="0" dirty="0">
                <a:latin typeface="Calibri"/>
                <a:cs typeface="Calibri"/>
              </a:rPr>
              <a:t>assessor</a:t>
            </a:r>
            <a:r>
              <a:rPr sz="2000" spc="25" dirty="0">
                <a:latin typeface="Calibri"/>
                <a:cs typeface="Calibri"/>
              </a:rPr>
              <a:t> </a:t>
            </a:r>
            <a:r>
              <a:rPr sz="2000" spc="0" dirty="0">
                <a:latin typeface="Calibri"/>
                <a:cs typeface="Calibri"/>
              </a:rPr>
              <a:t>w</a:t>
            </a:r>
            <a:r>
              <a:rPr sz="2000" spc="-10" dirty="0">
                <a:latin typeface="Calibri"/>
                <a:cs typeface="Calibri"/>
              </a:rPr>
              <a:t>i</a:t>
            </a:r>
            <a:r>
              <a:rPr sz="2000" spc="0" dirty="0">
                <a:latin typeface="Calibri"/>
                <a:cs typeface="Calibri"/>
              </a:rPr>
              <a:t>ll</a:t>
            </a:r>
            <a:r>
              <a:rPr sz="2000" spc="5" dirty="0">
                <a:latin typeface="Calibri"/>
                <a:cs typeface="Calibri"/>
              </a:rPr>
              <a:t> </a:t>
            </a:r>
            <a:r>
              <a:rPr sz="2000" spc="0" dirty="0">
                <a:latin typeface="Calibri"/>
                <a:cs typeface="Calibri"/>
              </a:rPr>
              <a:t>v</a:t>
            </a:r>
            <a:r>
              <a:rPr sz="2000" spc="-10" dirty="0">
                <a:latin typeface="Calibri"/>
                <a:cs typeface="Calibri"/>
              </a:rPr>
              <a:t>i</a:t>
            </a:r>
            <a:r>
              <a:rPr sz="2000" spc="0" dirty="0">
                <a:latin typeface="Calibri"/>
                <a:cs typeface="Calibri"/>
              </a:rPr>
              <a:t>s</a:t>
            </a:r>
            <a:r>
              <a:rPr sz="2000" spc="-10" dirty="0">
                <a:latin typeface="Calibri"/>
                <a:cs typeface="Calibri"/>
              </a:rPr>
              <a:t>i</a:t>
            </a:r>
            <a:r>
              <a:rPr sz="2000" spc="0" dirty="0">
                <a:latin typeface="Calibri"/>
                <a:cs typeface="Calibri"/>
              </a:rPr>
              <a:t>t</a:t>
            </a:r>
            <a:r>
              <a:rPr sz="2000" spc="15" dirty="0">
                <a:latin typeface="Calibri"/>
                <a:cs typeface="Calibri"/>
              </a:rPr>
              <a:t> </a:t>
            </a:r>
            <a:r>
              <a:rPr sz="2000" spc="0" dirty="0">
                <a:latin typeface="Calibri"/>
                <a:cs typeface="Calibri"/>
              </a:rPr>
              <a:t>t</a:t>
            </a:r>
            <a:r>
              <a:rPr sz="2000" spc="5" dirty="0">
                <a:latin typeface="Calibri"/>
                <a:cs typeface="Calibri"/>
              </a:rPr>
              <a:t>h</a:t>
            </a:r>
            <a:r>
              <a:rPr sz="2000" spc="0" dirty="0">
                <a:latin typeface="Calibri"/>
                <a:cs typeface="Calibri"/>
              </a:rPr>
              <a:t>e le</a:t>
            </a:r>
            <a:r>
              <a:rPr sz="2000" spc="-30" dirty="0">
                <a:latin typeface="Calibri"/>
                <a:cs typeface="Calibri"/>
              </a:rPr>
              <a:t>g</a:t>
            </a:r>
            <a:r>
              <a:rPr sz="2000" spc="0" dirty="0">
                <a:latin typeface="Calibri"/>
                <a:cs typeface="Calibri"/>
              </a:rPr>
              <a:t>a</a:t>
            </a:r>
            <a:r>
              <a:rPr sz="2000" spc="5" dirty="0">
                <a:latin typeface="Calibri"/>
                <a:cs typeface="Calibri"/>
              </a:rPr>
              <a:t>c</a:t>
            </a:r>
            <a:r>
              <a:rPr sz="2000" spc="0" dirty="0">
                <a:latin typeface="Calibri"/>
                <a:cs typeface="Calibri"/>
              </a:rPr>
              <a:t>y</a:t>
            </a:r>
            <a:r>
              <a:rPr sz="2000" spc="-15" dirty="0">
                <a:latin typeface="Calibri"/>
                <a:cs typeface="Calibri"/>
              </a:rPr>
              <a:t> </a:t>
            </a:r>
            <a:r>
              <a:rPr sz="2000" spc="0" dirty="0">
                <a:latin typeface="Calibri"/>
                <a:cs typeface="Calibri"/>
              </a:rPr>
              <a:t>dum</a:t>
            </a:r>
            <a:r>
              <a:rPr sz="2000" spc="-10" dirty="0">
                <a:latin typeface="Calibri"/>
                <a:cs typeface="Calibri"/>
              </a:rPr>
              <a:t>p</a:t>
            </a:r>
            <a:r>
              <a:rPr sz="2000" spc="0" dirty="0">
                <a:latin typeface="Calibri"/>
                <a:cs typeface="Calibri"/>
              </a:rPr>
              <a:t>s</a:t>
            </a:r>
            <a:r>
              <a:rPr sz="2000" spc="-10" dirty="0">
                <a:latin typeface="Calibri"/>
                <a:cs typeface="Calibri"/>
              </a:rPr>
              <a:t>i</a:t>
            </a:r>
            <a:r>
              <a:rPr sz="2000" spc="-20" dirty="0">
                <a:latin typeface="Calibri"/>
                <a:cs typeface="Calibri"/>
              </a:rPr>
              <a:t>t</a:t>
            </a:r>
            <a:r>
              <a:rPr sz="2000" spc="0" dirty="0">
                <a:latin typeface="Calibri"/>
                <a:cs typeface="Calibri"/>
              </a:rPr>
              <a:t>e</a:t>
            </a:r>
            <a:r>
              <a:rPr sz="2000" spc="5" dirty="0">
                <a:latin typeface="Calibri"/>
                <a:cs typeface="Calibri"/>
              </a:rPr>
              <a:t>(</a:t>
            </a:r>
            <a:r>
              <a:rPr sz="2000" spc="0" dirty="0">
                <a:latin typeface="Calibri"/>
                <a:cs typeface="Calibri"/>
              </a:rPr>
              <a:t>s)</a:t>
            </a:r>
            <a:r>
              <a:rPr sz="2000" spc="30" dirty="0">
                <a:latin typeface="Calibri"/>
                <a:cs typeface="Calibri"/>
              </a:rPr>
              <a:t> </a:t>
            </a:r>
            <a:r>
              <a:rPr sz="2000" spc="0" dirty="0">
                <a:latin typeface="Calibri"/>
                <a:cs typeface="Calibri"/>
              </a:rPr>
              <a:t>in</a:t>
            </a:r>
            <a:r>
              <a:rPr sz="2000" spc="-10" dirty="0">
                <a:latin typeface="Calibri"/>
                <a:cs typeface="Calibri"/>
              </a:rPr>
              <a:t> </a:t>
            </a:r>
            <a:r>
              <a:rPr sz="2000" spc="0" dirty="0">
                <a:latin typeface="Calibri"/>
                <a:cs typeface="Calibri"/>
              </a:rPr>
              <a:t>t</a:t>
            </a:r>
            <a:r>
              <a:rPr sz="2000" spc="5" dirty="0">
                <a:latin typeface="Calibri"/>
                <a:cs typeface="Calibri"/>
              </a:rPr>
              <a:t>h</a:t>
            </a:r>
            <a:r>
              <a:rPr sz="2000" spc="0" dirty="0">
                <a:latin typeface="Calibri"/>
                <a:cs typeface="Calibri"/>
              </a:rPr>
              <a:t>e </a:t>
            </a:r>
            <a:r>
              <a:rPr sz="2000" spc="5" dirty="0">
                <a:latin typeface="Calibri"/>
                <a:cs typeface="Calibri"/>
              </a:rPr>
              <a:t>c</a:t>
            </a:r>
            <a:r>
              <a:rPr sz="2000" spc="0" dirty="0">
                <a:latin typeface="Calibri"/>
                <a:cs typeface="Calibri"/>
              </a:rPr>
              <a:t>ity and</a:t>
            </a:r>
            <a:r>
              <a:rPr sz="2000" spc="-15" dirty="0">
                <a:latin typeface="Calibri"/>
                <a:cs typeface="Calibri"/>
              </a:rPr>
              <a:t> </a:t>
            </a:r>
            <a:r>
              <a:rPr sz="2000" spc="0" dirty="0">
                <a:latin typeface="Calibri"/>
                <a:cs typeface="Calibri"/>
              </a:rPr>
              <a:t>che</a:t>
            </a:r>
            <a:r>
              <a:rPr sz="2000" spc="5" dirty="0">
                <a:latin typeface="Calibri"/>
                <a:cs typeface="Calibri"/>
              </a:rPr>
              <a:t>c</a:t>
            </a:r>
            <a:r>
              <a:rPr sz="2000" spc="0" dirty="0">
                <a:latin typeface="Calibri"/>
                <a:cs typeface="Calibri"/>
              </a:rPr>
              <a:t>k w</a:t>
            </a:r>
            <a:r>
              <a:rPr sz="2000" spc="5" dirty="0">
                <a:latin typeface="Calibri"/>
                <a:cs typeface="Calibri"/>
              </a:rPr>
              <a:t>h</a:t>
            </a:r>
            <a:r>
              <a:rPr sz="2000" spc="-15" dirty="0">
                <a:latin typeface="Calibri"/>
                <a:cs typeface="Calibri"/>
              </a:rPr>
              <a:t>e</a:t>
            </a:r>
            <a:r>
              <a:rPr sz="2000" spc="0" dirty="0">
                <a:latin typeface="Calibri"/>
                <a:cs typeface="Calibri"/>
              </a:rPr>
              <a:t>t</a:t>
            </a:r>
            <a:r>
              <a:rPr sz="2000" spc="5" dirty="0">
                <a:latin typeface="Calibri"/>
                <a:cs typeface="Calibri"/>
              </a:rPr>
              <a:t>h</a:t>
            </a:r>
            <a:r>
              <a:rPr sz="2000" spc="0" dirty="0">
                <a:latin typeface="Calibri"/>
                <a:cs typeface="Calibri"/>
              </a:rPr>
              <a:t>er</a:t>
            </a:r>
            <a:r>
              <a:rPr sz="2000" spc="-10" dirty="0">
                <a:latin typeface="Calibri"/>
                <a:cs typeface="Calibri"/>
              </a:rPr>
              <a:t> </a:t>
            </a:r>
            <a:r>
              <a:rPr sz="2000" spc="-25" dirty="0">
                <a:latin typeface="Calibri"/>
                <a:cs typeface="Calibri"/>
              </a:rPr>
              <a:t>r</a:t>
            </a:r>
            <a:r>
              <a:rPr sz="2000" spc="0" dirty="0">
                <a:latin typeface="Calibri"/>
                <a:cs typeface="Calibri"/>
              </a:rPr>
              <a:t>emedi</a:t>
            </a:r>
            <a:r>
              <a:rPr sz="2000" spc="-20" dirty="0">
                <a:latin typeface="Calibri"/>
                <a:cs typeface="Calibri"/>
              </a:rPr>
              <a:t>a</a:t>
            </a:r>
            <a:r>
              <a:rPr sz="2000" spc="0" dirty="0">
                <a:latin typeface="Calibri"/>
                <a:cs typeface="Calibri"/>
              </a:rPr>
              <a:t>tion</a:t>
            </a:r>
            <a:r>
              <a:rPr sz="2000" spc="15" dirty="0">
                <a:latin typeface="Calibri"/>
                <a:cs typeface="Calibri"/>
              </a:rPr>
              <a:t> </a:t>
            </a:r>
            <a:r>
              <a:rPr sz="2000" spc="-30" dirty="0">
                <a:latin typeface="Calibri"/>
                <a:cs typeface="Calibri"/>
              </a:rPr>
              <a:t>w</a:t>
            </a:r>
            <a:r>
              <a:rPr sz="2000" spc="0" dirty="0">
                <a:latin typeface="Calibri"/>
                <a:cs typeface="Calibri"/>
              </a:rPr>
              <a:t>ork has compl</a:t>
            </a:r>
            <a:r>
              <a:rPr sz="2000" spc="-15" dirty="0">
                <a:latin typeface="Calibri"/>
                <a:cs typeface="Calibri"/>
              </a:rPr>
              <a:t>e</a:t>
            </a:r>
            <a:r>
              <a:rPr sz="2000" spc="-20" dirty="0">
                <a:latin typeface="Calibri"/>
                <a:cs typeface="Calibri"/>
              </a:rPr>
              <a:t>t</a:t>
            </a:r>
            <a:r>
              <a:rPr sz="2000" spc="0" dirty="0">
                <a:latin typeface="Calibri"/>
                <a:cs typeface="Calibri"/>
              </a:rPr>
              <a:t>ed</a:t>
            </a:r>
            <a:r>
              <a:rPr sz="2000" spc="15" dirty="0">
                <a:latin typeface="Calibri"/>
                <a:cs typeface="Calibri"/>
              </a:rPr>
              <a:t> </a:t>
            </a:r>
            <a:r>
              <a:rPr sz="2000" spc="0" dirty="0">
                <a:latin typeface="Calibri"/>
                <a:cs typeface="Calibri"/>
              </a:rPr>
              <a:t>as </a:t>
            </a:r>
            <a:r>
              <a:rPr sz="2000" spc="5" dirty="0">
                <a:latin typeface="Calibri"/>
                <a:cs typeface="Calibri"/>
              </a:rPr>
              <a:t>p</a:t>
            </a:r>
            <a:r>
              <a:rPr sz="2000" spc="0" dirty="0">
                <a:latin typeface="Calibri"/>
                <a:cs typeface="Calibri"/>
              </a:rPr>
              <a:t>er t</a:t>
            </a:r>
            <a:r>
              <a:rPr sz="2000" spc="5" dirty="0">
                <a:latin typeface="Calibri"/>
                <a:cs typeface="Calibri"/>
              </a:rPr>
              <a:t>h</a:t>
            </a:r>
            <a:r>
              <a:rPr sz="2000" spc="0" dirty="0">
                <a:latin typeface="Calibri"/>
                <a:cs typeface="Calibri"/>
              </a:rPr>
              <a:t>e</a:t>
            </a:r>
            <a:r>
              <a:rPr sz="2000" spc="-10" dirty="0">
                <a:latin typeface="Calibri"/>
                <a:cs typeface="Calibri"/>
              </a:rPr>
              <a:t> </a:t>
            </a:r>
            <a:r>
              <a:rPr sz="2000" spc="0" dirty="0">
                <a:latin typeface="Calibri"/>
                <a:cs typeface="Calibri"/>
              </a:rPr>
              <a:t>cla</a:t>
            </a:r>
            <a:r>
              <a:rPr sz="2000" spc="-10" dirty="0">
                <a:latin typeface="Calibri"/>
                <a:cs typeface="Calibri"/>
              </a:rPr>
              <a:t>i</a:t>
            </a:r>
            <a:r>
              <a:rPr sz="2000" spc="0" dirty="0">
                <a:latin typeface="Calibri"/>
                <a:cs typeface="Calibri"/>
              </a:rPr>
              <a:t>m</a:t>
            </a:r>
            <a:r>
              <a:rPr sz="2000" spc="10" dirty="0">
                <a:latin typeface="Calibri"/>
                <a:cs typeface="Calibri"/>
              </a:rPr>
              <a:t> </a:t>
            </a:r>
            <a:r>
              <a:rPr sz="2000" spc="0" dirty="0">
                <a:latin typeface="Calibri"/>
                <a:cs typeface="Calibri"/>
              </a:rPr>
              <a:t>made</a:t>
            </a:r>
            <a:r>
              <a:rPr sz="2000" spc="5" dirty="0">
                <a:latin typeface="Calibri"/>
                <a:cs typeface="Calibri"/>
              </a:rPr>
              <a:t> </a:t>
            </a:r>
            <a:r>
              <a:rPr sz="2000" spc="0" dirty="0">
                <a:latin typeface="Calibri"/>
                <a:cs typeface="Calibri"/>
              </a:rPr>
              <a:t>by</a:t>
            </a:r>
            <a:r>
              <a:rPr sz="2000" spc="-20" dirty="0">
                <a:latin typeface="Calibri"/>
                <a:cs typeface="Calibri"/>
              </a:rPr>
              <a:t> </a:t>
            </a:r>
            <a:r>
              <a:rPr sz="2000" spc="0" dirty="0">
                <a:latin typeface="Calibri"/>
                <a:cs typeface="Calibri"/>
              </a:rPr>
              <a:t>t</a:t>
            </a:r>
            <a:r>
              <a:rPr sz="2000" spc="5" dirty="0">
                <a:latin typeface="Calibri"/>
                <a:cs typeface="Calibri"/>
              </a:rPr>
              <a:t>h</a:t>
            </a:r>
            <a:r>
              <a:rPr sz="2000" spc="0" dirty="0">
                <a:latin typeface="Calibri"/>
                <a:cs typeface="Calibri"/>
              </a:rPr>
              <a:t>e </a:t>
            </a:r>
            <a:r>
              <a:rPr sz="2000" spc="5" dirty="0">
                <a:latin typeface="Calibri"/>
                <a:cs typeface="Calibri"/>
              </a:rPr>
              <a:t>c</a:t>
            </a:r>
            <a:r>
              <a:rPr sz="2000" spc="0" dirty="0">
                <a:latin typeface="Calibri"/>
                <a:cs typeface="Calibri"/>
              </a:rPr>
              <a:t>ity </a:t>
            </a:r>
            <a:r>
              <a:rPr sz="2000" spc="-10" dirty="0">
                <a:latin typeface="Calibri"/>
                <a:cs typeface="Calibri"/>
              </a:rPr>
              <a:t>i</a:t>
            </a:r>
            <a:r>
              <a:rPr sz="2000" spc="0" dirty="0">
                <a:latin typeface="Calibri"/>
                <a:cs typeface="Calibri"/>
              </a:rPr>
              <a:t>n the</a:t>
            </a:r>
            <a:r>
              <a:rPr sz="2000" spc="-10" dirty="0">
                <a:latin typeface="Calibri"/>
                <a:cs typeface="Calibri"/>
              </a:rPr>
              <a:t> </a:t>
            </a:r>
            <a:r>
              <a:rPr sz="2000" spc="0" dirty="0">
                <a:latin typeface="Calibri"/>
                <a:cs typeface="Calibri"/>
              </a:rPr>
              <a:t>MI</a:t>
            </a:r>
            <a:r>
              <a:rPr sz="2000" spc="5" dirty="0">
                <a:latin typeface="Calibri"/>
                <a:cs typeface="Calibri"/>
              </a:rPr>
              <a:t>S</a:t>
            </a:r>
            <a:r>
              <a:rPr sz="2000" spc="0" dirty="0">
                <a:latin typeface="Calibri"/>
                <a:cs typeface="Calibri"/>
              </a:rPr>
              <a:t>.</a:t>
            </a:r>
            <a:r>
              <a:rPr lang="en-US" sz="2000" spc="0" dirty="0">
                <a:latin typeface="Calibri"/>
                <a:cs typeface="Calibri"/>
              </a:rPr>
              <a:t>  The reference point during the validation will the progress made from the progress claimed in SS-2022.</a:t>
            </a:r>
            <a:endParaRPr sz="2000" dirty="0">
              <a:latin typeface="Calibri"/>
              <a:cs typeface="Calibri"/>
            </a:endParaRPr>
          </a:p>
        </p:txBody>
      </p:sp>
      <p:sp>
        <p:nvSpPr>
          <p:cNvPr id="9" name="object 9">
            <a:extLst>
              <a:ext uri="{FF2B5EF4-FFF2-40B4-BE49-F238E27FC236}">
                <a16:creationId xmlns:a16="http://schemas.microsoft.com/office/drawing/2014/main" id="{E6F982C0-9C1C-E948-847F-840DBB902A9D}"/>
              </a:ext>
            </a:extLst>
          </p:cNvPr>
          <p:cNvSpPr/>
          <p:nvPr/>
        </p:nvSpPr>
        <p:spPr>
          <a:xfrm>
            <a:off x="56388" y="4593333"/>
            <a:ext cx="1953768" cy="1597604"/>
          </a:xfrm>
          <a:custGeom>
            <a:avLst/>
            <a:gdLst/>
            <a:ahLst/>
            <a:cxnLst/>
            <a:rect l="l" t="t" r="r" b="b"/>
            <a:pathLst>
              <a:path w="1953768" h="1356359">
                <a:moveTo>
                  <a:pt x="1727708" y="0"/>
                </a:moveTo>
                <a:lnTo>
                  <a:pt x="226059" y="0"/>
                </a:lnTo>
                <a:lnTo>
                  <a:pt x="207518" y="749"/>
                </a:lnTo>
                <a:lnTo>
                  <a:pt x="154605" y="11525"/>
                </a:lnTo>
                <a:lnTo>
                  <a:pt x="106979" y="33871"/>
                </a:lnTo>
                <a:lnTo>
                  <a:pt x="66209" y="66214"/>
                </a:lnTo>
                <a:lnTo>
                  <a:pt x="33867" y="106985"/>
                </a:lnTo>
                <a:lnTo>
                  <a:pt x="11524" y="154610"/>
                </a:lnTo>
                <a:lnTo>
                  <a:pt x="749" y="207520"/>
                </a:lnTo>
                <a:lnTo>
                  <a:pt x="0" y="226060"/>
                </a:lnTo>
                <a:lnTo>
                  <a:pt x="0" y="1130300"/>
                </a:lnTo>
                <a:lnTo>
                  <a:pt x="6569" y="1184622"/>
                </a:lnTo>
                <a:lnTo>
                  <a:pt x="25231" y="1234183"/>
                </a:lnTo>
                <a:lnTo>
                  <a:pt x="54415" y="1277413"/>
                </a:lnTo>
                <a:lnTo>
                  <a:pt x="92550" y="1312741"/>
                </a:lnTo>
                <a:lnTo>
                  <a:pt x="138065" y="1338593"/>
                </a:lnTo>
                <a:lnTo>
                  <a:pt x="189390" y="1353401"/>
                </a:lnTo>
                <a:lnTo>
                  <a:pt x="226059" y="1356360"/>
                </a:lnTo>
                <a:lnTo>
                  <a:pt x="1727708" y="1356360"/>
                </a:lnTo>
                <a:lnTo>
                  <a:pt x="1782030" y="1349789"/>
                </a:lnTo>
                <a:lnTo>
                  <a:pt x="1831591" y="1331125"/>
                </a:lnTo>
                <a:lnTo>
                  <a:pt x="1874821" y="1301940"/>
                </a:lnTo>
                <a:lnTo>
                  <a:pt x="1910149" y="1263804"/>
                </a:lnTo>
                <a:lnTo>
                  <a:pt x="1936001" y="1218289"/>
                </a:lnTo>
                <a:lnTo>
                  <a:pt x="1950809" y="1166966"/>
                </a:lnTo>
                <a:lnTo>
                  <a:pt x="1953768" y="1130300"/>
                </a:lnTo>
                <a:lnTo>
                  <a:pt x="1953768" y="226060"/>
                </a:lnTo>
                <a:lnTo>
                  <a:pt x="1947197" y="171737"/>
                </a:lnTo>
                <a:lnTo>
                  <a:pt x="1928533" y="122176"/>
                </a:lnTo>
                <a:lnTo>
                  <a:pt x="1899348" y="78946"/>
                </a:lnTo>
                <a:lnTo>
                  <a:pt x="1861212" y="43618"/>
                </a:lnTo>
                <a:lnTo>
                  <a:pt x="1815697" y="17766"/>
                </a:lnTo>
                <a:lnTo>
                  <a:pt x="1764374" y="2958"/>
                </a:lnTo>
                <a:lnTo>
                  <a:pt x="1727708" y="0"/>
                </a:lnTo>
                <a:close/>
              </a:path>
            </a:pathLst>
          </a:custGeom>
          <a:solidFill>
            <a:srgbClr val="C5DFB4"/>
          </a:solidFill>
        </p:spPr>
        <p:txBody>
          <a:bodyPr wrap="square" lIns="0" tIns="0" rIns="0" bIns="0" rtlCol="0">
            <a:noAutofit/>
          </a:bodyPr>
          <a:lstStyle/>
          <a:p>
            <a:endParaRPr/>
          </a:p>
        </p:txBody>
      </p:sp>
      <p:sp>
        <p:nvSpPr>
          <p:cNvPr id="10" name="object 10">
            <a:extLst>
              <a:ext uri="{FF2B5EF4-FFF2-40B4-BE49-F238E27FC236}">
                <a16:creationId xmlns:a16="http://schemas.microsoft.com/office/drawing/2014/main" id="{1CA1BC10-44C1-3D47-B5E4-6C775211A035}"/>
              </a:ext>
            </a:extLst>
          </p:cNvPr>
          <p:cNvSpPr/>
          <p:nvPr/>
        </p:nvSpPr>
        <p:spPr>
          <a:xfrm>
            <a:off x="56388" y="4593332"/>
            <a:ext cx="1953768" cy="1597605"/>
          </a:xfrm>
          <a:custGeom>
            <a:avLst/>
            <a:gdLst/>
            <a:ahLst/>
            <a:cxnLst/>
            <a:rect l="l" t="t" r="r" b="b"/>
            <a:pathLst>
              <a:path w="1953768" h="1356359">
                <a:moveTo>
                  <a:pt x="0" y="226060"/>
                </a:moveTo>
                <a:lnTo>
                  <a:pt x="6569" y="171737"/>
                </a:lnTo>
                <a:lnTo>
                  <a:pt x="25231" y="122176"/>
                </a:lnTo>
                <a:lnTo>
                  <a:pt x="54415" y="78946"/>
                </a:lnTo>
                <a:lnTo>
                  <a:pt x="92550" y="43618"/>
                </a:lnTo>
                <a:lnTo>
                  <a:pt x="138065" y="17766"/>
                </a:lnTo>
                <a:lnTo>
                  <a:pt x="189390" y="2958"/>
                </a:lnTo>
                <a:lnTo>
                  <a:pt x="226059" y="0"/>
                </a:lnTo>
                <a:lnTo>
                  <a:pt x="1727708" y="0"/>
                </a:lnTo>
                <a:lnTo>
                  <a:pt x="1782030" y="6570"/>
                </a:lnTo>
                <a:lnTo>
                  <a:pt x="1831591" y="25234"/>
                </a:lnTo>
                <a:lnTo>
                  <a:pt x="1874821" y="54419"/>
                </a:lnTo>
                <a:lnTo>
                  <a:pt x="1910149" y="92555"/>
                </a:lnTo>
                <a:lnTo>
                  <a:pt x="1936001" y="138070"/>
                </a:lnTo>
                <a:lnTo>
                  <a:pt x="1950809" y="189393"/>
                </a:lnTo>
                <a:lnTo>
                  <a:pt x="1953768" y="226060"/>
                </a:lnTo>
                <a:lnTo>
                  <a:pt x="1953768" y="1130300"/>
                </a:lnTo>
                <a:lnTo>
                  <a:pt x="1947197" y="1184622"/>
                </a:lnTo>
                <a:lnTo>
                  <a:pt x="1928533" y="1234183"/>
                </a:lnTo>
                <a:lnTo>
                  <a:pt x="1899348" y="1277413"/>
                </a:lnTo>
                <a:lnTo>
                  <a:pt x="1861212" y="1312741"/>
                </a:lnTo>
                <a:lnTo>
                  <a:pt x="1815697" y="1338593"/>
                </a:lnTo>
                <a:lnTo>
                  <a:pt x="1764374" y="1353401"/>
                </a:lnTo>
                <a:lnTo>
                  <a:pt x="1727708" y="1356360"/>
                </a:lnTo>
                <a:lnTo>
                  <a:pt x="226059" y="1356360"/>
                </a:lnTo>
                <a:lnTo>
                  <a:pt x="171733" y="1349789"/>
                </a:lnTo>
                <a:lnTo>
                  <a:pt x="122170" y="1331125"/>
                </a:lnTo>
                <a:lnTo>
                  <a:pt x="78940" y="1301940"/>
                </a:lnTo>
                <a:lnTo>
                  <a:pt x="43615" y="1263804"/>
                </a:lnTo>
                <a:lnTo>
                  <a:pt x="17764" y="1218289"/>
                </a:lnTo>
                <a:lnTo>
                  <a:pt x="2958" y="1166966"/>
                </a:lnTo>
                <a:lnTo>
                  <a:pt x="0" y="1130300"/>
                </a:lnTo>
                <a:lnTo>
                  <a:pt x="0" y="226060"/>
                </a:lnTo>
                <a:close/>
              </a:path>
            </a:pathLst>
          </a:custGeom>
          <a:ln w="12192">
            <a:solidFill>
              <a:srgbClr val="41709C"/>
            </a:solidFill>
          </a:ln>
        </p:spPr>
        <p:txBody>
          <a:bodyPr wrap="square" lIns="0" tIns="0" rIns="0" bIns="0" rtlCol="0">
            <a:noAutofit/>
          </a:bodyPr>
          <a:lstStyle/>
          <a:p>
            <a:endParaRPr/>
          </a:p>
        </p:txBody>
      </p:sp>
      <p:sp>
        <p:nvSpPr>
          <p:cNvPr id="14" name="object 14">
            <a:extLst>
              <a:ext uri="{FF2B5EF4-FFF2-40B4-BE49-F238E27FC236}">
                <a16:creationId xmlns:a16="http://schemas.microsoft.com/office/drawing/2014/main" id="{7907382C-A788-5B4C-8B93-4098D9E15F11}"/>
              </a:ext>
            </a:extLst>
          </p:cNvPr>
          <p:cNvSpPr txBox="1"/>
          <p:nvPr/>
        </p:nvSpPr>
        <p:spPr>
          <a:xfrm>
            <a:off x="307035" y="4635498"/>
            <a:ext cx="1451610" cy="510540"/>
          </a:xfrm>
          <a:prstGeom prst="rect">
            <a:avLst/>
          </a:prstGeom>
        </p:spPr>
        <p:txBody>
          <a:bodyPr vert="horz" wrap="square" lIns="0" tIns="0" rIns="0" bIns="0" rtlCol="0">
            <a:noAutofit/>
          </a:bodyPr>
          <a:lstStyle/>
          <a:p>
            <a:pPr marL="297180" marR="12700" indent="-285115">
              <a:lnSpc>
                <a:spcPct val="100000"/>
              </a:lnSpc>
            </a:pPr>
            <a:r>
              <a:rPr sz="1600" b="1" spc="-15" dirty="0">
                <a:latin typeface="Calibri"/>
                <a:cs typeface="Calibri"/>
              </a:rPr>
              <a:t>M</a:t>
            </a:r>
            <a:r>
              <a:rPr sz="1600" b="1" spc="-25" dirty="0">
                <a:latin typeface="Calibri"/>
                <a:cs typeface="Calibri"/>
              </a:rPr>
              <a:t>e</a:t>
            </a:r>
            <a:r>
              <a:rPr sz="1600" b="1" spc="-10" dirty="0">
                <a:latin typeface="Calibri"/>
                <a:cs typeface="Calibri"/>
              </a:rPr>
              <a:t>t</a:t>
            </a:r>
            <a:r>
              <a:rPr sz="1600" b="1" spc="-20" dirty="0">
                <a:latin typeface="Calibri"/>
                <a:cs typeface="Calibri"/>
              </a:rPr>
              <a:t>h</a:t>
            </a:r>
            <a:r>
              <a:rPr sz="1600" b="1" spc="-10" dirty="0">
                <a:latin typeface="Calibri"/>
                <a:cs typeface="Calibri"/>
              </a:rPr>
              <a:t>o</a:t>
            </a:r>
            <a:r>
              <a:rPr sz="1600" b="1" spc="-15" dirty="0">
                <a:latin typeface="Calibri"/>
                <a:cs typeface="Calibri"/>
              </a:rPr>
              <a:t>d</a:t>
            </a:r>
            <a:r>
              <a:rPr sz="1600" b="1" spc="-10" dirty="0">
                <a:latin typeface="Calibri"/>
                <a:cs typeface="Calibri"/>
              </a:rPr>
              <a:t>ol</a:t>
            </a:r>
            <a:r>
              <a:rPr sz="1600" b="1" spc="-5" dirty="0">
                <a:latin typeface="Calibri"/>
                <a:cs typeface="Calibri"/>
              </a:rPr>
              <a:t>o</a:t>
            </a:r>
            <a:r>
              <a:rPr sz="1600" b="1" spc="-10" dirty="0">
                <a:latin typeface="Calibri"/>
                <a:cs typeface="Calibri"/>
              </a:rPr>
              <a:t>gy</a:t>
            </a:r>
            <a:r>
              <a:rPr sz="1600" b="1" spc="20" dirty="0">
                <a:latin typeface="Calibri"/>
                <a:cs typeface="Calibri"/>
              </a:rPr>
              <a:t> </a:t>
            </a:r>
            <a:r>
              <a:rPr sz="1600" b="1" spc="-30" dirty="0">
                <a:latin typeface="Calibri"/>
                <a:cs typeface="Calibri"/>
              </a:rPr>
              <a:t>f</a:t>
            </a:r>
            <a:r>
              <a:rPr sz="1600" b="1" spc="-10" dirty="0">
                <a:latin typeface="Calibri"/>
                <a:cs typeface="Calibri"/>
              </a:rPr>
              <a:t>or</a:t>
            </a:r>
            <a:r>
              <a:rPr sz="1600" b="1" spc="-5" dirty="0">
                <a:latin typeface="Calibri"/>
                <a:cs typeface="Calibri"/>
              </a:rPr>
              <a:t> </a:t>
            </a:r>
            <a:r>
              <a:rPr sz="1600" b="1" spc="-95" dirty="0">
                <a:latin typeface="Calibri"/>
                <a:cs typeface="Calibri"/>
              </a:rPr>
              <a:t>V</a:t>
            </a:r>
            <a:r>
              <a:rPr sz="1600" b="1" spc="-10" dirty="0">
                <a:latin typeface="Calibri"/>
                <a:cs typeface="Calibri"/>
              </a:rPr>
              <a:t>a</a:t>
            </a:r>
            <a:r>
              <a:rPr sz="1600" b="1" spc="0" dirty="0">
                <a:latin typeface="Calibri"/>
                <a:cs typeface="Calibri"/>
              </a:rPr>
              <a:t>l</a:t>
            </a:r>
            <a:r>
              <a:rPr sz="1600" b="1" spc="-10" dirty="0">
                <a:latin typeface="Calibri"/>
                <a:cs typeface="Calibri"/>
              </a:rPr>
              <a:t>id</a:t>
            </a:r>
            <a:r>
              <a:rPr sz="1600" b="1" spc="-20" dirty="0">
                <a:latin typeface="Calibri"/>
                <a:cs typeface="Calibri"/>
              </a:rPr>
              <a:t>a</a:t>
            </a:r>
            <a:r>
              <a:rPr sz="1600" b="1" spc="-5" dirty="0">
                <a:latin typeface="Calibri"/>
                <a:cs typeface="Calibri"/>
              </a:rPr>
              <a:t>tio</a:t>
            </a:r>
            <a:r>
              <a:rPr sz="1600" b="1" spc="-10" dirty="0">
                <a:latin typeface="Calibri"/>
                <a:cs typeface="Calibri"/>
              </a:rPr>
              <a:t>n</a:t>
            </a:r>
            <a:endParaRPr sz="1600">
              <a:latin typeface="Calibri"/>
              <a:cs typeface="Calibri"/>
            </a:endParaRPr>
          </a:p>
        </p:txBody>
      </p:sp>
      <p:sp>
        <p:nvSpPr>
          <p:cNvPr id="16" name="object 16">
            <a:extLst>
              <a:ext uri="{FF2B5EF4-FFF2-40B4-BE49-F238E27FC236}">
                <a16:creationId xmlns:a16="http://schemas.microsoft.com/office/drawing/2014/main" id="{9766F80F-BC76-4F47-A371-2A08A4545B1E}"/>
              </a:ext>
            </a:extLst>
          </p:cNvPr>
          <p:cNvSpPr txBox="1"/>
          <p:nvPr/>
        </p:nvSpPr>
        <p:spPr>
          <a:xfrm>
            <a:off x="495373" y="5651377"/>
            <a:ext cx="1056005" cy="511175"/>
          </a:xfrm>
          <a:prstGeom prst="rect">
            <a:avLst/>
          </a:prstGeom>
        </p:spPr>
        <p:txBody>
          <a:bodyPr vert="horz" wrap="square" lIns="0" tIns="0" rIns="0" bIns="0" rtlCol="0">
            <a:noAutofit/>
          </a:bodyPr>
          <a:lstStyle/>
          <a:p>
            <a:pPr marL="22860">
              <a:lnSpc>
                <a:spcPct val="100000"/>
              </a:lnSpc>
            </a:pPr>
            <a:r>
              <a:rPr sz="1600" b="1" spc="-20" dirty="0">
                <a:solidFill>
                  <a:srgbClr val="FF0000"/>
                </a:solidFill>
                <a:latin typeface="Calibri"/>
                <a:cs typeface="Calibri"/>
              </a:rPr>
              <a:t>100</a:t>
            </a:r>
            <a:r>
              <a:rPr sz="1600" b="1" spc="-15" dirty="0">
                <a:solidFill>
                  <a:srgbClr val="FF0000"/>
                </a:solidFill>
                <a:latin typeface="Calibri"/>
                <a:cs typeface="Calibri"/>
              </a:rPr>
              <a:t>%</a:t>
            </a:r>
            <a:r>
              <a:rPr sz="1600" b="1" spc="15" dirty="0">
                <a:solidFill>
                  <a:srgbClr val="FF0000"/>
                </a:solidFill>
                <a:latin typeface="Calibri"/>
                <a:cs typeface="Calibri"/>
              </a:rPr>
              <a:t> </a:t>
            </a:r>
            <a:r>
              <a:rPr sz="1600" b="1" spc="-10" dirty="0">
                <a:solidFill>
                  <a:srgbClr val="FF0000"/>
                </a:solidFill>
                <a:latin typeface="Calibri"/>
                <a:cs typeface="Calibri"/>
              </a:rPr>
              <a:t>Di</a:t>
            </a:r>
            <a:r>
              <a:rPr sz="1600" b="1" spc="-25" dirty="0">
                <a:solidFill>
                  <a:srgbClr val="FF0000"/>
                </a:solidFill>
                <a:latin typeface="Calibri"/>
                <a:cs typeface="Calibri"/>
              </a:rPr>
              <a:t>r</a:t>
            </a:r>
            <a:r>
              <a:rPr sz="1600" b="1" spc="-10" dirty="0">
                <a:solidFill>
                  <a:srgbClr val="FF0000"/>
                </a:solidFill>
                <a:latin typeface="Calibri"/>
                <a:cs typeface="Calibri"/>
              </a:rPr>
              <a:t>ect</a:t>
            </a:r>
            <a:endParaRPr sz="1600" dirty="0">
              <a:latin typeface="Calibri"/>
              <a:cs typeface="Calibri"/>
            </a:endParaRPr>
          </a:p>
          <a:p>
            <a:pPr marL="12700">
              <a:lnSpc>
                <a:spcPct val="100000"/>
              </a:lnSpc>
            </a:pPr>
            <a:r>
              <a:rPr sz="1600" b="1" spc="-15" dirty="0">
                <a:solidFill>
                  <a:srgbClr val="FF0000"/>
                </a:solidFill>
                <a:latin typeface="Calibri"/>
                <a:cs typeface="Calibri"/>
              </a:rPr>
              <a:t>O</a:t>
            </a:r>
            <a:r>
              <a:rPr sz="1600" b="1" spc="-30" dirty="0">
                <a:solidFill>
                  <a:srgbClr val="FF0000"/>
                </a:solidFill>
                <a:latin typeface="Calibri"/>
                <a:cs typeface="Calibri"/>
              </a:rPr>
              <a:t>b</a:t>
            </a:r>
            <a:r>
              <a:rPr sz="1600" b="1" spc="-10" dirty="0">
                <a:solidFill>
                  <a:srgbClr val="FF0000"/>
                </a:solidFill>
                <a:latin typeface="Calibri"/>
                <a:cs typeface="Calibri"/>
              </a:rPr>
              <a:t>se</a:t>
            </a:r>
            <a:r>
              <a:rPr sz="1600" b="1" spc="-5" dirty="0">
                <a:solidFill>
                  <a:srgbClr val="FF0000"/>
                </a:solidFill>
                <a:latin typeface="Calibri"/>
                <a:cs typeface="Calibri"/>
              </a:rPr>
              <a:t>r</a:t>
            </a:r>
            <a:r>
              <a:rPr sz="1600" b="1" spc="-35" dirty="0">
                <a:solidFill>
                  <a:srgbClr val="FF0000"/>
                </a:solidFill>
                <a:latin typeface="Calibri"/>
                <a:cs typeface="Calibri"/>
              </a:rPr>
              <a:t>v</a:t>
            </a:r>
            <a:r>
              <a:rPr sz="1600" b="1" spc="-20" dirty="0">
                <a:solidFill>
                  <a:srgbClr val="FF0000"/>
                </a:solidFill>
                <a:latin typeface="Calibri"/>
                <a:cs typeface="Calibri"/>
              </a:rPr>
              <a:t>a</a:t>
            </a:r>
            <a:r>
              <a:rPr sz="1600" b="1" spc="-5" dirty="0">
                <a:solidFill>
                  <a:srgbClr val="FF0000"/>
                </a:solidFill>
                <a:latin typeface="Calibri"/>
                <a:cs typeface="Calibri"/>
              </a:rPr>
              <a:t>tio</a:t>
            </a:r>
            <a:r>
              <a:rPr sz="1600" b="1" spc="-10" dirty="0">
                <a:solidFill>
                  <a:srgbClr val="FF0000"/>
                </a:solidFill>
                <a:latin typeface="Calibri"/>
                <a:cs typeface="Calibri"/>
              </a:rPr>
              <a:t>n</a:t>
            </a:r>
            <a:endParaRPr sz="1600" dirty="0">
              <a:latin typeface="Calibri"/>
              <a:cs typeface="Calibri"/>
            </a:endParaRPr>
          </a:p>
        </p:txBody>
      </p:sp>
    </p:spTree>
    <p:extLst>
      <p:ext uri="{BB962C8B-B14F-4D97-AF65-F5344CB8AC3E}">
        <p14:creationId xmlns:p14="http://schemas.microsoft.com/office/powerpoint/2010/main" val="29496469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7B7C026-2624-925C-82C7-AD062A833B64}"/>
              </a:ext>
            </a:extLst>
          </p:cNvPr>
          <p:cNvCxnSpPr>
            <a:cxnSpLocks/>
          </p:cNvCxnSpPr>
          <p:nvPr/>
        </p:nvCxnSpPr>
        <p:spPr>
          <a:xfrm>
            <a:off x="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F636F0-CAAF-91E7-5967-4342FC8C1E8C}"/>
              </a:ext>
            </a:extLst>
          </p:cNvPr>
          <p:cNvCxnSpPr/>
          <p:nvPr/>
        </p:nvCxnSpPr>
        <p:spPr>
          <a:xfrm>
            <a:off x="121920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F09330-2B39-C11D-45C0-540BCD9E1351}"/>
              </a:ext>
            </a:extLst>
          </p:cNvPr>
          <p:cNvCxnSpPr>
            <a:cxnSpLocks/>
          </p:cNvCxnSpPr>
          <p:nvPr/>
        </p:nvCxnSpPr>
        <p:spPr>
          <a:xfrm>
            <a:off x="0" y="6858000"/>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C0C87C-C890-ABEF-5A54-FFCD5B983A8E}"/>
              </a:ext>
            </a:extLst>
          </p:cNvPr>
          <p:cNvCxnSpPr/>
          <p:nvPr/>
        </p:nvCxnSpPr>
        <p:spPr>
          <a:xfrm>
            <a:off x="0" y="36394"/>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CCD4F24-6EE0-8546-755E-0178D5A87C76}"/>
              </a:ext>
            </a:extLst>
          </p:cNvPr>
          <p:cNvPicPr>
            <a:picLocks noChangeAspect="1"/>
          </p:cNvPicPr>
          <p:nvPr/>
        </p:nvPicPr>
        <p:blipFill>
          <a:blip r:embed="rId2"/>
          <a:stretch>
            <a:fillRect/>
          </a:stretch>
        </p:blipFill>
        <p:spPr>
          <a:xfrm>
            <a:off x="3337580" y="204716"/>
            <a:ext cx="5569381" cy="6509982"/>
          </a:xfrm>
          <a:prstGeom prst="rect">
            <a:avLst/>
          </a:prstGeom>
          <a:ln w="19050">
            <a:solidFill>
              <a:schemeClr val="tx1"/>
            </a:solidFill>
          </a:ln>
        </p:spPr>
      </p:pic>
      <p:sp>
        <p:nvSpPr>
          <p:cNvPr id="33" name="TextBox 32">
            <a:extLst>
              <a:ext uri="{FF2B5EF4-FFF2-40B4-BE49-F238E27FC236}">
                <a16:creationId xmlns:a16="http://schemas.microsoft.com/office/drawing/2014/main" id="{7C3FAF5F-58CE-6DEC-7E01-9D569C7F7B0C}"/>
              </a:ext>
            </a:extLst>
          </p:cNvPr>
          <p:cNvSpPr txBox="1"/>
          <p:nvPr/>
        </p:nvSpPr>
        <p:spPr>
          <a:xfrm>
            <a:off x="283027" y="2248430"/>
            <a:ext cx="2760424" cy="1754326"/>
          </a:xfrm>
          <a:prstGeom prst="rect">
            <a:avLst/>
          </a:prstGeom>
          <a:noFill/>
        </p:spPr>
        <p:txBody>
          <a:bodyPr wrap="square">
            <a:spAutoFit/>
          </a:bodyPr>
          <a:lstStyle/>
          <a:p>
            <a:pPr marL="210185" marR="60960" algn="ctr">
              <a:spcBef>
                <a:spcPts val="605"/>
              </a:spcBef>
              <a:spcAft>
                <a:spcPts val="0"/>
              </a:spcAft>
            </a:pP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Legacy Waste Dumpsites Remediation Action Plan </a:t>
            </a:r>
            <a:r>
              <a:rPr lang="en-US" sz="1800" b="1" u="sng" dirty="0">
                <a:solidFill>
                  <a:schemeClr val="bg1"/>
                </a:solidFill>
                <a:effectLst/>
                <a:highlight>
                  <a:srgbClr val="800000"/>
                </a:highlight>
                <a:uFill>
                  <a:solidFill>
                    <a:srgbClr val="0000FF"/>
                  </a:solidFill>
                </a:uFill>
                <a:latin typeface="Calibri" panose="020F0502020204030204" pitchFamily="34" charset="0"/>
                <a:ea typeface="Calibri" panose="020F0502020204030204" pitchFamily="34" charset="0"/>
                <a:cs typeface="Times New Roman" panose="02020603050405020304" pitchFamily="18" charset="0"/>
              </a:rPr>
              <a:t>(Module-</a:t>
            </a:r>
            <a:r>
              <a:rPr lang="en-US" sz="1800" b="1" spc="-235"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chemeClr val="bg1"/>
                </a:solidFill>
                <a:effectLst/>
                <a:highlight>
                  <a:srgbClr val="800000"/>
                </a:highlight>
                <a:uFill>
                  <a:solidFill>
                    <a:srgbClr val="0000FF"/>
                  </a:solidFill>
                </a:uFill>
                <a:latin typeface="Calibri" panose="020F0502020204030204" pitchFamily="34" charset="0"/>
                <a:ea typeface="Calibri" panose="020F0502020204030204" pitchFamily="34" charset="0"/>
                <a:cs typeface="Times New Roman" panose="02020603050405020304" pitchFamily="18" charset="0"/>
              </a:rPr>
              <a:t>2)</a:t>
            </a:r>
            <a:r>
              <a:rPr lang="en-US" sz="1800" b="1" u="sng" spc="-15" dirty="0">
                <a:solidFill>
                  <a:schemeClr val="bg1"/>
                </a:solidFill>
                <a:effectLst/>
                <a:highlight>
                  <a:srgbClr val="800000"/>
                </a:highlight>
                <a:uFill>
                  <a:solidFill>
                    <a:srgbClr val="0000FF"/>
                  </a:solidFill>
                </a:uFill>
                <a:latin typeface="Calibri" panose="020F0502020204030204" pitchFamily="34" charset="0"/>
                <a:ea typeface="Calibri" panose="020F0502020204030204" pitchFamily="34" charset="0"/>
                <a:cs typeface="Times New Roman" panose="02020603050405020304" pitchFamily="18" charset="0"/>
              </a:rPr>
              <a:t> to be </a:t>
            </a: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submitted</a:t>
            </a:r>
            <a:r>
              <a:rPr lang="en-US" sz="1800" b="1" spc="-15"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&amp;</a:t>
            </a:r>
            <a:r>
              <a:rPr lang="en-US" sz="1800" b="1" spc="-25"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approved</a:t>
            </a:r>
            <a:r>
              <a:rPr lang="en-US" sz="1800" b="1" spc="-10"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by</a:t>
            </a:r>
            <a:r>
              <a:rPr lang="en-US" sz="1800" b="1" spc="10"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State</a:t>
            </a:r>
            <a:r>
              <a:rPr lang="en-US" sz="1800" b="1" spc="10"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Mission</a:t>
            </a:r>
            <a:r>
              <a:rPr lang="en-US" sz="1800" b="1" spc="-20"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rPr>
              <a:t>Director.</a:t>
            </a:r>
            <a:endParaRPr lang="en-IN" sz="1800" b="1" dirty="0">
              <a:solidFill>
                <a:schemeClr val="bg1"/>
              </a:solidFill>
              <a:effectLst/>
              <a:highlight>
                <a:srgbClr val="8000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368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E1E04C178E2143A6623C19AD70E47B" ma:contentTypeVersion="13" ma:contentTypeDescription="Create a new document." ma:contentTypeScope="" ma:versionID="f27e861f89d5edaf279ac0e238421755">
  <xsd:schema xmlns:xsd="http://www.w3.org/2001/XMLSchema" xmlns:xs="http://www.w3.org/2001/XMLSchema" xmlns:p="http://schemas.microsoft.com/office/2006/metadata/properties" xmlns:ns3="0e795e1c-5248-4ec1-b601-7a39428f93c4" xmlns:ns4="61a260c3-bd5c-4574-859f-71217fd5614e" targetNamespace="http://schemas.microsoft.com/office/2006/metadata/properties" ma:root="true" ma:fieldsID="99afe94e137d63ff77cd3b6f3b4b771e" ns3:_="" ns4:_="">
    <xsd:import namespace="0e795e1c-5248-4ec1-b601-7a39428f93c4"/>
    <xsd:import namespace="61a260c3-bd5c-4574-859f-71217fd5614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795e1c-5248-4ec1-b601-7a39428f93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a260c3-bd5c-4574-859f-71217fd5614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49D4FF-1BAB-4EBD-82A8-D66BF1B61A98}">
  <ds:schemaRefs>
    <ds:schemaRef ds:uri="http://schemas.microsoft.com/sharepoint/v3/contenttype/forms"/>
  </ds:schemaRefs>
</ds:datastoreItem>
</file>

<file path=customXml/itemProps2.xml><?xml version="1.0" encoding="utf-8"?>
<ds:datastoreItem xmlns:ds="http://schemas.openxmlformats.org/officeDocument/2006/customXml" ds:itemID="{02064A23-5339-4E89-BAA1-18C2773FA267}">
  <ds:schemaRefs>
    <ds:schemaRef ds:uri="http://www.w3.org/XML/1998/namespace"/>
    <ds:schemaRef ds:uri="http://purl.org/dc/dcmitype/"/>
    <ds:schemaRef ds:uri="0e795e1c-5248-4ec1-b601-7a39428f93c4"/>
    <ds:schemaRef ds:uri="http://schemas.microsoft.com/office/infopath/2007/PartnerControls"/>
    <ds:schemaRef ds:uri="61a260c3-bd5c-4574-859f-71217fd5614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D242856-6777-48A9-BBD9-5412B10B39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795e1c-5248-4ec1-b601-7a39428f93c4"/>
    <ds:schemaRef ds:uri="61a260c3-bd5c-4574-859f-71217fd561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otalTime>244686</TotalTime>
  <Words>20391</Words>
  <Application>Microsoft Office PowerPoint</Application>
  <PresentationFormat>Widescreen</PresentationFormat>
  <Paragraphs>2719</Paragraphs>
  <Slides>208</Slides>
  <Notes>92</Notes>
  <HiddenSlides>0</HiddenSlides>
  <MMClips>0</MMClips>
  <ScaleCrop>false</ScaleCrop>
  <HeadingPairs>
    <vt:vector size="8" baseType="variant">
      <vt:variant>
        <vt:lpstr>Fonts Used</vt:lpstr>
      </vt:variant>
      <vt:variant>
        <vt:i4>18</vt:i4>
      </vt:variant>
      <vt:variant>
        <vt:lpstr>Theme</vt:lpstr>
      </vt:variant>
      <vt:variant>
        <vt:i4>8</vt:i4>
      </vt:variant>
      <vt:variant>
        <vt:lpstr>Embedded OLE Servers</vt:lpstr>
      </vt:variant>
      <vt:variant>
        <vt:i4>1</vt:i4>
      </vt:variant>
      <vt:variant>
        <vt:lpstr>Slide Titles</vt:lpstr>
      </vt:variant>
      <vt:variant>
        <vt:i4>208</vt:i4>
      </vt:variant>
    </vt:vector>
  </HeadingPairs>
  <TitlesOfParts>
    <vt:vector size="235" baseType="lpstr">
      <vt:lpstr>Algerian</vt:lpstr>
      <vt:lpstr>Andalus</vt:lpstr>
      <vt:lpstr>Arial</vt:lpstr>
      <vt:lpstr>Arial Black</vt:lpstr>
      <vt:lpstr>Arial MT</vt:lpstr>
      <vt:lpstr>Calibri</vt:lpstr>
      <vt:lpstr>Calibri Light</vt:lpstr>
      <vt:lpstr>Cambria</vt:lpstr>
      <vt:lpstr>Cambria Math</vt:lpstr>
      <vt:lpstr>Garamond</vt:lpstr>
      <vt:lpstr>Goudy Old Style</vt:lpstr>
      <vt:lpstr>KPMG Extralight</vt:lpstr>
      <vt:lpstr>KPMG Light</vt:lpstr>
      <vt:lpstr>Lucida Calligraphy</vt:lpstr>
      <vt:lpstr>Segoe UI</vt:lpstr>
      <vt:lpstr>Times New Roman</vt:lpstr>
      <vt:lpstr>Univers for KPMG</vt:lpstr>
      <vt:lpstr>Wingdings</vt:lpstr>
      <vt:lpstr>Office Theme</vt:lpstr>
      <vt:lpstr>1_Content Slide</vt:lpstr>
      <vt:lpstr>1_Office Theme</vt:lpstr>
      <vt:lpstr>5_Office Theme</vt:lpstr>
      <vt:lpstr>2_Content Slide</vt:lpstr>
      <vt:lpstr>2_Office Theme</vt:lpstr>
      <vt:lpstr>6_Office Theme</vt:lpstr>
      <vt:lpstr>7_Office Theme</vt:lpstr>
      <vt:lpstr>think-cell Slide</vt:lpstr>
      <vt:lpstr>PowerPoint Presentation</vt:lpstr>
      <vt:lpstr>Evolution of Swachh Survekshan (SS)</vt:lpstr>
      <vt:lpstr>Key objectives of Swachh Survekshan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SS-2022 Total Marks 3,000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Residential Area Clean</vt:lpstr>
      <vt:lpstr>Back lanes of the residential area clean</vt:lpstr>
      <vt:lpstr>Residential Area Bin Free</vt:lpstr>
      <vt:lpstr>PowerPoint Presentation</vt:lpstr>
      <vt:lpstr>GARBAGE VULNERABLE POINT</vt:lpstr>
      <vt:lpstr>PowerPoint Presentation</vt:lpstr>
      <vt:lpstr>Red Spots </vt:lpstr>
      <vt:lpstr>PowerPoint Presentation</vt:lpstr>
      <vt:lpstr>PowerPoint Presentation</vt:lpstr>
      <vt:lpstr>PowerPoint Presentation</vt:lpstr>
      <vt:lpstr>  Photograph of SWD with no visible/floating solids </vt:lpstr>
      <vt:lpstr>  Photograph screens on Storm Water Drains </vt:lpstr>
      <vt:lpstr>PowerPoint Presentation</vt:lpstr>
      <vt:lpstr>  Photograph of nallah with no visible/floating solids </vt:lpstr>
      <vt:lpstr>PowerPoint Presentation</vt:lpstr>
      <vt:lpstr>PowerPoint Presentation</vt:lpstr>
      <vt:lpstr>Photograph of water body with visible/floating solids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WASTE TO</vt:lpstr>
      <vt:lpstr>COMPOSTING TECHNOLOGIES</vt:lpstr>
      <vt:lpstr>Composting Facility</vt:lpstr>
      <vt:lpstr>PowerPoint Presentation</vt:lpstr>
      <vt:lpstr>Composting Facilities</vt:lpstr>
      <vt:lpstr>BIO-METHANATION PLANTS Bio-methanation is the anaerobic (in the absence of free oxygen) fermentation of biodegradable  matter in an enclosed space under controlled conditions of temperature, moisture, pH, etc.</vt:lpstr>
      <vt:lpstr>Biogas Plants</vt:lpstr>
      <vt:lpstr>PowerPoint Presentation</vt:lpstr>
      <vt:lpstr>PowerPoint Presentation</vt:lpstr>
      <vt:lpstr>PowerPoint Presentation</vt:lpstr>
      <vt:lpstr>PowerPoint Presentation</vt:lpstr>
      <vt:lpstr>PowerPoint Presentation</vt:lpstr>
      <vt:lpstr>MATERIAL RECOVERY</vt:lpstr>
      <vt:lpstr>Material Recovery Facility (MRF)</vt:lpstr>
      <vt:lpstr>RDF(REFUSED DERIVED</vt:lpstr>
      <vt:lpstr>RDF</vt:lpstr>
      <vt:lpstr>SLRM CENTRES Solid Liquid Resource Management (SLRM) centres</vt:lpstr>
      <vt:lpstr>WASTE TO</vt:lpstr>
      <vt:lpstr>WtE Plants</vt:lpstr>
      <vt:lpstr>SANITARY &amp; DOMESTIC</vt:lpstr>
      <vt:lpstr>Domestic Hazardous Waste (DHW)</vt:lpstr>
      <vt:lpstr>PowerPoint Presentation</vt:lpstr>
      <vt:lpstr>PowerPoint Presentation</vt:lpstr>
      <vt:lpstr>PowerPoint Presentation</vt:lpstr>
      <vt:lpstr>C&amp;D WASTE</vt:lpstr>
      <vt:lpstr>PowerPoint Presentation</vt:lpstr>
      <vt:lpstr>PowerPoint Presentation</vt:lpstr>
      <vt:lpstr>C&amp;D Waste Plant</vt:lpstr>
      <vt:lpstr>PowerPoint Presentation</vt:lpstr>
      <vt:lpstr>PowerPoint Presentation</vt:lpstr>
      <vt:lpstr>PowerPoint Presentation</vt:lpstr>
      <vt:lpstr>DIFFERENCE BETWEEN DUMPSITE AND LANDFILL</vt:lpstr>
      <vt:lpstr>PowerPoint Presentation</vt:lpstr>
      <vt:lpstr>PowerPoint Presentation</vt:lpstr>
      <vt:lpstr>SANITARY LANDFILL</vt:lpstr>
      <vt:lpstr>PowerPoint Presentation</vt:lpstr>
      <vt:lpstr>Sanitary Landfill</vt:lpstr>
      <vt:lpstr>PowerPoint Presentation</vt:lpstr>
      <vt:lpstr>PowerPoint Presentation</vt:lpstr>
      <vt:lpstr>PowerPoint Presentation</vt:lpstr>
      <vt:lpstr>DUMPSITE</vt:lpstr>
      <vt:lpstr>Remediation of Dumpsite</vt:lpstr>
      <vt:lpstr>PowerPoint Presentation</vt:lpstr>
      <vt:lpstr>PowerPoint Presentation</vt:lpstr>
      <vt:lpstr>BULK WASTE GENERATOR</vt:lpstr>
      <vt:lpstr>Bulk waste generator are those where, Gathering &gt;= 200 Pax, Waste generation &gt;= 100 kg/day for more than 15 days a month</vt:lpstr>
      <vt:lpstr>  Pit composting </vt:lpstr>
      <vt:lpstr>  Khamba composting </vt:lpstr>
      <vt:lpstr>PowerPoint Presentation</vt:lpstr>
      <vt:lpstr>PowerPoint Presentation</vt:lpstr>
      <vt:lpstr>PowerPoint Presentation</vt:lpstr>
      <vt:lpstr>PowerPoint Presentation</vt:lpstr>
      <vt:lpstr>PowerPoint Presentation</vt:lpstr>
      <vt:lpstr>Connected with septic tank (with no overflow) or with sewer network - no open drainage/ No Open Discharge</vt:lpstr>
      <vt:lpstr>PowerPoint Presentation</vt:lpstr>
      <vt:lpstr>PowerPoint Presentation</vt:lpstr>
      <vt:lpstr>PowerPoint Presentation</vt:lpstr>
      <vt:lpstr>SEWAGE TREATMENT PLANT</vt:lpstr>
      <vt:lpstr>SEWAGE TREATMENT  PLANT (STP)</vt:lpstr>
      <vt:lpstr>TREATMENT TECHNOLOGIES USED</vt:lpstr>
      <vt:lpstr>FAECAL SLUDGE &amp; SEPTAGE</vt:lpstr>
      <vt:lpstr>Sewage Treatment Plant (STP)</vt:lpstr>
      <vt:lpstr>PowerPoint Presentation</vt:lpstr>
      <vt:lpstr>PowerPoint Presentation</vt:lpstr>
      <vt:lpstr>PowerPoint Presentation</vt:lpstr>
      <vt:lpstr>   Photograph of Test Report maintained at the plant </vt:lpstr>
      <vt:lpstr>  Photograph of logbook maintained at the plant </vt:lpstr>
      <vt:lpstr>Faecal Sludge Treatment Plant (FSTP)</vt:lpstr>
      <vt:lpstr>PowerPoint Presentation</vt:lpstr>
      <vt:lpstr>PowerPoint Presentation</vt:lpstr>
      <vt:lpstr>PUBLIC TOILET (PT)</vt:lpstr>
      <vt:lpstr>COMMUNITY TOILETS (CT)</vt:lpstr>
      <vt:lpstr>URINALS A urinal is a sanitary plumbing fixture for urination only.</vt:lpstr>
      <vt:lpstr>  Separate section for men &amp; women </vt:lpstr>
      <vt:lpstr>  No bolting arrangement </vt:lpstr>
      <vt:lpstr>Caretaker</vt:lpstr>
      <vt:lpstr>  Photograph of community toilet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EQUIPMENT SHED/VEHICLE DEPOT</vt:lpstr>
      <vt:lpstr>HydroVac Machine</vt:lpstr>
      <vt:lpstr>Grabber/Desilter (Machine Hole Dredger)</vt:lpstr>
      <vt:lpstr>Desludging Vehicle</vt:lpstr>
      <vt:lpstr>Safety Gears</vt:lpstr>
      <vt:lpstr>Sewer Inspection Camera Apparatus</vt:lpstr>
      <vt:lpstr>Hydro Jetting Machine</vt:lpstr>
      <vt:lpstr>Power Bucket Machine</vt:lpstr>
      <vt:lpstr>Hydraulic Sewer Root Cutter</vt:lpstr>
      <vt:lpstr>Other Special Machine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Citizens – For Citizens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Toolkit</dc:title>
  <dc:creator>Prakash, Anil</dc:creator>
  <cp:lastModifiedBy>Jha, Rahul</cp:lastModifiedBy>
  <cp:revision>1998</cp:revision>
  <cp:lastPrinted>2021-12-24T07:07:09Z</cp:lastPrinted>
  <dcterms:created xsi:type="dcterms:W3CDTF">2020-04-10T04:18:33Z</dcterms:created>
  <dcterms:modified xsi:type="dcterms:W3CDTF">2023-06-22T07:12:52Z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0x010100F6E1E04C178E2143A6623C19AD70E47B</vt:lpwstr>
  </property>
</Properties>
</file>